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Lst>
  <p:notesMasterIdLst>
    <p:notesMasterId r:id="rId27"/>
  </p:notesMasterIdLst>
  <p:sldIdLst>
    <p:sldId id="565" r:id="rId2"/>
    <p:sldId id="257" r:id="rId3"/>
    <p:sldId id="564" r:id="rId4"/>
    <p:sldId id="539" r:id="rId5"/>
    <p:sldId id="258" r:id="rId6"/>
    <p:sldId id="558" r:id="rId7"/>
    <p:sldId id="545" r:id="rId8"/>
    <p:sldId id="573" r:id="rId9"/>
    <p:sldId id="559" r:id="rId10"/>
    <p:sldId id="550" r:id="rId11"/>
    <p:sldId id="557" r:id="rId12"/>
    <p:sldId id="570" r:id="rId13"/>
    <p:sldId id="549" r:id="rId14"/>
    <p:sldId id="544" r:id="rId15"/>
    <p:sldId id="259" r:id="rId16"/>
    <p:sldId id="261" r:id="rId17"/>
    <p:sldId id="262" r:id="rId18"/>
    <p:sldId id="551" r:id="rId19"/>
    <p:sldId id="265" r:id="rId20"/>
    <p:sldId id="571" r:id="rId21"/>
    <p:sldId id="562" r:id="rId22"/>
    <p:sldId id="572" r:id="rId23"/>
    <p:sldId id="546" r:id="rId24"/>
    <p:sldId id="555" r:id="rId25"/>
    <p:sldId id="266"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rter One" panose="03080802040405060005" pitchFamily="66" charset="77"/>
      <p:regular r:id="rId34"/>
    </p:embeddedFont>
    <p:embeddedFont>
      <p:font typeface="Gloria Hallelujah" panose="02000000000000000000" pitchFamily="2" charset="0"/>
      <p:regular r:id="rId35"/>
    </p:embeddedFont>
    <p:embeddedFont>
      <p:font typeface="Lato Light" panose="020F0302020204030204" pitchFamily="34" charset="0"/>
      <p:regular r:id="rId36"/>
      <p:bold r:id="rId37"/>
      <p:italic r:id="rId38"/>
      <p:boldItalic r:id="rId39"/>
    </p:embeddedFont>
    <p:embeddedFont>
      <p:font typeface="Poppins" pitchFamily="2" charset="77"/>
      <p:regular r:id="rId40"/>
      <p:bold r:id="rId41"/>
      <p:italic r:id="rId42"/>
      <p:boldItalic r:id="rId43"/>
    </p:embeddedFont>
    <p:embeddedFont>
      <p:font typeface="Poppins Black" panose="020B0604020202020204" pitchFamily="34" charset="0"/>
      <p:bold r:id="rId44"/>
      <p:italic r:id="rId45"/>
      <p:boldItalic r:id="rId46"/>
    </p:embeddedFont>
    <p:embeddedFont>
      <p:font typeface="Poppins Medium" panose="020B0604020202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C878ED-3568-4FEF-9BF0-927E9881E326}">
  <a:tblStyle styleId="{06C878ED-3568-4FEF-9BF0-927E9881E3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5840"/>
  </p:normalViewPr>
  <p:slideViewPr>
    <p:cSldViewPr snapToGrid="0">
      <p:cViewPr varScale="1">
        <p:scale>
          <a:sx n="137" d="100"/>
          <a:sy n="137" d="100"/>
        </p:scale>
        <p:origin x="5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3F3D1-E058-4F2E-8AD9-9515D0643727}"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C4C992AC-97D0-44F4-8DF6-5B188C3E9D2F}">
      <dgm:prSet/>
      <dgm:spPr/>
      <dgm:t>
        <a:bodyPr/>
        <a:lstStyle/>
        <a:p>
          <a:r>
            <a:rPr lang="en-US" b="0" i="0">
              <a:solidFill>
                <a:schemeClr val="tx1"/>
              </a:solidFill>
            </a:rPr>
            <a:t>Document in notes:</a:t>
          </a:r>
          <a:endParaRPr lang="en-US" dirty="0">
            <a:solidFill>
              <a:schemeClr val="tx1"/>
            </a:solidFill>
          </a:endParaRPr>
        </a:p>
      </dgm:t>
    </dgm:pt>
    <dgm:pt modelId="{BD2AD3E7-E512-49E3-BC82-71D7B4C883C9}" type="parTrans" cxnId="{7BD43853-424D-4A03-9217-A0DC03D7626B}">
      <dgm:prSet/>
      <dgm:spPr/>
      <dgm:t>
        <a:bodyPr/>
        <a:lstStyle/>
        <a:p>
          <a:endParaRPr lang="en-US"/>
        </a:p>
      </dgm:t>
    </dgm:pt>
    <dgm:pt modelId="{7FAD04B5-1FF2-46C3-8DC9-60BDC6B82A93}" type="sibTrans" cxnId="{7BD43853-424D-4A03-9217-A0DC03D7626B}">
      <dgm:prSet/>
      <dgm:spPr/>
      <dgm:t>
        <a:bodyPr/>
        <a:lstStyle/>
        <a:p>
          <a:endParaRPr lang="en-US"/>
        </a:p>
      </dgm:t>
    </dgm:pt>
    <dgm:pt modelId="{F6358FF2-A642-45E8-BA4C-94BF50D57EBA}">
      <dgm:prSet custT="1"/>
      <dgm:spPr/>
      <dgm:t>
        <a:bodyPr/>
        <a:lstStyle/>
        <a:p>
          <a:pPr>
            <a:buFont typeface="Wingdings" pitchFamily="2" charset="2"/>
            <a:buChar char="ü"/>
          </a:pPr>
          <a:r>
            <a:rPr lang="en-US" sz="1400" b="0" i="0"/>
            <a:t>- Student Disability</a:t>
          </a:r>
          <a:endParaRPr lang="en-US" sz="1400" dirty="0"/>
        </a:p>
      </dgm:t>
    </dgm:pt>
    <dgm:pt modelId="{7552FBFA-215A-4F35-BA04-4EE261AAA7A0}" type="parTrans" cxnId="{28EE4DDC-45FD-4D97-9B4B-ED0FEB1E0B60}">
      <dgm:prSet/>
      <dgm:spPr/>
      <dgm:t>
        <a:bodyPr/>
        <a:lstStyle/>
        <a:p>
          <a:endParaRPr lang="en-US"/>
        </a:p>
      </dgm:t>
    </dgm:pt>
    <dgm:pt modelId="{52967B35-76FB-488F-BDCF-B29A7EA839C6}" type="sibTrans" cxnId="{28EE4DDC-45FD-4D97-9B4B-ED0FEB1E0B60}">
      <dgm:prSet/>
      <dgm:spPr/>
      <dgm:t>
        <a:bodyPr/>
        <a:lstStyle/>
        <a:p>
          <a:endParaRPr lang="en-US"/>
        </a:p>
      </dgm:t>
    </dgm:pt>
    <dgm:pt modelId="{1389A6E8-B203-40AE-8792-BBB020F69965}">
      <dgm:prSet custT="1"/>
      <dgm:spPr/>
      <dgm:t>
        <a:bodyPr/>
        <a:lstStyle/>
        <a:p>
          <a:pPr>
            <a:buFont typeface="Wingdings" pitchFamily="2" charset="2"/>
            <a:buChar char="ü"/>
          </a:pPr>
          <a:r>
            <a:rPr lang="en-US" sz="1400" b="0" i="0"/>
            <a:t>- CAA eligibility</a:t>
          </a:r>
          <a:endParaRPr lang="en-US" sz="1400" dirty="0"/>
        </a:p>
      </dgm:t>
    </dgm:pt>
    <dgm:pt modelId="{2630318F-6148-4AC4-A821-F2B5AC580838}" type="parTrans" cxnId="{3EE5696E-E552-4C00-9797-AC8044D80575}">
      <dgm:prSet/>
      <dgm:spPr/>
      <dgm:t>
        <a:bodyPr/>
        <a:lstStyle/>
        <a:p>
          <a:endParaRPr lang="en-US"/>
        </a:p>
      </dgm:t>
    </dgm:pt>
    <dgm:pt modelId="{5C778E35-5204-4543-A614-BDC1AB277E74}" type="sibTrans" cxnId="{3EE5696E-E552-4C00-9797-AC8044D80575}">
      <dgm:prSet/>
      <dgm:spPr/>
      <dgm:t>
        <a:bodyPr/>
        <a:lstStyle/>
        <a:p>
          <a:endParaRPr lang="en-US"/>
        </a:p>
      </dgm:t>
    </dgm:pt>
    <dgm:pt modelId="{A2E96B25-5908-40AD-A03F-C22FB44E47C1}">
      <dgm:prSet custT="1"/>
      <dgm:spPr/>
      <dgm:t>
        <a:bodyPr/>
        <a:lstStyle/>
        <a:p>
          <a:pPr>
            <a:buFont typeface="Wingdings" pitchFamily="2" charset="2"/>
            <a:buChar char="ü"/>
          </a:pPr>
          <a:r>
            <a:rPr lang="en-US" sz="1400" b="0" i="0"/>
            <a:t>- Student’s completing coursework aligned with CSCC</a:t>
          </a:r>
          <a:endParaRPr lang="en-US" sz="1400" dirty="0"/>
        </a:p>
      </dgm:t>
    </dgm:pt>
    <dgm:pt modelId="{3380D302-2957-40C5-A553-F4476278CF5B}" type="parTrans" cxnId="{C3B59261-91AE-43D5-8457-C80E8F51F510}">
      <dgm:prSet/>
      <dgm:spPr/>
      <dgm:t>
        <a:bodyPr/>
        <a:lstStyle/>
        <a:p>
          <a:endParaRPr lang="en-US"/>
        </a:p>
      </dgm:t>
    </dgm:pt>
    <dgm:pt modelId="{A5E38E64-63A4-47AF-9E33-66983CBFE636}" type="sibTrans" cxnId="{C3B59261-91AE-43D5-8457-C80E8F51F510}">
      <dgm:prSet/>
      <dgm:spPr/>
      <dgm:t>
        <a:bodyPr/>
        <a:lstStyle/>
        <a:p>
          <a:endParaRPr lang="en-US"/>
        </a:p>
      </dgm:t>
    </dgm:pt>
    <dgm:pt modelId="{1F7FA9D5-9874-4E14-A36A-ECECEC772EFF}">
      <dgm:prSet/>
      <dgm:spPr/>
      <dgm:t>
        <a:bodyPr/>
        <a:lstStyle/>
        <a:p>
          <a:r>
            <a:rPr lang="en-US" b="0" i="0">
              <a:solidFill>
                <a:schemeClr val="tx1"/>
              </a:solidFill>
            </a:rPr>
            <a:t>Individual Transition Plan</a:t>
          </a:r>
          <a:endParaRPr lang="en-US" dirty="0">
            <a:solidFill>
              <a:schemeClr val="tx1"/>
            </a:solidFill>
          </a:endParaRPr>
        </a:p>
      </dgm:t>
    </dgm:pt>
    <dgm:pt modelId="{D5344090-1C8F-482D-AC79-6D2B7BE706F4}" type="parTrans" cxnId="{1AD70FCC-7E4F-46A6-A84A-AF46F5F5A71C}">
      <dgm:prSet/>
      <dgm:spPr/>
      <dgm:t>
        <a:bodyPr/>
        <a:lstStyle/>
        <a:p>
          <a:endParaRPr lang="en-US"/>
        </a:p>
      </dgm:t>
    </dgm:pt>
    <dgm:pt modelId="{E1E6A158-4FCC-4F12-8E54-95BD936E6A0A}" type="sibTrans" cxnId="{1AD70FCC-7E4F-46A6-A84A-AF46F5F5A71C}">
      <dgm:prSet/>
      <dgm:spPr/>
      <dgm:t>
        <a:bodyPr/>
        <a:lstStyle/>
        <a:p>
          <a:endParaRPr lang="en-US"/>
        </a:p>
      </dgm:t>
    </dgm:pt>
    <dgm:pt modelId="{24A0E7A0-F6E6-4E05-9BA0-79EA897643F2}">
      <dgm:prSet custT="1"/>
      <dgm:spPr/>
      <dgm:t>
        <a:bodyPr/>
        <a:lstStyle/>
        <a:p>
          <a:r>
            <a:rPr lang="en-US" sz="1400" b="0" i="0"/>
            <a:t>Indicate student will be receiving a DIPLOMA</a:t>
          </a:r>
          <a:endParaRPr lang="en-US" sz="1400" dirty="0"/>
        </a:p>
      </dgm:t>
    </dgm:pt>
    <dgm:pt modelId="{61F8F1B7-3225-4622-AF4A-A397CBB6C02F}" type="parTrans" cxnId="{CD9852ED-ADBA-4A5A-9598-87C6C2C3630F}">
      <dgm:prSet/>
      <dgm:spPr/>
      <dgm:t>
        <a:bodyPr/>
        <a:lstStyle/>
        <a:p>
          <a:endParaRPr lang="en-US"/>
        </a:p>
      </dgm:t>
    </dgm:pt>
    <dgm:pt modelId="{EE593C87-1B77-4650-B182-951EADC9CCDF}" type="sibTrans" cxnId="{CD9852ED-ADBA-4A5A-9598-87C6C2C3630F}">
      <dgm:prSet/>
      <dgm:spPr/>
      <dgm:t>
        <a:bodyPr/>
        <a:lstStyle/>
        <a:p>
          <a:endParaRPr lang="en-US"/>
        </a:p>
      </dgm:t>
    </dgm:pt>
    <dgm:pt modelId="{222F2C8B-ECC8-407E-A187-648F04C1C89B}">
      <dgm:prSet/>
      <dgm:spPr/>
      <dgm:t>
        <a:bodyPr/>
        <a:lstStyle/>
        <a:p>
          <a:r>
            <a:rPr lang="en-US" b="0" i="0">
              <a:solidFill>
                <a:schemeClr val="tx1"/>
              </a:solidFill>
            </a:rPr>
            <a:t>Goals</a:t>
          </a:r>
          <a:r>
            <a:rPr lang="en-US" b="0" i="0"/>
            <a:t> </a:t>
          </a:r>
          <a:endParaRPr lang="en-US" dirty="0"/>
        </a:p>
      </dgm:t>
    </dgm:pt>
    <dgm:pt modelId="{03DFEBC7-7B83-42C0-A06F-E2BABB4626E6}" type="parTrans" cxnId="{9346B7FE-8A12-45E3-B974-B38F4EBF900A}">
      <dgm:prSet/>
      <dgm:spPr/>
      <dgm:t>
        <a:bodyPr/>
        <a:lstStyle/>
        <a:p>
          <a:endParaRPr lang="en-US"/>
        </a:p>
      </dgm:t>
    </dgm:pt>
    <dgm:pt modelId="{9E98D07C-2BC8-4A95-B2CE-16D96FC6804A}" type="sibTrans" cxnId="{9346B7FE-8A12-45E3-B974-B38F4EBF900A}">
      <dgm:prSet/>
      <dgm:spPr/>
      <dgm:t>
        <a:bodyPr/>
        <a:lstStyle/>
        <a:p>
          <a:endParaRPr lang="en-US"/>
        </a:p>
      </dgm:t>
    </dgm:pt>
    <dgm:pt modelId="{6812B807-B0F7-4A29-A4EF-F7A121F6AF00}">
      <dgm:prSet custT="1"/>
      <dgm:spPr/>
      <dgm:t>
        <a:bodyPr/>
        <a:lstStyle/>
        <a:p>
          <a:r>
            <a:rPr lang="en-US" sz="1400" b="0" i="0"/>
            <a:t>Indicate CSCC standard (Essential Understanding)</a:t>
          </a:r>
          <a:endParaRPr lang="en-US" sz="1400" dirty="0"/>
        </a:p>
      </dgm:t>
    </dgm:pt>
    <dgm:pt modelId="{C8B62D68-1E7B-436E-8FB1-47231DA3A192}" type="parTrans" cxnId="{0E52FEDE-8D8D-4210-8609-58ACF80EEF3E}">
      <dgm:prSet/>
      <dgm:spPr/>
      <dgm:t>
        <a:bodyPr/>
        <a:lstStyle/>
        <a:p>
          <a:endParaRPr lang="en-US"/>
        </a:p>
      </dgm:t>
    </dgm:pt>
    <dgm:pt modelId="{0C0CEDB9-F210-4D67-92A4-906AA482AD41}" type="sibTrans" cxnId="{0E52FEDE-8D8D-4210-8609-58ACF80EEF3E}">
      <dgm:prSet/>
      <dgm:spPr/>
      <dgm:t>
        <a:bodyPr/>
        <a:lstStyle/>
        <a:p>
          <a:endParaRPr lang="en-US"/>
        </a:p>
      </dgm:t>
    </dgm:pt>
    <dgm:pt modelId="{8DF4B263-6AA4-4C44-830E-1B0240F1A831}">
      <dgm:prSet/>
      <dgm:spPr>
        <a:gradFill rotWithShape="0">
          <a:gsLst>
            <a:gs pos="300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gradFill>
      </dgm:spPr>
      <dgm:t>
        <a:bodyPr/>
        <a:lstStyle/>
        <a:p>
          <a:r>
            <a:rPr lang="en-US" b="0" i="0">
              <a:solidFill>
                <a:schemeClr val="tx1"/>
              </a:solidFill>
            </a:rPr>
            <a:t>Accommodations/ Modifications</a:t>
          </a:r>
          <a:endParaRPr lang="en-US" dirty="0">
            <a:solidFill>
              <a:schemeClr val="tx1"/>
            </a:solidFill>
          </a:endParaRPr>
        </a:p>
      </dgm:t>
    </dgm:pt>
    <dgm:pt modelId="{510C88E1-113A-47E3-B16F-65CF489B5EAE}" type="parTrans" cxnId="{52AB89F8-7673-434B-8D98-CD394C74CD24}">
      <dgm:prSet/>
      <dgm:spPr/>
      <dgm:t>
        <a:bodyPr/>
        <a:lstStyle/>
        <a:p>
          <a:endParaRPr lang="en-US"/>
        </a:p>
      </dgm:t>
    </dgm:pt>
    <dgm:pt modelId="{FFF94DA8-AD92-4399-83DF-55F7C139C39D}" type="sibTrans" cxnId="{52AB89F8-7673-434B-8D98-CD394C74CD24}">
      <dgm:prSet/>
      <dgm:spPr/>
      <dgm:t>
        <a:bodyPr/>
        <a:lstStyle/>
        <a:p>
          <a:endParaRPr lang="en-US"/>
        </a:p>
      </dgm:t>
    </dgm:pt>
    <dgm:pt modelId="{DF85E2C6-3DD1-4BA9-85D9-1B48E954552A}">
      <dgm:prSet custT="1"/>
      <dgm:spPr/>
      <dgm:t>
        <a:bodyPr/>
        <a:lstStyle/>
        <a:p>
          <a:r>
            <a:rPr lang="en-US" sz="1200" b="0" i="0" dirty="0"/>
            <a:t>-Curriculum is modified to meet state CSCC Essential Understandings  acceptable by EC 51225.3</a:t>
          </a:r>
          <a:endParaRPr lang="en-US" sz="1200" dirty="0"/>
        </a:p>
      </dgm:t>
    </dgm:pt>
    <dgm:pt modelId="{813365FC-284D-4EB5-93F8-34896275D4EE}" type="parTrans" cxnId="{DC28CFF5-0B01-4463-BBF6-4C8E3B7D9A7F}">
      <dgm:prSet/>
      <dgm:spPr/>
      <dgm:t>
        <a:bodyPr/>
        <a:lstStyle/>
        <a:p>
          <a:endParaRPr lang="en-US"/>
        </a:p>
      </dgm:t>
    </dgm:pt>
    <dgm:pt modelId="{253CAB94-0807-45F0-A6D2-E127F8F10A6C}" type="sibTrans" cxnId="{DC28CFF5-0B01-4463-BBF6-4C8E3B7D9A7F}">
      <dgm:prSet/>
      <dgm:spPr/>
      <dgm:t>
        <a:bodyPr/>
        <a:lstStyle/>
        <a:p>
          <a:endParaRPr lang="en-US"/>
        </a:p>
      </dgm:t>
    </dgm:pt>
    <dgm:pt modelId="{468B21FA-B08C-4B7F-B043-17B7974BE131}">
      <dgm:prSet custT="1"/>
      <dgm:spPr/>
      <dgm:t>
        <a:bodyPr/>
        <a:lstStyle/>
        <a:p>
          <a:r>
            <a:rPr lang="en-US" sz="1200" b="0" i="0"/>
            <a:t>-Document grading expectations and requirements for both general education and special education courses.</a:t>
          </a:r>
          <a:endParaRPr lang="en-US" sz="1200" dirty="0"/>
        </a:p>
      </dgm:t>
    </dgm:pt>
    <dgm:pt modelId="{3A12C165-CEC3-4217-BC76-7F75286CB1EA}" type="parTrans" cxnId="{232909F5-32E5-468D-A32F-CF9F56429F00}">
      <dgm:prSet/>
      <dgm:spPr/>
      <dgm:t>
        <a:bodyPr/>
        <a:lstStyle/>
        <a:p>
          <a:endParaRPr lang="en-US"/>
        </a:p>
      </dgm:t>
    </dgm:pt>
    <dgm:pt modelId="{473E28C5-CC28-4103-95BF-7604907C963B}" type="sibTrans" cxnId="{232909F5-32E5-468D-A32F-CF9F56429F00}">
      <dgm:prSet/>
      <dgm:spPr/>
      <dgm:t>
        <a:bodyPr/>
        <a:lstStyle/>
        <a:p>
          <a:endParaRPr lang="en-US"/>
        </a:p>
      </dgm:t>
    </dgm:pt>
    <dgm:pt modelId="{029E43AE-1E2D-4041-9868-51628FFE4059}">
      <dgm:prSet custT="1"/>
      <dgm:spPr/>
      <dgm:t>
        <a:bodyPr/>
        <a:lstStyle/>
        <a:p>
          <a:r>
            <a:rPr lang="en-US" sz="1200" b="0" i="0"/>
            <a:t>- Document Additional Support / Services for successful participation in gen ed core courses.</a:t>
          </a:r>
          <a:endParaRPr lang="en-US" sz="1200" dirty="0"/>
        </a:p>
      </dgm:t>
    </dgm:pt>
    <dgm:pt modelId="{7FEF4C78-4617-4E7A-8081-CE57D0B7C4D6}" type="parTrans" cxnId="{9346CBD0-5774-4AA7-ACBB-8A49CB301D54}">
      <dgm:prSet/>
      <dgm:spPr/>
      <dgm:t>
        <a:bodyPr/>
        <a:lstStyle/>
        <a:p>
          <a:endParaRPr lang="en-US"/>
        </a:p>
      </dgm:t>
    </dgm:pt>
    <dgm:pt modelId="{114105E3-73DB-4CEE-AB16-A4FE749D8559}" type="sibTrans" cxnId="{9346CBD0-5774-4AA7-ACBB-8A49CB301D54}">
      <dgm:prSet/>
      <dgm:spPr/>
      <dgm:t>
        <a:bodyPr/>
        <a:lstStyle/>
        <a:p>
          <a:endParaRPr lang="en-US"/>
        </a:p>
      </dgm:t>
    </dgm:pt>
    <dgm:pt modelId="{9A23FD81-4092-EA4D-B9DD-97629512207A}" type="pres">
      <dgm:prSet presAssocID="{D613F3D1-E058-4F2E-8AD9-9515D0643727}" presName="Name0" presStyleCnt="0">
        <dgm:presLayoutVars>
          <dgm:dir/>
          <dgm:animLvl val="lvl"/>
          <dgm:resizeHandles val="exact"/>
        </dgm:presLayoutVars>
      </dgm:prSet>
      <dgm:spPr/>
    </dgm:pt>
    <dgm:pt modelId="{FB3441F0-EFF6-224B-BB73-1F034DABE2A9}" type="pres">
      <dgm:prSet presAssocID="{C4C992AC-97D0-44F4-8DF6-5B188C3E9D2F}" presName="linNode" presStyleCnt="0"/>
      <dgm:spPr/>
    </dgm:pt>
    <dgm:pt modelId="{0B3CDC24-AF24-764B-AC27-6C5A2E98FD47}" type="pres">
      <dgm:prSet presAssocID="{C4C992AC-97D0-44F4-8DF6-5B188C3E9D2F}" presName="parentText" presStyleLbl="node1" presStyleIdx="0" presStyleCnt="4">
        <dgm:presLayoutVars>
          <dgm:chMax val="1"/>
          <dgm:bulletEnabled val="1"/>
        </dgm:presLayoutVars>
      </dgm:prSet>
      <dgm:spPr/>
    </dgm:pt>
    <dgm:pt modelId="{A94096A3-7065-B34B-84BA-766FA3EA570A}" type="pres">
      <dgm:prSet presAssocID="{C4C992AC-97D0-44F4-8DF6-5B188C3E9D2F}" presName="descendantText" presStyleLbl="alignAccFollowNode1" presStyleIdx="0" presStyleCnt="4">
        <dgm:presLayoutVars>
          <dgm:bulletEnabled val="1"/>
        </dgm:presLayoutVars>
      </dgm:prSet>
      <dgm:spPr/>
    </dgm:pt>
    <dgm:pt modelId="{E5F28940-6856-A649-8C4A-CA665771A0D4}" type="pres">
      <dgm:prSet presAssocID="{7FAD04B5-1FF2-46C3-8DC9-60BDC6B82A93}" presName="sp" presStyleCnt="0"/>
      <dgm:spPr/>
    </dgm:pt>
    <dgm:pt modelId="{A69ED656-8F08-454E-BCBC-3DF856C64E95}" type="pres">
      <dgm:prSet presAssocID="{1F7FA9D5-9874-4E14-A36A-ECECEC772EFF}" presName="linNode" presStyleCnt="0"/>
      <dgm:spPr/>
    </dgm:pt>
    <dgm:pt modelId="{72B6D037-EBD6-D64B-92D3-94850DF856A1}" type="pres">
      <dgm:prSet presAssocID="{1F7FA9D5-9874-4E14-A36A-ECECEC772EFF}" presName="parentText" presStyleLbl="node1" presStyleIdx="1" presStyleCnt="4">
        <dgm:presLayoutVars>
          <dgm:chMax val="1"/>
          <dgm:bulletEnabled val="1"/>
        </dgm:presLayoutVars>
      </dgm:prSet>
      <dgm:spPr/>
    </dgm:pt>
    <dgm:pt modelId="{5786F88C-AB75-674F-8606-6C6A44F87B8C}" type="pres">
      <dgm:prSet presAssocID="{1F7FA9D5-9874-4E14-A36A-ECECEC772EFF}" presName="descendantText" presStyleLbl="alignAccFollowNode1" presStyleIdx="1" presStyleCnt="4">
        <dgm:presLayoutVars>
          <dgm:bulletEnabled val="1"/>
        </dgm:presLayoutVars>
      </dgm:prSet>
      <dgm:spPr/>
    </dgm:pt>
    <dgm:pt modelId="{91452442-A299-7541-9D45-BB0EC8A4923D}" type="pres">
      <dgm:prSet presAssocID="{E1E6A158-4FCC-4F12-8E54-95BD936E6A0A}" presName="sp" presStyleCnt="0"/>
      <dgm:spPr/>
    </dgm:pt>
    <dgm:pt modelId="{CB2CF60D-E61D-EF45-9F6D-3FAF2B666A1C}" type="pres">
      <dgm:prSet presAssocID="{222F2C8B-ECC8-407E-A187-648F04C1C89B}" presName="linNode" presStyleCnt="0"/>
      <dgm:spPr/>
    </dgm:pt>
    <dgm:pt modelId="{048F23F2-666B-B64E-BA7C-B5957E943313}" type="pres">
      <dgm:prSet presAssocID="{222F2C8B-ECC8-407E-A187-648F04C1C89B}" presName="parentText" presStyleLbl="node1" presStyleIdx="2" presStyleCnt="4">
        <dgm:presLayoutVars>
          <dgm:chMax val="1"/>
          <dgm:bulletEnabled val="1"/>
        </dgm:presLayoutVars>
      </dgm:prSet>
      <dgm:spPr/>
    </dgm:pt>
    <dgm:pt modelId="{49C50406-7896-7843-B914-9A088038D485}" type="pres">
      <dgm:prSet presAssocID="{222F2C8B-ECC8-407E-A187-648F04C1C89B}" presName="descendantText" presStyleLbl="alignAccFollowNode1" presStyleIdx="2" presStyleCnt="4">
        <dgm:presLayoutVars>
          <dgm:bulletEnabled val="1"/>
        </dgm:presLayoutVars>
      </dgm:prSet>
      <dgm:spPr/>
    </dgm:pt>
    <dgm:pt modelId="{2D7A5B60-8172-9541-8166-BBF3C25F54ED}" type="pres">
      <dgm:prSet presAssocID="{9E98D07C-2BC8-4A95-B2CE-16D96FC6804A}" presName="sp" presStyleCnt="0"/>
      <dgm:spPr/>
    </dgm:pt>
    <dgm:pt modelId="{353F9EA9-590B-0541-A71A-7D66EDFF8EB4}" type="pres">
      <dgm:prSet presAssocID="{8DF4B263-6AA4-4C44-830E-1B0240F1A831}" presName="linNode" presStyleCnt="0"/>
      <dgm:spPr/>
    </dgm:pt>
    <dgm:pt modelId="{F66340CA-4A81-AD47-A142-F2645021E579}" type="pres">
      <dgm:prSet presAssocID="{8DF4B263-6AA4-4C44-830E-1B0240F1A831}" presName="parentText" presStyleLbl="node1" presStyleIdx="3" presStyleCnt="4">
        <dgm:presLayoutVars>
          <dgm:chMax val="1"/>
          <dgm:bulletEnabled val="1"/>
        </dgm:presLayoutVars>
      </dgm:prSet>
      <dgm:spPr/>
    </dgm:pt>
    <dgm:pt modelId="{1E982BD9-9493-D244-8CB9-B996A841890C}" type="pres">
      <dgm:prSet presAssocID="{8DF4B263-6AA4-4C44-830E-1B0240F1A831}" presName="descendantText" presStyleLbl="alignAccFollowNode1" presStyleIdx="3" presStyleCnt="4" custScaleY="179194">
        <dgm:presLayoutVars>
          <dgm:bulletEnabled val="1"/>
        </dgm:presLayoutVars>
      </dgm:prSet>
      <dgm:spPr/>
    </dgm:pt>
  </dgm:ptLst>
  <dgm:cxnLst>
    <dgm:cxn modelId="{E9F32A2C-8E17-024F-B300-5405C6AD08F7}" type="presOf" srcId="{F6358FF2-A642-45E8-BA4C-94BF50D57EBA}" destId="{A94096A3-7065-B34B-84BA-766FA3EA570A}" srcOrd="0" destOrd="0" presId="urn:microsoft.com/office/officeart/2005/8/layout/vList5"/>
    <dgm:cxn modelId="{4C34D33E-BB37-6244-81DA-BD0732EF783D}" type="presOf" srcId="{D613F3D1-E058-4F2E-8AD9-9515D0643727}" destId="{9A23FD81-4092-EA4D-B9DD-97629512207A}" srcOrd="0" destOrd="0" presId="urn:microsoft.com/office/officeart/2005/8/layout/vList5"/>
    <dgm:cxn modelId="{39CF0A40-AA45-BD48-8886-7A4DB63DFEDC}" type="presOf" srcId="{DF85E2C6-3DD1-4BA9-85D9-1B48E954552A}" destId="{1E982BD9-9493-D244-8CB9-B996A841890C}" srcOrd="0" destOrd="0" presId="urn:microsoft.com/office/officeart/2005/8/layout/vList5"/>
    <dgm:cxn modelId="{7BD43853-424D-4A03-9217-A0DC03D7626B}" srcId="{D613F3D1-E058-4F2E-8AD9-9515D0643727}" destId="{C4C992AC-97D0-44F4-8DF6-5B188C3E9D2F}" srcOrd="0" destOrd="0" parTransId="{BD2AD3E7-E512-49E3-BC82-71D7B4C883C9}" sibTransId="{7FAD04B5-1FF2-46C3-8DC9-60BDC6B82A93}"/>
    <dgm:cxn modelId="{B1888059-A1B1-3C4F-B13F-8DC612BB74C7}" type="presOf" srcId="{8DF4B263-6AA4-4C44-830E-1B0240F1A831}" destId="{F66340CA-4A81-AD47-A142-F2645021E579}" srcOrd="0" destOrd="0" presId="urn:microsoft.com/office/officeart/2005/8/layout/vList5"/>
    <dgm:cxn modelId="{C3B59261-91AE-43D5-8457-C80E8F51F510}" srcId="{C4C992AC-97D0-44F4-8DF6-5B188C3E9D2F}" destId="{A2E96B25-5908-40AD-A03F-C22FB44E47C1}" srcOrd="2" destOrd="0" parTransId="{3380D302-2957-40C5-A553-F4476278CF5B}" sibTransId="{A5E38E64-63A4-47AF-9E33-66983CBFE636}"/>
    <dgm:cxn modelId="{775C7E6B-2C07-7147-861D-F19417092B81}" type="presOf" srcId="{A2E96B25-5908-40AD-A03F-C22FB44E47C1}" destId="{A94096A3-7065-B34B-84BA-766FA3EA570A}" srcOrd="0" destOrd="2" presId="urn:microsoft.com/office/officeart/2005/8/layout/vList5"/>
    <dgm:cxn modelId="{3EE5696E-E552-4C00-9797-AC8044D80575}" srcId="{C4C992AC-97D0-44F4-8DF6-5B188C3E9D2F}" destId="{1389A6E8-B203-40AE-8792-BBB020F69965}" srcOrd="1" destOrd="0" parTransId="{2630318F-6148-4AC4-A821-F2B5AC580838}" sibTransId="{5C778E35-5204-4543-A614-BDC1AB277E74}"/>
    <dgm:cxn modelId="{75D2FB8F-566D-A246-9B05-4AF32BD0AC3A}" type="presOf" srcId="{468B21FA-B08C-4B7F-B043-17B7974BE131}" destId="{1E982BD9-9493-D244-8CB9-B996A841890C}" srcOrd="0" destOrd="1" presId="urn:microsoft.com/office/officeart/2005/8/layout/vList5"/>
    <dgm:cxn modelId="{CD8C6E98-1EC7-0149-A9CD-2A07EBB7D283}" type="presOf" srcId="{C4C992AC-97D0-44F4-8DF6-5B188C3E9D2F}" destId="{0B3CDC24-AF24-764B-AC27-6C5A2E98FD47}" srcOrd="0" destOrd="0" presId="urn:microsoft.com/office/officeart/2005/8/layout/vList5"/>
    <dgm:cxn modelId="{290AEB9B-DA32-E145-AC13-8BB90E6988EC}" type="presOf" srcId="{1F7FA9D5-9874-4E14-A36A-ECECEC772EFF}" destId="{72B6D037-EBD6-D64B-92D3-94850DF856A1}" srcOrd="0" destOrd="0" presId="urn:microsoft.com/office/officeart/2005/8/layout/vList5"/>
    <dgm:cxn modelId="{C6E824B5-43A3-C743-8787-8054388DF516}" type="presOf" srcId="{222F2C8B-ECC8-407E-A187-648F04C1C89B}" destId="{048F23F2-666B-B64E-BA7C-B5957E943313}" srcOrd="0" destOrd="0" presId="urn:microsoft.com/office/officeart/2005/8/layout/vList5"/>
    <dgm:cxn modelId="{1AD70FCC-7E4F-46A6-A84A-AF46F5F5A71C}" srcId="{D613F3D1-E058-4F2E-8AD9-9515D0643727}" destId="{1F7FA9D5-9874-4E14-A36A-ECECEC772EFF}" srcOrd="1" destOrd="0" parTransId="{D5344090-1C8F-482D-AC79-6D2B7BE706F4}" sibTransId="{E1E6A158-4FCC-4F12-8E54-95BD936E6A0A}"/>
    <dgm:cxn modelId="{9346CBD0-5774-4AA7-ACBB-8A49CB301D54}" srcId="{8DF4B263-6AA4-4C44-830E-1B0240F1A831}" destId="{029E43AE-1E2D-4041-9868-51628FFE4059}" srcOrd="2" destOrd="0" parTransId="{7FEF4C78-4617-4E7A-8081-CE57D0B7C4D6}" sibTransId="{114105E3-73DB-4CEE-AB16-A4FE749D8559}"/>
    <dgm:cxn modelId="{28EE4DDC-45FD-4D97-9B4B-ED0FEB1E0B60}" srcId="{C4C992AC-97D0-44F4-8DF6-5B188C3E9D2F}" destId="{F6358FF2-A642-45E8-BA4C-94BF50D57EBA}" srcOrd="0" destOrd="0" parTransId="{7552FBFA-215A-4F35-BA04-4EE261AAA7A0}" sibTransId="{52967B35-76FB-488F-BDCF-B29A7EA839C6}"/>
    <dgm:cxn modelId="{0E52FEDE-8D8D-4210-8609-58ACF80EEF3E}" srcId="{222F2C8B-ECC8-407E-A187-648F04C1C89B}" destId="{6812B807-B0F7-4A29-A4EF-F7A121F6AF00}" srcOrd="0" destOrd="0" parTransId="{C8B62D68-1E7B-436E-8FB1-47231DA3A192}" sibTransId="{0C0CEDB9-F210-4D67-92A4-906AA482AD41}"/>
    <dgm:cxn modelId="{C13D95E1-05C3-7E42-B0F5-CDF0A02194CB}" type="presOf" srcId="{24A0E7A0-F6E6-4E05-9BA0-79EA897643F2}" destId="{5786F88C-AB75-674F-8606-6C6A44F87B8C}" srcOrd="0" destOrd="0" presId="urn:microsoft.com/office/officeart/2005/8/layout/vList5"/>
    <dgm:cxn modelId="{758209ED-A9F0-E748-A924-C5C6DD990254}" type="presOf" srcId="{6812B807-B0F7-4A29-A4EF-F7A121F6AF00}" destId="{49C50406-7896-7843-B914-9A088038D485}" srcOrd="0" destOrd="0" presId="urn:microsoft.com/office/officeart/2005/8/layout/vList5"/>
    <dgm:cxn modelId="{CD9852ED-ADBA-4A5A-9598-87C6C2C3630F}" srcId="{1F7FA9D5-9874-4E14-A36A-ECECEC772EFF}" destId="{24A0E7A0-F6E6-4E05-9BA0-79EA897643F2}" srcOrd="0" destOrd="0" parTransId="{61F8F1B7-3225-4622-AF4A-A397CBB6C02F}" sibTransId="{EE593C87-1B77-4650-B182-951EADC9CCDF}"/>
    <dgm:cxn modelId="{232909F5-32E5-468D-A32F-CF9F56429F00}" srcId="{8DF4B263-6AA4-4C44-830E-1B0240F1A831}" destId="{468B21FA-B08C-4B7F-B043-17B7974BE131}" srcOrd="1" destOrd="0" parTransId="{3A12C165-CEC3-4217-BC76-7F75286CB1EA}" sibTransId="{473E28C5-CC28-4103-95BF-7604907C963B}"/>
    <dgm:cxn modelId="{DC28CFF5-0B01-4463-BBF6-4C8E3B7D9A7F}" srcId="{8DF4B263-6AA4-4C44-830E-1B0240F1A831}" destId="{DF85E2C6-3DD1-4BA9-85D9-1B48E954552A}" srcOrd="0" destOrd="0" parTransId="{813365FC-284D-4EB5-93F8-34896275D4EE}" sibTransId="{253CAB94-0807-45F0-A6D2-E127F8F10A6C}"/>
    <dgm:cxn modelId="{7E3060F6-7FD6-F445-8E4F-AF7A8F947FE2}" type="presOf" srcId="{029E43AE-1E2D-4041-9868-51628FFE4059}" destId="{1E982BD9-9493-D244-8CB9-B996A841890C}" srcOrd="0" destOrd="2" presId="urn:microsoft.com/office/officeart/2005/8/layout/vList5"/>
    <dgm:cxn modelId="{3A62EBF6-11E7-2044-8EC7-3BD30DB25CC5}" type="presOf" srcId="{1389A6E8-B203-40AE-8792-BBB020F69965}" destId="{A94096A3-7065-B34B-84BA-766FA3EA570A}" srcOrd="0" destOrd="1" presId="urn:microsoft.com/office/officeart/2005/8/layout/vList5"/>
    <dgm:cxn modelId="{52AB89F8-7673-434B-8D98-CD394C74CD24}" srcId="{D613F3D1-E058-4F2E-8AD9-9515D0643727}" destId="{8DF4B263-6AA4-4C44-830E-1B0240F1A831}" srcOrd="3" destOrd="0" parTransId="{510C88E1-113A-47E3-B16F-65CF489B5EAE}" sibTransId="{FFF94DA8-AD92-4399-83DF-55F7C139C39D}"/>
    <dgm:cxn modelId="{9346B7FE-8A12-45E3-B974-B38F4EBF900A}" srcId="{D613F3D1-E058-4F2E-8AD9-9515D0643727}" destId="{222F2C8B-ECC8-407E-A187-648F04C1C89B}" srcOrd="2" destOrd="0" parTransId="{03DFEBC7-7B83-42C0-A06F-E2BABB4626E6}" sibTransId="{9E98D07C-2BC8-4A95-B2CE-16D96FC6804A}"/>
    <dgm:cxn modelId="{5ECFEEB8-D018-DF4C-8A65-BEB6BE67D25E}" type="presParOf" srcId="{9A23FD81-4092-EA4D-B9DD-97629512207A}" destId="{FB3441F0-EFF6-224B-BB73-1F034DABE2A9}" srcOrd="0" destOrd="0" presId="urn:microsoft.com/office/officeart/2005/8/layout/vList5"/>
    <dgm:cxn modelId="{F2A09106-685B-BC46-81B6-34B0869C8D77}" type="presParOf" srcId="{FB3441F0-EFF6-224B-BB73-1F034DABE2A9}" destId="{0B3CDC24-AF24-764B-AC27-6C5A2E98FD47}" srcOrd="0" destOrd="0" presId="urn:microsoft.com/office/officeart/2005/8/layout/vList5"/>
    <dgm:cxn modelId="{1D24152E-FBB4-9E43-8EF9-7D7D427E654F}" type="presParOf" srcId="{FB3441F0-EFF6-224B-BB73-1F034DABE2A9}" destId="{A94096A3-7065-B34B-84BA-766FA3EA570A}" srcOrd="1" destOrd="0" presId="urn:microsoft.com/office/officeart/2005/8/layout/vList5"/>
    <dgm:cxn modelId="{C90BED16-7591-5C48-8F6D-3CE7787B9B4C}" type="presParOf" srcId="{9A23FD81-4092-EA4D-B9DD-97629512207A}" destId="{E5F28940-6856-A649-8C4A-CA665771A0D4}" srcOrd="1" destOrd="0" presId="urn:microsoft.com/office/officeart/2005/8/layout/vList5"/>
    <dgm:cxn modelId="{A7ED9306-D4E1-574A-972F-23566BAEB8CF}" type="presParOf" srcId="{9A23FD81-4092-EA4D-B9DD-97629512207A}" destId="{A69ED656-8F08-454E-BCBC-3DF856C64E95}" srcOrd="2" destOrd="0" presId="urn:microsoft.com/office/officeart/2005/8/layout/vList5"/>
    <dgm:cxn modelId="{58396B6E-4375-4148-98AB-9054E3D9277F}" type="presParOf" srcId="{A69ED656-8F08-454E-BCBC-3DF856C64E95}" destId="{72B6D037-EBD6-D64B-92D3-94850DF856A1}" srcOrd="0" destOrd="0" presId="urn:microsoft.com/office/officeart/2005/8/layout/vList5"/>
    <dgm:cxn modelId="{7C9DB9CE-9602-9A43-B7FA-DC378C257730}" type="presParOf" srcId="{A69ED656-8F08-454E-BCBC-3DF856C64E95}" destId="{5786F88C-AB75-674F-8606-6C6A44F87B8C}" srcOrd="1" destOrd="0" presId="urn:microsoft.com/office/officeart/2005/8/layout/vList5"/>
    <dgm:cxn modelId="{B6A7656F-0027-4544-90D0-DDD0AC347713}" type="presParOf" srcId="{9A23FD81-4092-EA4D-B9DD-97629512207A}" destId="{91452442-A299-7541-9D45-BB0EC8A4923D}" srcOrd="3" destOrd="0" presId="urn:microsoft.com/office/officeart/2005/8/layout/vList5"/>
    <dgm:cxn modelId="{368F903E-D7C0-EC4D-BA1F-9D7AFBE0A188}" type="presParOf" srcId="{9A23FD81-4092-EA4D-B9DD-97629512207A}" destId="{CB2CF60D-E61D-EF45-9F6D-3FAF2B666A1C}" srcOrd="4" destOrd="0" presId="urn:microsoft.com/office/officeart/2005/8/layout/vList5"/>
    <dgm:cxn modelId="{917E72E0-0C43-AA4F-A85A-F17A8AFCF505}" type="presParOf" srcId="{CB2CF60D-E61D-EF45-9F6D-3FAF2B666A1C}" destId="{048F23F2-666B-B64E-BA7C-B5957E943313}" srcOrd="0" destOrd="0" presId="urn:microsoft.com/office/officeart/2005/8/layout/vList5"/>
    <dgm:cxn modelId="{52DC739E-7F77-6348-A709-F361E026E875}" type="presParOf" srcId="{CB2CF60D-E61D-EF45-9F6D-3FAF2B666A1C}" destId="{49C50406-7896-7843-B914-9A088038D485}" srcOrd="1" destOrd="0" presId="urn:microsoft.com/office/officeart/2005/8/layout/vList5"/>
    <dgm:cxn modelId="{920AAA6B-BCB7-6547-960B-6C5E3C7F5750}" type="presParOf" srcId="{9A23FD81-4092-EA4D-B9DD-97629512207A}" destId="{2D7A5B60-8172-9541-8166-BBF3C25F54ED}" srcOrd="5" destOrd="0" presId="urn:microsoft.com/office/officeart/2005/8/layout/vList5"/>
    <dgm:cxn modelId="{FE759F57-1183-1F4E-B4FE-6681818960F7}" type="presParOf" srcId="{9A23FD81-4092-EA4D-B9DD-97629512207A}" destId="{353F9EA9-590B-0541-A71A-7D66EDFF8EB4}" srcOrd="6" destOrd="0" presId="urn:microsoft.com/office/officeart/2005/8/layout/vList5"/>
    <dgm:cxn modelId="{44F2317A-6BB9-7543-AB0C-F3A227014D6D}" type="presParOf" srcId="{353F9EA9-590B-0541-A71A-7D66EDFF8EB4}" destId="{F66340CA-4A81-AD47-A142-F2645021E579}" srcOrd="0" destOrd="0" presId="urn:microsoft.com/office/officeart/2005/8/layout/vList5"/>
    <dgm:cxn modelId="{5CC7EC7E-E987-C64D-A4AE-1D39708C7729}" type="presParOf" srcId="{353F9EA9-590B-0541-A71A-7D66EDFF8EB4}" destId="{1E982BD9-9493-D244-8CB9-B996A841890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096A3-7065-B34B-84BA-766FA3EA570A}">
      <dsp:nvSpPr>
        <dsp:cNvPr id="0" name=""/>
        <dsp:cNvSpPr/>
      </dsp:nvSpPr>
      <dsp:spPr>
        <a:xfrm rot="5400000">
          <a:off x="5299153" y="-2253804"/>
          <a:ext cx="612453" cy="527565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ü"/>
          </a:pPr>
          <a:r>
            <a:rPr lang="en-US" sz="1400" b="0" i="0" kern="1200"/>
            <a:t>- Student Disability</a:t>
          </a:r>
          <a:endParaRPr lang="en-US" sz="1400" kern="1200" dirty="0"/>
        </a:p>
        <a:p>
          <a:pPr marL="114300" lvl="1" indent="-114300" algn="l" defTabSz="622300">
            <a:lnSpc>
              <a:spcPct val="90000"/>
            </a:lnSpc>
            <a:spcBef>
              <a:spcPct val="0"/>
            </a:spcBef>
            <a:spcAft>
              <a:spcPct val="15000"/>
            </a:spcAft>
            <a:buFont typeface="Wingdings" pitchFamily="2" charset="2"/>
            <a:buChar char="ü"/>
          </a:pPr>
          <a:r>
            <a:rPr lang="en-US" sz="1400" b="0" i="0" kern="1200"/>
            <a:t>- CAA eligibility</a:t>
          </a:r>
          <a:endParaRPr lang="en-US" sz="1400" kern="1200" dirty="0"/>
        </a:p>
        <a:p>
          <a:pPr marL="114300" lvl="1" indent="-114300" algn="l" defTabSz="622300">
            <a:lnSpc>
              <a:spcPct val="90000"/>
            </a:lnSpc>
            <a:spcBef>
              <a:spcPct val="0"/>
            </a:spcBef>
            <a:spcAft>
              <a:spcPct val="15000"/>
            </a:spcAft>
            <a:buFont typeface="Wingdings" pitchFamily="2" charset="2"/>
            <a:buChar char="ü"/>
          </a:pPr>
          <a:r>
            <a:rPr lang="en-US" sz="1400" b="0" i="0" kern="1200"/>
            <a:t>- Student’s completing coursework aligned with CSCC</a:t>
          </a:r>
          <a:endParaRPr lang="en-US" sz="1400" kern="1200" dirty="0"/>
        </a:p>
      </dsp:txBody>
      <dsp:txXfrm rot="-5400000">
        <a:off x="2967554" y="107692"/>
        <a:ext cx="5245755" cy="552659"/>
      </dsp:txXfrm>
    </dsp:sp>
    <dsp:sp modelId="{0B3CDC24-AF24-764B-AC27-6C5A2E98FD47}">
      <dsp:nvSpPr>
        <dsp:cNvPr id="0" name=""/>
        <dsp:cNvSpPr/>
      </dsp:nvSpPr>
      <dsp:spPr>
        <a:xfrm>
          <a:off x="0" y="1237"/>
          <a:ext cx="2967554" cy="76556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a:solidFill>
                <a:schemeClr val="tx1"/>
              </a:solidFill>
            </a:rPr>
            <a:t>Document in notes:</a:t>
          </a:r>
          <a:endParaRPr lang="en-US" sz="2100" kern="1200" dirty="0">
            <a:solidFill>
              <a:schemeClr val="tx1"/>
            </a:solidFill>
          </a:endParaRPr>
        </a:p>
      </dsp:txBody>
      <dsp:txXfrm>
        <a:off x="37372" y="38609"/>
        <a:ext cx="2892810" cy="690823"/>
      </dsp:txXfrm>
    </dsp:sp>
    <dsp:sp modelId="{5786F88C-AB75-674F-8606-6C6A44F87B8C}">
      <dsp:nvSpPr>
        <dsp:cNvPr id="0" name=""/>
        <dsp:cNvSpPr/>
      </dsp:nvSpPr>
      <dsp:spPr>
        <a:xfrm rot="5400000">
          <a:off x="5299153" y="-1449959"/>
          <a:ext cx="612453" cy="5275652"/>
        </a:xfrm>
        <a:prstGeom prst="round2Same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t>Indicate student will be receiving a DIPLOMA</a:t>
          </a:r>
          <a:endParaRPr lang="en-US" sz="1400" kern="1200" dirty="0"/>
        </a:p>
      </dsp:txBody>
      <dsp:txXfrm rot="-5400000">
        <a:off x="2967554" y="911537"/>
        <a:ext cx="5245755" cy="552659"/>
      </dsp:txXfrm>
    </dsp:sp>
    <dsp:sp modelId="{72B6D037-EBD6-D64B-92D3-94850DF856A1}">
      <dsp:nvSpPr>
        <dsp:cNvPr id="0" name=""/>
        <dsp:cNvSpPr/>
      </dsp:nvSpPr>
      <dsp:spPr>
        <a:xfrm>
          <a:off x="0" y="805083"/>
          <a:ext cx="2967554" cy="765567"/>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a:solidFill>
                <a:schemeClr val="tx1"/>
              </a:solidFill>
            </a:rPr>
            <a:t>Individual Transition Plan</a:t>
          </a:r>
          <a:endParaRPr lang="en-US" sz="2100" kern="1200" dirty="0">
            <a:solidFill>
              <a:schemeClr val="tx1"/>
            </a:solidFill>
          </a:endParaRPr>
        </a:p>
      </dsp:txBody>
      <dsp:txXfrm>
        <a:off x="37372" y="842455"/>
        <a:ext cx="2892810" cy="690823"/>
      </dsp:txXfrm>
    </dsp:sp>
    <dsp:sp modelId="{49C50406-7896-7843-B914-9A088038D485}">
      <dsp:nvSpPr>
        <dsp:cNvPr id="0" name=""/>
        <dsp:cNvSpPr/>
      </dsp:nvSpPr>
      <dsp:spPr>
        <a:xfrm rot="5400000">
          <a:off x="5299153" y="-646113"/>
          <a:ext cx="612453" cy="5275652"/>
        </a:xfrm>
        <a:prstGeom prst="round2Same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a:t>Indicate CSCC standard (Essential Understanding)</a:t>
          </a:r>
          <a:endParaRPr lang="en-US" sz="1400" kern="1200" dirty="0"/>
        </a:p>
      </dsp:txBody>
      <dsp:txXfrm rot="-5400000">
        <a:off x="2967554" y="1715383"/>
        <a:ext cx="5245755" cy="552659"/>
      </dsp:txXfrm>
    </dsp:sp>
    <dsp:sp modelId="{048F23F2-666B-B64E-BA7C-B5957E943313}">
      <dsp:nvSpPr>
        <dsp:cNvPr id="0" name=""/>
        <dsp:cNvSpPr/>
      </dsp:nvSpPr>
      <dsp:spPr>
        <a:xfrm>
          <a:off x="0" y="1608929"/>
          <a:ext cx="2967554" cy="765567"/>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a:solidFill>
                <a:schemeClr val="tx1"/>
              </a:solidFill>
            </a:rPr>
            <a:t>Goals</a:t>
          </a:r>
          <a:r>
            <a:rPr lang="en-US" sz="2100" b="0" i="0" kern="1200"/>
            <a:t> </a:t>
          </a:r>
          <a:endParaRPr lang="en-US" sz="2100" kern="1200" dirty="0"/>
        </a:p>
      </dsp:txBody>
      <dsp:txXfrm>
        <a:off x="37372" y="1646301"/>
        <a:ext cx="2892810" cy="690823"/>
      </dsp:txXfrm>
    </dsp:sp>
    <dsp:sp modelId="{1E982BD9-9493-D244-8CB9-B996A841890C}">
      <dsp:nvSpPr>
        <dsp:cNvPr id="0" name=""/>
        <dsp:cNvSpPr/>
      </dsp:nvSpPr>
      <dsp:spPr>
        <a:xfrm rot="5400000">
          <a:off x="5051166" y="326264"/>
          <a:ext cx="1097480" cy="5270500"/>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i="0" kern="1200" dirty="0"/>
            <a:t>-Curriculum is modified to meet state CSCC Essential Understandings  acceptable by EC 51225.3</a:t>
          </a:r>
          <a:endParaRPr lang="en-US" sz="1200" kern="1200" dirty="0"/>
        </a:p>
        <a:p>
          <a:pPr marL="114300" lvl="1" indent="-114300" algn="l" defTabSz="533400">
            <a:lnSpc>
              <a:spcPct val="90000"/>
            </a:lnSpc>
            <a:spcBef>
              <a:spcPct val="0"/>
            </a:spcBef>
            <a:spcAft>
              <a:spcPct val="15000"/>
            </a:spcAft>
            <a:buChar char="•"/>
          </a:pPr>
          <a:r>
            <a:rPr lang="en-US" sz="1200" b="0" i="0" kern="1200"/>
            <a:t>-Document grading expectations and requirements for both general education and special education courses.</a:t>
          </a:r>
          <a:endParaRPr lang="en-US" sz="1200" kern="1200" dirty="0"/>
        </a:p>
        <a:p>
          <a:pPr marL="114300" lvl="1" indent="-114300" algn="l" defTabSz="533400">
            <a:lnSpc>
              <a:spcPct val="90000"/>
            </a:lnSpc>
            <a:spcBef>
              <a:spcPct val="0"/>
            </a:spcBef>
            <a:spcAft>
              <a:spcPct val="15000"/>
            </a:spcAft>
            <a:buChar char="•"/>
          </a:pPr>
          <a:r>
            <a:rPr lang="en-US" sz="1200" b="0" i="0" kern="1200"/>
            <a:t>- Document Additional Support / Services for successful participation in gen ed core courses.</a:t>
          </a:r>
          <a:endParaRPr lang="en-US" sz="1200" kern="1200" dirty="0"/>
        </a:p>
      </dsp:txBody>
      <dsp:txXfrm rot="-5400000">
        <a:off x="2964657" y="2466349"/>
        <a:ext cx="5216925" cy="990330"/>
      </dsp:txXfrm>
    </dsp:sp>
    <dsp:sp modelId="{F66340CA-4A81-AD47-A142-F2645021E579}">
      <dsp:nvSpPr>
        <dsp:cNvPr id="0" name=""/>
        <dsp:cNvSpPr/>
      </dsp:nvSpPr>
      <dsp:spPr>
        <a:xfrm>
          <a:off x="0" y="2578731"/>
          <a:ext cx="2964656" cy="765567"/>
        </a:xfrm>
        <a:prstGeom prst="roundRect">
          <a:avLst/>
        </a:prstGeom>
        <a:gradFill rotWithShape="0">
          <a:gsLst>
            <a:gs pos="300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a:solidFill>
                <a:schemeClr val="tx1"/>
              </a:solidFill>
            </a:rPr>
            <a:t>Accommodations/ Modifications</a:t>
          </a:r>
          <a:endParaRPr lang="en-US" sz="2100" kern="1200" dirty="0">
            <a:solidFill>
              <a:schemeClr val="tx1"/>
            </a:solidFill>
          </a:endParaRPr>
        </a:p>
      </dsp:txBody>
      <dsp:txXfrm>
        <a:off x="37372" y="2616103"/>
        <a:ext cx="2889912" cy="6908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5bb6d99bb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a5bb6d99bb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5bb6d99bb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district will have their own course of study and schedules.  </a:t>
            </a:r>
            <a:endParaRPr/>
          </a:p>
        </p:txBody>
      </p:sp>
      <p:sp>
        <p:nvSpPr>
          <p:cNvPr id="286" name="Google Shape;286;g2a5bb6d99bb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5bb6d99bb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2a5bb6d99bb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b73688ac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b73688ac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73688ac6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b73688ac6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40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b73688ac6f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b73688ac6f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More opportunities are available now for students, when appropriate to participate in elective courses.  This is a good time to talk about reasonable supports needed for your child to be successful.</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Rounded MT Bold" panose="020F0704030504030204" pitchFamily="34" charset="77"/>
              </a:rPr>
              <a:t>The IEP team is pivotal in identifying courses to be taken and essential understandings that can be used to meet the course requirements.</a:t>
            </a:r>
          </a:p>
          <a:p>
            <a:endParaRPr lang="en-US" dirty="0"/>
          </a:p>
        </p:txBody>
      </p:sp>
    </p:spTree>
    <p:extLst>
      <p:ext uri="{BB962C8B-B14F-4D97-AF65-F5344CB8AC3E}">
        <p14:creationId xmlns:p14="http://schemas.microsoft.com/office/powerpoint/2010/main" val="91229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06BFD1-99FE-3947-98CE-115B1F6442DD}" type="slidenum">
              <a:rPr lang="en-US" smtClean="0"/>
              <a:t>23</a:t>
            </a:fld>
            <a:endParaRPr lang="en-US"/>
          </a:p>
        </p:txBody>
      </p:sp>
    </p:spTree>
    <p:extLst>
      <p:ext uri="{BB962C8B-B14F-4D97-AF65-F5344CB8AC3E}">
        <p14:creationId xmlns:p14="http://schemas.microsoft.com/office/powerpoint/2010/main" val="51410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a5bb6d99bb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2a5bb6d99bb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7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a5bb6d99bb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2a5bb6d99bb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5bb6d99bb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Traditional Pathway focused on functional and life skills.  Now students will explore more </a:t>
            </a:r>
            <a:r>
              <a:rPr lang="en" dirty="0" err="1"/>
              <a:t>indepth</a:t>
            </a:r>
            <a:r>
              <a:rPr lang="en" dirty="0"/>
              <a:t> subject matters and fun and exciting new ways. </a:t>
            </a:r>
            <a:r>
              <a:rPr lang="en" sz="1100" b="1" dirty="0">
                <a:solidFill>
                  <a:schemeClr val="accent2"/>
                </a:solidFill>
                <a:latin typeface="+mj-lt"/>
                <a:ea typeface="Times New Roman"/>
                <a:cs typeface="Times New Roman"/>
                <a:sym typeface="Times New Roman"/>
              </a:rPr>
              <a:t>Students with </a:t>
            </a:r>
            <a:r>
              <a:rPr lang="en" sz="1100" b="1" u="sng" dirty="0">
                <a:solidFill>
                  <a:schemeClr val="accent2"/>
                </a:solidFill>
                <a:latin typeface="+mj-lt"/>
                <a:ea typeface="Times New Roman"/>
                <a:cs typeface="Times New Roman"/>
                <a:sym typeface="Times New Roman"/>
              </a:rPr>
              <a:t>exceptional needs </a:t>
            </a:r>
            <a:r>
              <a:rPr lang="en" sz="1100" b="1" dirty="0">
                <a:solidFill>
                  <a:schemeClr val="accent2"/>
                </a:solidFill>
                <a:latin typeface="+mj-lt"/>
                <a:ea typeface="Times New Roman"/>
                <a:cs typeface="Times New Roman"/>
                <a:sym typeface="Times New Roman"/>
              </a:rPr>
              <a:t>attending a school district, county office of education, charter school, or state special school </a:t>
            </a:r>
            <a:endParaRPr dirty="0"/>
          </a:p>
        </p:txBody>
      </p:sp>
      <p:sp>
        <p:nvSpPr>
          <p:cNvPr id="263" name="Google Shape;263;g2a5bb6d99bb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06BFD1-99FE-3947-98CE-115B1F6442DD}" type="slidenum">
              <a:rPr lang="en-US" smtClean="0"/>
              <a:t>4</a:t>
            </a:fld>
            <a:endParaRPr lang="en-US"/>
          </a:p>
        </p:txBody>
      </p:sp>
    </p:spTree>
    <p:extLst>
      <p:ext uri="{BB962C8B-B14F-4D97-AF65-F5344CB8AC3E}">
        <p14:creationId xmlns:p14="http://schemas.microsoft.com/office/powerpoint/2010/main" val="77316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5bb6d99bb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Currently have 9</a:t>
            </a:r>
            <a:r>
              <a:rPr lang="en-US" baseline="30000" dirty="0"/>
              <a:t>th</a:t>
            </a:r>
            <a:r>
              <a:rPr lang="en-US" dirty="0"/>
              <a:t> and 10</a:t>
            </a:r>
            <a:r>
              <a:rPr lang="en-US" baseline="30000" dirty="0"/>
              <a:t>th</a:t>
            </a:r>
            <a:r>
              <a:rPr lang="en-US" dirty="0"/>
              <a:t> graders who are eligible for this pathway.  First graduates 2026.  </a:t>
            </a:r>
            <a:endParaRPr dirty="0"/>
          </a:p>
        </p:txBody>
      </p:sp>
      <p:sp>
        <p:nvSpPr>
          <p:cNvPr id="272" name="Google Shape;272;g2a5bb6d99bb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06BFD1-99FE-3947-98CE-115B1F6442DD}" type="slidenum">
              <a:rPr lang="en-US" smtClean="0"/>
              <a:t>7</a:t>
            </a:fld>
            <a:endParaRPr lang="en-US"/>
          </a:p>
        </p:txBody>
      </p:sp>
    </p:spTree>
    <p:extLst>
      <p:ext uri="{BB962C8B-B14F-4D97-AF65-F5344CB8AC3E}">
        <p14:creationId xmlns:p14="http://schemas.microsoft.com/office/powerpoint/2010/main" val="108228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73688ac6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73688ac6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about checks and balances.</a:t>
            </a:r>
            <a:endParaRPr/>
          </a:p>
        </p:txBody>
      </p:sp>
    </p:spTree>
    <p:extLst>
      <p:ext uri="{BB962C8B-B14F-4D97-AF65-F5344CB8AC3E}">
        <p14:creationId xmlns:p14="http://schemas.microsoft.com/office/powerpoint/2010/main" val="144921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new for special education teachers</a:t>
            </a:r>
          </a:p>
        </p:txBody>
      </p:sp>
    </p:spTree>
    <p:extLst>
      <p:ext uri="{BB962C8B-B14F-4D97-AF65-F5344CB8AC3E}">
        <p14:creationId xmlns:p14="http://schemas.microsoft.com/office/powerpoint/2010/main" val="160543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student has to meet the common core state standards (CCSS).  </a:t>
            </a:r>
          </a:p>
          <a:p>
            <a:r>
              <a:rPr lang="en-US" dirty="0"/>
              <a:t>BUT there are Common Core Connectors which take the CCSS and add ‘connectors’ that connect the standards to understandable goals.  </a:t>
            </a:r>
          </a:p>
          <a:p>
            <a:r>
              <a:rPr lang="en-US" dirty="0"/>
              <a:t>The next step in meeting the standards is to add the Essential Understandings of the goal, such as creating 3 rows of 3 with the use of a manipulative if necessary. </a:t>
            </a:r>
          </a:p>
          <a:p>
            <a:endParaRPr lang="en-US" dirty="0"/>
          </a:p>
          <a:p>
            <a:r>
              <a:rPr lang="en-US" dirty="0"/>
              <a:t>The next one is to fill in boxes on a graph.  Such as how many red cars are there?  How many blue cars?</a:t>
            </a:r>
          </a:p>
        </p:txBody>
      </p:sp>
      <p:sp>
        <p:nvSpPr>
          <p:cNvPr id="4" name="Slide Number Placeholder 3"/>
          <p:cNvSpPr>
            <a:spLocks noGrp="1"/>
          </p:cNvSpPr>
          <p:nvPr>
            <p:ph type="sldNum" sz="quarter" idx="5"/>
          </p:nvPr>
        </p:nvSpPr>
        <p:spPr/>
        <p:txBody>
          <a:bodyPr/>
          <a:lstStyle/>
          <a:p>
            <a:fld id="{1406BFD1-99FE-3947-98CE-115B1F6442DD}" type="slidenum">
              <a:rPr lang="en-US" smtClean="0"/>
              <a:t>13</a:t>
            </a:fld>
            <a:endParaRPr lang="en-US"/>
          </a:p>
        </p:txBody>
      </p:sp>
    </p:spTree>
    <p:extLst>
      <p:ext uri="{BB962C8B-B14F-4D97-AF65-F5344CB8AC3E}">
        <p14:creationId xmlns:p14="http://schemas.microsoft.com/office/powerpoint/2010/main" val="42004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9556" y="8685213"/>
            <a:ext cx="2971800" cy="458787"/>
          </a:xfrm>
        </p:spPr>
        <p:txBody>
          <a:bodyPr/>
          <a:lstStyle/>
          <a:p>
            <a:fld id="{1406BFD1-99FE-3947-98CE-115B1F6442DD}" type="slidenum">
              <a:rPr lang="en-US" smtClean="0"/>
              <a:t>14</a:t>
            </a:fld>
            <a:endParaRPr lang="en-US"/>
          </a:p>
        </p:txBody>
      </p:sp>
    </p:spTree>
    <p:extLst>
      <p:ext uri="{BB962C8B-B14F-4D97-AF65-F5344CB8AC3E}">
        <p14:creationId xmlns:p14="http://schemas.microsoft.com/office/powerpoint/2010/main" val="134302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B1E5-A6E4-BA79-B1BC-5C259D021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1F15C0-1CD7-CC07-0EDD-4A3372FD61B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70B017-DCD8-5329-1D8A-6F19FACDE0D4}"/>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5" name="Footer Placeholder 4">
            <a:extLst>
              <a:ext uri="{FF2B5EF4-FFF2-40B4-BE49-F238E27FC236}">
                <a16:creationId xmlns:a16="http://schemas.microsoft.com/office/drawing/2014/main" id="{794FF316-AE60-78A3-4017-7715B1CA1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9CDF8-6EA9-82BB-21D3-D60EC6DCCC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3172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DB55-82F1-F3D7-8A88-207B8C0A6F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C4002-F013-449B-DD99-3A01EF52A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C29EA-F72D-DB4E-B035-89A15D456D18}"/>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5" name="Footer Placeholder 4">
            <a:extLst>
              <a:ext uri="{FF2B5EF4-FFF2-40B4-BE49-F238E27FC236}">
                <a16:creationId xmlns:a16="http://schemas.microsoft.com/office/drawing/2014/main" id="{AE1D75F5-BC9C-BD7B-05ED-2E3A4714A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083C9-C808-CB99-3F2E-14AE0A0752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02332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267E3-6469-C959-1D3A-9D80347819E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DB3A85-8999-CAD2-CF1C-5D45251BD65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46EC1-9712-366D-B4B5-13DBD0E9CF6A}"/>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5" name="Footer Placeholder 4">
            <a:extLst>
              <a:ext uri="{FF2B5EF4-FFF2-40B4-BE49-F238E27FC236}">
                <a16:creationId xmlns:a16="http://schemas.microsoft.com/office/drawing/2014/main" id="{F247E9D1-92C3-A673-85F0-4D7957F3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272DC-612F-6670-C937-4F68579040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39871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ottom waves">
  <p:cSld name="Blank bottom waves">
    <p:spTree>
      <p:nvGrpSpPr>
        <p:cNvPr id="1" name="Shape 239"/>
        <p:cNvGrpSpPr/>
        <p:nvPr/>
      </p:nvGrpSpPr>
      <p:grpSpPr>
        <a:xfrm>
          <a:off x="0" y="0"/>
          <a:ext cx="0" cy="0"/>
          <a:chOff x="0" y="0"/>
          <a:chExt cx="0" cy="0"/>
        </a:xfrm>
      </p:grpSpPr>
      <p:sp>
        <p:nvSpPr>
          <p:cNvPr id="244" name="Google Shape;244;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9596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8"/>
        <p:cNvGrpSpPr/>
        <p:nvPr/>
      </p:nvGrpSpPr>
      <p:grpSpPr>
        <a:xfrm>
          <a:off x="0" y="0"/>
          <a:ext cx="0" cy="0"/>
          <a:chOff x="0" y="0"/>
          <a:chExt cx="0" cy="0"/>
        </a:xfrm>
      </p:grpSpPr>
      <p:sp>
        <p:nvSpPr>
          <p:cNvPr id="202" name="Google Shape;202;p30"/>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30"/>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04" name="Google Shape;204;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18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FB21-B425-E00F-E49A-145B66B21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D611A-6378-8531-5C39-FF358095C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22D0D-CE7B-FE9D-AC12-AFAC0553C3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9E343B-5194-9CE7-80B4-D84BF5795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61CCE-ACA0-E4C6-0B86-A86D0D1BBE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69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262E-9441-6BE4-8F42-584AB01B33C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65BCB4A-75A4-ED61-C908-08D1CDF1E71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22CCFC-1685-6F0C-0BC5-9B3184076C06}"/>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5" name="Footer Placeholder 4">
            <a:extLst>
              <a:ext uri="{FF2B5EF4-FFF2-40B4-BE49-F238E27FC236}">
                <a16:creationId xmlns:a16="http://schemas.microsoft.com/office/drawing/2014/main" id="{3FF528D1-17C8-B0DE-76D7-CF2593BE0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BD752-E920-64B6-3B30-3E7A75D94B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47053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631-B24E-F28E-DE50-E09AF692B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CFDBF-0CE7-5760-2B04-6C53F26E11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6AECD-3E58-0915-9F0E-D19229DA835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E706D-BB94-AC24-FA37-E05294870A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98CE3E-FE6A-836F-F9B4-16290782D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BA037-6BC1-526F-101E-0BD32BB6DF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20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3C4F-05C1-A47F-592C-A23F04EFC9A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D25A2-C8AE-416F-72A8-232B8BD572A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E1AE7-12CB-EFE9-0FE2-9C5AE10C444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C1BFB-7592-CCC1-9BDE-9373D23E9D3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74B8D-C26A-62DE-1937-CFEEF39F9F3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1586B0-8E28-6937-87D0-8D7649CBC790}"/>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8" name="Footer Placeholder 7">
            <a:extLst>
              <a:ext uri="{FF2B5EF4-FFF2-40B4-BE49-F238E27FC236}">
                <a16:creationId xmlns:a16="http://schemas.microsoft.com/office/drawing/2014/main" id="{894601E4-CA34-3D28-4FAF-C0C795274D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C48ED-E92C-084C-F2FE-B22ABB9F3B2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95856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BD8C-C988-E779-7703-3C367CE3FE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DEE61A-F8A9-51E5-4889-D5C586250B32}"/>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4" name="Footer Placeholder 3">
            <a:extLst>
              <a:ext uri="{FF2B5EF4-FFF2-40B4-BE49-F238E27FC236}">
                <a16:creationId xmlns:a16="http://schemas.microsoft.com/office/drawing/2014/main" id="{CE0E4A45-6A31-E465-1AE5-7DDA287C12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F000E-627F-0559-5437-5FB9BDE2A5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820535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76611B-7313-5898-A749-C3E293A8D628}"/>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3" name="Footer Placeholder 2">
            <a:extLst>
              <a:ext uri="{FF2B5EF4-FFF2-40B4-BE49-F238E27FC236}">
                <a16:creationId xmlns:a16="http://schemas.microsoft.com/office/drawing/2014/main" id="{EAEC73B0-DEEB-10C9-E7CA-B434216974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BC165-2B14-1EF2-6708-A06BDBA90E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526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CF53-6D85-47D4-2977-EF54EDD995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1DA863-C08C-6DCB-70D0-0B492DE28CF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B7622-3920-9B6B-C490-5DB224B9B6B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6C6CBA-66BA-5DA3-C205-DE1D05C50002}"/>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6" name="Footer Placeholder 5">
            <a:extLst>
              <a:ext uri="{FF2B5EF4-FFF2-40B4-BE49-F238E27FC236}">
                <a16:creationId xmlns:a16="http://schemas.microsoft.com/office/drawing/2014/main" id="{B3CC49FF-79B2-7ACE-F827-C1F2604F0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12FF9-4F47-E4A0-684B-7C6BCE4F15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69068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3850-9B40-3056-8C18-5AD35B9B38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31A438-DCFC-8726-6CBC-C739BCF672C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B23D5F-8B54-231E-4728-A3898E0B9C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1E22C8-CB4F-34CE-DC87-4289785B3BF7}"/>
              </a:ext>
            </a:extLst>
          </p:cNvPr>
          <p:cNvSpPr>
            <a:spLocks noGrp="1"/>
          </p:cNvSpPr>
          <p:nvPr>
            <p:ph type="dt" sz="half" idx="10"/>
          </p:nvPr>
        </p:nvSpPr>
        <p:spPr/>
        <p:txBody>
          <a:bodyPr/>
          <a:lstStyle/>
          <a:p>
            <a:fld id="{2B297639-6509-D54A-9BE2-F7FD5BB0DA00}" type="datetimeFigureOut">
              <a:rPr lang="en-US" smtClean="0"/>
              <a:t>5/8/24</a:t>
            </a:fld>
            <a:endParaRPr lang="en-US"/>
          </a:p>
        </p:txBody>
      </p:sp>
      <p:sp>
        <p:nvSpPr>
          <p:cNvPr id="6" name="Footer Placeholder 5">
            <a:extLst>
              <a:ext uri="{FF2B5EF4-FFF2-40B4-BE49-F238E27FC236}">
                <a16:creationId xmlns:a16="http://schemas.microsoft.com/office/drawing/2014/main" id="{EFA5CA7C-1690-206E-8EE3-D707DDC6A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155F-25CB-F2D5-B19F-6BD6A3440F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36320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7C36D-F24D-13A9-4772-31F3A99DEF0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EAD19D-E37F-B6D3-46AC-E3856DF8EE7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AAE01-6ACE-E74D-7727-CB665FE4F9C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97639-6509-D54A-9BE2-F7FD5BB0DA00}" type="datetimeFigureOut">
              <a:rPr lang="en-US" smtClean="0"/>
              <a:t>5/8/24</a:t>
            </a:fld>
            <a:endParaRPr lang="en-US"/>
          </a:p>
        </p:txBody>
      </p:sp>
      <p:sp>
        <p:nvSpPr>
          <p:cNvPr id="5" name="Footer Placeholder 4">
            <a:extLst>
              <a:ext uri="{FF2B5EF4-FFF2-40B4-BE49-F238E27FC236}">
                <a16:creationId xmlns:a16="http://schemas.microsoft.com/office/drawing/2014/main" id="{773F41C0-C92E-0409-9D7F-3AF52EB6846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465252-F70C-BE95-BCDF-A0E57AE71BA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04798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fade thruBlk="1"/>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cs.google.com/document/d/16zLdHequIVVBny3r38AmBzOypKxNL4J7/edit#heading=h.gjdgxs" TargetMode="External"/><Relationship Id="rId3" Type="http://schemas.openxmlformats.org/officeDocument/2006/relationships/image" Target="../media/image22.png"/><Relationship Id="rId7" Type="http://schemas.openxmlformats.org/officeDocument/2006/relationships/hyperlink" Target="https://docs.google.com/document/d/1rCqE7pmJoG9M5X7R7Co36eFHixIzZRjbqy5cnI-rH2U/edi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docs.google.com/spreadsheets/d/1EeE1haBFXMkufyTMkMcUFHtpJfIGi0f24rKzBICd7r0/edit#gid=0"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cde.ca.gov/sp/se/lr/om082523.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Carpenter_T@AUHSD.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mailto:drjbwhite01@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documentcloud.adobe.com/gsuiteintegration/index.html?state=%7B%22ids%22%3A%5B%2211HsiIqgBBcI-pPJll2720EpjVW65wnsH%22%5D%2C%22action%22%3A%22open%22%2C%22userId%22%3A%22107391827790277815986%22%2C%22resourceKeys%22%3A%7B%7D%7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de.ca.gov/ta/tg/ca/documents/altassessmentdecision.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52"/>
        <p:cNvGrpSpPr/>
        <p:nvPr/>
      </p:nvGrpSpPr>
      <p:grpSpPr>
        <a:xfrm>
          <a:off x="0" y="0"/>
          <a:ext cx="0" cy="0"/>
          <a:chOff x="0" y="0"/>
          <a:chExt cx="0" cy="0"/>
        </a:xfrm>
      </p:grpSpPr>
      <p:sp>
        <p:nvSpPr>
          <p:cNvPr id="254" name="Google Shape;254;p38"/>
          <p:cNvSpPr txBox="1"/>
          <p:nvPr/>
        </p:nvSpPr>
        <p:spPr>
          <a:xfrm>
            <a:off x="231113" y="211041"/>
            <a:ext cx="4610519" cy="1911292"/>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SzPts val="1100"/>
              <a:buNone/>
            </a:pPr>
            <a:r>
              <a:rPr lang="en-US" sz="2800" b="1" i="1" dirty="0">
                <a:solidFill>
                  <a:schemeClr val="tx1">
                    <a:lumMod val="75000"/>
                  </a:schemeClr>
                </a:solidFill>
                <a:latin typeface="Arial Rounded MT Bold" panose="020F0704030504030204" pitchFamily="34" charset="77"/>
              </a:rPr>
              <a:t> </a:t>
            </a:r>
            <a:r>
              <a:rPr lang="en-US" sz="3600" b="1" i="1" dirty="0">
                <a:solidFill>
                  <a:schemeClr val="tx1">
                    <a:lumMod val="10000"/>
                  </a:schemeClr>
                </a:solidFill>
                <a:latin typeface="Arial Rounded MT Bold" panose="020F0704030504030204" pitchFamily="34" charset="77"/>
                <a:cs typeface="Poppins" pitchFamily="2" charset="77"/>
              </a:rPr>
              <a:t>California Alternative Pathway to a  Diploma</a:t>
            </a:r>
            <a:endParaRPr lang="en-US" sz="1050" i="1" dirty="0">
              <a:solidFill>
                <a:schemeClr val="tx1">
                  <a:lumMod val="10000"/>
                </a:schemeClr>
              </a:solidFill>
              <a:latin typeface="Arial Rounded MT Bold" panose="020F0704030504030204" pitchFamily="34" charset="77"/>
              <a:cs typeface="Poppins" pitchFamily="2" charset="77"/>
            </a:endParaRPr>
          </a:p>
        </p:txBody>
      </p:sp>
      <p:sp>
        <p:nvSpPr>
          <p:cNvPr id="260" name="Google Shape;260;p38"/>
          <p:cNvSpPr txBox="1"/>
          <p:nvPr/>
        </p:nvSpPr>
        <p:spPr>
          <a:xfrm>
            <a:off x="626043" y="2930769"/>
            <a:ext cx="7799499" cy="84967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tx1">
                    <a:lumMod val="10000"/>
                  </a:schemeClr>
                </a:solidFill>
                <a:latin typeface="Poppins" pitchFamily="2" charset="77"/>
                <a:ea typeface="Carter One"/>
                <a:cs typeface="Poppins" pitchFamily="2" charset="77"/>
                <a:sym typeface="Carter One"/>
              </a:rPr>
              <a:t>Presented to RCOC Service Coordinators by:</a:t>
            </a:r>
          </a:p>
          <a:p>
            <a:pPr marL="0" lvl="0" indent="0" algn="ctr" rtl="0">
              <a:spcBef>
                <a:spcPts val="0"/>
              </a:spcBef>
              <a:spcAft>
                <a:spcPts val="0"/>
              </a:spcAft>
              <a:buNone/>
            </a:pPr>
            <a:endParaRPr lang="en-US" b="1" dirty="0">
              <a:solidFill>
                <a:schemeClr val="tx1">
                  <a:lumMod val="10000"/>
                </a:schemeClr>
              </a:solidFill>
              <a:latin typeface="Poppins" pitchFamily="2" charset="77"/>
              <a:ea typeface="Carter One"/>
              <a:cs typeface="Poppins" pitchFamily="2" charset="77"/>
              <a:sym typeface="Carter One"/>
            </a:endParaRPr>
          </a:p>
          <a:p>
            <a:pPr marL="457200" lvl="0" indent="-330200" algn="l" rtl="0">
              <a:spcBef>
                <a:spcPts val="0"/>
              </a:spcBef>
              <a:spcAft>
                <a:spcPts val="0"/>
              </a:spcAft>
              <a:buClr>
                <a:schemeClr val="dk1"/>
              </a:buClr>
              <a:buSzPts val="1600"/>
              <a:buFont typeface="Carter One"/>
              <a:buChar char="-"/>
            </a:pPr>
            <a:r>
              <a:rPr lang="en-US" b="1" dirty="0">
                <a:solidFill>
                  <a:schemeClr val="tx1">
                    <a:lumMod val="10000"/>
                  </a:schemeClr>
                </a:solidFill>
                <a:latin typeface="Poppins" pitchFamily="2" charset="77"/>
                <a:ea typeface="Carter One"/>
                <a:cs typeface="Poppins" pitchFamily="2" charset="77"/>
                <a:sym typeface="Carter One"/>
              </a:rPr>
              <a:t>Tina Carpenter, Program Specialist / WAI  Coordinator</a:t>
            </a:r>
          </a:p>
          <a:p>
            <a:pPr marL="127000" lvl="0" algn="l" rtl="0">
              <a:spcBef>
                <a:spcPts val="0"/>
              </a:spcBef>
              <a:spcAft>
                <a:spcPts val="0"/>
              </a:spcAft>
              <a:buClr>
                <a:schemeClr val="dk1"/>
              </a:buClr>
              <a:buSzPts val="1600"/>
            </a:pPr>
            <a:endParaRPr lang="en-US" b="1" dirty="0">
              <a:solidFill>
                <a:schemeClr val="tx1">
                  <a:lumMod val="10000"/>
                </a:schemeClr>
              </a:solidFill>
              <a:latin typeface="Poppins" pitchFamily="2" charset="77"/>
              <a:ea typeface="Carter One"/>
              <a:cs typeface="Poppins" pitchFamily="2" charset="77"/>
              <a:sym typeface="Carter One"/>
            </a:endParaRPr>
          </a:p>
          <a:p>
            <a:pPr marL="457200" lvl="0" indent="-330200" algn="l" rtl="0">
              <a:spcBef>
                <a:spcPts val="0"/>
              </a:spcBef>
              <a:spcAft>
                <a:spcPts val="0"/>
              </a:spcAft>
              <a:buClr>
                <a:schemeClr val="dk1"/>
              </a:buClr>
              <a:buSzPts val="1600"/>
              <a:buFont typeface="Carter One"/>
              <a:buChar char="-"/>
            </a:pPr>
            <a:r>
              <a:rPr lang="en-US" b="1" dirty="0">
                <a:solidFill>
                  <a:schemeClr val="tx1">
                    <a:lumMod val="10000"/>
                  </a:schemeClr>
                </a:solidFill>
                <a:latin typeface="Poppins" pitchFamily="2" charset="77"/>
                <a:ea typeface="Carter One"/>
                <a:cs typeface="Poppins" pitchFamily="2" charset="77"/>
                <a:sym typeface="Carter One"/>
              </a:rPr>
              <a:t>Janis White, </a:t>
            </a:r>
            <a:r>
              <a:rPr lang="en-US" b="1" i="0" u="none" strike="noStrike" dirty="0">
                <a:solidFill>
                  <a:schemeClr val="tx1">
                    <a:lumMod val="10000"/>
                  </a:schemeClr>
                </a:solidFill>
                <a:effectLst/>
                <a:latin typeface="Poppins" pitchFamily="2" charset="77"/>
                <a:cs typeface="Poppins" pitchFamily="2" charset="77"/>
              </a:rPr>
              <a:t>Educational Training and Outreach Consultant</a:t>
            </a:r>
            <a:r>
              <a:rPr lang="en-US" b="1" i="0" u="none" strike="noStrike" dirty="0">
                <a:solidFill>
                  <a:schemeClr val="tx1">
                    <a:lumMod val="10000"/>
                  </a:schemeClr>
                </a:solidFill>
                <a:effectLst/>
                <a:latin typeface="Poppins" pitchFamily="2" charset="77"/>
                <a:cs typeface="Poppins" pitchFamily="2" charset="77"/>
                <a:sym typeface="Carter One"/>
              </a:rPr>
              <a:t>,   	TPI</a:t>
            </a:r>
            <a:r>
              <a:rPr lang="en-US" b="1" dirty="0">
                <a:solidFill>
                  <a:schemeClr val="tx1">
                    <a:lumMod val="10000"/>
                  </a:schemeClr>
                </a:solidFill>
                <a:latin typeface="Poppins" pitchFamily="2" charset="77"/>
                <a:ea typeface="Carter One"/>
                <a:cs typeface="Poppins" pitchFamily="2" charset="77"/>
                <a:sym typeface="Carter One"/>
              </a:rPr>
              <a:t>, Chapman University</a:t>
            </a:r>
          </a:p>
        </p:txBody>
      </p:sp>
      <p:sp>
        <p:nvSpPr>
          <p:cNvPr id="2" name="TextBox 1">
            <a:extLst>
              <a:ext uri="{FF2B5EF4-FFF2-40B4-BE49-F238E27FC236}">
                <a16:creationId xmlns:a16="http://schemas.microsoft.com/office/drawing/2014/main" id="{DF236F83-B0D3-4D20-55C9-49443538796C}"/>
              </a:ext>
            </a:extLst>
          </p:cNvPr>
          <p:cNvSpPr txBox="1"/>
          <p:nvPr/>
        </p:nvSpPr>
        <p:spPr>
          <a:xfrm>
            <a:off x="6658708" y="4452257"/>
            <a:ext cx="2082521" cy="369332"/>
          </a:xfrm>
          <a:prstGeom prst="rect">
            <a:avLst/>
          </a:prstGeom>
          <a:noFill/>
        </p:spPr>
        <p:txBody>
          <a:bodyPr wrap="square" rtlCol="0">
            <a:spAutoFit/>
          </a:bodyPr>
          <a:lstStyle/>
          <a:p>
            <a:r>
              <a:rPr lang="en-US" dirty="0"/>
              <a:t>May 2024</a:t>
            </a:r>
          </a:p>
        </p:txBody>
      </p:sp>
      <p:pic>
        <p:nvPicPr>
          <p:cNvPr id="4" name="Picture 3" descr="A close up of a brown object&#10;&#10;Description automatically generated">
            <a:extLst>
              <a:ext uri="{FF2B5EF4-FFF2-40B4-BE49-F238E27FC236}">
                <a16:creationId xmlns:a16="http://schemas.microsoft.com/office/drawing/2014/main" id="{E474409A-4490-16FF-3021-EA0A48604899}"/>
              </a:ext>
            </a:extLst>
          </p:cNvPr>
          <p:cNvPicPr>
            <a:picLocks noChangeAspect="1"/>
          </p:cNvPicPr>
          <p:nvPr/>
        </p:nvPicPr>
        <p:blipFill>
          <a:blip r:embed="rId3"/>
          <a:stretch>
            <a:fillRect/>
          </a:stretch>
        </p:blipFill>
        <p:spPr>
          <a:xfrm>
            <a:off x="718458" y="211041"/>
            <a:ext cx="7772400" cy="2765774"/>
          </a:xfrm>
          <a:prstGeom prst="rect">
            <a:avLst/>
          </a:prstGeom>
        </p:spPr>
      </p:pic>
      <p:pic>
        <p:nvPicPr>
          <p:cNvPr id="6" name="Picture 5" descr="A graduation cap and diploma&#10;&#10;Description automatically generated">
            <a:extLst>
              <a:ext uri="{FF2B5EF4-FFF2-40B4-BE49-F238E27FC236}">
                <a16:creationId xmlns:a16="http://schemas.microsoft.com/office/drawing/2014/main" id="{6C87BCC4-D8F2-29F2-4AD1-3F826B1F7805}"/>
              </a:ext>
            </a:extLst>
          </p:cNvPr>
          <p:cNvPicPr>
            <a:picLocks noChangeAspect="1"/>
          </p:cNvPicPr>
          <p:nvPr/>
        </p:nvPicPr>
        <p:blipFill>
          <a:blip r:embed="rId4"/>
          <a:stretch>
            <a:fillRect/>
          </a:stretch>
        </p:blipFill>
        <p:spPr>
          <a:xfrm>
            <a:off x="6076532" y="154390"/>
            <a:ext cx="1801376" cy="13009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3"/>
        <p:cNvGrpSpPr/>
        <p:nvPr/>
      </p:nvGrpSpPr>
      <p:grpSpPr>
        <a:xfrm>
          <a:off x="0" y="0"/>
          <a:ext cx="0" cy="0"/>
          <a:chOff x="0" y="0"/>
          <a:chExt cx="0" cy="0"/>
        </a:xfrm>
      </p:grpSpPr>
      <p:sp>
        <p:nvSpPr>
          <p:cNvPr id="334" name="Google Shape;334;p45"/>
          <p:cNvSpPr txBox="1">
            <a:spLocks noGrp="1"/>
          </p:cNvSpPr>
          <p:nvPr>
            <p:ph type="body" idx="4294967295"/>
          </p:nvPr>
        </p:nvSpPr>
        <p:spPr>
          <a:xfrm>
            <a:off x="5222875" y="1257300"/>
            <a:ext cx="3921125" cy="938213"/>
          </a:xfrm>
          <a:prstGeom prst="rect">
            <a:avLst/>
          </a:prstGeom>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None/>
            </a:pPr>
            <a:r>
              <a:rPr lang="en" sz="3500" dirty="0">
                <a:latin typeface="Times New Roman"/>
                <a:ea typeface="Times New Roman"/>
                <a:cs typeface="Times New Roman"/>
                <a:sym typeface="Times New Roman"/>
              </a:rPr>
              <a:t> </a:t>
            </a:r>
            <a:r>
              <a:rPr lang="en" sz="6115" dirty="0">
                <a:latin typeface="Times New Roman"/>
                <a:ea typeface="Times New Roman"/>
                <a:cs typeface="Times New Roman"/>
                <a:sym typeface="Times New Roman"/>
              </a:rPr>
              <a:t> IEP goals is a good way to align with state standards. (Essential Understandings.)</a:t>
            </a:r>
            <a:endParaRPr sz="6115" dirty="0">
              <a:latin typeface="Times New Roman"/>
              <a:ea typeface="Times New Roman"/>
              <a:cs typeface="Times New Roman"/>
              <a:sym typeface="Times New Roman"/>
            </a:endParaRPr>
          </a:p>
          <a:p>
            <a:pPr marL="0" lvl="0" indent="0" algn="l" rtl="0">
              <a:spcBef>
                <a:spcPts val="1200"/>
              </a:spcBef>
              <a:spcAft>
                <a:spcPts val="0"/>
              </a:spcAft>
              <a:buNone/>
            </a:pPr>
            <a:endParaRPr sz="2171" dirty="0">
              <a:solidFill>
                <a:srgbClr val="FCE5A5"/>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500" dirty="0">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
        <p:nvSpPr>
          <p:cNvPr id="335" name="Google Shape;335;p45"/>
          <p:cNvSpPr txBox="1"/>
          <p:nvPr/>
        </p:nvSpPr>
        <p:spPr>
          <a:xfrm>
            <a:off x="611225" y="2004800"/>
            <a:ext cx="174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Light"/>
              <a:ea typeface="Lato Light"/>
              <a:cs typeface="Lato Light"/>
              <a:sym typeface="Lato Light"/>
            </a:endParaRPr>
          </a:p>
        </p:txBody>
      </p:sp>
      <p:pic>
        <p:nvPicPr>
          <p:cNvPr id="336" name="Google Shape;336;p45"/>
          <p:cNvPicPr preferRelativeResize="0"/>
          <p:nvPr/>
        </p:nvPicPr>
        <p:blipFill>
          <a:blip r:embed="rId3">
            <a:alphaModFix/>
          </a:blip>
          <a:stretch>
            <a:fillRect/>
          </a:stretch>
        </p:blipFill>
        <p:spPr>
          <a:xfrm>
            <a:off x="278625" y="1139175"/>
            <a:ext cx="4837389" cy="1931725"/>
          </a:xfrm>
          <a:prstGeom prst="rect">
            <a:avLst/>
          </a:prstGeom>
          <a:noFill/>
          <a:ln>
            <a:noFill/>
          </a:ln>
        </p:spPr>
      </p:pic>
      <p:sp>
        <p:nvSpPr>
          <p:cNvPr id="338" name="Google Shape;338;p45"/>
          <p:cNvSpPr txBox="1"/>
          <p:nvPr/>
        </p:nvSpPr>
        <p:spPr>
          <a:xfrm>
            <a:off x="-97971" y="40188"/>
            <a:ext cx="9241971" cy="10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2"/>
                </a:solidFill>
                <a:latin typeface="Poppins" pitchFamily="2" charset="77"/>
                <a:ea typeface="Poppins"/>
                <a:cs typeface="Poppins" pitchFamily="2" charset="77"/>
                <a:sym typeface="Poppins"/>
              </a:rPr>
              <a:t>IEP Goals -</a:t>
            </a:r>
            <a:r>
              <a:rPr lang="en" sz="2400" b="1" dirty="0">
                <a:solidFill>
                  <a:srgbClr val="FCE5A5"/>
                </a:solidFill>
                <a:latin typeface="Poppins" pitchFamily="2" charset="77"/>
                <a:ea typeface="Times New Roman"/>
                <a:cs typeface="Poppins" pitchFamily="2" charset="77"/>
                <a:sym typeface="Times New Roman"/>
              </a:rPr>
              <a:t> </a:t>
            </a:r>
            <a:r>
              <a:rPr lang="en" sz="2400" b="1" dirty="0">
                <a:solidFill>
                  <a:schemeClr val="tx1"/>
                </a:solidFill>
                <a:latin typeface="Poppins" pitchFamily="2" charset="77"/>
                <a:ea typeface="Times New Roman"/>
                <a:cs typeface="Poppins" pitchFamily="2" charset="77"/>
                <a:sym typeface="Times New Roman"/>
              </a:rPr>
              <a:t>The pupil is required to complete state standards-aligned coursework to meet the statewide coursework requirements specified in Section 51225.3.</a:t>
            </a:r>
            <a:endParaRPr sz="2400" b="1" dirty="0">
              <a:solidFill>
                <a:schemeClr val="tx1"/>
              </a:solidFill>
              <a:latin typeface="Poppins" pitchFamily="2" charset="77"/>
              <a:ea typeface="Poppins"/>
              <a:cs typeface="Poppins" pitchFamily="2" charset="77"/>
              <a:sym typeface="Poppins"/>
            </a:endParaRPr>
          </a:p>
        </p:txBody>
      </p:sp>
      <p:sp>
        <p:nvSpPr>
          <p:cNvPr id="339" name="Google Shape;339;p45"/>
          <p:cNvSpPr/>
          <p:nvPr/>
        </p:nvSpPr>
        <p:spPr>
          <a:xfrm>
            <a:off x="6102675" y="3125838"/>
            <a:ext cx="1610100" cy="1931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4" name="Picture 3" descr="A close-up of a blue and white text&#10;&#10;Description automatically generated">
            <a:extLst>
              <a:ext uri="{FF2B5EF4-FFF2-40B4-BE49-F238E27FC236}">
                <a16:creationId xmlns:a16="http://schemas.microsoft.com/office/drawing/2014/main" id="{14CD4653-E042-EB42-9D6F-28F5201D393B}"/>
              </a:ext>
            </a:extLst>
          </p:cNvPr>
          <p:cNvPicPr>
            <a:picLocks noChangeAspect="1"/>
          </p:cNvPicPr>
          <p:nvPr/>
        </p:nvPicPr>
        <p:blipFill>
          <a:blip r:embed="rId4"/>
          <a:stretch>
            <a:fillRect/>
          </a:stretch>
        </p:blipFill>
        <p:spPr>
          <a:xfrm>
            <a:off x="1230085" y="3104309"/>
            <a:ext cx="7630885" cy="2039192"/>
          </a:xfrm>
          <a:prstGeom prst="rect">
            <a:avLst/>
          </a:prstGeom>
        </p:spPr>
      </p:pic>
    </p:spTree>
    <p:extLst>
      <p:ext uri="{BB962C8B-B14F-4D97-AF65-F5344CB8AC3E}">
        <p14:creationId xmlns:p14="http://schemas.microsoft.com/office/powerpoint/2010/main" val="271021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176BE7-0F88-4EEA-FF3E-EFFDE4E28944}"/>
              </a:ext>
            </a:extLst>
          </p:cNvPr>
          <p:cNvSpPr txBox="1"/>
          <p:nvPr/>
        </p:nvSpPr>
        <p:spPr>
          <a:xfrm>
            <a:off x="3028163" y="1709057"/>
            <a:ext cx="6043944" cy="3292928"/>
          </a:xfrm>
          <a:prstGeom prst="rect">
            <a:avLst/>
          </a:prstGeom>
        </p:spPr>
        <p:txBody>
          <a:bodyPr vert="horz" lIns="91440" tIns="45720" rIns="91440" bIns="45720" rtlCol="0">
            <a:normAutofit fontScale="92500" lnSpcReduction="10000"/>
          </a:bodyPr>
          <a:lstStyle/>
          <a:p>
            <a:pPr marL="342900" indent="-228600">
              <a:lnSpc>
                <a:spcPct val="90000"/>
              </a:lnSpc>
              <a:spcAft>
                <a:spcPts val="600"/>
              </a:spcAft>
              <a:buFont typeface="Arial" panose="020B0604020202020204" pitchFamily="34" charset="0"/>
              <a:buChar char="•"/>
            </a:pPr>
            <a:endParaRPr lang="en-US" b="1" dirty="0">
              <a:sym typeface="Poppins"/>
            </a:endParaRPr>
          </a:p>
          <a:p>
            <a:pPr marL="342900" indent="-228600">
              <a:lnSpc>
                <a:spcPct val="90000"/>
              </a:lnSpc>
              <a:spcAft>
                <a:spcPts val="600"/>
              </a:spcAft>
              <a:buFont typeface="Arial" panose="020B0604020202020204" pitchFamily="34" charset="0"/>
              <a:buChar char="•"/>
            </a:pPr>
            <a:r>
              <a:rPr lang="en-US" sz="2000" b="1" dirty="0">
                <a:sym typeface="Poppins"/>
              </a:rPr>
              <a:t>Common Core State Standards (CCSS)- The entire ladder</a:t>
            </a:r>
          </a:p>
          <a:p>
            <a:pPr marL="342900" indent="-228600">
              <a:lnSpc>
                <a:spcPct val="90000"/>
              </a:lnSpc>
              <a:spcAft>
                <a:spcPts val="600"/>
              </a:spcAft>
              <a:buFont typeface="Arial" panose="020B0604020202020204" pitchFamily="34" charset="0"/>
              <a:buChar char="•"/>
            </a:pPr>
            <a:r>
              <a:rPr lang="en-US" sz="2000" b="1" u="sng" dirty="0">
                <a:sym typeface="Poppins"/>
              </a:rPr>
              <a:t>Core Content Connectors </a:t>
            </a:r>
            <a:r>
              <a:rPr lang="en-US" sz="2000" b="1" dirty="0">
                <a:sym typeface="Poppins"/>
              </a:rPr>
              <a:t>(CCCs) – special handles/supports attached to the ladder helping students who need extra assistance, making it easier to climb</a:t>
            </a:r>
          </a:p>
          <a:p>
            <a:pPr marL="342900" indent="-228600">
              <a:lnSpc>
                <a:spcPct val="90000"/>
              </a:lnSpc>
              <a:spcAft>
                <a:spcPts val="600"/>
              </a:spcAft>
              <a:buFont typeface="Arial" panose="020B0604020202020204" pitchFamily="34" charset="0"/>
              <a:buChar char="•"/>
            </a:pPr>
            <a:r>
              <a:rPr lang="en-US" sz="2000" b="1" dirty="0">
                <a:sym typeface="Poppins"/>
              </a:rPr>
              <a:t>Essential Understandings – main steps you cannot skip if  you want to climb the ladder successfully</a:t>
            </a:r>
          </a:p>
          <a:p>
            <a:pPr marL="342900" indent="-228600">
              <a:lnSpc>
                <a:spcPct val="90000"/>
              </a:lnSpc>
              <a:spcAft>
                <a:spcPts val="600"/>
              </a:spcAft>
              <a:buFont typeface="Arial" panose="020B0604020202020204" pitchFamily="34" charset="0"/>
              <a:buChar char="•"/>
            </a:pPr>
            <a:r>
              <a:rPr lang="en-US" sz="2000" b="1" dirty="0">
                <a:sym typeface="Poppins"/>
              </a:rPr>
              <a:t>Standards–based IEP goals – Personal targets specific for each person.</a:t>
            </a:r>
          </a:p>
          <a:p>
            <a:pPr indent="-228600">
              <a:lnSpc>
                <a:spcPct val="90000"/>
              </a:lnSpc>
              <a:spcAft>
                <a:spcPts val="600"/>
              </a:spcAft>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A0F36BE-C679-5DE5-4001-0832841F3582}"/>
              </a:ext>
            </a:extLst>
          </p:cNvPr>
          <p:cNvSpPr txBox="1"/>
          <p:nvPr/>
        </p:nvSpPr>
        <p:spPr>
          <a:xfrm>
            <a:off x="3206979" y="141515"/>
            <a:ext cx="5865128" cy="1815882"/>
          </a:xfrm>
          <a:prstGeom prst="rect">
            <a:avLst/>
          </a:prstGeom>
          <a:noFill/>
        </p:spPr>
        <p:txBody>
          <a:bodyPr wrap="square" rtlCol="0">
            <a:spAutoFit/>
          </a:bodyPr>
          <a:lstStyle/>
          <a:p>
            <a:pPr algn="ctr"/>
            <a:r>
              <a:rPr lang="en-US" sz="2800" b="1" dirty="0">
                <a:latin typeface="Arial Rounded MT Bold" panose="020F0704030504030204" pitchFamily="34" charset="77"/>
              </a:rPr>
              <a:t>Imagine you are climbing a ladder and each step represents your progress from one grade to the next</a:t>
            </a:r>
          </a:p>
        </p:txBody>
      </p:sp>
      <p:pic>
        <p:nvPicPr>
          <p:cNvPr id="14" name="Picture 13" descr="A person climbing a ladder with a backpack&#10;&#10;Description automatically generated">
            <a:extLst>
              <a:ext uri="{FF2B5EF4-FFF2-40B4-BE49-F238E27FC236}">
                <a16:creationId xmlns:a16="http://schemas.microsoft.com/office/drawing/2014/main" id="{D945CF29-4779-CEA8-A998-6E5378A9937D}"/>
              </a:ext>
            </a:extLst>
          </p:cNvPr>
          <p:cNvPicPr>
            <a:picLocks noChangeAspect="1"/>
          </p:cNvPicPr>
          <p:nvPr/>
        </p:nvPicPr>
        <p:blipFill>
          <a:blip r:embed="rId2"/>
          <a:stretch>
            <a:fillRect/>
          </a:stretch>
        </p:blipFill>
        <p:spPr>
          <a:xfrm>
            <a:off x="71893" y="646331"/>
            <a:ext cx="3063193" cy="4497168"/>
          </a:xfrm>
          <a:prstGeom prst="rect">
            <a:avLst/>
          </a:prstGeom>
        </p:spPr>
      </p:pic>
      <p:sp>
        <p:nvSpPr>
          <p:cNvPr id="2" name="TextBox 1">
            <a:extLst>
              <a:ext uri="{FF2B5EF4-FFF2-40B4-BE49-F238E27FC236}">
                <a16:creationId xmlns:a16="http://schemas.microsoft.com/office/drawing/2014/main" id="{D471363A-7358-430C-1BA5-FA1DB9FCBC54}"/>
              </a:ext>
            </a:extLst>
          </p:cNvPr>
          <p:cNvSpPr txBox="1"/>
          <p:nvPr/>
        </p:nvSpPr>
        <p:spPr>
          <a:xfrm>
            <a:off x="71893" y="0"/>
            <a:ext cx="3135086" cy="646331"/>
          </a:xfrm>
          <a:prstGeom prst="rect">
            <a:avLst/>
          </a:prstGeom>
          <a:noFill/>
        </p:spPr>
        <p:txBody>
          <a:bodyPr wrap="square" rtlCol="0">
            <a:spAutoFit/>
          </a:bodyPr>
          <a:lstStyle/>
          <a:p>
            <a:pPr algn="ctr"/>
            <a:r>
              <a:rPr lang="en" b="1" dirty="0">
                <a:latin typeface="Poppins" pitchFamily="2" charset="77"/>
                <a:ea typeface="Times New Roman"/>
                <a:cs typeface="Poppins" pitchFamily="2" charset="77"/>
                <a:sym typeface="Times New Roman"/>
              </a:rPr>
              <a:t>S</a:t>
            </a:r>
            <a:r>
              <a:rPr lang="en" sz="1800" b="1" dirty="0">
                <a:solidFill>
                  <a:schemeClr val="tx1"/>
                </a:solidFill>
                <a:latin typeface="Poppins" pitchFamily="2" charset="77"/>
                <a:ea typeface="Times New Roman"/>
                <a:cs typeface="Poppins" pitchFamily="2" charset="77"/>
                <a:sym typeface="Times New Roman"/>
              </a:rPr>
              <a:t>tate standards-aligned coursework</a:t>
            </a:r>
            <a:endParaRPr lang="en-US" dirty="0"/>
          </a:p>
        </p:txBody>
      </p:sp>
    </p:spTree>
    <p:extLst>
      <p:ext uri="{BB962C8B-B14F-4D97-AF65-F5344CB8AC3E}">
        <p14:creationId xmlns:p14="http://schemas.microsoft.com/office/powerpoint/2010/main" val="76163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poster of a group of children&#10;&#10;Description automatically generated">
            <a:extLst>
              <a:ext uri="{FF2B5EF4-FFF2-40B4-BE49-F238E27FC236}">
                <a16:creationId xmlns:a16="http://schemas.microsoft.com/office/drawing/2014/main" id="{3EB96F8E-D108-114C-1743-376E62F39BD3}"/>
              </a:ext>
            </a:extLst>
          </p:cNvPr>
          <p:cNvPicPr>
            <a:picLocks noChangeAspect="1"/>
          </p:cNvPicPr>
          <p:nvPr/>
        </p:nvPicPr>
        <p:blipFill>
          <a:blip r:embed="rId3"/>
          <a:stretch>
            <a:fillRect/>
          </a:stretch>
        </p:blipFill>
        <p:spPr>
          <a:xfrm>
            <a:off x="1213731" y="155448"/>
            <a:ext cx="5267260" cy="4988052"/>
          </a:xfrm>
          <a:prstGeom prst="rect">
            <a:avLst/>
          </a:prstGeom>
        </p:spPr>
      </p:pic>
    </p:spTree>
    <p:extLst>
      <p:ext uri="{BB962C8B-B14F-4D97-AF65-F5344CB8AC3E}">
        <p14:creationId xmlns:p14="http://schemas.microsoft.com/office/powerpoint/2010/main" val="136016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749B-ECC6-827A-2515-9492E0897A9B}"/>
              </a:ext>
            </a:extLst>
          </p:cNvPr>
          <p:cNvSpPr>
            <a:spLocks noGrp="1"/>
          </p:cNvSpPr>
          <p:nvPr>
            <p:ph type="title"/>
          </p:nvPr>
        </p:nvSpPr>
        <p:spPr>
          <a:xfrm>
            <a:off x="219270" y="342592"/>
            <a:ext cx="8357116" cy="571500"/>
          </a:xfrm>
        </p:spPr>
        <p:txBody>
          <a:bodyPr>
            <a:noAutofit/>
          </a:bodyPr>
          <a:lstStyle/>
          <a:p>
            <a:pPr algn="ctr"/>
            <a:r>
              <a:rPr lang="en-US" sz="3200" b="1" dirty="0">
                <a:latin typeface="Poppins" pitchFamily="2" charset="77"/>
                <a:cs typeface="Poppins" pitchFamily="2" charset="77"/>
              </a:rPr>
              <a:t>Example of State Standards Aligned Course Requirements for Algebra</a:t>
            </a:r>
          </a:p>
        </p:txBody>
      </p:sp>
      <p:pic>
        <p:nvPicPr>
          <p:cNvPr id="5" name="Content Placeholder 4" descr="A close-up of a chart&#10;&#10;Description automatically generated">
            <a:extLst>
              <a:ext uri="{FF2B5EF4-FFF2-40B4-BE49-F238E27FC236}">
                <a16:creationId xmlns:a16="http://schemas.microsoft.com/office/drawing/2014/main" id="{685966B6-C154-CFD2-385F-E47D70EFB8A7}"/>
              </a:ext>
            </a:extLst>
          </p:cNvPr>
          <p:cNvPicPr>
            <a:picLocks noGrp="1" noChangeAspect="1"/>
          </p:cNvPicPr>
          <p:nvPr>
            <p:ph idx="1"/>
          </p:nvPr>
        </p:nvPicPr>
        <p:blipFill>
          <a:blip r:embed="rId3"/>
          <a:stretch>
            <a:fillRect/>
          </a:stretch>
        </p:blipFill>
        <p:spPr>
          <a:xfrm>
            <a:off x="1033272" y="1124712"/>
            <a:ext cx="6720840" cy="3904488"/>
          </a:xfrm>
        </p:spPr>
      </p:pic>
    </p:spTree>
    <p:extLst>
      <p:ext uri="{BB962C8B-B14F-4D97-AF65-F5344CB8AC3E}">
        <p14:creationId xmlns:p14="http://schemas.microsoft.com/office/powerpoint/2010/main" val="72659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F61B-E5A2-F349-837B-939FA4FA54D1}"/>
              </a:ext>
            </a:extLst>
          </p:cNvPr>
          <p:cNvSpPr>
            <a:spLocks noGrp="1"/>
          </p:cNvSpPr>
          <p:nvPr>
            <p:ph type="title"/>
          </p:nvPr>
        </p:nvSpPr>
        <p:spPr>
          <a:xfrm>
            <a:off x="228600" y="137318"/>
            <a:ext cx="4963886" cy="1291187"/>
          </a:xfrm>
        </p:spPr>
        <p:txBody>
          <a:bodyPr>
            <a:normAutofit/>
          </a:bodyPr>
          <a:lstStyle/>
          <a:p>
            <a:r>
              <a:rPr lang="en-US" sz="4000" b="1" dirty="0">
                <a:latin typeface="Poppins" pitchFamily="2" charset="77"/>
                <a:cs typeface="Poppins" pitchFamily="2" charset="77"/>
              </a:rPr>
              <a:t>Graduation</a:t>
            </a:r>
          </a:p>
        </p:txBody>
      </p:sp>
      <p:sp>
        <p:nvSpPr>
          <p:cNvPr id="3" name="Content Placeholder 2">
            <a:extLst>
              <a:ext uri="{FF2B5EF4-FFF2-40B4-BE49-F238E27FC236}">
                <a16:creationId xmlns:a16="http://schemas.microsoft.com/office/drawing/2014/main" id="{EB5F13E0-AF4A-D54A-89D7-E948EE5C6EC1}"/>
              </a:ext>
            </a:extLst>
          </p:cNvPr>
          <p:cNvSpPr>
            <a:spLocks noGrp="1"/>
          </p:cNvSpPr>
          <p:nvPr>
            <p:ph idx="1"/>
          </p:nvPr>
        </p:nvSpPr>
        <p:spPr>
          <a:xfrm>
            <a:off x="219808" y="1626576"/>
            <a:ext cx="8295542" cy="3379605"/>
          </a:xfrm>
        </p:spPr>
        <p:txBody>
          <a:bodyPr>
            <a:normAutofit lnSpcReduction="10000"/>
          </a:bodyPr>
          <a:lstStyle/>
          <a:p>
            <a:r>
              <a:rPr lang="en-US" b="0" i="0" u="none" strike="noStrike" dirty="0">
                <a:solidFill>
                  <a:srgbClr val="000000"/>
                </a:solidFill>
                <a:effectLst/>
                <a:latin typeface="Helvetica Neue" panose="02000503000000020004" pitchFamily="2" charset="0"/>
              </a:rPr>
              <a:t>(c) An individual with exceptional needs who meets the criteria for the alternative diploma pathway pursuant to this section shall be </a:t>
            </a:r>
            <a:r>
              <a:rPr lang="en-US" b="0" i="0" u="sng" strike="noStrike" dirty="0">
                <a:solidFill>
                  <a:srgbClr val="000000"/>
                </a:solidFill>
                <a:effectLst/>
                <a:latin typeface="Helvetica Neue" panose="02000503000000020004" pitchFamily="2" charset="0"/>
              </a:rPr>
              <a:t>eligible to participate in any graduation ceremony and any school activity related to graduation with their grade-level peers with and without disabilities.  </a:t>
            </a:r>
          </a:p>
          <a:p>
            <a:r>
              <a:rPr lang="en-US" b="0" i="0" u="none" strike="noStrike" dirty="0">
                <a:solidFill>
                  <a:srgbClr val="000000"/>
                </a:solidFill>
                <a:effectLst/>
                <a:latin typeface="Helvetica Neue" panose="02000503000000020004" pitchFamily="2" charset="0"/>
              </a:rPr>
              <a:t>Participation in graduation activities shall </a:t>
            </a:r>
            <a:r>
              <a:rPr lang="en-US" b="0" i="0" u="sng" strike="noStrike" dirty="0">
                <a:solidFill>
                  <a:srgbClr val="000000"/>
                </a:solidFill>
                <a:effectLst/>
                <a:latin typeface="Helvetica Neue" panose="02000503000000020004" pitchFamily="2" charset="0"/>
              </a:rPr>
              <a:t>not be construed as termination of the provision of free appropriate public education</a:t>
            </a:r>
            <a:r>
              <a:rPr lang="en-US" b="0" i="0" u="none" strike="noStrike" dirty="0">
                <a:solidFill>
                  <a:srgbClr val="000000"/>
                </a:solidFill>
                <a:effectLst/>
                <a:latin typeface="Helvetica Neue" panose="02000503000000020004" pitchFamily="2" charset="0"/>
              </a:rPr>
              <a:t>, consistent with Section 300.102(a)(3)(ii) of Title 34 of the </a:t>
            </a:r>
            <a:r>
              <a:rPr lang="en-US" b="0" i="1" u="none" strike="noStrike" dirty="0">
                <a:solidFill>
                  <a:srgbClr val="000000"/>
                </a:solidFill>
                <a:effectLst/>
                <a:latin typeface="Helvetica Neue" panose="02000503000000020004" pitchFamily="2" charset="0"/>
              </a:rPr>
              <a:t>Code of Federal Regulations</a:t>
            </a:r>
            <a:r>
              <a:rPr lang="en-US" b="0" i="0" u="none" strike="noStrike" dirty="0">
                <a:solidFill>
                  <a:srgbClr val="000000"/>
                </a:solidFill>
                <a:effectLst/>
                <a:latin typeface="Helvetica Neue" panose="02000503000000020004" pitchFamily="2" charset="0"/>
              </a:rPr>
              <a:t>, unless the individualized education program team has determined the pupil has completed their high school experience.  The student can continue their pursuit of a diploma into th</a:t>
            </a:r>
            <a:r>
              <a:rPr lang="en-US" dirty="0">
                <a:solidFill>
                  <a:srgbClr val="000000"/>
                </a:solidFill>
                <a:latin typeface="Helvetica Neue" panose="02000503000000020004" pitchFamily="2" charset="0"/>
              </a:rPr>
              <a:t>e transition program.</a:t>
            </a:r>
            <a:endParaRPr lang="en-US" b="0" i="0" u="none" strike="noStrike" dirty="0">
              <a:solidFill>
                <a:srgbClr val="000000"/>
              </a:solidFill>
              <a:effectLst/>
              <a:latin typeface="Helvetica Neue" panose="02000503000000020004" pitchFamily="2" charset="0"/>
            </a:endParaRPr>
          </a:p>
          <a:p>
            <a:endParaRPr lang="en-US" dirty="0"/>
          </a:p>
        </p:txBody>
      </p:sp>
      <p:pic>
        <p:nvPicPr>
          <p:cNvPr id="4098" name="Picture 2" descr="130+ Graduation Cap And Diploma Clipart Pictures ...">
            <a:extLst>
              <a:ext uri="{FF2B5EF4-FFF2-40B4-BE49-F238E27FC236}">
                <a16:creationId xmlns:a16="http://schemas.microsoft.com/office/drawing/2014/main" id="{A7AB231A-E010-E879-D588-722362E18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191" y="137318"/>
            <a:ext cx="1846385" cy="12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0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87"/>
        <p:cNvGrpSpPr/>
        <p:nvPr/>
      </p:nvGrpSpPr>
      <p:grpSpPr>
        <a:xfrm>
          <a:off x="0" y="0"/>
          <a:ext cx="0" cy="0"/>
          <a:chOff x="0" y="0"/>
          <a:chExt cx="0" cy="0"/>
        </a:xfrm>
      </p:grpSpPr>
      <p:pic>
        <p:nvPicPr>
          <p:cNvPr id="288" name="Google Shape;288;p41"/>
          <p:cNvPicPr preferRelativeResize="0"/>
          <p:nvPr/>
        </p:nvPicPr>
        <p:blipFill>
          <a:blip r:embed="rId3">
            <a:alphaModFix/>
          </a:blip>
          <a:stretch>
            <a:fillRect/>
          </a:stretch>
        </p:blipFill>
        <p:spPr>
          <a:xfrm>
            <a:off x="134811" y="99567"/>
            <a:ext cx="8874378" cy="5143499"/>
          </a:xfrm>
          <a:prstGeom prst="rect">
            <a:avLst/>
          </a:prstGeom>
          <a:noFill/>
          <a:ln>
            <a:noFill/>
          </a:ln>
        </p:spPr>
      </p:pic>
      <p:grpSp>
        <p:nvGrpSpPr>
          <p:cNvPr id="289" name="Google Shape;289;p41"/>
          <p:cNvGrpSpPr/>
          <p:nvPr/>
        </p:nvGrpSpPr>
        <p:grpSpPr>
          <a:xfrm>
            <a:off x="974665" y="2801217"/>
            <a:ext cx="1697716" cy="1597504"/>
            <a:chOff x="0" y="-28575"/>
            <a:chExt cx="894288" cy="841500"/>
          </a:xfrm>
        </p:grpSpPr>
        <p:sp>
          <p:nvSpPr>
            <p:cNvPr id="290" name="Google Shape;290;p41"/>
            <p:cNvSpPr/>
            <p:nvPr/>
          </p:nvSpPr>
          <p:spPr>
            <a:xfrm>
              <a:off x="0" y="0"/>
              <a:ext cx="894288" cy="622298"/>
            </a:xfrm>
            <a:custGeom>
              <a:avLst/>
              <a:gdLst/>
              <a:ahLst/>
              <a:cxnLst/>
              <a:rect l="l" t="t" r="r" b="b"/>
              <a:pathLst>
                <a:path w="894288" h="622298" extrusionOk="0">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1" name="Google Shape;291;p41"/>
            <p:cNvSpPr txBox="1"/>
            <p:nvPr/>
          </p:nvSpPr>
          <p:spPr>
            <a:xfrm>
              <a:off x="0" y="-28575"/>
              <a:ext cx="812700" cy="841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2" name="Google Shape;292;p41"/>
          <p:cNvGrpSpPr/>
          <p:nvPr/>
        </p:nvGrpSpPr>
        <p:grpSpPr>
          <a:xfrm>
            <a:off x="3723125" y="2884951"/>
            <a:ext cx="1697716" cy="1431560"/>
            <a:chOff x="0" y="-28575"/>
            <a:chExt cx="894288" cy="841500"/>
          </a:xfrm>
        </p:grpSpPr>
        <p:sp>
          <p:nvSpPr>
            <p:cNvPr id="293" name="Google Shape;293;p41"/>
            <p:cNvSpPr/>
            <p:nvPr/>
          </p:nvSpPr>
          <p:spPr>
            <a:xfrm>
              <a:off x="0" y="0"/>
              <a:ext cx="894288" cy="622298"/>
            </a:xfrm>
            <a:custGeom>
              <a:avLst/>
              <a:gdLst/>
              <a:ahLst/>
              <a:cxnLst/>
              <a:rect l="l" t="t" r="r" b="b"/>
              <a:pathLst>
                <a:path w="894288" h="622298" extrusionOk="0">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 name="Google Shape;294;p41"/>
            <p:cNvSpPr txBox="1"/>
            <p:nvPr/>
          </p:nvSpPr>
          <p:spPr>
            <a:xfrm>
              <a:off x="0" y="-28575"/>
              <a:ext cx="812700" cy="841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5" name="Google Shape;295;p41"/>
          <p:cNvGrpSpPr/>
          <p:nvPr/>
        </p:nvGrpSpPr>
        <p:grpSpPr>
          <a:xfrm>
            <a:off x="6152013" y="2671317"/>
            <a:ext cx="1697716" cy="1597504"/>
            <a:chOff x="0" y="-28575"/>
            <a:chExt cx="894288" cy="841500"/>
          </a:xfrm>
        </p:grpSpPr>
        <p:sp>
          <p:nvSpPr>
            <p:cNvPr id="296" name="Google Shape;296;p41"/>
            <p:cNvSpPr/>
            <p:nvPr/>
          </p:nvSpPr>
          <p:spPr>
            <a:xfrm>
              <a:off x="0" y="0"/>
              <a:ext cx="894288" cy="622298"/>
            </a:xfrm>
            <a:custGeom>
              <a:avLst/>
              <a:gdLst/>
              <a:ahLst/>
              <a:cxnLst/>
              <a:rect l="l" t="t" r="r" b="b"/>
              <a:pathLst>
                <a:path w="894288" h="622298" extrusionOk="0">
                  <a:moveTo>
                    <a:pt x="36481" y="0"/>
                  </a:moveTo>
                  <a:lnTo>
                    <a:pt x="857807" y="0"/>
                  </a:lnTo>
                  <a:cubicBezTo>
                    <a:pt x="867483" y="0"/>
                    <a:pt x="876762" y="3844"/>
                    <a:pt x="883603" y="10685"/>
                  </a:cubicBezTo>
                  <a:cubicBezTo>
                    <a:pt x="890445" y="17526"/>
                    <a:pt x="894288" y="26806"/>
                    <a:pt x="894288" y="36481"/>
                  </a:cubicBezTo>
                  <a:lnTo>
                    <a:pt x="894288" y="585817"/>
                  </a:lnTo>
                  <a:cubicBezTo>
                    <a:pt x="894288" y="595492"/>
                    <a:pt x="890445" y="604771"/>
                    <a:pt x="883603" y="611613"/>
                  </a:cubicBezTo>
                  <a:cubicBezTo>
                    <a:pt x="876762" y="618454"/>
                    <a:pt x="867483" y="622298"/>
                    <a:pt x="857807" y="622298"/>
                  </a:cubicBezTo>
                  <a:lnTo>
                    <a:pt x="36481" y="622298"/>
                  </a:lnTo>
                  <a:cubicBezTo>
                    <a:pt x="26806" y="622298"/>
                    <a:pt x="17526" y="618454"/>
                    <a:pt x="10685" y="611613"/>
                  </a:cubicBezTo>
                  <a:cubicBezTo>
                    <a:pt x="3844" y="604771"/>
                    <a:pt x="0" y="595492"/>
                    <a:pt x="0" y="585817"/>
                  </a:cubicBezTo>
                  <a:lnTo>
                    <a:pt x="0" y="36481"/>
                  </a:lnTo>
                  <a:cubicBezTo>
                    <a:pt x="0" y="26806"/>
                    <a:pt x="3844" y="17526"/>
                    <a:pt x="10685" y="10685"/>
                  </a:cubicBezTo>
                  <a:cubicBezTo>
                    <a:pt x="17526" y="3844"/>
                    <a:pt x="26806" y="0"/>
                    <a:pt x="36481" y="0"/>
                  </a:cubicBezTo>
                  <a:close/>
                </a:path>
              </a:pathLst>
            </a:custGeom>
            <a:solidFill>
              <a:srgbClr val="84B2E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7" name="Google Shape;297;p41"/>
            <p:cNvSpPr txBox="1"/>
            <p:nvPr/>
          </p:nvSpPr>
          <p:spPr>
            <a:xfrm>
              <a:off x="0" y="-28575"/>
              <a:ext cx="812700" cy="841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98" name="Google Shape;298;p41"/>
          <p:cNvSpPr/>
          <p:nvPr/>
        </p:nvSpPr>
        <p:spPr>
          <a:xfrm>
            <a:off x="1107155" y="1266029"/>
            <a:ext cx="1432745" cy="1618921"/>
          </a:xfrm>
          <a:custGeom>
            <a:avLst/>
            <a:gdLst/>
            <a:ahLst/>
            <a:cxnLst/>
            <a:rect l="l" t="t" r="r" b="b"/>
            <a:pathLst>
              <a:path w="2865490" h="3237841" extrusionOk="0">
                <a:moveTo>
                  <a:pt x="0" y="0"/>
                </a:moveTo>
                <a:lnTo>
                  <a:pt x="2865490" y="0"/>
                </a:lnTo>
                <a:lnTo>
                  <a:pt x="2865490" y="3237841"/>
                </a:lnTo>
                <a:lnTo>
                  <a:pt x="0" y="3237841"/>
                </a:lnTo>
                <a:lnTo>
                  <a:pt x="0" y="0"/>
                </a:lnTo>
                <a:close/>
              </a:path>
            </a:pathLst>
          </a:custGeom>
          <a:blipFill rotWithShape="1">
            <a:blip r:embed="rId4">
              <a:alphaModFix/>
            </a:blip>
            <a:stretch>
              <a:fillRect/>
            </a:stretch>
          </a:blipFill>
          <a:ln>
            <a:noFill/>
          </a:ln>
        </p:spPr>
      </p:sp>
      <p:sp>
        <p:nvSpPr>
          <p:cNvPr id="299" name="Google Shape;299;p41"/>
          <p:cNvSpPr/>
          <p:nvPr/>
        </p:nvSpPr>
        <p:spPr>
          <a:xfrm>
            <a:off x="6371846" y="1244954"/>
            <a:ext cx="1178397" cy="1749012"/>
          </a:xfrm>
          <a:custGeom>
            <a:avLst/>
            <a:gdLst/>
            <a:ahLst/>
            <a:cxnLst/>
            <a:rect l="l" t="t" r="r" b="b"/>
            <a:pathLst>
              <a:path w="2356794" h="3498024" extrusionOk="0">
                <a:moveTo>
                  <a:pt x="0" y="0"/>
                </a:moveTo>
                <a:lnTo>
                  <a:pt x="2356794" y="0"/>
                </a:lnTo>
                <a:lnTo>
                  <a:pt x="2356794" y="3498024"/>
                </a:lnTo>
                <a:lnTo>
                  <a:pt x="0" y="3498024"/>
                </a:lnTo>
                <a:lnTo>
                  <a:pt x="0" y="0"/>
                </a:lnTo>
                <a:close/>
              </a:path>
            </a:pathLst>
          </a:custGeom>
          <a:blipFill rotWithShape="1">
            <a:blip r:embed="rId5">
              <a:alphaModFix/>
            </a:blip>
            <a:stretch>
              <a:fillRect/>
            </a:stretch>
          </a:blipFill>
          <a:ln>
            <a:noFill/>
          </a:ln>
        </p:spPr>
      </p:sp>
      <p:sp>
        <p:nvSpPr>
          <p:cNvPr id="300" name="Google Shape;300;p41"/>
          <p:cNvSpPr/>
          <p:nvPr/>
        </p:nvSpPr>
        <p:spPr>
          <a:xfrm>
            <a:off x="4343010" y="1177016"/>
            <a:ext cx="738989" cy="1796934"/>
          </a:xfrm>
          <a:custGeom>
            <a:avLst/>
            <a:gdLst/>
            <a:ahLst/>
            <a:cxnLst/>
            <a:rect l="l" t="t" r="r" b="b"/>
            <a:pathLst>
              <a:path w="1477978" h="3593867" extrusionOk="0">
                <a:moveTo>
                  <a:pt x="0" y="0"/>
                </a:moveTo>
                <a:lnTo>
                  <a:pt x="1477978" y="0"/>
                </a:lnTo>
                <a:lnTo>
                  <a:pt x="1477978" y="3593867"/>
                </a:lnTo>
                <a:lnTo>
                  <a:pt x="0" y="3593867"/>
                </a:lnTo>
                <a:lnTo>
                  <a:pt x="0" y="0"/>
                </a:lnTo>
                <a:close/>
              </a:path>
            </a:pathLst>
          </a:custGeom>
          <a:blipFill rotWithShape="1">
            <a:blip r:embed="rId6">
              <a:alphaModFix/>
            </a:blip>
            <a:stretch>
              <a:fillRect/>
            </a:stretch>
          </a:blipFill>
          <a:ln>
            <a:noFill/>
          </a:ln>
        </p:spPr>
      </p:sp>
      <p:sp>
        <p:nvSpPr>
          <p:cNvPr id="301" name="Google Shape;301;p41"/>
          <p:cNvSpPr txBox="1"/>
          <p:nvPr/>
        </p:nvSpPr>
        <p:spPr>
          <a:xfrm>
            <a:off x="1104570" y="4054950"/>
            <a:ext cx="1542829" cy="830997"/>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endParaRPr lang="en" u="sng" dirty="0">
              <a:solidFill>
                <a:schemeClr val="hlink"/>
              </a:solidFill>
              <a:latin typeface="Poppins Medium"/>
              <a:ea typeface="Poppins Medium"/>
              <a:cs typeface="Poppins Medium"/>
              <a:sym typeface="Poppins Medium"/>
              <a:hlinkClick r:id="rId7"/>
            </a:endParaRPr>
          </a:p>
          <a:p>
            <a:pPr marL="0" marR="0" lvl="1" indent="0" algn="ctr" rtl="0">
              <a:lnSpc>
                <a:spcPct val="100000"/>
              </a:lnSpc>
              <a:spcBef>
                <a:spcPts val="0"/>
              </a:spcBef>
              <a:spcAft>
                <a:spcPts val="0"/>
              </a:spcAft>
              <a:buNone/>
            </a:pPr>
            <a:r>
              <a:rPr lang="en" u="sng" dirty="0">
                <a:solidFill>
                  <a:schemeClr val="hlink"/>
                </a:solidFill>
                <a:latin typeface="Poppins Medium"/>
                <a:ea typeface="Poppins Medium"/>
                <a:cs typeface="Poppins Medium"/>
                <a:sym typeface="Poppins Medium"/>
                <a:hlinkClick r:id="rId7"/>
              </a:rPr>
              <a:t>Course Descriptions</a:t>
            </a:r>
            <a:endParaRPr sz="1100" dirty="0"/>
          </a:p>
        </p:txBody>
      </p:sp>
      <p:sp>
        <p:nvSpPr>
          <p:cNvPr id="302" name="Google Shape;302;p41"/>
          <p:cNvSpPr txBox="1"/>
          <p:nvPr/>
        </p:nvSpPr>
        <p:spPr>
          <a:xfrm>
            <a:off x="3391316" y="4131900"/>
            <a:ext cx="1965485" cy="830997"/>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endParaRPr lang="en" u="sng" dirty="0">
              <a:solidFill>
                <a:schemeClr val="hlink"/>
              </a:solidFill>
              <a:latin typeface="Poppins Medium"/>
              <a:ea typeface="Poppins Medium"/>
              <a:cs typeface="Poppins Medium"/>
              <a:sym typeface="Poppins Medium"/>
              <a:hlinkClick r:id="rId8"/>
            </a:endParaRPr>
          </a:p>
          <a:p>
            <a:pPr marL="0" marR="0" lvl="1" indent="0" algn="ctr" rtl="0">
              <a:lnSpc>
                <a:spcPct val="100000"/>
              </a:lnSpc>
              <a:spcBef>
                <a:spcPts val="0"/>
              </a:spcBef>
              <a:spcAft>
                <a:spcPts val="0"/>
              </a:spcAft>
              <a:buNone/>
            </a:pPr>
            <a:r>
              <a:rPr lang="en" u="sng" dirty="0">
                <a:solidFill>
                  <a:schemeClr val="hlink"/>
                </a:solidFill>
                <a:latin typeface="Poppins Medium"/>
                <a:ea typeface="Poppins Medium"/>
                <a:cs typeface="Poppins Medium"/>
                <a:sym typeface="Poppins Medium"/>
                <a:hlinkClick r:id="rId8"/>
              </a:rPr>
              <a:t>Essential Understandings</a:t>
            </a:r>
            <a:endParaRPr sz="1100" dirty="0"/>
          </a:p>
        </p:txBody>
      </p:sp>
      <p:sp>
        <p:nvSpPr>
          <p:cNvPr id="303" name="Google Shape;303;p41"/>
          <p:cNvSpPr txBox="1"/>
          <p:nvPr/>
        </p:nvSpPr>
        <p:spPr>
          <a:xfrm>
            <a:off x="6227650" y="3583450"/>
            <a:ext cx="1494000" cy="307800"/>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r>
              <a:rPr lang="en" sz="1000" u="sng" dirty="0">
                <a:solidFill>
                  <a:schemeClr val="hlink"/>
                </a:solidFill>
                <a:latin typeface="Poppins Medium"/>
                <a:ea typeface="Poppins Medium"/>
                <a:cs typeface="Poppins Medium"/>
                <a:sym typeface="Poppins Medium"/>
                <a:hlinkClick r:id="rId9"/>
              </a:rPr>
              <a:t>4 year plan</a:t>
            </a:r>
            <a:endParaRPr sz="1000" dirty="0">
              <a:solidFill>
                <a:srgbClr val="42150D"/>
              </a:solidFill>
              <a:latin typeface="Poppins Medium"/>
              <a:ea typeface="Poppins Medium"/>
              <a:cs typeface="Poppins Medium"/>
              <a:sym typeface="Poppins Medium"/>
            </a:endParaRPr>
          </a:p>
          <a:p>
            <a:pPr marL="0" marR="0" lvl="1" indent="0" algn="ctr" rtl="0">
              <a:lnSpc>
                <a:spcPct val="100000"/>
              </a:lnSpc>
              <a:spcBef>
                <a:spcPts val="0"/>
              </a:spcBef>
              <a:spcAft>
                <a:spcPts val="0"/>
              </a:spcAft>
              <a:buNone/>
            </a:pPr>
            <a:r>
              <a:rPr lang="en" sz="1000" b="0" i="0" u="none" strike="noStrike" cap="none" dirty="0">
                <a:solidFill>
                  <a:srgbClr val="42150D"/>
                </a:solidFill>
                <a:latin typeface="Poppins Medium"/>
                <a:ea typeface="Poppins Medium"/>
                <a:cs typeface="Poppins Medium"/>
                <a:sym typeface="Poppins Medium"/>
              </a:rPr>
              <a:t> </a:t>
            </a:r>
            <a:endParaRPr sz="700" dirty="0"/>
          </a:p>
        </p:txBody>
      </p:sp>
      <p:sp>
        <p:nvSpPr>
          <p:cNvPr id="304" name="Google Shape;304;p41"/>
          <p:cNvSpPr txBox="1"/>
          <p:nvPr/>
        </p:nvSpPr>
        <p:spPr>
          <a:xfrm>
            <a:off x="676848" y="2884950"/>
            <a:ext cx="23763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b="1" dirty="0">
                <a:solidFill>
                  <a:srgbClr val="42150D"/>
                </a:solidFill>
                <a:highlight>
                  <a:srgbClr val="FFFFFF"/>
                </a:highlight>
                <a:latin typeface="Gloria Hallelujah"/>
                <a:ea typeface="Gloria Hallelujah"/>
                <a:cs typeface="Gloria Hallelujah"/>
                <a:sym typeface="Gloria Hallelujah"/>
              </a:rPr>
              <a:t>Courses / Schedules aligned with 51225.3</a:t>
            </a:r>
            <a:r>
              <a:rPr lang="en" sz="2000" b="1" i="0" u="none" strike="noStrike" cap="none" dirty="0">
                <a:solidFill>
                  <a:srgbClr val="42150D"/>
                </a:solidFill>
                <a:highlight>
                  <a:srgbClr val="FFFFFF"/>
                </a:highlight>
                <a:latin typeface="Gloria Hallelujah"/>
                <a:ea typeface="Gloria Hallelujah"/>
                <a:cs typeface="Gloria Hallelujah"/>
                <a:sym typeface="Gloria Hallelujah"/>
              </a:rPr>
              <a:t> </a:t>
            </a:r>
            <a:endParaRPr sz="700" b="1" dirty="0">
              <a:highlight>
                <a:srgbClr val="FFFFFF"/>
              </a:highlight>
            </a:endParaRPr>
          </a:p>
        </p:txBody>
      </p:sp>
      <p:sp>
        <p:nvSpPr>
          <p:cNvPr id="305" name="Google Shape;305;p41"/>
          <p:cNvSpPr txBox="1"/>
          <p:nvPr/>
        </p:nvSpPr>
        <p:spPr>
          <a:xfrm>
            <a:off x="3635251" y="2884950"/>
            <a:ext cx="20103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b="1" dirty="0">
                <a:solidFill>
                  <a:srgbClr val="42150D"/>
                </a:solidFill>
                <a:highlight>
                  <a:srgbClr val="FFFFFF"/>
                </a:highlight>
                <a:latin typeface="Gloria Hallelujah"/>
                <a:ea typeface="Gloria Hallelujah"/>
                <a:cs typeface="Gloria Hallelujah"/>
                <a:sym typeface="Gloria Hallelujah"/>
              </a:rPr>
              <a:t>Coursework Aligned with CSCC</a:t>
            </a:r>
            <a:endParaRPr sz="700" b="1" dirty="0">
              <a:highlight>
                <a:srgbClr val="FFFFFF"/>
              </a:highlight>
            </a:endParaRPr>
          </a:p>
        </p:txBody>
      </p:sp>
      <p:sp>
        <p:nvSpPr>
          <p:cNvPr id="306" name="Google Shape;306;p41"/>
          <p:cNvSpPr txBox="1"/>
          <p:nvPr/>
        </p:nvSpPr>
        <p:spPr>
          <a:xfrm>
            <a:off x="6120963" y="3140362"/>
            <a:ext cx="1697700" cy="430887"/>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b="1" dirty="0">
                <a:solidFill>
                  <a:srgbClr val="42150D"/>
                </a:solidFill>
                <a:highlight>
                  <a:srgbClr val="FFFFFF"/>
                </a:highlight>
                <a:latin typeface="Gloria Hallelujah"/>
                <a:ea typeface="Gloria Hallelujah"/>
                <a:cs typeface="Gloria Hallelujah"/>
                <a:sym typeface="Gloria Hallelujah"/>
              </a:rPr>
              <a:t>4 Year Plan</a:t>
            </a:r>
            <a:endParaRPr sz="700" b="1" dirty="0">
              <a:highlight>
                <a:srgbClr val="FFFFFF"/>
              </a:highlight>
            </a:endParaRPr>
          </a:p>
        </p:txBody>
      </p:sp>
      <p:sp>
        <p:nvSpPr>
          <p:cNvPr id="307" name="Google Shape;307;p41"/>
          <p:cNvSpPr txBox="1"/>
          <p:nvPr/>
        </p:nvSpPr>
        <p:spPr>
          <a:xfrm>
            <a:off x="974665" y="257553"/>
            <a:ext cx="7517700" cy="1477328"/>
          </a:xfrm>
          <a:prstGeom prst="rect">
            <a:avLst/>
          </a:prstGeom>
          <a:noFill/>
          <a:ln>
            <a:noFill/>
          </a:ln>
        </p:spPr>
        <p:txBody>
          <a:bodyPr spcFirstLastPara="1" wrap="square" lIns="0" tIns="0" rIns="0" bIns="0" anchor="t" anchorCtr="0">
            <a:spAutoFit/>
          </a:bodyPr>
          <a:lstStyle/>
          <a:p>
            <a:pPr marL="0" marR="0" lvl="0" indent="0" algn="ctr" rtl="0">
              <a:lnSpc>
                <a:spcPct val="120006"/>
              </a:lnSpc>
              <a:spcBef>
                <a:spcPts val="0"/>
              </a:spcBef>
              <a:spcAft>
                <a:spcPts val="0"/>
              </a:spcAft>
              <a:buNone/>
            </a:pPr>
            <a:r>
              <a:rPr lang="en" sz="4000" dirty="0">
                <a:latin typeface="Poppins Black"/>
                <a:ea typeface="Poppins Black"/>
                <a:cs typeface="Poppins Black"/>
                <a:sym typeface="Poppins Black"/>
              </a:rPr>
              <a:t>Implications for School Districts</a:t>
            </a:r>
            <a:endParaRPr sz="500" dirty="0"/>
          </a:p>
        </p:txBody>
      </p:sp>
      <p:sp>
        <p:nvSpPr>
          <p:cNvPr id="308" name="Google Shape;308;p41"/>
          <p:cNvSpPr txBox="1"/>
          <p:nvPr/>
        </p:nvSpPr>
        <p:spPr>
          <a:xfrm>
            <a:off x="6227650" y="3891250"/>
            <a:ext cx="16977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281D1335-9043-D921-A309-92551BEE34EC}"/>
              </a:ext>
            </a:extLst>
          </p:cNvPr>
          <p:cNvSpPr txBox="1"/>
          <p:nvPr/>
        </p:nvSpPr>
        <p:spPr>
          <a:xfrm>
            <a:off x="5353828" y="4054950"/>
            <a:ext cx="3743235" cy="830997"/>
          </a:xfrm>
          <a:prstGeom prst="rect">
            <a:avLst/>
          </a:prstGeom>
          <a:noFill/>
        </p:spPr>
        <p:txBody>
          <a:bodyPr wrap="square" rtlCol="0">
            <a:spAutoFit/>
          </a:bodyPr>
          <a:lstStyle/>
          <a:p>
            <a:r>
              <a:rPr lang="en-US" sz="1600" b="1" dirty="0">
                <a:solidFill>
                  <a:srgbClr val="002060"/>
                </a:solidFill>
              </a:rPr>
              <a:t>Special Thank You to Anaheim Union High School District for their Leadership in the implementation of this new alternative</a:t>
            </a:r>
            <a:r>
              <a:rPr lang="en-US" sz="1600" b="1" dirty="0">
                <a:solidFill>
                  <a:schemeClr val="accent6">
                    <a:lumMod val="40000"/>
                    <a:lumOff val="60000"/>
                  </a:schemeClr>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19"/>
        <p:cNvGrpSpPr/>
        <p:nvPr/>
      </p:nvGrpSpPr>
      <p:grpSpPr>
        <a:xfrm>
          <a:off x="0" y="0"/>
          <a:ext cx="0" cy="0"/>
          <a:chOff x="0" y="0"/>
          <a:chExt cx="0" cy="0"/>
        </a:xfrm>
      </p:grpSpPr>
      <p:pic>
        <p:nvPicPr>
          <p:cNvPr id="325" name="Picture 324" descr="A close-up of a blue and green wavy paper&#10;&#10;Description automatically generated">
            <a:extLst>
              <a:ext uri="{FF2B5EF4-FFF2-40B4-BE49-F238E27FC236}">
                <a16:creationId xmlns:a16="http://schemas.microsoft.com/office/drawing/2014/main" id="{CCF9079E-54EF-3F4C-E62D-9ADAF949CF06}"/>
              </a:ext>
            </a:extLst>
          </p:cNvPr>
          <p:cNvPicPr>
            <a:picLocks noChangeAspect="1"/>
          </p:cNvPicPr>
          <p:nvPr/>
        </p:nvPicPr>
        <p:blipFill rotWithShape="1">
          <a:blip r:embed="rId3">
            <a:duotone>
              <a:prstClr val="black"/>
              <a:prstClr val="white"/>
            </a:duotone>
          </a:blip>
          <a:srcRect t="870" b="42880"/>
          <a:stretch/>
        </p:blipFill>
        <p:spPr>
          <a:xfrm>
            <a:off x="20" y="10"/>
            <a:ext cx="9143980" cy="5143490"/>
          </a:xfrm>
          <a:prstGeom prst="rect">
            <a:avLst/>
          </a:prstGeom>
        </p:spPr>
      </p:pic>
      <p:sp>
        <p:nvSpPr>
          <p:cNvPr id="322" name="Google Shape;322;p43"/>
          <p:cNvSpPr txBox="1"/>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a:lnSpc>
                <a:spcPct val="90000"/>
              </a:lnSpc>
              <a:spcBef>
                <a:spcPct val="0"/>
              </a:spcBef>
              <a:spcAft>
                <a:spcPts val="600"/>
              </a:spcAft>
              <a:buClr>
                <a:schemeClr val="dk1"/>
              </a:buClr>
            </a:pPr>
            <a:r>
              <a:rPr lang="en-US" sz="4400" kern="1200" dirty="0">
                <a:solidFill>
                  <a:schemeClr val="tx1"/>
                </a:solidFill>
                <a:latin typeface="+mj-lt"/>
                <a:ea typeface="+mj-ea"/>
                <a:cs typeface="+mj-cs"/>
                <a:sym typeface="Poppins Black"/>
              </a:rPr>
              <a:t>What to expect on an IEP?</a:t>
            </a:r>
            <a:endParaRPr lang="en-US" sz="4400" kern="1200" dirty="0">
              <a:solidFill>
                <a:schemeClr val="tx1"/>
              </a:solidFill>
              <a:latin typeface="+mj-lt"/>
              <a:ea typeface="+mj-ea"/>
              <a:cs typeface="+mj-cs"/>
            </a:endParaRPr>
          </a:p>
        </p:txBody>
      </p:sp>
      <p:graphicFrame>
        <p:nvGraphicFramePr>
          <p:cNvPr id="332" name="Google Shape;321;p43">
            <a:extLst>
              <a:ext uri="{FF2B5EF4-FFF2-40B4-BE49-F238E27FC236}">
                <a16:creationId xmlns:a16="http://schemas.microsoft.com/office/drawing/2014/main" id="{0572C05D-BAFD-075E-0CC3-FEBEAD1AF9A7}"/>
              </a:ext>
            </a:extLst>
          </p:cNvPr>
          <p:cNvGraphicFramePr/>
          <p:nvPr>
            <p:extLst>
              <p:ext uri="{D42A27DB-BD31-4B8C-83A1-F6EECF244321}">
                <p14:modId xmlns:p14="http://schemas.microsoft.com/office/powerpoint/2010/main" val="421425194"/>
              </p:ext>
            </p:extLst>
          </p:nvPr>
        </p:nvGraphicFramePr>
        <p:xfrm>
          <a:off x="628649" y="1121229"/>
          <a:ext cx="8243207" cy="3511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26"/>
        <p:cNvGrpSpPr/>
        <p:nvPr/>
      </p:nvGrpSpPr>
      <p:grpSpPr>
        <a:xfrm>
          <a:off x="0" y="0"/>
          <a:ext cx="0" cy="0"/>
          <a:chOff x="0" y="0"/>
          <a:chExt cx="0" cy="0"/>
        </a:xfrm>
      </p:grpSpPr>
      <p:pic>
        <p:nvPicPr>
          <p:cNvPr id="327" name="Google Shape;327;p44"/>
          <p:cNvPicPr preferRelativeResize="0"/>
          <p:nvPr/>
        </p:nvPicPr>
        <p:blipFill>
          <a:blip r:embed="rId3">
            <a:alphaModFix/>
          </a:blip>
          <a:stretch>
            <a:fillRect/>
          </a:stretch>
        </p:blipFill>
        <p:spPr>
          <a:xfrm>
            <a:off x="225575" y="1511450"/>
            <a:ext cx="8839200" cy="2456348"/>
          </a:xfrm>
          <a:prstGeom prst="rect">
            <a:avLst/>
          </a:prstGeom>
          <a:noFill/>
          <a:ln>
            <a:noFill/>
          </a:ln>
        </p:spPr>
      </p:pic>
      <p:sp>
        <p:nvSpPr>
          <p:cNvPr id="328" name="Google Shape;328;p44"/>
          <p:cNvSpPr txBox="1"/>
          <p:nvPr/>
        </p:nvSpPr>
        <p:spPr>
          <a:xfrm>
            <a:off x="300550" y="241050"/>
            <a:ext cx="8363400" cy="658500"/>
          </a:xfrm>
          <a:prstGeom prst="rect">
            <a:avLst/>
          </a:prstGeom>
          <a:noFill/>
          <a:ln>
            <a:noFill/>
          </a:ln>
        </p:spPr>
        <p:txBody>
          <a:bodyPr spcFirstLastPara="1" wrap="square" lIns="91425" tIns="91425" rIns="91425" bIns="91425" anchor="t" anchorCtr="0">
            <a:noAutofit/>
          </a:bodyPr>
          <a:lstStyle/>
          <a:p>
            <a:pPr marL="0" lvl="0" indent="0" algn="ctr" rtl="0">
              <a:lnSpc>
                <a:spcPct val="120006"/>
              </a:lnSpc>
              <a:spcBef>
                <a:spcPts val="0"/>
              </a:spcBef>
              <a:spcAft>
                <a:spcPts val="0"/>
              </a:spcAft>
              <a:buClr>
                <a:srgbClr val="000000"/>
              </a:buClr>
              <a:buFont typeface="Arial"/>
              <a:buNone/>
            </a:pPr>
            <a:endParaRPr sz="3000">
              <a:solidFill>
                <a:schemeClr val="dk2"/>
              </a:solidFill>
              <a:latin typeface="Poppins"/>
              <a:ea typeface="Poppins"/>
              <a:cs typeface="Poppins"/>
              <a:sym typeface="Poppins"/>
            </a:endParaRPr>
          </a:p>
        </p:txBody>
      </p:sp>
      <p:sp>
        <p:nvSpPr>
          <p:cNvPr id="329" name="Google Shape;329;p44"/>
          <p:cNvSpPr txBox="1"/>
          <p:nvPr/>
        </p:nvSpPr>
        <p:spPr>
          <a:xfrm>
            <a:off x="1232864" y="345450"/>
            <a:ext cx="6498772"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dk2"/>
                </a:solidFill>
                <a:latin typeface="Poppins"/>
                <a:ea typeface="Poppins"/>
                <a:cs typeface="Poppins"/>
                <a:sym typeface="Poppins"/>
              </a:rPr>
              <a:t>Page 2 of </a:t>
            </a:r>
          </a:p>
          <a:p>
            <a:pPr marL="0" lvl="0" indent="0" algn="ctr" rtl="0">
              <a:spcBef>
                <a:spcPts val="0"/>
              </a:spcBef>
              <a:spcAft>
                <a:spcPts val="0"/>
              </a:spcAft>
              <a:buNone/>
            </a:pPr>
            <a:r>
              <a:rPr lang="en" sz="2800" b="1" dirty="0">
                <a:solidFill>
                  <a:schemeClr val="dk2"/>
                </a:solidFill>
                <a:latin typeface="Poppins"/>
                <a:ea typeface="Poppins"/>
                <a:cs typeface="Poppins"/>
                <a:sym typeface="Poppins"/>
              </a:rPr>
              <a:t>Individual Transition Plan</a:t>
            </a:r>
            <a:endParaRPr sz="2800" b="1" dirty="0">
              <a:solidFill>
                <a:schemeClr val="dk2"/>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3"/>
        <p:cNvGrpSpPr/>
        <p:nvPr/>
      </p:nvGrpSpPr>
      <p:grpSpPr>
        <a:xfrm>
          <a:off x="0" y="0"/>
          <a:ext cx="0" cy="0"/>
          <a:chOff x="0" y="0"/>
          <a:chExt cx="0" cy="0"/>
        </a:xfrm>
      </p:grpSpPr>
      <p:sp>
        <p:nvSpPr>
          <p:cNvPr id="344" name="Google Shape;344;p46"/>
          <p:cNvSpPr txBox="1">
            <a:spLocks noGrp="1"/>
          </p:cNvSpPr>
          <p:nvPr>
            <p:ph type="title" idx="4294967295"/>
          </p:nvPr>
        </p:nvSpPr>
        <p:spPr>
          <a:xfrm>
            <a:off x="0" y="119063"/>
            <a:ext cx="7750175" cy="50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2800" dirty="0">
                <a:latin typeface="Arial Rounded MT Bold" panose="020F0704030504030204" pitchFamily="34" charset="77"/>
              </a:rPr>
              <a:t>Accommodations / Modifications</a:t>
            </a:r>
            <a:endParaRPr sz="2800" dirty="0">
              <a:latin typeface="Arial Rounded MT Bold" panose="020F0704030504030204" pitchFamily="34" charset="77"/>
            </a:endParaRPr>
          </a:p>
        </p:txBody>
      </p:sp>
      <p:sp>
        <p:nvSpPr>
          <p:cNvPr id="345" name="Google Shape;345;p46"/>
          <p:cNvSpPr txBox="1"/>
          <p:nvPr/>
        </p:nvSpPr>
        <p:spPr>
          <a:xfrm>
            <a:off x="611225" y="2004800"/>
            <a:ext cx="174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Light"/>
              <a:ea typeface="Lato Light"/>
              <a:cs typeface="Lato Light"/>
              <a:sym typeface="Lato Light"/>
            </a:endParaRPr>
          </a:p>
        </p:txBody>
      </p:sp>
      <p:pic>
        <p:nvPicPr>
          <p:cNvPr id="346" name="Google Shape;346;p46"/>
          <p:cNvPicPr preferRelativeResize="0"/>
          <p:nvPr/>
        </p:nvPicPr>
        <p:blipFill>
          <a:blip r:embed="rId3">
            <a:alphaModFix/>
          </a:blip>
          <a:stretch>
            <a:fillRect/>
          </a:stretch>
        </p:blipFill>
        <p:spPr>
          <a:xfrm>
            <a:off x="1167275" y="2635725"/>
            <a:ext cx="6926501" cy="2323100"/>
          </a:xfrm>
          <a:prstGeom prst="rect">
            <a:avLst/>
          </a:prstGeom>
          <a:noFill/>
          <a:ln>
            <a:noFill/>
          </a:ln>
        </p:spPr>
      </p:pic>
      <p:sp>
        <p:nvSpPr>
          <p:cNvPr id="347" name="Google Shape;347;p46"/>
          <p:cNvSpPr txBox="1"/>
          <p:nvPr/>
        </p:nvSpPr>
        <p:spPr>
          <a:xfrm>
            <a:off x="587400" y="849650"/>
            <a:ext cx="7969200" cy="14775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SzPts val="1500"/>
              <a:buFont typeface="Times New Roman"/>
              <a:buChar char="●"/>
            </a:pPr>
            <a:r>
              <a:rPr lang="en" sz="1500">
                <a:latin typeface="Times New Roman"/>
                <a:ea typeface="Times New Roman"/>
                <a:cs typeface="Times New Roman"/>
                <a:sym typeface="Times New Roman"/>
              </a:rPr>
              <a:t>The IEP team should document student’s Curriculum is </a:t>
            </a:r>
            <a:r>
              <a:rPr lang="en" sz="1500">
                <a:highlight>
                  <a:schemeClr val="lt1"/>
                </a:highlight>
                <a:latin typeface="Times New Roman"/>
                <a:ea typeface="Times New Roman"/>
                <a:cs typeface="Times New Roman"/>
                <a:sym typeface="Times New Roman"/>
              </a:rPr>
              <a:t>Modified to meet Essential Understandings of the CCC standards are acceptable Section 51225.31 </a:t>
            </a:r>
            <a:endParaRPr sz="1500">
              <a:highlight>
                <a:schemeClr val="lt1"/>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500">
              <a:highlight>
                <a:schemeClr val="lt1"/>
              </a:highlight>
              <a:latin typeface="Times New Roman"/>
              <a:ea typeface="Times New Roman"/>
              <a:cs typeface="Times New Roman"/>
              <a:sym typeface="Times New Roman"/>
            </a:endParaRPr>
          </a:p>
          <a:p>
            <a:pPr marL="457200" lvl="0" indent="-323850" algn="l" rtl="0">
              <a:lnSpc>
                <a:spcPct val="115000"/>
              </a:lnSpc>
              <a:spcBef>
                <a:spcPts val="0"/>
              </a:spcBef>
              <a:spcAft>
                <a:spcPts val="0"/>
              </a:spcAft>
              <a:buSzPts val="1500"/>
              <a:buFont typeface="Times New Roman"/>
              <a:buChar char="●"/>
            </a:pPr>
            <a:r>
              <a:rPr lang="en" sz="1500">
                <a:highlight>
                  <a:schemeClr val="lt1"/>
                </a:highlight>
                <a:latin typeface="Times New Roman"/>
                <a:ea typeface="Times New Roman"/>
                <a:cs typeface="Times New Roman"/>
                <a:sym typeface="Times New Roman"/>
              </a:rPr>
              <a:t> The IEP team should document grading expectations and requirements for both general education and special education courses.</a:t>
            </a:r>
            <a:endParaRPr>
              <a:latin typeface="Lato Light"/>
              <a:ea typeface="Lato Light"/>
              <a:cs typeface="Lato Light"/>
              <a:sym typeface="Lato Light"/>
            </a:endParaRPr>
          </a:p>
        </p:txBody>
      </p:sp>
    </p:spTree>
    <p:extLst>
      <p:ext uri="{BB962C8B-B14F-4D97-AF65-F5344CB8AC3E}">
        <p14:creationId xmlns:p14="http://schemas.microsoft.com/office/powerpoint/2010/main" val="173685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186CD"/>
        </a:solidFill>
        <a:effectLst/>
      </p:bgPr>
    </p:bg>
    <p:spTree>
      <p:nvGrpSpPr>
        <p:cNvPr id="1" name="Shape 351"/>
        <p:cNvGrpSpPr/>
        <p:nvPr/>
      </p:nvGrpSpPr>
      <p:grpSpPr>
        <a:xfrm>
          <a:off x="0" y="0"/>
          <a:ext cx="0" cy="0"/>
          <a:chOff x="0" y="0"/>
          <a:chExt cx="0" cy="0"/>
        </a:xfrm>
      </p:grpSpPr>
      <p:sp>
        <p:nvSpPr>
          <p:cNvPr id="352" name="Google Shape;352;p47"/>
          <p:cNvSpPr txBox="1">
            <a:spLocks noGrp="1"/>
          </p:cNvSpPr>
          <p:nvPr>
            <p:ph type="title" idx="4294967295"/>
          </p:nvPr>
        </p:nvSpPr>
        <p:spPr>
          <a:xfrm>
            <a:off x="0" y="179388"/>
            <a:ext cx="8008938" cy="865187"/>
          </a:xfrm>
          <a:prstGeom prst="rect">
            <a:avLst/>
          </a:prstGeom>
        </p:spPr>
        <p:txBody>
          <a:bodyPr spcFirstLastPara="1" wrap="square" lIns="0" tIns="0" rIns="0" bIns="0" anchor="b" anchorCtr="0">
            <a:noAutofit/>
          </a:bodyPr>
          <a:lstStyle/>
          <a:p>
            <a:pPr marL="0" lvl="0" indent="0" algn="ctr" rtl="0">
              <a:lnSpc>
                <a:spcPct val="115000"/>
              </a:lnSpc>
              <a:spcBef>
                <a:spcPts val="0"/>
              </a:spcBef>
              <a:spcAft>
                <a:spcPts val="0"/>
              </a:spcAft>
              <a:buClr>
                <a:srgbClr val="000000"/>
              </a:buClr>
              <a:buSzPts val="990"/>
              <a:buFont typeface="Arial"/>
              <a:buNone/>
            </a:pPr>
            <a:r>
              <a:rPr lang="en" sz="2550" b="1" dirty="0">
                <a:highlight>
                  <a:srgbClr val="FFFFFF"/>
                </a:highlight>
                <a:latin typeface="Poppins"/>
                <a:ea typeface="Poppins"/>
                <a:cs typeface="Poppins"/>
                <a:sym typeface="Poppins"/>
              </a:rPr>
              <a:t>Other Supports for School Personnel or for Student</a:t>
            </a:r>
            <a:endParaRPr sz="3500" dirty="0">
              <a:highlight>
                <a:srgbClr val="FFFFFF"/>
              </a:highlight>
            </a:endParaRPr>
          </a:p>
        </p:txBody>
      </p:sp>
      <p:sp>
        <p:nvSpPr>
          <p:cNvPr id="353" name="Google Shape;353;p47"/>
          <p:cNvSpPr txBox="1"/>
          <p:nvPr/>
        </p:nvSpPr>
        <p:spPr>
          <a:xfrm>
            <a:off x="611225" y="2004800"/>
            <a:ext cx="174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Light"/>
              <a:ea typeface="Lato Light"/>
              <a:cs typeface="Lato Light"/>
              <a:sym typeface="Lato Light"/>
            </a:endParaRPr>
          </a:p>
        </p:txBody>
      </p:sp>
      <p:pic>
        <p:nvPicPr>
          <p:cNvPr id="354" name="Google Shape;354;p47"/>
          <p:cNvPicPr preferRelativeResize="0"/>
          <p:nvPr/>
        </p:nvPicPr>
        <p:blipFill>
          <a:blip r:embed="rId3">
            <a:alphaModFix/>
          </a:blip>
          <a:stretch>
            <a:fillRect/>
          </a:stretch>
        </p:blipFill>
        <p:spPr>
          <a:xfrm>
            <a:off x="146425" y="1280160"/>
            <a:ext cx="6942151" cy="3072384"/>
          </a:xfrm>
          <a:prstGeom prst="rect">
            <a:avLst/>
          </a:prstGeom>
          <a:noFill/>
          <a:ln>
            <a:noFill/>
          </a:ln>
        </p:spPr>
      </p:pic>
      <p:sp>
        <p:nvSpPr>
          <p:cNvPr id="355" name="Google Shape;355;p47"/>
          <p:cNvSpPr txBox="1"/>
          <p:nvPr/>
        </p:nvSpPr>
        <p:spPr>
          <a:xfrm>
            <a:off x="5078000" y="4249275"/>
            <a:ext cx="37863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dirty="0">
                <a:highlight>
                  <a:srgbClr val="FFFFFF"/>
                </a:highlight>
                <a:latin typeface="Times New Roman"/>
                <a:ea typeface="Times New Roman"/>
                <a:cs typeface="Times New Roman"/>
                <a:sym typeface="Times New Roman"/>
              </a:rPr>
              <a:t> Document Additional Support / Services for successful participation in gen ed core courses</a:t>
            </a:r>
            <a:r>
              <a:rPr lang="en" sz="1500" dirty="0">
                <a:solidFill>
                  <a:srgbClr val="FCE5A5"/>
                </a:solidFill>
                <a:highlight>
                  <a:srgbClr val="5186CD"/>
                </a:highlight>
                <a:latin typeface="Times New Roman"/>
                <a:ea typeface="Times New Roman"/>
                <a:cs typeface="Times New Roman"/>
                <a:sym typeface="Times New Roman"/>
              </a:rPr>
              <a:t>.</a:t>
            </a:r>
            <a:endParaRPr dirty="0">
              <a:solidFill>
                <a:srgbClr val="FCE5A5"/>
              </a:solidFill>
              <a:highlight>
                <a:srgbClr val="5186CD"/>
              </a:highlight>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64"/>
        <p:cNvGrpSpPr/>
        <p:nvPr/>
      </p:nvGrpSpPr>
      <p:grpSpPr>
        <a:xfrm>
          <a:off x="0" y="0"/>
          <a:ext cx="0" cy="0"/>
          <a:chOff x="0" y="0"/>
          <a:chExt cx="0" cy="0"/>
        </a:xfrm>
      </p:grpSpPr>
      <p:pic>
        <p:nvPicPr>
          <p:cNvPr id="265" name="Google Shape;265;p39"/>
          <p:cNvPicPr preferRelativeResize="0"/>
          <p:nvPr/>
        </p:nvPicPr>
        <p:blipFill rotWithShape="1">
          <a:blip r:embed="rId3">
            <a:alphaModFix/>
          </a:blip>
          <a:srcRect t="23007" b="31816"/>
          <a:stretch/>
        </p:blipFill>
        <p:spPr>
          <a:xfrm>
            <a:off x="5340096" y="318187"/>
            <a:ext cx="3273552" cy="1740651"/>
          </a:xfrm>
          <a:prstGeom prst="rect">
            <a:avLst/>
          </a:prstGeom>
          <a:noFill/>
          <a:ln>
            <a:noFill/>
          </a:ln>
        </p:spPr>
      </p:pic>
      <p:sp>
        <p:nvSpPr>
          <p:cNvPr id="266" name="Google Shape;266;p39"/>
          <p:cNvSpPr txBox="1"/>
          <p:nvPr/>
        </p:nvSpPr>
        <p:spPr>
          <a:xfrm>
            <a:off x="121298" y="119846"/>
            <a:ext cx="4834750" cy="1938992"/>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None/>
            </a:pPr>
            <a:r>
              <a:rPr lang="en" sz="2800" b="1" dirty="0">
                <a:solidFill>
                  <a:schemeClr val="tx1">
                    <a:lumMod val="10000"/>
                  </a:schemeClr>
                </a:solidFill>
                <a:latin typeface="Arial Rounded MT Bold" panose="020F0704030504030204" pitchFamily="34" charset="77"/>
                <a:ea typeface="Times New Roman"/>
                <a:cs typeface="Times New Roman"/>
                <a:sym typeface="Times New Roman"/>
              </a:rPr>
              <a:t>What is the California      Alternative Pathway to a   Diploma?</a:t>
            </a:r>
            <a:endParaRPr sz="4800" dirty="0">
              <a:solidFill>
                <a:schemeClr val="tx1">
                  <a:lumMod val="10000"/>
                </a:schemeClr>
              </a:solidFill>
              <a:latin typeface="Arial Rounded MT Bold" panose="020F0704030504030204" pitchFamily="34" charset="77"/>
              <a:ea typeface="Poppins Black"/>
              <a:cs typeface="Poppins Black"/>
              <a:sym typeface="Poppins Black"/>
            </a:endParaRPr>
          </a:p>
        </p:txBody>
      </p:sp>
      <p:sp>
        <p:nvSpPr>
          <p:cNvPr id="267" name="Google Shape;267;p39"/>
          <p:cNvSpPr txBox="1"/>
          <p:nvPr/>
        </p:nvSpPr>
        <p:spPr>
          <a:xfrm>
            <a:off x="0" y="2058838"/>
            <a:ext cx="8901404" cy="30777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0" rIns="0" bIns="0" anchor="t" anchorCtr="0">
            <a:spAutoFit/>
          </a:bodyPr>
          <a:lstStyle/>
          <a:p>
            <a:r>
              <a:rPr lang="en" sz="2000" b="1" dirty="0">
                <a:latin typeface="Arial Rounded MT Bold" panose="020F0704030504030204" pitchFamily="34" charset="77"/>
                <a:ea typeface="Times New Roman"/>
                <a:cs typeface="Times New Roman"/>
                <a:sym typeface="Times New Roman"/>
              </a:rPr>
              <a:t>Effective June 2022, Students with </a:t>
            </a:r>
            <a:r>
              <a:rPr lang="en" sz="2000" b="1" u="sng" dirty="0">
                <a:latin typeface="Arial Rounded MT Bold" panose="020F0704030504030204" pitchFamily="34" charset="77"/>
                <a:ea typeface="Times New Roman"/>
                <a:cs typeface="Times New Roman"/>
                <a:sym typeface="Times New Roman"/>
              </a:rPr>
              <a:t>exceptional needs </a:t>
            </a:r>
            <a:r>
              <a:rPr lang="en" sz="2000" b="1" dirty="0">
                <a:latin typeface="Arial Rounded MT Bold" panose="020F0704030504030204" pitchFamily="34" charset="77"/>
                <a:ea typeface="Times New Roman"/>
                <a:cs typeface="Times New Roman"/>
                <a:sym typeface="Times New Roman"/>
              </a:rPr>
              <a:t>can graduate from high school through a newly defined diploma pathway by meeting criteria as stated in </a:t>
            </a:r>
            <a:r>
              <a:rPr lang="en-US" sz="2000" b="1" dirty="0">
                <a:latin typeface="Arial Rounded MT Bold" panose="020F0704030504030204" pitchFamily="34" charset="77"/>
              </a:rPr>
              <a:t>Education Code 51255.31.  There have been several amendments since this bill was first passed.</a:t>
            </a:r>
          </a:p>
          <a:p>
            <a:endParaRPr lang="en-US" sz="1400" b="1" dirty="0">
              <a:latin typeface="+mj-lt"/>
            </a:endParaRPr>
          </a:p>
          <a:p>
            <a:pPr marL="342900" indent="-342900">
              <a:buFont typeface="+mj-lt"/>
              <a:buAutoNum type="arabicPeriod"/>
            </a:pPr>
            <a:r>
              <a:rPr lang="en-US" sz="1600" b="1" i="1" dirty="0"/>
              <a:t>Assembly Bill 181, the 2021-2-22 Education Omnibus Budget Trailer Bill California EC Section 51225.31  Effective June 30, 2022</a:t>
            </a:r>
          </a:p>
          <a:p>
            <a:pPr marL="342900" indent="-342900">
              <a:buFont typeface="+mj-lt"/>
              <a:buAutoNum type="arabicPeriod"/>
            </a:pPr>
            <a:r>
              <a:rPr lang="en-US" sz="1600" b="1" i="1" dirty="0"/>
              <a:t>Amended by SB114 on 7/10/2023</a:t>
            </a:r>
          </a:p>
          <a:p>
            <a:pPr marL="342900" indent="-342900">
              <a:buFont typeface="+mj-lt"/>
              <a:buAutoNum type="arabicPeriod"/>
            </a:pPr>
            <a:r>
              <a:rPr lang="en-US" sz="1600" b="1" i="1" dirty="0"/>
              <a:t>Amended by SB 141 on 9/13/2023</a:t>
            </a:r>
          </a:p>
          <a:p>
            <a:r>
              <a:rPr lang="en-US" sz="1600" b="1" i="1" dirty="0"/>
              <a:t>CDE  Updated letter 8/25/2023   </a:t>
            </a:r>
            <a:r>
              <a:rPr lang="en-US" sz="1600" b="1" i="1" dirty="0">
                <a:hlinkClick r:id="rId4"/>
              </a:rPr>
              <a:t>https://www.cde.ca.gov/sp/se/lr/om082523.asp</a:t>
            </a:r>
            <a:endParaRPr lang="en-US" sz="1600" b="1" i="1" dirty="0"/>
          </a:p>
          <a:p>
            <a:r>
              <a:rPr lang="en-US" sz="1600" b="1" i="1" dirty="0"/>
              <a:t>Guidance Update:  3/29/2024   https://</a:t>
            </a:r>
            <a:r>
              <a:rPr lang="en-US" sz="1600" b="1" i="1" dirty="0" err="1"/>
              <a:t>www.cde.ca.gov</a:t>
            </a:r>
            <a:r>
              <a:rPr lang="en-US" sz="1600" b="1" i="1" dirty="0"/>
              <a:t>/</a:t>
            </a:r>
            <a:r>
              <a:rPr lang="en-US" sz="1600" b="1" i="1" dirty="0" err="1"/>
              <a:t>sp</a:t>
            </a:r>
            <a:r>
              <a:rPr lang="en-US" sz="1600" b="1" i="1" dirty="0"/>
              <a:t>/se/</a:t>
            </a:r>
            <a:r>
              <a:rPr lang="en-US" sz="1600" b="1" i="1" dirty="0" err="1"/>
              <a:t>lr</a:t>
            </a:r>
            <a:r>
              <a:rPr lang="en-US" sz="1600" b="1" i="1" dirty="0"/>
              <a:t>/om082523.asp</a:t>
            </a:r>
          </a:p>
          <a:p>
            <a:pPr marL="0" marR="0" lvl="1" indent="0" algn="l" rtl="0">
              <a:lnSpc>
                <a:spcPct val="100000"/>
              </a:lnSpc>
              <a:spcBef>
                <a:spcPts val="0"/>
              </a:spcBef>
              <a:spcAft>
                <a:spcPts val="0"/>
              </a:spcAft>
              <a:buNone/>
            </a:pPr>
            <a:endParaRPr sz="1000" b="1"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A79CB-3D54-8504-64C9-A1C4C75C1368}"/>
              </a:ext>
            </a:extLst>
          </p:cNvPr>
          <p:cNvSpPr>
            <a:spLocks noGrp="1"/>
          </p:cNvSpPr>
          <p:nvPr>
            <p:ph type="title"/>
          </p:nvPr>
        </p:nvSpPr>
        <p:spPr>
          <a:xfrm>
            <a:off x="3973321" y="246888"/>
            <a:ext cx="4688333" cy="1337310"/>
          </a:xfrm>
        </p:spPr>
        <p:txBody>
          <a:bodyPr anchor="b">
            <a:normAutofit/>
          </a:bodyPr>
          <a:lstStyle/>
          <a:p>
            <a:r>
              <a:rPr lang="en-US" sz="3200">
                <a:latin typeface="Arial Rounded MT Bold" panose="020F0704030504030204" pitchFamily="34" charset="77"/>
              </a:rPr>
              <a:t>School Districts Guide to Implementation</a:t>
            </a:r>
          </a:p>
        </p:txBody>
      </p:sp>
      <p:pic>
        <p:nvPicPr>
          <p:cNvPr id="5" name="Picture 4" descr="White puzzle with one red piece">
            <a:extLst>
              <a:ext uri="{FF2B5EF4-FFF2-40B4-BE49-F238E27FC236}">
                <a16:creationId xmlns:a16="http://schemas.microsoft.com/office/drawing/2014/main" id="{62E42955-A547-576E-218B-13E28CA8A9F7}"/>
              </a:ext>
            </a:extLst>
          </p:cNvPr>
          <p:cNvPicPr>
            <a:picLocks noChangeAspect="1"/>
          </p:cNvPicPr>
          <p:nvPr/>
        </p:nvPicPr>
        <p:blipFill rotWithShape="1">
          <a:blip r:embed="rId3"/>
          <a:srcRect l="31702" r="30098"/>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E36CFA-C375-BBAE-7827-C24EC935EBE4}"/>
              </a:ext>
            </a:extLst>
          </p:cNvPr>
          <p:cNvSpPr>
            <a:spLocks noGrp="1"/>
          </p:cNvSpPr>
          <p:nvPr>
            <p:ph idx="1"/>
          </p:nvPr>
        </p:nvSpPr>
        <p:spPr>
          <a:xfrm>
            <a:off x="3657600" y="1781210"/>
            <a:ext cx="5484114" cy="3362290"/>
          </a:xfrm>
        </p:spPr>
        <p:txBody>
          <a:bodyPr>
            <a:normAutofit/>
          </a:bodyPr>
          <a:lstStyle/>
          <a:p>
            <a:pPr>
              <a:buFont typeface="Wingdings" pitchFamily="2" charset="2"/>
              <a:buChar char="ü"/>
            </a:pPr>
            <a:r>
              <a:rPr lang="en-US" sz="1800" b="1" i="1" dirty="0">
                <a:effectLst/>
                <a:latin typeface="GillSansMT"/>
              </a:rPr>
              <a:t>Developing A Board Approved Diploma Pathway</a:t>
            </a:r>
          </a:p>
          <a:p>
            <a:pPr>
              <a:buFont typeface="Wingdings" pitchFamily="2" charset="2"/>
              <a:buChar char="ü"/>
            </a:pPr>
            <a:r>
              <a:rPr lang="en-US" sz="1800" b="1" i="1" dirty="0">
                <a:effectLst/>
                <a:latin typeface="GillSansMT"/>
              </a:rPr>
              <a:t>Developing and Implementing the Course of Study </a:t>
            </a:r>
            <a:endParaRPr lang="en-US" sz="1800" b="1" i="1" dirty="0">
              <a:effectLst/>
            </a:endParaRPr>
          </a:p>
          <a:p>
            <a:pPr>
              <a:buFont typeface="Wingdings" pitchFamily="2" charset="2"/>
              <a:buChar char="ü"/>
            </a:pPr>
            <a:r>
              <a:rPr lang="en-US" sz="1800" b="1" i="1" dirty="0">
                <a:effectLst/>
                <a:latin typeface="GillSansMT"/>
              </a:rPr>
              <a:t>Communication to Eligible Students and Families </a:t>
            </a:r>
            <a:endParaRPr lang="en-US" sz="1800" b="1" i="1" dirty="0">
              <a:effectLst/>
            </a:endParaRPr>
          </a:p>
          <a:p>
            <a:pPr>
              <a:buFont typeface="Wingdings" pitchFamily="2" charset="2"/>
              <a:buChar char="ü"/>
            </a:pPr>
            <a:r>
              <a:rPr lang="en-US" sz="1800" b="1" i="1" dirty="0">
                <a:effectLst/>
                <a:latin typeface="GillSansMT"/>
              </a:rPr>
              <a:t>The IEP </a:t>
            </a:r>
            <a:endParaRPr lang="en-US" sz="1800" b="1" i="1" dirty="0">
              <a:effectLst/>
            </a:endParaRPr>
          </a:p>
          <a:p>
            <a:pPr lvl="1"/>
            <a:r>
              <a:rPr lang="en-US" sz="1200" b="1" dirty="0">
                <a:effectLst/>
                <a:latin typeface="Roboto" panose="02000000000000000000" pitchFamily="2" charset="0"/>
              </a:rPr>
              <a:t>In the IEP meeting, general education teacher and educational specialist partner to describe the proposed student courses, structure, and benefit to the student and family. Define and converse with the IEP team about course by course accommodations and modifications. </a:t>
            </a:r>
            <a:endParaRPr lang="en-US" sz="1200" b="1" dirty="0">
              <a:effectLst/>
            </a:endParaRPr>
          </a:p>
          <a:p>
            <a:pPr lvl="1"/>
            <a:r>
              <a:rPr lang="en-US" sz="1200" b="1" dirty="0">
                <a:effectLst/>
                <a:latin typeface="Roboto" panose="02000000000000000000" pitchFamily="2" charset="0"/>
              </a:rPr>
              <a:t>Clearly define support on the IEP </a:t>
            </a:r>
            <a:endParaRPr lang="en-US" sz="1200" b="1" dirty="0">
              <a:effectLst/>
              <a:latin typeface="SymbolMT"/>
            </a:endParaRPr>
          </a:p>
          <a:p>
            <a:pPr lvl="1"/>
            <a:r>
              <a:rPr lang="en-US" sz="1200" b="1" dirty="0">
                <a:effectLst/>
                <a:latin typeface="Roboto" panose="02000000000000000000" pitchFamily="2" charset="0"/>
              </a:rPr>
              <a:t>Gain agreement on support from all IEP team members </a:t>
            </a:r>
            <a:endParaRPr lang="en-US" sz="1200" b="1" dirty="0">
              <a:effectLst/>
              <a:latin typeface="SymbolMT"/>
            </a:endParaRPr>
          </a:p>
          <a:p>
            <a:pPr lvl="1"/>
            <a:r>
              <a:rPr lang="en-US" sz="1200" b="1" dirty="0">
                <a:effectLst/>
                <a:latin typeface="Roboto" panose="02000000000000000000" pitchFamily="2" charset="0"/>
              </a:rPr>
              <a:t>The IEP team </a:t>
            </a:r>
            <a:r>
              <a:rPr lang="en-US" sz="1200" b="1" i="1" dirty="0">
                <a:effectLst/>
                <a:latin typeface="Roboto" panose="02000000000000000000" pitchFamily="2" charset="0"/>
              </a:rPr>
              <a:t>may </a:t>
            </a:r>
            <a:r>
              <a:rPr lang="en-US" sz="1200" b="1" dirty="0">
                <a:effectLst/>
                <a:latin typeface="Roboto" panose="02000000000000000000" pitchFamily="2" charset="0"/>
              </a:rPr>
              <a:t>investigate the need for an Algebra 1 waiver from CDE </a:t>
            </a:r>
            <a:endParaRPr lang="en-US" sz="1200" b="1" dirty="0">
              <a:effectLst/>
              <a:latin typeface="SymbolMT"/>
            </a:endParaRPr>
          </a:p>
          <a:p>
            <a:pPr lvl="1"/>
            <a:r>
              <a:rPr lang="en-US" sz="1200" b="1" dirty="0">
                <a:effectLst/>
                <a:latin typeface="Roboto" panose="02000000000000000000" pitchFamily="2" charset="0"/>
              </a:rPr>
              <a:t>Post-Secondary placement, options and planning are discussed </a:t>
            </a:r>
            <a:endParaRPr lang="en-US" sz="1200" b="1" dirty="0"/>
          </a:p>
          <a:p>
            <a:endParaRPr lang="en-US" sz="900" dirty="0"/>
          </a:p>
        </p:txBody>
      </p:sp>
    </p:spTree>
    <p:extLst>
      <p:ext uri="{BB962C8B-B14F-4D97-AF65-F5344CB8AC3E}">
        <p14:creationId xmlns:p14="http://schemas.microsoft.com/office/powerpoint/2010/main" val="142271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5E840-9631-76D7-4799-64DFA1F86D37}"/>
              </a:ext>
            </a:extLst>
          </p:cNvPr>
          <p:cNvSpPr>
            <a:spLocks noGrp="1"/>
          </p:cNvSpPr>
          <p:nvPr>
            <p:ph type="title"/>
          </p:nvPr>
        </p:nvSpPr>
        <p:spPr>
          <a:xfrm>
            <a:off x="3341077" y="246888"/>
            <a:ext cx="5320577" cy="1337310"/>
          </a:xfrm>
          <a:noFill/>
        </p:spPr>
        <p:txBody>
          <a:bodyPr vert="horz" lIns="91440" tIns="45720" rIns="91440" bIns="45720" rtlCol="0" anchor="b">
            <a:normAutofit/>
          </a:bodyPr>
          <a:lstStyle/>
          <a:p>
            <a:pPr defTabSz="914400">
              <a:spcBef>
                <a:spcPct val="0"/>
              </a:spcBef>
            </a:pPr>
            <a:r>
              <a:rPr lang="en-US" sz="2900" b="1" i="1" dirty="0">
                <a:latin typeface="Arial Rounded MT Bold" panose="020F0704030504030204" pitchFamily="34" charset="77"/>
              </a:rPr>
              <a:t>Can the classes be part of the functional curriculum of a  moderate/severe class?</a:t>
            </a:r>
          </a:p>
        </p:txBody>
      </p:sp>
      <p:pic>
        <p:nvPicPr>
          <p:cNvPr id="5" name="Picture 4" descr="Desks in empty classroom">
            <a:extLst>
              <a:ext uri="{FF2B5EF4-FFF2-40B4-BE49-F238E27FC236}">
                <a16:creationId xmlns:a16="http://schemas.microsoft.com/office/drawing/2014/main" id="{924335C5-FB56-107D-24DB-4469F33C6209}"/>
              </a:ext>
            </a:extLst>
          </p:cNvPr>
          <p:cNvPicPr>
            <a:picLocks noChangeAspect="1"/>
          </p:cNvPicPr>
          <p:nvPr/>
        </p:nvPicPr>
        <p:blipFill rotWithShape="1">
          <a:blip r:embed="rId2"/>
          <a:srcRect l="26221" r="22846"/>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565E67-F54B-EBA3-539D-4A0D35B1D99A}"/>
              </a:ext>
            </a:extLst>
          </p:cNvPr>
          <p:cNvSpPr>
            <a:spLocks noGrp="1"/>
          </p:cNvSpPr>
          <p:nvPr>
            <p:ph type="body" idx="1"/>
          </p:nvPr>
        </p:nvSpPr>
        <p:spPr>
          <a:xfrm>
            <a:off x="3973321" y="2029968"/>
            <a:ext cx="4688333" cy="2612898"/>
          </a:xfrm>
          <a:pattFill prst="pct10">
            <a:fgClr>
              <a:schemeClr val="accent1"/>
            </a:fgClr>
            <a:bgClr>
              <a:schemeClr val="bg1"/>
            </a:bgClr>
          </a:pattFill>
        </p:spPr>
        <p:txBody>
          <a:bodyPr vert="horz" lIns="91440" tIns="45720" rIns="91440" bIns="45720" rtlCol="0">
            <a:normAutofit/>
          </a:bodyPr>
          <a:lstStyle/>
          <a:p>
            <a:pPr marL="76200" indent="-228600" defTabSz="914400">
              <a:buFont typeface="Arial" panose="020B0604020202020204" pitchFamily="34" charset="0"/>
              <a:buChar char="•"/>
            </a:pPr>
            <a:r>
              <a:rPr lang="en-US" sz="2400" b="1" dirty="0"/>
              <a:t>No.  The classes are aligned with the regular education academic curriculum and the students in this academic class have all been determined by their IEP team to be eligible for this alternative pathway to a diploma.</a:t>
            </a:r>
            <a:endParaRPr lang="en-US" sz="2400" i="1" dirty="0"/>
          </a:p>
        </p:txBody>
      </p:sp>
    </p:spTree>
    <p:extLst>
      <p:ext uri="{BB962C8B-B14F-4D97-AF65-F5344CB8AC3E}">
        <p14:creationId xmlns:p14="http://schemas.microsoft.com/office/powerpoint/2010/main" val="289476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9290-7A14-C1D6-BFBC-DF850C125447}"/>
              </a:ext>
            </a:extLst>
          </p:cNvPr>
          <p:cNvSpPr>
            <a:spLocks noGrp="1"/>
          </p:cNvSpPr>
          <p:nvPr>
            <p:ph type="title"/>
          </p:nvPr>
        </p:nvSpPr>
        <p:spPr>
          <a:xfrm>
            <a:off x="3973321" y="246888"/>
            <a:ext cx="4688333" cy="1337310"/>
          </a:xfrm>
        </p:spPr>
        <p:txBody>
          <a:bodyPr anchor="b">
            <a:normAutofit/>
          </a:bodyPr>
          <a:lstStyle/>
          <a:p>
            <a:r>
              <a:rPr lang="en-US" sz="3800" b="1">
                <a:latin typeface="Arial Rounded MT Bold" panose="020F0704030504030204" pitchFamily="34" charset="77"/>
              </a:rPr>
              <a:t>Do School Districts have to do this?</a:t>
            </a:r>
          </a:p>
        </p:txBody>
      </p:sp>
      <p:pic>
        <p:nvPicPr>
          <p:cNvPr id="5" name="Picture 4" descr="Abstract blurred public library with bookshelves">
            <a:extLst>
              <a:ext uri="{FF2B5EF4-FFF2-40B4-BE49-F238E27FC236}">
                <a16:creationId xmlns:a16="http://schemas.microsoft.com/office/drawing/2014/main" id="{5C7E85E0-B2BB-E5A7-E46B-2BD3DE91554A}"/>
              </a:ext>
            </a:extLst>
          </p:cNvPr>
          <p:cNvPicPr>
            <a:picLocks noChangeAspect="1"/>
          </p:cNvPicPr>
          <p:nvPr/>
        </p:nvPicPr>
        <p:blipFill rotWithShape="1">
          <a:blip r:embed="rId2"/>
          <a:srcRect l="16165" r="38505"/>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2B60E5-EAF1-95EC-A35A-0EEFFFFC9734}"/>
              </a:ext>
            </a:extLst>
          </p:cNvPr>
          <p:cNvSpPr>
            <a:spLocks noGrp="1"/>
          </p:cNvSpPr>
          <p:nvPr>
            <p:ph idx="1"/>
          </p:nvPr>
        </p:nvSpPr>
        <p:spPr>
          <a:xfrm>
            <a:off x="3973321" y="2029968"/>
            <a:ext cx="4688333" cy="2612898"/>
          </a:xfrm>
        </p:spPr>
        <p:txBody>
          <a:bodyPr>
            <a:normAutofit/>
          </a:bodyPr>
          <a:lstStyle/>
          <a:p>
            <a:r>
              <a:rPr lang="en-US" sz="2000" b="1" dirty="0">
                <a:latin typeface="Arial Rounded MT Bold" panose="020F0704030504030204" pitchFamily="34" charset="77"/>
              </a:rPr>
              <a:t>Yes.  We now have a diploma option for students who have never had this opportunity before.  A diploma will open up more job opportunities allowing a student to check a box when applying for a job on-line and have the chance to finish the application toward a job.</a:t>
            </a:r>
          </a:p>
        </p:txBody>
      </p:sp>
    </p:spTree>
    <p:extLst>
      <p:ext uri="{BB962C8B-B14F-4D97-AF65-F5344CB8AC3E}">
        <p14:creationId xmlns:p14="http://schemas.microsoft.com/office/powerpoint/2010/main" val="319809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C4A6-EB30-D419-7C34-CF6E9D40388D}"/>
              </a:ext>
            </a:extLst>
          </p:cNvPr>
          <p:cNvSpPr>
            <a:spLocks noGrp="1"/>
          </p:cNvSpPr>
          <p:nvPr>
            <p:ph type="title"/>
          </p:nvPr>
        </p:nvSpPr>
        <p:spPr>
          <a:xfrm>
            <a:off x="484632" y="621899"/>
            <a:ext cx="5004816" cy="1718965"/>
          </a:xfrm>
        </p:spPr>
        <p:txBody>
          <a:bodyPr>
            <a:noAutofit/>
          </a:bodyPr>
          <a:lstStyle/>
          <a:p>
            <a:r>
              <a:rPr lang="en-US" sz="2800" b="1" i="1" dirty="0">
                <a:latin typeface="Arial Rounded MT Bold" panose="020F0704030504030204" pitchFamily="34" charset="77"/>
                <a:cs typeface="Poppins" pitchFamily="2" charset="77"/>
              </a:rPr>
              <a:t>Resources on CDE website useful for implementation of diploma pathway:</a:t>
            </a:r>
            <a:br>
              <a:rPr lang="en-US" sz="2800" b="1" i="1" dirty="0">
                <a:latin typeface="Poppins" pitchFamily="2" charset="77"/>
                <a:cs typeface="Poppins" pitchFamily="2" charset="77"/>
              </a:rPr>
            </a:br>
            <a:r>
              <a:rPr lang="en-US" sz="2800" b="1" i="1" dirty="0">
                <a:latin typeface="Poppins" pitchFamily="2" charset="77"/>
                <a:cs typeface="Poppins" pitchFamily="2" charset="77"/>
              </a:rPr>
              <a:t>	</a:t>
            </a:r>
            <a:br>
              <a:rPr lang="en-US" sz="2800" b="1" i="1" dirty="0">
                <a:latin typeface="Poppins" pitchFamily="2" charset="77"/>
                <a:cs typeface="Poppins" pitchFamily="2" charset="77"/>
              </a:rPr>
            </a:br>
            <a:br>
              <a:rPr lang="en-US" sz="2800" b="1" i="1" dirty="0">
                <a:latin typeface="Poppins" pitchFamily="2" charset="77"/>
                <a:cs typeface="Poppins" pitchFamily="2" charset="77"/>
              </a:rPr>
            </a:br>
            <a:endParaRPr lang="en-US" sz="2800" b="1" i="1" dirty="0">
              <a:latin typeface="Poppins" pitchFamily="2" charset="77"/>
              <a:cs typeface="Poppins" pitchFamily="2" charset="77"/>
            </a:endParaRPr>
          </a:p>
        </p:txBody>
      </p:sp>
      <p:pic>
        <p:nvPicPr>
          <p:cNvPr id="5" name="Picture 4" descr="A group of young girls studying&#10;&#10;Description automatically generated">
            <a:extLst>
              <a:ext uri="{FF2B5EF4-FFF2-40B4-BE49-F238E27FC236}">
                <a16:creationId xmlns:a16="http://schemas.microsoft.com/office/drawing/2014/main" id="{20015C8C-4B39-7570-C25F-CF475E20B4A7}"/>
              </a:ext>
            </a:extLst>
          </p:cNvPr>
          <p:cNvPicPr>
            <a:picLocks noChangeAspect="1"/>
          </p:cNvPicPr>
          <p:nvPr/>
        </p:nvPicPr>
        <p:blipFill>
          <a:blip r:embed="rId3"/>
          <a:stretch>
            <a:fillRect/>
          </a:stretch>
        </p:blipFill>
        <p:spPr>
          <a:xfrm>
            <a:off x="5855208" y="1068870"/>
            <a:ext cx="3150506" cy="2334984"/>
          </a:xfrm>
          <a:prstGeom prst="rect">
            <a:avLst/>
          </a:prstGeom>
        </p:spPr>
      </p:pic>
      <p:sp>
        <p:nvSpPr>
          <p:cNvPr id="4" name="TextBox 3">
            <a:extLst>
              <a:ext uri="{FF2B5EF4-FFF2-40B4-BE49-F238E27FC236}">
                <a16:creationId xmlns:a16="http://schemas.microsoft.com/office/drawing/2014/main" id="{ED8716D4-AAF4-8ED1-8D5C-E81E9B80ACC9}"/>
              </a:ext>
            </a:extLst>
          </p:cNvPr>
          <p:cNvSpPr txBox="1"/>
          <p:nvPr/>
        </p:nvSpPr>
        <p:spPr>
          <a:xfrm>
            <a:off x="146304" y="4059936"/>
            <a:ext cx="8859410" cy="461665"/>
          </a:xfrm>
          <a:prstGeom prst="rect">
            <a:avLst/>
          </a:prstGeom>
          <a:noFill/>
        </p:spPr>
        <p:txBody>
          <a:bodyPr wrap="square" rtlCol="0">
            <a:spAutoFit/>
          </a:bodyPr>
          <a:lstStyle/>
          <a:p>
            <a:r>
              <a:rPr lang="en-US" sz="2400" b="1" i="1" dirty="0">
                <a:latin typeface="Poppins" pitchFamily="2" charset="77"/>
                <a:cs typeface="Poppins" pitchFamily="2" charset="77"/>
              </a:rPr>
              <a:t>https://</a:t>
            </a:r>
            <a:r>
              <a:rPr lang="en-US" sz="2400" b="1" i="1" dirty="0" err="1">
                <a:latin typeface="Poppins" pitchFamily="2" charset="77"/>
                <a:cs typeface="Poppins" pitchFamily="2" charset="77"/>
              </a:rPr>
              <a:t>www.cde.ca.gov</a:t>
            </a:r>
            <a:r>
              <a:rPr lang="en-US" sz="2400" b="1" i="1" dirty="0">
                <a:latin typeface="Poppins" pitchFamily="2" charset="77"/>
                <a:cs typeface="Poppins" pitchFamily="2" charset="77"/>
              </a:rPr>
              <a:t>/ta/</a:t>
            </a:r>
            <a:r>
              <a:rPr lang="en-US" sz="2400" b="1" i="1" dirty="0" err="1">
                <a:latin typeface="Poppins" pitchFamily="2" charset="77"/>
                <a:cs typeface="Poppins" pitchFamily="2" charset="77"/>
              </a:rPr>
              <a:t>tg</a:t>
            </a:r>
            <a:r>
              <a:rPr lang="en-US" sz="2400" b="1" i="1" dirty="0">
                <a:latin typeface="Poppins" pitchFamily="2" charset="77"/>
                <a:cs typeface="Poppins" pitchFamily="2" charset="77"/>
              </a:rPr>
              <a:t>/ca/</a:t>
            </a:r>
            <a:r>
              <a:rPr lang="en-US" sz="2400" b="1" i="1" dirty="0" err="1">
                <a:latin typeface="Poppins" pitchFamily="2" charset="77"/>
                <a:cs typeface="Poppins" pitchFamily="2" charset="77"/>
              </a:rPr>
              <a:t>altassessment.asp</a:t>
            </a:r>
            <a:r>
              <a:rPr lang="en-US" sz="2400" b="1" i="1" dirty="0">
                <a:latin typeface="Poppins" pitchFamily="2" charset="77"/>
                <a:cs typeface="Poppins" pitchFamily="2" charset="77"/>
              </a:rPr>
              <a:t>.</a:t>
            </a:r>
            <a:endParaRPr lang="en-US" sz="2400" dirty="0"/>
          </a:p>
        </p:txBody>
      </p:sp>
      <p:sp>
        <p:nvSpPr>
          <p:cNvPr id="3" name="TextBox 2">
            <a:extLst>
              <a:ext uri="{FF2B5EF4-FFF2-40B4-BE49-F238E27FC236}">
                <a16:creationId xmlns:a16="http://schemas.microsoft.com/office/drawing/2014/main" id="{E1CD98E7-AD9D-A743-6986-5EC1202FC790}"/>
              </a:ext>
            </a:extLst>
          </p:cNvPr>
          <p:cNvSpPr txBox="1"/>
          <p:nvPr/>
        </p:nvSpPr>
        <p:spPr>
          <a:xfrm>
            <a:off x="502920" y="1792224"/>
            <a:ext cx="4882896" cy="1815882"/>
          </a:xfrm>
          <a:prstGeom prst="rect">
            <a:avLst/>
          </a:prstGeom>
          <a:noFill/>
        </p:spPr>
        <p:txBody>
          <a:bodyPr wrap="square" rtlCol="0">
            <a:spAutoFit/>
          </a:bodyPr>
          <a:lstStyle/>
          <a:p>
            <a:pPr marL="285750" indent="-285750">
              <a:buFont typeface="Wingdings" pitchFamily="2" charset="2"/>
              <a:buChar char="ü"/>
            </a:pPr>
            <a:r>
              <a:rPr lang="en-US" sz="2800" b="1" i="1" dirty="0">
                <a:latin typeface="Arial Rounded MT Bold" panose="020F0704030504030204" pitchFamily="34" charset="77"/>
                <a:cs typeface="Poppins" pitchFamily="2" charset="77"/>
              </a:rPr>
              <a:t>California Alternative Assessment</a:t>
            </a:r>
          </a:p>
          <a:p>
            <a:pPr marL="285750" indent="-285750">
              <a:buFont typeface="Wingdings" pitchFamily="2" charset="2"/>
              <a:buChar char="ü"/>
            </a:pPr>
            <a:r>
              <a:rPr lang="en-US" sz="2800" b="1" i="1" dirty="0">
                <a:latin typeface="Arial Rounded MT Bold" panose="020F0704030504030204" pitchFamily="34" charset="77"/>
                <a:cs typeface="Poppins" pitchFamily="2" charset="77"/>
              </a:rPr>
              <a:t>Content Connectors </a:t>
            </a:r>
          </a:p>
          <a:p>
            <a:pPr marL="285750" indent="-285750">
              <a:buFont typeface="Wingdings" pitchFamily="2" charset="2"/>
              <a:buChar char="ü"/>
            </a:pPr>
            <a:r>
              <a:rPr lang="en-US" sz="2800" b="1" i="1" dirty="0">
                <a:latin typeface="Arial Rounded MT Bold" panose="020F0704030504030204" pitchFamily="34" charset="77"/>
                <a:cs typeface="Poppins" pitchFamily="2" charset="77"/>
              </a:rPr>
              <a:t>Guidance for IEP teams</a:t>
            </a:r>
            <a:endParaRPr lang="en-US" sz="2800" dirty="0">
              <a:latin typeface="Arial Rounded MT Bold" panose="020F0704030504030204" pitchFamily="34" charset="77"/>
            </a:endParaRPr>
          </a:p>
        </p:txBody>
      </p:sp>
    </p:spTree>
    <p:extLst>
      <p:ext uri="{BB962C8B-B14F-4D97-AF65-F5344CB8AC3E}">
        <p14:creationId xmlns:p14="http://schemas.microsoft.com/office/powerpoint/2010/main" val="33428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59"/>
        <p:cNvGrpSpPr/>
        <p:nvPr/>
      </p:nvGrpSpPr>
      <p:grpSpPr>
        <a:xfrm>
          <a:off x="0" y="0"/>
          <a:ext cx="0" cy="0"/>
          <a:chOff x="0" y="0"/>
          <a:chExt cx="0" cy="0"/>
        </a:xfrm>
      </p:grpSpPr>
      <p:sp useBgFill="1">
        <p:nvSpPr>
          <p:cNvPr id="367" name="Rectangle 36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3" name="Picture 362" descr="Many question marks on black background">
            <a:extLst>
              <a:ext uri="{FF2B5EF4-FFF2-40B4-BE49-F238E27FC236}">
                <a16:creationId xmlns:a16="http://schemas.microsoft.com/office/drawing/2014/main" id="{65DF8193-0DD5-E34A-1EBA-7FF2F3B47D8F}"/>
              </a:ext>
            </a:extLst>
          </p:cNvPr>
          <p:cNvPicPr>
            <a:picLocks noChangeAspect="1"/>
          </p:cNvPicPr>
          <p:nvPr/>
        </p:nvPicPr>
        <p:blipFill rotWithShape="1">
          <a:blip r:embed="rId3"/>
          <a:srcRect l="22896" r="1" b="1"/>
          <a:stretch/>
        </p:blipFill>
        <p:spPr>
          <a:xfrm>
            <a:off x="2618143" y="0"/>
            <a:ext cx="6501384" cy="5143490"/>
          </a:xfrm>
          <a:prstGeom prst="rect">
            <a:avLst/>
          </a:prstGeom>
        </p:spPr>
      </p:pic>
      <p:sp>
        <p:nvSpPr>
          <p:cNvPr id="369" name="Rectangle 36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Google Shape;360;p48"/>
          <p:cNvSpPr txBox="1"/>
          <p:nvPr/>
        </p:nvSpPr>
        <p:spPr>
          <a:xfrm>
            <a:off x="738327" y="793040"/>
            <a:ext cx="7973788" cy="240310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6000" b="1" i="0" u="none" strike="noStrike" cap="none" dirty="0">
                <a:latin typeface="Arial Rounded MT Bold" panose="020F0704030504030204" pitchFamily="34" charset="77"/>
                <a:ea typeface="+mj-ea"/>
                <a:cs typeface="+mj-cs"/>
                <a:sym typeface="Poppins Black"/>
              </a:rPr>
              <a:t>Questions?</a:t>
            </a:r>
            <a:endParaRPr lang="en-US" sz="6000" b="1" dirty="0">
              <a:latin typeface="Arial Rounded MT Bold" panose="020F0704030504030204" pitchFamily="34" charset="77"/>
              <a:ea typeface="+mj-ea"/>
              <a:cs typeface="+mj-cs"/>
            </a:endParaRPr>
          </a:p>
        </p:txBody>
      </p:sp>
      <p:sp>
        <p:nvSpPr>
          <p:cNvPr id="371" name="Rectangle 37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3" name="Rectangle 37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80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59"/>
        <p:cNvGrpSpPr/>
        <p:nvPr/>
      </p:nvGrpSpPr>
      <p:grpSpPr>
        <a:xfrm>
          <a:off x="0" y="0"/>
          <a:ext cx="0" cy="0"/>
          <a:chOff x="0" y="0"/>
          <a:chExt cx="0" cy="0"/>
        </a:xfrm>
      </p:grpSpPr>
      <p:sp>
        <p:nvSpPr>
          <p:cNvPr id="360" name="Google Shape;360;p48"/>
          <p:cNvSpPr txBox="1"/>
          <p:nvPr/>
        </p:nvSpPr>
        <p:spPr>
          <a:xfrm>
            <a:off x="53107" y="2046102"/>
            <a:ext cx="8185823" cy="3081613"/>
          </a:xfrm>
          <a:prstGeom prst="rect">
            <a:avLst/>
          </a:prstGeom>
          <a:noFill/>
          <a:ln>
            <a:noFill/>
          </a:ln>
        </p:spPr>
        <p:txBody>
          <a:bodyPr spcFirstLastPara="1" wrap="square" lIns="0" tIns="0" rIns="0" bIns="0" anchor="t" anchorCtr="0">
            <a:spAutoFit/>
          </a:bodyPr>
          <a:lstStyle/>
          <a:p>
            <a:pPr marL="0" marR="0" lvl="0" indent="0" algn="ctr" rtl="0">
              <a:lnSpc>
                <a:spcPct val="75000"/>
              </a:lnSpc>
              <a:spcBef>
                <a:spcPts val="0"/>
              </a:spcBef>
              <a:spcAft>
                <a:spcPts val="0"/>
              </a:spcAft>
              <a:buNone/>
            </a:pPr>
            <a:r>
              <a:rPr lang="en" sz="6000" b="0" i="0" u="none" strike="noStrike" cap="none" dirty="0">
                <a:latin typeface="Arial Rounded MT Bold" panose="020F0704030504030204" pitchFamily="34" charset="77"/>
                <a:ea typeface="Poppins Black"/>
                <a:cs typeface="Poppins Black"/>
                <a:sym typeface="Poppins Black"/>
              </a:rPr>
              <a:t>Thank</a:t>
            </a:r>
            <a:r>
              <a:rPr lang="en" sz="4500" b="0" i="0" u="none" strike="noStrike" cap="none" dirty="0">
                <a:solidFill>
                  <a:srgbClr val="FCE5A5"/>
                </a:solidFill>
                <a:latin typeface="Poppins Black"/>
                <a:ea typeface="Poppins Black"/>
                <a:cs typeface="Poppins Black"/>
                <a:sym typeface="Poppins Black"/>
              </a:rPr>
              <a:t>  </a:t>
            </a:r>
            <a:r>
              <a:rPr lang="en" sz="6000" b="0" i="0" u="none" strike="noStrike" cap="none" dirty="0">
                <a:latin typeface="Arial Rounded MT Bold" panose="020F0704030504030204" pitchFamily="34" charset="77"/>
                <a:ea typeface="Poppins Black"/>
                <a:cs typeface="Poppins Black"/>
                <a:sym typeface="Poppins Black"/>
              </a:rPr>
              <a:t>you!</a:t>
            </a:r>
            <a:endParaRPr lang="en" sz="1200" b="0" i="0" u="none" strike="noStrike" cap="none" dirty="0">
              <a:latin typeface="Arial Rounded MT Bold" panose="020F0704030504030204" pitchFamily="34" charset="77"/>
              <a:ea typeface="Poppins Black"/>
              <a:cs typeface="Poppins Black"/>
              <a:sym typeface="Poppins Black"/>
            </a:endParaRPr>
          </a:p>
          <a:p>
            <a:pPr marL="0" marR="0" lvl="0" indent="0" algn="ctr" rtl="0">
              <a:lnSpc>
                <a:spcPct val="75000"/>
              </a:lnSpc>
              <a:spcBef>
                <a:spcPts val="0"/>
              </a:spcBef>
              <a:spcAft>
                <a:spcPts val="0"/>
              </a:spcAft>
              <a:buNone/>
            </a:pPr>
            <a:endParaRPr lang="en" sz="8800" b="1" dirty="0">
              <a:latin typeface="Arial Rounded MT Bold" panose="020F0704030504030204" pitchFamily="34" charset="77"/>
              <a:cs typeface="Poppins Black"/>
              <a:sym typeface="Poppins Black"/>
            </a:endParaRPr>
          </a:p>
          <a:p>
            <a:pPr marL="0" marR="0" lvl="0" indent="0" algn="ctr" rtl="0">
              <a:lnSpc>
                <a:spcPct val="100000"/>
              </a:lnSpc>
              <a:spcBef>
                <a:spcPts val="0"/>
              </a:spcBef>
              <a:spcAft>
                <a:spcPts val="0"/>
              </a:spcAft>
              <a:buNone/>
            </a:pPr>
            <a:r>
              <a:rPr lang="en-US" sz="2800" b="1" u="sng" dirty="0">
                <a:latin typeface="Arial Rounded MT Bold" panose="020F0704030504030204" pitchFamily="34" charset="77"/>
                <a:ea typeface="Gloria Hallelujah"/>
                <a:cs typeface="Gloria Hallelujah"/>
                <a:sym typeface="Gloria Hallelujah"/>
                <a:hlinkClick r:id="rId3">
                  <a:extLst>
                    <a:ext uri="{A12FA001-AC4F-418D-AE19-62706E023703}">
                      <ahyp:hlinkClr xmlns:ahyp="http://schemas.microsoft.com/office/drawing/2018/hyperlinkcolor" val="tx"/>
                    </a:ext>
                  </a:extLst>
                </a:hlinkClick>
              </a:rPr>
              <a:t>Carpenter_T@AUHSD.US</a:t>
            </a:r>
            <a:endParaRPr lang="en-US" sz="2800" b="1" dirty="0">
              <a:latin typeface="Arial Rounded MT Bold" panose="020F0704030504030204" pitchFamily="34" charset="77"/>
              <a:ea typeface="Gloria Hallelujah"/>
              <a:cs typeface="Gloria Hallelujah"/>
              <a:sym typeface="Gloria Hallelujah"/>
            </a:endParaRPr>
          </a:p>
          <a:p>
            <a:pPr marL="0" marR="0" lvl="0" indent="0" algn="ctr" rtl="0">
              <a:lnSpc>
                <a:spcPct val="100000"/>
              </a:lnSpc>
              <a:spcBef>
                <a:spcPts val="0"/>
              </a:spcBef>
              <a:spcAft>
                <a:spcPts val="0"/>
              </a:spcAft>
              <a:buNone/>
            </a:pPr>
            <a:endParaRPr lang="en-US" sz="2800" b="1" dirty="0">
              <a:solidFill>
                <a:srgbClr val="FCE5A5"/>
              </a:solidFill>
              <a:latin typeface="Arial Rounded MT Bold" panose="020F0704030504030204" pitchFamily="34" charset="77"/>
              <a:ea typeface="Gloria Hallelujah"/>
              <a:cs typeface="Gloria Hallelujah"/>
              <a:sym typeface="Gloria Hallelujah"/>
            </a:endParaRPr>
          </a:p>
          <a:p>
            <a:pPr marL="0" marR="0" lvl="0" indent="0" algn="ctr" rtl="0">
              <a:lnSpc>
                <a:spcPct val="100000"/>
              </a:lnSpc>
              <a:spcBef>
                <a:spcPts val="0"/>
              </a:spcBef>
              <a:spcAft>
                <a:spcPts val="0"/>
              </a:spcAft>
              <a:buNone/>
            </a:pPr>
            <a:r>
              <a:rPr lang="en-US" sz="2800" b="1" dirty="0">
                <a:latin typeface="Arial Rounded MT Bold" panose="020F0704030504030204" pitchFamily="34" charset="77"/>
                <a:ea typeface="Gloria Hallelujah"/>
                <a:cs typeface="Gloria Hallelujah"/>
                <a:sym typeface="Gloria Hallelujah"/>
                <a:hlinkClick r:id="rId4">
                  <a:extLst>
                    <a:ext uri="{A12FA001-AC4F-418D-AE19-62706E023703}">
                      <ahyp:hlinkClr xmlns:ahyp="http://schemas.microsoft.com/office/drawing/2018/hyperlinkcolor" val="tx"/>
                    </a:ext>
                  </a:extLst>
                </a:hlinkClick>
              </a:rPr>
              <a:t>drjbwhite01@gmail.com</a:t>
            </a:r>
            <a:endParaRPr lang="en-US" sz="2800" b="1" dirty="0">
              <a:latin typeface="Arial Rounded MT Bold" panose="020F0704030504030204" pitchFamily="34" charset="77"/>
              <a:ea typeface="Gloria Hallelujah"/>
              <a:cs typeface="Gloria Hallelujah"/>
              <a:sym typeface="Gloria Hallelujah"/>
            </a:endParaRPr>
          </a:p>
          <a:p>
            <a:pPr marL="0" marR="0" lvl="0" indent="0" algn="ctr" rtl="0">
              <a:lnSpc>
                <a:spcPct val="75000"/>
              </a:lnSpc>
              <a:spcBef>
                <a:spcPts val="0"/>
              </a:spcBef>
              <a:spcAft>
                <a:spcPts val="0"/>
              </a:spcAft>
              <a:buNone/>
            </a:pPr>
            <a:endParaRPr sz="700" dirty="0"/>
          </a:p>
        </p:txBody>
      </p:sp>
      <p:pic>
        <p:nvPicPr>
          <p:cNvPr id="362" name="Google Shape;362;p48"/>
          <p:cNvPicPr preferRelativeResize="0"/>
          <p:nvPr/>
        </p:nvPicPr>
        <p:blipFill>
          <a:blip r:embed="rId5">
            <a:alphaModFix/>
          </a:blip>
          <a:stretch>
            <a:fillRect/>
          </a:stretch>
        </p:blipFill>
        <p:spPr>
          <a:xfrm>
            <a:off x="-328214" y="-284098"/>
            <a:ext cx="3591851" cy="3461550"/>
          </a:xfrm>
          <a:prstGeom prst="rect">
            <a:avLst/>
          </a:prstGeom>
          <a:noFill/>
          <a:ln>
            <a:noFill/>
          </a:ln>
        </p:spPr>
      </p:pic>
      <p:pic>
        <p:nvPicPr>
          <p:cNvPr id="364" name="Google Shape;364;p48"/>
          <p:cNvPicPr preferRelativeResize="0"/>
          <p:nvPr/>
        </p:nvPicPr>
        <p:blipFill>
          <a:blip r:embed="rId6">
            <a:alphaModFix/>
          </a:blip>
          <a:stretch>
            <a:fillRect/>
          </a:stretch>
        </p:blipFill>
        <p:spPr>
          <a:xfrm>
            <a:off x="5704519" y="847251"/>
            <a:ext cx="4077651" cy="3110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4E04C9-100F-21F1-5183-26D6BF129850}"/>
              </a:ext>
            </a:extLst>
          </p:cNvPr>
          <p:cNvGraphicFramePr>
            <a:graphicFrameLocks noGrp="1"/>
          </p:cNvGraphicFramePr>
          <p:nvPr>
            <p:extLst>
              <p:ext uri="{D42A27DB-BD31-4B8C-83A1-F6EECF244321}">
                <p14:modId xmlns:p14="http://schemas.microsoft.com/office/powerpoint/2010/main" val="1091128285"/>
              </p:ext>
            </p:extLst>
          </p:nvPr>
        </p:nvGraphicFramePr>
        <p:xfrm>
          <a:off x="0" y="772886"/>
          <a:ext cx="9144000" cy="4135029"/>
        </p:xfrm>
        <a:graphic>
          <a:graphicData uri="http://schemas.openxmlformats.org/drawingml/2006/table">
            <a:tbl>
              <a:tblPr firstRow="1" firstCol="1" bandRow="1">
                <a:tableStyleId>{06C878ED-3568-4FEF-9BF0-927E9881E326}</a:tableStyleId>
              </a:tblPr>
              <a:tblGrid>
                <a:gridCol w="1828800">
                  <a:extLst>
                    <a:ext uri="{9D8B030D-6E8A-4147-A177-3AD203B41FA5}">
                      <a16:colId xmlns:a16="http://schemas.microsoft.com/office/drawing/2014/main" val="1985915174"/>
                    </a:ext>
                  </a:extLst>
                </a:gridCol>
                <a:gridCol w="1688122">
                  <a:extLst>
                    <a:ext uri="{9D8B030D-6E8A-4147-A177-3AD203B41FA5}">
                      <a16:colId xmlns:a16="http://schemas.microsoft.com/office/drawing/2014/main" val="2834642661"/>
                    </a:ext>
                  </a:extLst>
                </a:gridCol>
                <a:gridCol w="1547446">
                  <a:extLst>
                    <a:ext uri="{9D8B030D-6E8A-4147-A177-3AD203B41FA5}">
                      <a16:colId xmlns:a16="http://schemas.microsoft.com/office/drawing/2014/main" val="1027411863"/>
                    </a:ext>
                  </a:extLst>
                </a:gridCol>
                <a:gridCol w="1758461">
                  <a:extLst>
                    <a:ext uri="{9D8B030D-6E8A-4147-A177-3AD203B41FA5}">
                      <a16:colId xmlns:a16="http://schemas.microsoft.com/office/drawing/2014/main" val="3597185425"/>
                    </a:ext>
                  </a:extLst>
                </a:gridCol>
                <a:gridCol w="2321171">
                  <a:extLst>
                    <a:ext uri="{9D8B030D-6E8A-4147-A177-3AD203B41FA5}">
                      <a16:colId xmlns:a16="http://schemas.microsoft.com/office/drawing/2014/main" val="1834344550"/>
                    </a:ext>
                  </a:extLst>
                </a:gridCol>
              </a:tblGrid>
              <a:tr h="721269">
                <a:tc>
                  <a:txBody>
                    <a:bodyPr/>
                    <a:lstStyle/>
                    <a:p>
                      <a:pPr marL="0" marR="0" algn="ctr">
                        <a:spcBef>
                          <a:spcPts val="0"/>
                        </a:spcBef>
                        <a:spcAft>
                          <a:spcPts val="0"/>
                        </a:spcAft>
                      </a:pPr>
                      <a:r>
                        <a:rPr lang="en-US" sz="1400" b="1" u="sng">
                          <a:effectLst/>
                        </a:rPr>
                        <a:t>Diploma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lgn="ctr">
                        <a:spcBef>
                          <a:spcPts val="0"/>
                        </a:spcBef>
                        <a:spcAft>
                          <a:spcPts val="0"/>
                        </a:spcAft>
                      </a:pPr>
                      <a:r>
                        <a:rPr lang="en-US" sz="1400" b="1" u="sng">
                          <a:effectLst/>
                        </a:rPr>
                        <a:t>Who is Eligible?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lgn="ctr">
                        <a:spcBef>
                          <a:spcPts val="0"/>
                        </a:spcBef>
                        <a:spcAft>
                          <a:spcPts val="0"/>
                        </a:spcAft>
                      </a:pPr>
                      <a:r>
                        <a:rPr lang="en-US" sz="1400" b="1" u="sng">
                          <a:effectLst/>
                        </a:rPr>
                        <a:t>Terminates FAPE?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lgn="ctr">
                        <a:spcBef>
                          <a:spcPts val="0"/>
                        </a:spcBef>
                        <a:spcAft>
                          <a:spcPts val="0"/>
                        </a:spcAft>
                      </a:pPr>
                      <a:r>
                        <a:rPr lang="en-US" sz="1400" b="1" u="sng">
                          <a:effectLst/>
                        </a:rPr>
                        <a:t>Coursework Requirements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lgn="ctr">
                        <a:spcBef>
                          <a:spcPts val="0"/>
                        </a:spcBef>
                        <a:spcAft>
                          <a:spcPts val="0"/>
                        </a:spcAft>
                      </a:pPr>
                      <a:r>
                        <a:rPr lang="en-US" sz="1400" b="1" u="sng" dirty="0">
                          <a:effectLst/>
                        </a:rPr>
                        <a:t>Testing Requirements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extLst>
                  <a:ext uri="{0D108BD9-81ED-4DB2-BD59-A6C34878D82A}">
                    <a16:rowId xmlns:a16="http://schemas.microsoft.com/office/drawing/2014/main" val="1422756564"/>
                  </a:ext>
                </a:extLst>
              </a:tr>
              <a:tr h="683260">
                <a:tc>
                  <a:txBody>
                    <a:bodyPr/>
                    <a:lstStyle/>
                    <a:p>
                      <a:pPr marL="0" marR="0">
                        <a:spcBef>
                          <a:spcPts val="0"/>
                        </a:spcBef>
                        <a:spcAft>
                          <a:spcPts val="0"/>
                        </a:spcAft>
                      </a:pPr>
                      <a:r>
                        <a:rPr lang="en-US" sz="1400" b="1" dirty="0">
                          <a:effectLst/>
                        </a:rPr>
                        <a:t>Traditional Diploma (A-G)  (College Prep)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Students with or without a disability</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Yes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Local District A-G Requirements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Eligible to participate in statewide and district assessments</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extLst>
                  <a:ext uri="{0D108BD9-81ED-4DB2-BD59-A6C34878D82A}">
                    <a16:rowId xmlns:a16="http://schemas.microsoft.com/office/drawing/2014/main" val="3018854098"/>
                  </a:ext>
                </a:extLst>
              </a:tr>
              <a:tr h="1366520">
                <a:tc>
                  <a:txBody>
                    <a:bodyPr/>
                    <a:lstStyle/>
                    <a:p>
                      <a:pPr marL="0" marR="0">
                        <a:spcBef>
                          <a:spcPts val="0"/>
                        </a:spcBef>
                        <a:spcAft>
                          <a:spcPts val="0"/>
                        </a:spcAft>
                      </a:pPr>
                      <a:r>
                        <a:rPr lang="en-US" sz="1400" b="1" dirty="0">
                          <a:effectLst/>
                        </a:rPr>
                        <a:t>Alternative Pathway to a Diploma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Students with a disability eligible for the California Alternate Assessment</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No, students are still eligible for FAPE services until age 22.</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Students complete required course credits aligned with California Alternate Standards.</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Eligible to participate in the California Alternative Assessment</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extLst>
                  <a:ext uri="{0D108BD9-81ED-4DB2-BD59-A6C34878D82A}">
                    <a16:rowId xmlns:a16="http://schemas.microsoft.com/office/drawing/2014/main" val="1223695140"/>
                  </a:ext>
                </a:extLst>
              </a:tr>
              <a:tr h="1024890">
                <a:tc>
                  <a:txBody>
                    <a:bodyPr/>
                    <a:lstStyle/>
                    <a:p>
                      <a:pPr marL="0" marR="0">
                        <a:spcBef>
                          <a:spcPts val="0"/>
                        </a:spcBef>
                        <a:spcAft>
                          <a:spcPts val="0"/>
                        </a:spcAft>
                      </a:pPr>
                      <a:r>
                        <a:rPr lang="en-US" sz="1400" b="1">
                          <a:effectLst/>
                        </a:rPr>
                        <a:t>Certificate of Completion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Students with a disability unable to earn a Standard or Alternative Diploma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No, students are still eligible for FAPE services until age 22.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a:effectLst/>
                        </a:rPr>
                        <a:t>IEP Goals</a:t>
                      </a:r>
                    </a:p>
                    <a:p>
                      <a:pPr marL="0" marR="0">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tc>
                  <a:txBody>
                    <a:bodyPr/>
                    <a:lstStyle/>
                    <a:p>
                      <a:pPr marL="0" marR="0">
                        <a:spcBef>
                          <a:spcPts val="0"/>
                        </a:spcBef>
                        <a:spcAft>
                          <a:spcPts val="0"/>
                        </a:spcAft>
                      </a:pPr>
                      <a:r>
                        <a:rPr lang="en-US" sz="1400" b="1" dirty="0">
                          <a:effectLst/>
                        </a:rPr>
                        <a:t>Eligible to participate in statewide assessments as indicated in the IEP.</a:t>
                      </a:r>
                    </a:p>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05" marR="54905" marT="0" marB="0"/>
                </a:tc>
                <a:extLst>
                  <a:ext uri="{0D108BD9-81ED-4DB2-BD59-A6C34878D82A}">
                    <a16:rowId xmlns:a16="http://schemas.microsoft.com/office/drawing/2014/main" val="3483189378"/>
                  </a:ext>
                </a:extLst>
              </a:tr>
            </a:tbl>
          </a:graphicData>
        </a:graphic>
      </p:graphicFrame>
      <p:sp>
        <p:nvSpPr>
          <p:cNvPr id="5" name="TextBox 4">
            <a:extLst>
              <a:ext uri="{FF2B5EF4-FFF2-40B4-BE49-F238E27FC236}">
                <a16:creationId xmlns:a16="http://schemas.microsoft.com/office/drawing/2014/main" id="{F88205E8-60E9-D17C-1B84-DDE7C5D4B1D7}"/>
              </a:ext>
            </a:extLst>
          </p:cNvPr>
          <p:cNvSpPr txBox="1"/>
          <p:nvPr/>
        </p:nvSpPr>
        <p:spPr>
          <a:xfrm>
            <a:off x="1001486" y="108857"/>
            <a:ext cx="7434943" cy="523220"/>
          </a:xfrm>
          <a:prstGeom prst="rect">
            <a:avLst/>
          </a:prstGeom>
          <a:noFill/>
        </p:spPr>
        <p:txBody>
          <a:bodyPr wrap="square" rtlCol="0">
            <a:spAutoFit/>
          </a:bodyPr>
          <a:lstStyle/>
          <a:p>
            <a:r>
              <a:rPr lang="en-US" sz="2800" b="1" dirty="0"/>
              <a:t>Comparison of California Diploma Options</a:t>
            </a:r>
          </a:p>
        </p:txBody>
      </p:sp>
    </p:spTree>
    <p:extLst>
      <p:ext uri="{BB962C8B-B14F-4D97-AF65-F5344CB8AC3E}">
        <p14:creationId xmlns:p14="http://schemas.microsoft.com/office/powerpoint/2010/main" val="36996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596" y="102394"/>
            <a:ext cx="8528168" cy="1357334"/>
          </a:xfrm>
        </p:spPr>
        <p:txBody>
          <a:bodyPr>
            <a:normAutofit/>
          </a:bodyPr>
          <a:lstStyle/>
          <a:p>
            <a:pPr algn="ctr"/>
            <a:r>
              <a:rPr lang="en-US" sz="2800" b="1" dirty="0">
                <a:solidFill>
                  <a:schemeClr val="bg1">
                    <a:lumMod val="10000"/>
                  </a:schemeClr>
                </a:solidFill>
                <a:latin typeface="Poppins" pitchFamily="2" charset="77"/>
                <a:cs typeface="Poppins" pitchFamily="2" charset="77"/>
              </a:rPr>
              <a:t>What does California Law vs. Local School Districts  Require?</a:t>
            </a:r>
          </a:p>
        </p:txBody>
      </p:sp>
      <p:sp>
        <p:nvSpPr>
          <p:cNvPr id="3" name="Content Placeholder 2"/>
          <p:cNvSpPr>
            <a:spLocks noGrp="1"/>
          </p:cNvSpPr>
          <p:nvPr>
            <p:ph sz="half" idx="1"/>
          </p:nvPr>
        </p:nvSpPr>
        <p:spPr>
          <a:xfrm>
            <a:off x="5105400" y="1352162"/>
            <a:ext cx="3907960" cy="3513752"/>
          </a:xfrm>
        </p:spPr>
        <p:txBody>
          <a:bodyPr>
            <a:noAutofit/>
          </a:bodyPr>
          <a:lstStyle/>
          <a:p>
            <a:pPr marL="0" indent="0" algn="ctr">
              <a:lnSpc>
                <a:spcPct val="90000"/>
              </a:lnSpc>
              <a:spcBef>
                <a:spcPts val="0"/>
              </a:spcBef>
              <a:buNone/>
            </a:pPr>
            <a:r>
              <a:rPr lang="en-US" sz="1400" b="1" u="sng" dirty="0">
                <a:solidFill>
                  <a:schemeClr val="bg1">
                    <a:lumMod val="10000"/>
                  </a:schemeClr>
                </a:solidFill>
                <a:latin typeface="Poppins" pitchFamily="2" charset="77"/>
                <a:cs typeface="Poppins" pitchFamily="2" charset="77"/>
              </a:rPr>
              <a:t>State  Diploma Requirements</a:t>
            </a:r>
          </a:p>
          <a:p>
            <a:pPr marL="0" indent="0" algn="ctr">
              <a:lnSpc>
                <a:spcPct val="90000"/>
              </a:lnSpc>
              <a:spcBef>
                <a:spcPts val="0"/>
              </a:spcBef>
              <a:buNone/>
            </a:pPr>
            <a:r>
              <a:rPr lang="en-US" sz="1400" b="1" u="sng" dirty="0">
                <a:solidFill>
                  <a:schemeClr val="bg1">
                    <a:lumMod val="10000"/>
                  </a:schemeClr>
                </a:solidFill>
                <a:latin typeface="Poppins" pitchFamily="2" charset="77"/>
                <a:cs typeface="Poppins" pitchFamily="2" charset="77"/>
              </a:rPr>
              <a:t>130 units of credit</a:t>
            </a:r>
            <a:endParaRPr lang="en-US" sz="1400" b="1" dirty="0">
              <a:solidFill>
                <a:schemeClr val="bg1">
                  <a:lumMod val="10000"/>
                </a:schemeClr>
              </a:solidFill>
              <a:latin typeface="Poppins" pitchFamily="2" charset="77"/>
              <a:cs typeface="Poppins" pitchFamily="2" charset="77"/>
            </a:endParaRPr>
          </a:p>
          <a:p>
            <a:pPr marL="0" indent="0">
              <a:lnSpc>
                <a:spcPct val="90000"/>
              </a:lnSpc>
              <a:spcBef>
                <a:spcPts val="0"/>
              </a:spcBef>
              <a:buNone/>
            </a:pPr>
            <a:endParaRPr lang="en-US" sz="1400" b="1" dirty="0">
              <a:solidFill>
                <a:srgbClr val="FFFFFF"/>
              </a:solidFill>
              <a:latin typeface="Poppins" pitchFamily="2" charset="77"/>
              <a:cs typeface="Poppins" pitchFamily="2" charset="77"/>
            </a:endParaRPr>
          </a:p>
          <a:p>
            <a:pPr marL="0" indent="0">
              <a:lnSpc>
                <a:spcPct val="150000"/>
              </a:lnSpc>
              <a:spcBef>
                <a:spcPts val="0"/>
              </a:spcBef>
              <a:buNone/>
            </a:pPr>
            <a:r>
              <a:rPr lang="en-US" sz="1400" b="1" dirty="0">
                <a:solidFill>
                  <a:schemeClr val="bg1"/>
                </a:solidFill>
                <a:latin typeface="Poppins" pitchFamily="2" charset="77"/>
                <a:cs typeface="Poppins" pitchFamily="2" charset="77"/>
              </a:rPr>
              <a:t>English - 30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Math - 20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Social Studies -30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Science - 20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Art/Lang/Career Tech -  10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PE - 20 credits</a:t>
            </a:r>
          </a:p>
          <a:p>
            <a:pPr marL="0" indent="0">
              <a:lnSpc>
                <a:spcPct val="150000"/>
              </a:lnSpc>
              <a:spcBef>
                <a:spcPts val="0"/>
              </a:spcBef>
              <a:buNone/>
            </a:pPr>
            <a:r>
              <a:rPr lang="en-US" sz="1400" b="1" dirty="0">
                <a:solidFill>
                  <a:schemeClr val="bg1"/>
                </a:solidFill>
                <a:latin typeface="Poppins" pitchFamily="2" charset="77"/>
                <a:cs typeface="Poppins" pitchFamily="2" charset="77"/>
              </a:rPr>
              <a:t>Electives - 0 credits</a:t>
            </a:r>
          </a:p>
        </p:txBody>
      </p:sp>
      <p:sp>
        <p:nvSpPr>
          <p:cNvPr id="6" name="Content Placeholder 5"/>
          <p:cNvSpPr>
            <a:spLocks noGrp="1"/>
          </p:cNvSpPr>
          <p:nvPr>
            <p:ph sz="half" idx="2"/>
          </p:nvPr>
        </p:nvSpPr>
        <p:spPr>
          <a:xfrm>
            <a:off x="0" y="1186542"/>
            <a:ext cx="4572000" cy="3956957"/>
          </a:xfrm>
          <a:prstGeom prst="rect">
            <a:avLst/>
          </a:prstGeom>
        </p:spPr>
        <p:txBody>
          <a:bodyPr>
            <a:normAutofit fontScale="85000" lnSpcReduction="20000"/>
          </a:bodyPr>
          <a:lstStyle/>
          <a:p>
            <a:pPr marL="0" indent="0" algn="ctr">
              <a:lnSpc>
                <a:spcPct val="90000"/>
              </a:lnSpc>
              <a:buNone/>
            </a:pPr>
            <a:r>
              <a:rPr lang="en-US" sz="1900" b="1" u="sng" dirty="0">
                <a:solidFill>
                  <a:schemeClr val="bg1">
                    <a:lumMod val="10000"/>
                  </a:schemeClr>
                </a:solidFill>
                <a:latin typeface="Calibri" panose="020F0502020204030204" pitchFamily="34" charset="0"/>
                <a:cs typeface="Calibri" panose="020F0502020204030204" pitchFamily="34" charset="0"/>
              </a:rPr>
              <a:t>A-G Diploma</a:t>
            </a:r>
            <a:r>
              <a:rPr lang="en-US" sz="1900" b="1" dirty="0">
                <a:solidFill>
                  <a:schemeClr val="bg1">
                    <a:lumMod val="10000"/>
                  </a:schemeClr>
                </a:solidFill>
                <a:latin typeface="Calibri" panose="020F0502020204030204" pitchFamily="34" charset="0"/>
                <a:cs typeface="Calibri" panose="020F0502020204030204" pitchFamily="34" charset="0"/>
              </a:rPr>
              <a:t>  “College Prep “</a:t>
            </a:r>
          </a:p>
          <a:p>
            <a:pPr marL="0" indent="0" algn="ctr">
              <a:lnSpc>
                <a:spcPct val="90000"/>
              </a:lnSpc>
              <a:spcBef>
                <a:spcPts val="150"/>
              </a:spcBef>
              <a:buNone/>
            </a:pPr>
            <a:r>
              <a:rPr lang="en-US" sz="1900" b="1" u="sng" dirty="0">
                <a:solidFill>
                  <a:schemeClr val="bg1">
                    <a:lumMod val="10000"/>
                  </a:schemeClr>
                </a:solidFill>
                <a:latin typeface="Calibri" panose="020F0502020204030204" pitchFamily="34" charset="0"/>
                <a:cs typeface="Calibri" panose="020F0502020204030204" pitchFamily="34" charset="0"/>
              </a:rPr>
              <a:t>220 units of credit</a:t>
            </a:r>
          </a:p>
          <a:p>
            <a:pPr marL="0" indent="0">
              <a:lnSpc>
                <a:spcPct val="90000"/>
              </a:lnSpc>
              <a:spcBef>
                <a:spcPts val="150"/>
              </a:spcBef>
              <a:buNone/>
            </a:pPr>
            <a:endParaRPr lang="en-US" sz="1700" b="1" dirty="0">
              <a:solidFill>
                <a:schemeClr val="bg1"/>
              </a:solidFill>
              <a:latin typeface="Arial Rounded MT Bold" panose="020F0704030504030204" pitchFamily="34" charset="77"/>
              <a:cs typeface="Calibri" panose="020F0502020204030204" pitchFamily="34" charset="0"/>
            </a:endParaRPr>
          </a:p>
          <a:p>
            <a:pPr marL="139700" indent="0">
              <a:lnSpc>
                <a:spcPct val="90000"/>
              </a:lnSpc>
              <a:spcBef>
                <a:spcPts val="150"/>
              </a:spcBef>
              <a:buNone/>
            </a:pPr>
            <a:r>
              <a:rPr lang="en-US" sz="1700" b="1" dirty="0">
                <a:solidFill>
                  <a:schemeClr val="bg1"/>
                </a:solidFill>
                <a:latin typeface="Poppins" pitchFamily="2" charset="77"/>
                <a:cs typeface="Poppins" pitchFamily="2" charset="77"/>
              </a:rPr>
              <a:t>English- 40 credits</a:t>
            </a:r>
          </a:p>
          <a:p>
            <a:pPr>
              <a:lnSpc>
                <a:spcPct val="90000"/>
              </a:lnSpc>
              <a:spcBef>
                <a:spcPts val="150"/>
              </a:spcBef>
              <a:buFontTx/>
              <a:buChar char="-"/>
            </a:pPr>
            <a:endParaRPr lang="en-US" sz="1700" b="1" dirty="0">
              <a:solidFill>
                <a:schemeClr val="bg1"/>
              </a:solidFill>
              <a:latin typeface="Poppins" pitchFamily="2" charset="77"/>
              <a:cs typeface="Poppins" pitchFamily="2" charset="77"/>
            </a:endParaRPr>
          </a:p>
          <a:p>
            <a:pPr marL="139700" indent="0">
              <a:lnSpc>
                <a:spcPct val="90000"/>
              </a:lnSpc>
              <a:spcBef>
                <a:spcPts val="150"/>
              </a:spcBef>
              <a:buNone/>
            </a:pPr>
            <a:r>
              <a:rPr lang="en-US" sz="1700" b="1" dirty="0">
                <a:solidFill>
                  <a:schemeClr val="bg1"/>
                </a:solidFill>
                <a:latin typeface="Poppins" pitchFamily="2" charset="77"/>
                <a:cs typeface="Poppins" pitchFamily="2" charset="77"/>
              </a:rPr>
              <a:t>Math – 30 credits  </a:t>
            </a:r>
            <a:r>
              <a:rPr lang="en-US" sz="1500" b="1" dirty="0">
                <a:solidFill>
                  <a:schemeClr val="accent2"/>
                </a:solidFill>
                <a:latin typeface="Poppins" pitchFamily="2" charset="77"/>
                <a:cs typeface="Poppins" pitchFamily="2" charset="77"/>
              </a:rPr>
              <a:t>(including 1 year of Algebra 1) </a:t>
            </a:r>
          </a:p>
          <a:p>
            <a:pPr>
              <a:lnSpc>
                <a:spcPct val="90000"/>
              </a:lnSpc>
              <a:spcBef>
                <a:spcPts val="150"/>
              </a:spcBef>
              <a:buFontTx/>
              <a:buChar char="-"/>
            </a:pPr>
            <a:endParaRPr lang="en-US" sz="1500" b="1" dirty="0">
              <a:solidFill>
                <a:schemeClr val="accent2"/>
              </a:solidFill>
              <a:latin typeface="Poppins" pitchFamily="2" charset="77"/>
              <a:cs typeface="Poppins" pitchFamily="2" charset="77"/>
            </a:endParaRPr>
          </a:p>
          <a:p>
            <a:pPr marL="139700" indent="0">
              <a:lnSpc>
                <a:spcPct val="90000"/>
              </a:lnSpc>
              <a:spcBef>
                <a:spcPts val="150"/>
              </a:spcBef>
              <a:buNone/>
            </a:pPr>
            <a:r>
              <a:rPr lang="en-US" sz="1700" b="1" dirty="0">
                <a:solidFill>
                  <a:schemeClr val="bg1"/>
                </a:solidFill>
                <a:latin typeface="Poppins" pitchFamily="2" charset="77"/>
                <a:cs typeface="Poppins" pitchFamily="2" charset="77"/>
              </a:rPr>
              <a:t>Social Studies 30 credits  </a:t>
            </a:r>
            <a:r>
              <a:rPr lang="en-US" sz="1500" b="0" dirty="0">
                <a:solidFill>
                  <a:schemeClr val="accent2"/>
                </a:solidFill>
                <a:latin typeface="Arial Rounded MT Bold" panose="020F0704030504030204" pitchFamily="34" charset="77"/>
                <a:cs typeface="Calibri" panose="020F0502020204030204" pitchFamily="34" charset="0"/>
              </a:rPr>
              <a:t>(including U.S. History and geography, world history, U.S. gov’t and 1 semester courses in economics and American govt. and civics)</a:t>
            </a:r>
          </a:p>
          <a:p>
            <a:pPr>
              <a:lnSpc>
                <a:spcPct val="90000"/>
              </a:lnSpc>
              <a:spcBef>
                <a:spcPts val="150"/>
              </a:spcBef>
              <a:buFontTx/>
              <a:buChar char="-"/>
            </a:pPr>
            <a:endParaRPr lang="en-US" sz="1500" b="0" dirty="0">
              <a:solidFill>
                <a:schemeClr val="accent2"/>
              </a:solidFill>
              <a:latin typeface="Arial Rounded MT Bold" panose="020F0704030504030204" pitchFamily="34" charset="77"/>
              <a:cs typeface="Calibri" panose="020F0502020204030204" pitchFamily="34" charset="0"/>
            </a:endParaRPr>
          </a:p>
          <a:p>
            <a:pPr marL="139700" indent="0">
              <a:lnSpc>
                <a:spcPct val="90000"/>
              </a:lnSpc>
              <a:spcBef>
                <a:spcPts val="150"/>
              </a:spcBef>
              <a:buNone/>
            </a:pPr>
            <a:r>
              <a:rPr lang="en-US" sz="1700" b="1" dirty="0">
                <a:solidFill>
                  <a:schemeClr val="bg1"/>
                </a:solidFill>
                <a:latin typeface="Poppins" pitchFamily="2" charset="77"/>
                <a:cs typeface="Poppins" pitchFamily="2" charset="77"/>
              </a:rPr>
              <a:t>Science - 20 credits  </a:t>
            </a:r>
            <a:r>
              <a:rPr lang="en-US" sz="1500" b="1" dirty="0">
                <a:solidFill>
                  <a:schemeClr val="accent2"/>
                </a:solidFill>
                <a:latin typeface="Arial Rounded MT Bold" panose="020F0704030504030204" pitchFamily="34" charset="77"/>
                <a:cs typeface="Calibri" panose="020F0502020204030204" pitchFamily="34" charset="0"/>
              </a:rPr>
              <a:t>(including biology and physical science)</a:t>
            </a:r>
          </a:p>
          <a:p>
            <a:pPr marL="139700" indent="0">
              <a:lnSpc>
                <a:spcPct val="90000"/>
              </a:lnSpc>
              <a:spcBef>
                <a:spcPts val="150"/>
              </a:spcBef>
              <a:buNone/>
            </a:pPr>
            <a:endParaRPr lang="en-US" sz="1500" b="1" dirty="0">
              <a:solidFill>
                <a:schemeClr val="bg1"/>
              </a:solidFill>
              <a:latin typeface="Arial Rounded MT Bold" panose="020F0704030504030204" pitchFamily="34" charset="77"/>
              <a:cs typeface="Calibri" panose="020F0502020204030204" pitchFamily="34" charset="0"/>
            </a:endParaRPr>
          </a:p>
          <a:p>
            <a:pPr marL="139700" indent="0">
              <a:lnSpc>
                <a:spcPct val="90000"/>
              </a:lnSpc>
              <a:spcBef>
                <a:spcPts val="0"/>
              </a:spcBef>
              <a:buNone/>
            </a:pPr>
            <a:r>
              <a:rPr lang="en-US" sz="1700" b="1" dirty="0">
                <a:solidFill>
                  <a:schemeClr val="bg1"/>
                </a:solidFill>
                <a:latin typeface="Poppins" pitchFamily="2" charset="77"/>
                <a:cs typeface="Poppins" pitchFamily="2" charset="77"/>
              </a:rPr>
              <a:t>Visual and Performing - Art/Lang/Career Tech 20 credits</a:t>
            </a:r>
          </a:p>
          <a:p>
            <a:pPr marL="139700" indent="0">
              <a:lnSpc>
                <a:spcPct val="90000"/>
              </a:lnSpc>
              <a:spcBef>
                <a:spcPts val="0"/>
              </a:spcBef>
              <a:buNone/>
            </a:pPr>
            <a:endParaRPr lang="en-US" sz="1700" b="1" dirty="0">
              <a:solidFill>
                <a:schemeClr val="tx2"/>
              </a:solidFill>
              <a:latin typeface="Poppins" pitchFamily="2" charset="77"/>
              <a:cs typeface="Poppins" pitchFamily="2" charset="77"/>
            </a:endParaRPr>
          </a:p>
          <a:p>
            <a:pPr marL="139700" indent="0">
              <a:lnSpc>
                <a:spcPct val="90000"/>
              </a:lnSpc>
              <a:spcBef>
                <a:spcPts val="0"/>
              </a:spcBef>
              <a:buNone/>
            </a:pPr>
            <a:r>
              <a:rPr lang="en-US" sz="1700" b="1" dirty="0">
                <a:solidFill>
                  <a:schemeClr val="bg1"/>
                </a:solidFill>
                <a:latin typeface="Arial Rounded MT Bold" panose="020F0704030504030204" pitchFamily="34" charset="77"/>
              </a:rPr>
              <a:t>PE - 20 credits</a:t>
            </a:r>
          </a:p>
          <a:p>
            <a:pPr marL="139700" indent="0">
              <a:lnSpc>
                <a:spcPct val="90000"/>
              </a:lnSpc>
              <a:spcBef>
                <a:spcPts val="0"/>
              </a:spcBef>
              <a:buNone/>
            </a:pPr>
            <a:endParaRPr lang="en-US" sz="1700" b="1" dirty="0">
              <a:solidFill>
                <a:schemeClr val="tx2"/>
              </a:solidFill>
              <a:latin typeface="Arial Rounded MT Bold" panose="020F0704030504030204" pitchFamily="34" charset="77"/>
            </a:endParaRPr>
          </a:p>
          <a:p>
            <a:pPr marL="139700" indent="0">
              <a:lnSpc>
                <a:spcPct val="90000"/>
              </a:lnSpc>
              <a:spcBef>
                <a:spcPts val="150"/>
              </a:spcBef>
              <a:buNone/>
            </a:pPr>
            <a:r>
              <a:rPr lang="en-US" sz="1700" b="1" dirty="0">
                <a:solidFill>
                  <a:schemeClr val="bg1"/>
                </a:solidFill>
                <a:latin typeface="Arial Rounded MT Bold" panose="020F0704030504030204" pitchFamily="34" charset="77"/>
                <a:cs typeface="Calibri" panose="020F0502020204030204" pitchFamily="34" charset="0"/>
              </a:rPr>
              <a:t>60 credits: Other coursework adopted by the local school district</a:t>
            </a:r>
          </a:p>
        </p:txBody>
      </p:sp>
      <p:sp>
        <p:nvSpPr>
          <p:cNvPr id="4" name="Date Placeholder 3"/>
          <p:cNvSpPr>
            <a:spLocks noGrp="1"/>
          </p:cNvSpPr>
          <p:nvPr>
            <p:ph type="dt" sz="half" idx="10"/>
          </p:nvPr>
        </p:nvSpPr>
        <p:spPr>
          <a:xfrm>
            <a:off x="242596" y="4780310"/>
            <a:ext cx="3044890" cy="363190"/>
          </a:xfrm>
        </p:spPr>
        <p:txBody>
          <a:bodyPr>
            <a:normAutofit/>
          </a:bodyPr>
          <a:lstStyle/>
          <a:p>
            <a:pPr>
              <a:spcAft>
                <a:spcPts val="600"/>
              </a:spcAft>
            </a:pPr>
            <a:r>
              <a:rPr lang="en-US" sz="1000" dirty="0">
                <a:solidFill>
                  <a:schemeClr val="bg1"/>
                </a:solidFill>
              </a:rPr>
              <a:t>Source:  CDE.CA.GOV; Ed. Code 51225.3</a:t>
            </a:r>
          </a:p>
        </p:txBody>
      </p:sp>
      <p:sp>
        <p:nvSpPr>
          <p:cNvPr id="5" name="Slide Number Placeholder 4"/>
          <p:cNvSpPr>
            <a:spLocks noGrp="1"/>
          </p:cNvSpPr>
          <p:nvPr>
            <p:ph type="sldNum" sz="quarter" idx="12"/>
          </p:nvPr>
        </p:nvSpPr>
        <p:spPr>
          <a:xfrm>
            <a:off x="6457950" y="4767262"/>
            <a:ext cx="2057400" cy="273844"/>
          </a:xfrm>
        </p:spPr>
        <p:txBody>
          <a:bodyPr>
            <a:normAutofit/>
          </a:bodyPr>
          <a:lstStyle/>
          <a:p>
            <a:pPr>
              <a:spcAft>
                <a:spcPts val="600"/>
              </a:spcAft>
            </a:pPr>
            <a:fld id="{594D99EA-0C54-554C-B72A-DF9634265908}" type="slidenum">
              <a:rPr lang="en-US">
                <a:solidFill>
                  <a:srgbClr val="FFFFFF"/>
                </a:solidFill>
              </a:rPr>
              <a:pPr>
                <a:spcAft>
                  <a:spcPts val="600"/>
                </a:spcAft>
              </a:pPr>
              <a:t>4</a:t>
            </a:fld>
            <a:endParaRPr lang="en-US">
              <a:solidFill>
                <a:srgbClr val="FFFFFF"/>
              </a:solidFill>
            </a:endParaRPr>
          </a:p>
        </p:txBody>
      </p:sp>
      <p:pic>
        <p:nvPicPr>
          <p:cNvPr id="8" name="Picture 7" descr="A graduation cap and diploma&#10;&#10;Description automatically generated">
            <a:extLst>
              <a:ext uri="{FF2B5EF4-FFF2-40B4-BE49-F238E27FC236}">
                <a16:creationId xmlns:a16="http://schemas.microsoft.com/office/drawing/2014/main" id="{35A9AFD6-AE20-8F86-12F0-C1A4FE9FDBF1}"/>
              </a:ext>
            </a:extLst>
          </p:cNvPr>
          <p:cNvPicPr>
            <a:picLocks noChangeAspect="1"/>
          </p:cNvPicPr>
          <p:nvPr/>
        </p:nvPicPr>
        <p:blipFill>
          <a:blip r:embed="rId3"/>
          <a:stretch>
            <a:fillRect/>
          </a:stretch>
        </p:blipFill>
        <p:spPr>
          <a:xfrm>
            <a:off x="7059380" y="3683773"/>
            <a:ext cx="1861446" cy="1396558"/>
          </a:xfrm>
          <a:prstGeom prst="rect">
            <a:avLst/>
          </a:prstGeom>
        </p:spPr>
      </p:pic>
    </p:spTree>
    <p:extLst>
      <p:ext uri="{BB962C8B-B14F-4D97-AF65-F5344CB8AC3E}">
        <p14:creationId xmlns:p14="http://schemas.microsoft.com/office/powerpoint/2010/main" val="13660657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l="12145" t="28962" r="12137" b="28966"/>
          <a:stretch/>
        </p:blipFill>
        <p:spPr>
          <a:xfrm>
            <a:off x="0" y="0"/>
            <a:ext cx="9144000" cy="5143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
        <p:nvSpPr>
          <p:cNvPr id="275" name="Google Shape;275;p40"/>
          <p:cNvSpPr/>
          <p:nvPr/>
        </p:nvSpPr>
        <p:spPr>
          <a:xfrm>
            <a:off x="614388" y="1141145"/>
            <a:ext cx="1598450" cy="1528518"/>
          </a:xfrm>
          <a:custGeom>
            <a:avLst/>
            <a:gdLst/>
            <a:ahLst/>
            <a:cxnLst/>
            <a:rect l="l" t="t" r="r" b="b"/>
            <a:pathLst>
              <a:path w="3196900" h="3057036" extrusionOk="0">
                <a:moveTo>
                  <a:pt x="0" y="0"/>
                </a:moveTo>
                <a:lnTo>
                  <a:pt x="3196900" y="0"/>
                </a:lnTo>
                <a:lnTo>
                  <a:pt x="3196900" y="3057036"/>
                </a:lnTo>
                <a:lnTo>
                  <a:pt x="0" y="3057036"/>
                </a:lnTo>
                <a:lnTo>
                  <a:pt x="0" y="0"/>
                </a:lnTo>
                <a:close/>
              </a:path>
            </a:pathLst>
          </a:custGeom>
          <a:blipFill rotWithShape="1">
            <a:blip r:embed="rId4">
              <a:alphaModFix/>
            </a:blip>
            <a:stretch>
              <a:fillRect/>
            </a:stretch>
          </a:blipFill>
          <a:ln>
            <a:noFill/>
          </a:ln>
        </p:spPr>
      </p:sp>
      <p:sp>
        <p:nvSpPr>
          <p:cNvPr id="276" name="Google Shape;276;p40"/>
          <p:cNvSpPr/>
          <p:nvPr/>
        </p:nvSpPr>
        <p:spPr>
          <a:xfrm>
            <a:off x="2652117" y="1149424"/>
            <a:ext cx="1919880" cy="1425511"/>
          </a:xfrm>
          <a:custGeom>
            <a:avLst/>
            <a:gdLst/>
            <a:ahLst/>
            <a:cxnLst/>
            <a:rect l="l" t="t" r="r" b="b"/>
            <a:pathLst>
              <a:path w="3839760" h="2851022" extrusionOk="0">
                <a:moveTo>
                  <a:pt x="0" y="0"/>
                </a:moveTo>
                <a:lnTo>
                  <a:pt x="3839759" y="0"/>
                </a:lnTo>
                <a:lnTo>
                  <a:pt x="3839759" y="2851022"/>
                </a:lnTo>
                <a:lnTo>
                  <a:pt x="0" y="2851022"/>
                </a:lnTo>
                <a:lnTo>
                  <a:pt x="0" y="0"/>
                </a:lnTo>
                <a:close/>
              </a:path>
            </a:pathLst>
          </a:custGeom>
          <a:blipFill rotWithShape="1">
            <a:blip r:embed="rId5">
              <a:alphaModFix/>
            </a:blip>
            <a:stretch>
              <a:fillRect/>
            </a:stretch>
          </a:blipFill>
          <a:ln>
            <a:noFill/>
          </a:ln>
        </p:spPr>
      </p:sp>
      <p:sp>
        <p:nvSpPr>
          <p:cNvPr id="277" name="Google Shape;277;p40"/>
          <p:cNvSpPr/>
          <p:nvPr/>
        </p:nvSpPr>
        <p:spPr>
          <a:xfrm>
            <a:off x="4774546" y="1149432"/>
            <a:ext cx="1451475" cy="1511953"/>
          </a:xfrm>
          <a:custGeom>
            <a:avLst/>
            <a:gdLst/>
            <a:ahLst/>
            <a:cxnLst/>
            <a:rect l="l" t="t" r="r" b="b"/>
            <a:pathLst>
              <a:path w="2902950" h="3023906" extrusionOk="0">
                <a:moveTo>
                  <a:pt x="0" y="0"/>
                </a:moveTo>
                <a:lnTo>
                  <a:pt x="2902950" y="0"/>
                </a:lnTo>
                <a:lnTo>
                  <a:pt x="2902950" y="3023906"/>
                </a:lnTo>
                <a:lnTo>
                  <a:pt x="0" y="3023906"/>
                </a:lnTo>
                <a:lnTo>
                  <a:pt x="0" y="0"/>
                </a:lnTo>
                <a:close/>
              </a:path>
            </a:pathLst>
          </a:custGeom>
          <a:blipFill rotWithShape="1">
            <a:blip r:embed="rId6">
              <a:alphaModFix/>
            </a:blip>
            <a:stretch>
              <a:fillRect/>
            </a:stretch>
          </a:blipFill>
          <a:ln>
            <a:noFill/>
          </a:ln>
        </p:spPr>
      </p:sp>
      <p:sp>
        <p:nvSpPr>
          <p:cNvPr id="278" name="Google Shape;278;p40"/>
          <p:cNvSpPr/>
          <p:nvPr/>
        </p:nvSpPr>
        <p:spPr>
          <a:xfrm>
            <a:off x="6940812" y="1128769"/>
            <a:ext cx="1728264" cy="1553277"/>
          </a:xfrm>
          <a:custGeom>
            <a:avLst/>
            <a:gdLst/>
            <a:ahLst/>
            <a:cxnLst/>
            <a:rect l="l" t="t" r="r" b="b"/>
            <a:pathLst>
              <a:path w="3456528" h="3106554" extrusionOk="0">
                <a:moveTo>
                  <a:pt x="0" y="0"/>
                </a:moveTo>
                <a:lnTo>
                  <a:pt x="3456528" y="0"/>
                </a:lnTo>
                <a:lnTo>
                  <a:pt x="3456528" y="3106554"/>
                </a:lnTo>
                <a:lnTo>
                  <a:pt x="0" y="3106554"/>
                </a:lnTo>
                <a:lnTo>
                  <a:pt x="0" y="0"/>
                </a:lnTo>
                <a:close/>
              </a:path>
            </a:pathLst>
          </a:custGeom>
          <a:blipFill rotWithShape="1">
            <a:blip r:embed="rId7">
              <a:alphaModFix/>
            </a:blip>
            <a:stretch>
              <a:fillRect/>
            </a:stretch>
          </a:blipFill>
          <a:ln>
            <a:noFill/>
          </a:ln>
        </p:spPr>
      </p:sp>
      <p:sp>
        <p:nvSpPr>
          <p:cNvPr id="279" name="Google Shape;279;p40"/>
          <p:cNvSpPr txBox="1"/>
          <p:nvPr/>
        </p:nvSpPr>
        <p:spPr>
          <a:xfrm>
            <a:off x="838200" y="156414"/>
            <a:ext cx="7492592"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0" rIns="0" bIns="0" anchor="t" anchorCtr="0">
            <a:spAutoFit/>
          </a:bodyPr>
          <a:lstStyle/>
          <a:p>
            <a:pPr marL="0" marR="0" lvl="0" indent="0" algn="ctr" rtl="0">
              <a:lnSpc>
                <a:spcPct val="120006"/>
              </a:lnSpc>
              <a:spcBef>
                <a:spcPts val="0"/>
              </a:spcBef>
              <a:spcAft>
                <a:spcPts val="0"/>
              </a:spcAft>
              <a:buNone/>
            </a:pPr>
            <a:r>
              <a:rPr lang="en" sz="4500" dirty="0">
                <a:solidFill>
                  <a:schemeClr val="tx1"/>
                </a:solidFill>
                <a:latin typeface="Poppins Black"/>
                <a:ea typeface="Poppins Black"/>
                <a:cs typeface="Poppins Black"/>
                <a:sym typeface="Poppins Black"/>
              </a:rPr>
              <a:t>Who is Eligible?</a:t>
            </a:r>
            <a:endParaRPr sz="700" dirty="0">
              <a:solidFill>
                <a:schemeClr val="tx1"/>
              </a:solidFill>
            </a:endParaRPr>
          </a:p>
        </p:txBody>
      </p:sp>
      <p:sp>
        <p:nvSpPr>
          <p:cNvPr id="280" name="Google Shape;280;p40"/>
          <p:cNvSpPr txBox="1"/>
          <p:nvPr/>
        </p:nvSpPr>
        <p:spPr>
          <a:xfrm>
            <a:off x="190605" y="2875288"/>
            <a:ext cx="2022233" cy="1107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dirty="0">
                <a:solidFill>
                  <a:schemeClr val="tx1"/>
                </a:solidFill>
                <a:highlight>
                  <a:srgbClr val="FFFFFF"/>
                </a:highlight>
                <a:latin typeface="Gloria Hallelujah"/>
                <a:ea typeface="Gloria Hallelujah"/>
                <a:cs typeface="Gloria Hallelujah"/>
                <a:sym typeface="Gloria Hallelujah"/>
              </a:rPr>
              <a:t>Must be a 9th grader by 2022 school year and later</a:t>
            </a:r>
            <a:r>
              <a:rPr lang="en" sz="1800" dirty="0">
                <a:solidFill>
                  <a:schemeClr val="accent2"/>
                </a:solidFill>
                <a:highlight>
                  <a:srgbClr val="FFFFFF"/>
                </a:highlight>
                <a:latin typeface="Gloria Hallelujah"/>
                <a:ea typeface="Gloria Hallelujah"/>
                <a:cs typeface="Gloria Hallelujah"/>
                <a:sym typeface="Gloria Hallelujah"/>
              </a:rPr>
              <a:t>.</a:t>
            </a:r>
            <a:endParaRPr sz="600" dirty="0">
              <a:solidFill>
                <a:schemeClr val="accent2"/>
              </a:solidFill>
              <a:highlight>
                <a:srgbClr val="FFFFFF"/>
              </a:highlight>
            </a:endParaRPr>
          </a:p>
        </p:txBody>
      </p:sp>
      <p:sp>
        <p:nvSpPr>
          <p:cNvPr id="281" name="Google Shape;281;p40"/>
          <p:cNvSpPr txBox="1"/>
          <p:nvPr/>
        </p:nvSpPr>
        <p:spPr>
          <a:xfrm>
            <a:off x="2345943" y="2875288"/>
            <a:ext cx="2250000" cy="166199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dirty="0">
                <a:solidFill>
                  <a:schemeClr val="tx1"/>
                </a:solidFill>
                <a:highlight>
                  <a:srgbClr val="FFFFFF"/>
                </a:highlight>
                <a:latin typeface="Gloria Hallelujah"/>
                <a:ea typeface="Gloria Hallelujah"/>
                <a:cs typeface="Gloria Hallelujah"/>
                <a:sym typeface="Gloria Hallelujah"/>
              </a:rPr>
              <a:t>Must be a student with exceptional needs with a current IEP. </a:t>
            </a:r>
            <a:endParaRPr sz="1800" b="1" dirty="0">
              <a:solidFill>
                <a:schemeClr val="tx1"/>
              </a:solidFill>
              <a:highlight>
                <a:srgbClr val="FFFFFF"/>
              </a:highlight>
              <a:latin typeface="Gloria Hallelujah"/>
              <a:ea typeface="Gloria Hallelujah"/>
              <a:cs typeface="Gloria Hallelujah"/>
              <a:sym typeface="Gloria Hallelujah"/>
            </a:endParaRPr>
          </a:p>
          <a:p>
            <a:pPr marL="0" marR="0" lvl="0" indent="0" algn="ctr" rtl="0">
              <a:lnSpc>
                <a:spcPct val="100000"/>
              </a:lnSpc>
              <a:spcBef>
                <a:spcPts val="0"/>
              </a:spcBef>
              <a:spcAft>
                <a:spcPts val="0"/>
              </a:spcAft>
              <a:buNone/>
            </a:pPr>
            <a:r>
              <a:rPr lang="en" sz="1800" b="1" u="sng" dirty="0">
                <a:solidFill>
                  <a:schemeClr val="tx1"/>
                </a:solidFill>
                <a:highlight>
                  <a:srgbClr val="FFFFFF"/>
                </a:highlight>
                <a:latin typeface="Gloria Hallelujah"/>
                <a:ea typeface="Gloria Hallelujah"/>
                <a:cs typeface="Gloria Hallelujah"/>
                <a:sym typeface="Gloria Hallelujah"/>
                <a:hlinkClick r:id="rId8">
                  <a:extLst>
                    <a:ext uri="{A12FA001-AC4F-418D-AE19-62706E023703}">
                      <ahyp:hlinkClr xmlns:ahyp="http://schemas.microsoft.com/office/drawing/2018/hyperlinkcolor" val="tx"/>
                    </a:ext>
                  </a:extLst>
                </a:hlinkClick>
              </a:rPr>
              <a:t>AB 51225.31 Updated August 2023</a:t>
            </a:r>
            <a:endParaRPr sz="1800" b="1" dirty="0">
              <a:solidFill>
                <a:schemeClr val="tx1"/>
              </a:solidFill>
              <a:highlight>
                <a:srgbClr val="FFFFFF"/>
              </a:highlight>
              <a:latin typeface="Gloria Hallelujah"/>
              <a:ea typeface="Gloria Hallelujah"/>
              <a:cs typeface="Gloria Hallelujah"/>
              <a:sym typeface="Gloria Hallelujah"/>
            </a:endParaRPr>
          </a:p>
        </p:txBody>
      </p:sp>
      <p:sp>
        <p:nvSpPr>
          <p:cNvPr id="282" name="Google Shape;282;p40"/>
          <p:cNvSpPr txBox="1"/>
          <p:nvPr/>
        </p:nvSpPr>
        <p:spPr>
          <a:xfrm>
            <a:off x="4890987" y="2823406"/>
            <a:ext cx="1672496" cy="189282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dirty="0">
                <a:solidFill>
                  <a:schemeClr val="tx1"/>
                </a:solidFill>
                <a:highlight>
                  <a:srgbClr val="FFFFFF"/>
                </a:highlight>
                <a:latin typeface="Gloria Hallelujah"/>
                <a:ea typeface="Gloria Hallelujah"/>
                <a:cs typeface="Gloria Hallelujah"/>
                <a:sym typeface="Gloria Hallelujah"/>
              </a:rPr>
              <a:t>Eligible to take the California Alternate Assessment (CAA)</a:t>
            </a:r>
            <a:endParaRPr sz="1800" b="1" dirty="0">
              <a:solidFill>
                <a:schemeClr val="tx1"/>
              </a:solidFill>
              <a:highlight>
                <a:srgbClr val="FFFFFF"/>
              </a:highlight>
              <a:latin typeface="Gloria Hallelujah"/>
              <a:ea typeface="Gloria Hallelujah"/>
              <a:cs typeface="Gloria Hallelujah"/>
              <a:sym typeface="Gloria Hallelujah"/>
            </a:endParaRPr>
          </a:p>
          <a:p>
            <a:pPr marL="0" marR="0" lvl="0" indent="0" algn="ctr" rtl="0">
              <a:lnSpc>
                <a:spcPct val="100000"/>
              </a:lnSpc>
              <a:spcBef>
                <a:spcPts val="0"/>
              </a:spcBef>
              <a:spcAft>
                <a:spcPts val="0"/>
              </a:spcAft>
              <a:buNone/>
            </a:pPr>
            <a:endParaRPr sz="1500" dirty="0">
              <a:solidFill>
                <a:schemeClr val="lt1"/>
              </a:solidFill>
              <a:latin typeface="Gloria Hallelujah"/>
              <a:ea typeface="Gloria Hallelujah"/>
              <a:cs typeface="Gloria Hallelujah"/>
              <a:sym typeface="Gloria Hallelujah"/>
            </a:endParaRPr>
          </a:p>
        </p:txBody>
      </p:sp>
      <p:sp>
        <p:nvSpPr>
          <p:cNvPr id="283" name="Google Shape;283;p40"/>
          <p:cNvSpPr txBox="1"/>
          <p:nvPr/>
        </p:nvSpPr>
        <p:spPr>
          <a:xfrm>
            <a:off x="6858527" y="2875299"/>
            <a:ext cx="2071397" cy="2008242"/>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800" b="1" dirty="0">
                <a:solidFill>
                  <a:schemeClr val="tx1"/>
                </a:solidFill>
                <a:highlight>
                  <a:srgbClr val="FFFFFF"/>
                </a:highlight>
                <a:latin typeface="Gloria Hallelujah"/>
                <a:ea typeface="Gloria Hallelujah"/>
                <a:cs typeface="Gloria Hallelujah"/>
                <a:sym typeface="Gloria Hallelujah"/>
              </a:rPr>
              <a:t>Complete state standards aligned courses to meet statewide coursework requirements</a:t>
            </a:r>
            <a:endParaRPr sz="1800" b="1" dirty="0">
              <a:solidFill>
                <a:schemeClr val="tx1"/>
              </a:solidFill>
              <a:highlight>
                <a:srgbClr val="FFFFFF"/>
              </a:highlight>
              <a:latin typeface="Gloria Hallelujah"/>
              <a:ea typeface="Gloria Hallelujah"/>
              <a:cs typeface="Gloria Hallelujah"/>
              <a:sym typeface="Gloria Hallelujah"/>
            </a:endParaRPr>
          </a:p>
          <a:p>
            <a:pPr marL="0" lvl="0" indent="0" algn="ctr" rtl="0">
              <a:lnSpc>
                <a:spcPct val="150000"/>
              </a:lnSpc>
              <a:spcBef>
                <a:spcPts val="0"/>
              </a:spcBef>
              <a:spcAft>
                <a:spcPts val="0"/>
              </a:spcAft>
              <a:buNone/>
            </a:pPr>
            <a:r>
              <a:rPr lang="en" sz="1500" dirty="0">
                <a:solidFill>
                  <a:srgbClr val="FCE5A5"/>
                </a:solidFill>
                <a:latin typeface="Gloria Hallelujah"/>
                <a:ea typeface="Gloria Hallelujah"/>
                <a:cs typeface="Gloria Hallelujah"/>
                <a:sym typeface="Gloria Hallelujah"/>
              </a:rPr>
              <a:t> </a:t>
            </a:r>
            <a:endParaRPr sz="1500" dirty="0">
              <a:solidFill>
                <a:srgbClr val="FCE5A5"/>
              </a:solidFill>
              <a:latin typeface="Gloria Hallelujah"/>
              <a:ea typeface="Gloria Hallelujah"/>
              <a:cs typeface="Gloria Hallelujah"/>
              <a:sym typeface="Gloria Halleluja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cartoon of a child standing next to a checklist&#10;&#10;Description automatically generated">
            <a:extLst>
              <a:ext uri="{FF2B5EF4-FFF2-40B4-BE49-F238E27FC236}">
                <a16:creationId xmlns:a16="http://schemas.microsoft.com/office/drawing/2014/main" id="{4DCA12BA-536D-7656-87B8-A12129E95AF4}"/>
              </a:ext>
            </a:extLst>
          </p:cNvPr>
          <p:cNvPicPr>
            <a:picLocks noChangeAspect="1"/>
          </p:cNvPicPr>
          <p:nvPr/>
        </p:nvPicPr>
        <p:blipFill>
          <a:blip r:embed="rId2"/>
          <a:stretch>
            <a:fillRect/>
          </a:stretch>
        </p:blipFill>
        <p:spPr>
          <a:xfrm>
            <a:off x="1984247" y="250372"/>
            <a:ext cx="5157217" cy="4637314"/>
          </a:xfrm>
          <a:prstGeom prst="rect">
            <a:avLst/>
          </a:prstGeom>
          <a:ln>
            <a:noFill/>
          </a:ln>
        </p:spPr>
      </p:pic>
    </p:spTree>
    <p:extLst>
      <p:ext uri="{BB962C8B-B14F-4D97-AF65-F5344CB8AC3E}">
        <p14:creationId xmlns:p14="http://schemas.microsoft.com/office/powerpoint/2010/main" val="2715025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lose-up of a paper&#10;&#10;Description automatically generated">
            <a:extLst>
              <a:ext uri="{FF2B5EF4-FFF2-40B4-BE49-F238E27FC236}">
                <a16:creationId xmlns:a16="http://schemas.microsoft.com/office/drawing/2014/main" id="{CEC59E69-D2F1-4B2F-DFDB-0C185CF96072}"/>
              </a:ext>
            </a:extLst>
          </p:cNvPr>
          <p:cNvPicPr>
            <a:picLocks noChangeAspect="1"/>
          </p:cNvPicPr>
          <p:nvPr/>
        </p:nvPicPr>
        <p:blipFill>
          <a:blip r:embed="rId3"/>
          <a:stretch>
            <a:fillRect/>
          </a:stretch>
        </p:blipFill>
        <p:spPr>
          <a:xfrm>
            <a:off x="-38296" y="89133"/>
            <a:ext cx="3674125" cy="2571887"/>
          </a:xfrm>
          <a:prstGeom prst="rect">
            <a:avLst/>
          </a:prstGeom>
        </p:spPr>
      </p:pic>
      <p:sp>
        <p:nvSpPr>
          <p:cNvPr id="2" name="Title 1">
            <a:extLst>
              <a:ext uri="{FF2B5EF4-FFF2-40B4-BE49-F238E27FC236}">
                <a16:creationId xmlns:a16="http://schemas.microsoft.com/office/drawing/2014/main" id="{D12855B1-50B4-486F-F756-C7D13F4C84F8}"/>
              </a:ext>
            </a:extLst>
          </p:cNvPr>
          <p:cNvSpPr>
            <a:spLocks noGrp="1"/>
          </p:cNvSpPr>
          <p:nvPr>
            <p:ph type="title"/>
          </p:nvPr>
        </p:nvSpPr>
        <p:spPr>
          <a:xfrm>
            <a:off x="3810001" y="891477"/>
            <a:ext cx="4757056" cy="1914990"/>
          </a:xfrm>
        </p:spPr>
        <p:txBody>
          <a:bodyPr vert="horz" lIns="91440" tIns="45720" rIns="91440" bIns="45720" rtlCol="0" anchor="ctr">
            <a:noAutofit/>
          </a:bodyPr>
          <a:lstStyle/>
          <a:p>
            <a:pPr>
              <a:lnSpc>
                <a:spcPct val="90000"/>
              </a:lnSpc>
              <a:spcBef>
                <a:spcPct val="0"/>
              </a:spcBef>
            </a:pPr>
            <a:r>
              <a:rPr lang="en-US" sz="2400" b="1" kern="1200" dirty="0">
                <a:solidFill>
                  <a:schemeClr val="tx1"/>
                </a:solidFill>
                <a:latin typeface="Poppins" pitchFamily="2" charset="77"/>
                <a:ea typeface="+mj-ea"/>
                <a:cs typeface="Poppins" pitchFamily="2" charset="77"/>
              </a:rPr>
              <a:t>How do you decide if a student is eligible to take the Calif. Alternative Assessment?</a:t>
            </a:r>
            <a:br>
              <a:rPr lang="en-US" sz="2000" b="1" kern="1200" dirty="0">
                <a:solidFill>
                  <a:schemeClr val="tx1"/>
                </a:solidFill>
                <a:latin typeface="Poppins" pitchFamily="2" charset="77"/>
                <a:ea typeface="+mj-ea"/>
                <a:cs typeface="Poppins" pitchFamily="2" charset="77"/>
              </a:rPr>
            </a:br>
            <a:br>
              <a:rPr lang="en-US" sz="2000" b="1" kern="1200" dirty="0">
                <a:solidFill>
                  <a:schemeClr val="tx1"/>
                </a:solidFill>
                <a:latin typeface="Poppins" pitchFamily="2" charset="77"/>
                <a:ea typeface="+mj-ea"/>
                <a:cs typeface="Poppins" pitchFamily="2" charset="77"/>
              </a:rPr>
            </a:br>
            <a:r>
              <a:rPr lang="en-US" sz="2400" b="1" kern="1200" dirty="0">
                <a:solidFill>
                  <a:srgbClr val="FF0000"/>
                </a:solidFill>
                <a:latin typeface="Poppins" pitchFamily="2" charset="77"/>
                <a:ea typeface="+mj-ea"/>
                <a:cs typeface="Poppins" pitchFamily="2" charset="77"/>
              </a:rPr>
              <a:t>Use of the </a:t>
            </a:r>
            <a:r>
              <a:rPr lang="en-US" sz="2400" b="1" i="1" kern="1200" dirty="0">
                <a:solidFill>
                  <a:srgbClr val="FF0000"/>
                </a:solidFill>
                <a:latin typeface="Poppins" pitchFamily="2" charset="77"/>
                <a:ea typeface="+mj-ea"/>
                <a:cs typeface="Poppins" pitchFamily="2" charset="77"/>
              </a:rPr>
              <a:t>Alternate Assessment Decision-Making Tool</a:t>
            </a:r>
            <a:endParaRPr lang="en-US" sz="2000" b="1" i="1" kern="1200" dirty="0">
              <a:solidFill>
                <a:srgbClr val="FF0000"/>
              </a:solidFill>
              <a:latin typeface="Poppins" pitchFamily="2" charset="77"/>
              <a:ea typeface="+mj-ea"/>
              <a:cs typeface="Poppins" pitchFamily="2" charset="77"/>
            </a:endParaRPr>
          </a:p>
        </p:txBody>
      </p:sp>
      <p:pic>
        <p:nvPicPr>
          <p:cNvPr id="4" name="Content Placeholder 3">
            <a:extLst>
              <a:ext uri="{FF2B5EF4-FFF2-40B4-BE49-F238E27FC236}">
                <a16:creationId xmlns:a16="http://schemas.microsoft.com/office/drawing/2014/main" id="{8B02BB29-B7A3-BF74-A1EB-176B468D509B}"/>
              </a:ext>
            </a:extLst>
          </p:cNvPr>
          <p:cNvPicPr>
            <a:picLocks noGrp="1" noChangeAspect="1"/>
          </p:cNvPicPr>
          <p:nvPr>
            <p:ph idx="1"/>
          </p:nvPr>
        </p:nvPicPr>
        <p:blipFill>
          <a:blip r:embed="rId4"/>
          <a:stretch>
            <a:fillRect/>
          </a:stretch>
        </p:blipFill>
        <p:spPr>
          <a:xfrm>
            <a:off x="0" y="2501900"/>
            <a:ext cx="2794000" cy="2362200"/>
          </a:xfrm>
          <a:prstGeom prst="rect">
            <a:avLst/>
          </a:prstGeom>
        </p:spPr>
      </p:pic>
      <p:sp>
        <p:nvSpPr>
          <p:cNvPr id="16" name="TextBox 15">
            <a:extLst>
              <a:ext uri="{FF2B5EF4-FFF2-40B4-BE49-F238E27FC236}">
                <a16:creationId xmlns:a16="http://schemas.microsoft.com/office/drawing/2014/main" id="{470E9A03-F9A0-9314-05CD-7295280CE56D}"/>
              </a:ext>
            </a:extLst>
          </p:cNvPr>
          <p:cNvSpPr txBox="1"/>
          <p:nvPr/>
        </p:nvSpPr>
        <p:spPr>
          <a:xfrm>
            <a:off x="3810000" y="3276600"/>
            <a:ext cx="4005943" cy="101825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800" kern="1200" dirty="0">
                <a:highlight>
                  <a:srgbClr val="FFFFFF"/>
                </a:highlight>
                <a:latin typeface="+mn-lt"/>
                <a:ea typeface="+mn-ea"/>
                <a:cs typeface="+mn-cs"/>
                <a:hlinkClick r:id="rId5">
                  <a:extLst>
                    <a:ext uri="{A12FA001-AC4F-418D-AE19-62706E023703}">
                      <ahyp:hlinkClr xmlns:ahyp="http://schemas.microsoft.com/office/drawing/2018/hyperlinkcolor" val="tx"/>
                    </a:ext>
                  </a:extLst>
                </a:hlinkClick>
              </a:rPr>
              <a:t>https://www.cde.ca.gov/ta/tg/ca/documents/altassessmentdecision.pdf</a:t>
            </a:r>
            <a:endParaRPr lang="en-US" sz="1800" kern="1200" dirty="0">
              <a:highlight>
                <a:srgbClr val="FFFFFF"/>
              </a:highlight>
              <a:latin typeface="+mn-lt"/>
              <a:ea typeface="+mn-ea"/>
              <a:cs typeface="+mn-cs"/>
            </a:endParaRPr>
          </a:p>
          <a:p>
            <a:pPr indent="-228600">
              <a:lnSpc>
                <a:spcPct val="90000"/>
              </a:lnSpc>
              <a:spcAft>
                <a:spcPts val="600"/>
              </a:spcAft>
              <a:buFont typeface="Arial" panose="020B0604020202020204" pitchFamily="34" charset="0"/>
              <a:buChar char="•"/>
            </a:pP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71619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chemeClr val="accent1">
                <a:lumMod val="5000"/>
                <a:lumOff val="95000"/>
              </a:schemeClr>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24C49-D29B-C126-4185-EBF5DFC8FF3A}"/>
              </a:ext>
            </a:extLst>
          </p:cNvPr>
          <p:cNvSpPr>
            <a:spLocks noGrp="1"/>
          </p:cNvSpPr>
          <p:nvPr>
            <p:ph type="title"/>
          </p:nvPr>
        </p:nvSpPr>
        <p:spPr>
          <a:xfrm>
            <a:off x="4570578" y="410308"/>
            <a:ext cx="4186560" cy="1282446"/>
          </a:xfrm>
        </p:spPr>
        <p:txBody>
          <a:bodyPr vert="horz" lIns="91440" tIns="45720" rIns="91440" bIns="45720" rtlCol="0" anchor="ctr">
            <a:normAutofit fontScale="90000"/>
          </a:bodyPr>
          <a:lstStyle/>
          <a:p>
            <a:pPr defTabSz="914400">
              <a:spcBef>
                <a:spcPct val="0"/>
              </a:spcBef>
            </a:pPr>
            <a:br>
              <a:rPr lang="en-US" sz="2000" b="1" kern="1200" dirty="0">
                <a:solidFill>
                  <a:schemeClr val="tx2"/>
                </a:solidFill>
                <a:latin typeface="Arial Rounded MT Bold" panose="020F0704030504030204" pitchFamily="34" charset="77"/>
              </a:rPr>
            </a:br>
            <a:r>
              <a:rPr lang="en-US" sz="2700" b="1" kern="1200" dirty="0">
                <a:solidFill>
                  <a:schemeClr val="tx2"/>
                </a:solidFill>
                <a:latin typeface="Arial Rounded MT Bold" panose="020F0704030504030204" pitchFamily="34" charset="77"/>
              </a:rPr>
              <a:t>Does the student have to take the State Alternate Assessments or only be eligible? </a:t>
            </a:r>
            <a:endParaRPr lang="en-US" sz="2000" b="1" kern="1200" dirty="0">
              <a:solidFill>
                <a:schemeClr val="tx2"/>
              </a:solidFill>
              <a:latin typeface="Arial Rounded MT Bold" panose="020F0704030504030204" pitchFamily="34" charset="77"/>
            </a:endParaRPr>
          </a:p>
        </p:txBody>
      </p:sp>
      <p:pic>
        <p:nvPicPr>
          <p:cNvPr id="7" name="Graphic 6" descr="Books">
            <a:extLst>
              <a:ext uri="{FF2B5EF4-FFF2-40B4-BE49-F238E27FC236}">
                <a16:creationId xmlns:a16="http://schemas.microsoft.com/office/drawing/2014/main" id="{908E6251-762F-1F35-AAAE-8737ADBBB8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12" y="1345384"/>
            <a:ext cx="2715016" cy="2715016"/>
          </a:xfrm>
          <a:prstGeom prst="rect">
            <a:avLst/>
          </a:prstGeom>
        </p:spPr>
      </p:pic>
      <p:sp>
        <p:nvSpPr>
          <p:cNvPr id="3" name="Text Placeholder 2">
            <a:extLst>
              <a:ext uri="{FF2B5EF4-FFF2-40B4-BE49-F238E27FC236}">
                <a16:creationId xmlns:a16="http://schemas.microsoft.com/office/drawing/2014/main" id="{A363DBC3-3A27-8086-5C82-BA925CA74C58}"/>
              </a:ext>
            </a:extLst>
          </p:cNvPr>
          <p:cNvSpPr>
            <a:spLocks noGrp="1"/>
          </p:cNvSpPr>
          <p:nvPr>
            <p:ph type="body" idx="1"/>
          </p:nvPr>
        </p:nvSpPr>
        <p:spPr>
          <a:xfrm>
            <a:off x="4567930" y="1816261"/>
            <a:ext cx="3733184" cy="2729467"/>
          </a:xfrm>
        </p:spPr>
        <p:txBody>
          <a:bodyPr vert="horz" lIns="91440" tIns="45720" rIns="91440" bIns="45720" rtlCol="0" anchor="ctr">
            <a:normAutofit/>
          </a:bodyPr>
          <a:lstStyle/>
          <a:p>
            <a:pPr indent="-228600" defTabSz="914400">
              <a:buFont typeface="Arial" panose="020B0604020202020204" pitchFamily="34" charset="0"/>
              <a:buChar char="•"/>
            </a:pPr>
            <a:r>
              <a:rPr lang="en-US" sz="1400" b="1" dirty="0">
                <a:solidFill>
                  <a:schemeClr val="tx2"/>
                </a:solidFill>
              </a:rPr>
              <a:t>Chapter 2, Required Courses of Study, of SB 141 amended </a:t>
            </a:r>
            <a:r>
              <a:rPr lang="en-US" sz="1400" b="1" i="1" dirty="0">
                <a:solidFill>
                  <a:schemeClr val="tx2"/>
                </a:solidFill>
              </a:rPr>
              <a:t>Education Code</a:t>
            </a:r>
            <a:r>
              <a:rPr lang="en-US" sz="1400" b="1" dirty="0">
                <a:solidFill>
                  <a:schemeClr val="tx2"/>
                </a:solidFill>
              </a:rPr>
              <a:t> Section 51225.31 to read, with emphasis added in bold:</a:t>
            </a:r>
          </a:p>
          <a:p>
            <a:pPr lvl="1" indent="-228600" defTabSz="914400">
              <a:buFont typeface="Arial" panose="020B0604020202020204" pitchFamily="34" charset="0"/>
              <a:buChar char="•"/>
            </a:pPr>
            <a:r>
              <a:rPr lang="en-US" sz="1400" b="1" dirty="0">
                <a:solidFill>
                  <a:schemeClr val="tx2"/>
                </a:solidFill>
              </a:rPr>
              <a:t>1) </a:t>
            </a:r>
            <a:r>
              <a:rPr lang="en-US" sz="1400" b="1" u="sng" dirty="0">
                <a:solidFill>
                  <a:schemeClr val="tx2"/>
                </a:solidFill>
              </a:rPr>
              <a:t>The pupil’s individualized education program team has deemed the pupil eligible to take the state alternate assessments</a:t>
            </a:r>
            <a:r>
              <a:rPr lang="en-US" sz="1400" b="1" dirty="0">
                <a:solidFill>
                  <a:schemeClr val="tx2"/>
                </a:solidFill>
              </a:rPr>
              <a:t>, as described in subdivision (k) of Section 60640.</a:t>
            </a:r>
          </a:p>
          <a:p>
            <a:pPr indent="-228600" defTabSz="914400">
              <a:buFont typeface="Arial" panose="020B0604020202020204" pitchFamily="34" charset="0"/>
              <a:buChar char="•"/>
            </a:pPr>
            <a:r>
              <a:rPr lang="en-US" sz="1400" b="1" dirty="0">
                <a:solidFill>
                  <a:schemeClr val="tx2"/>
                </a:solidFill>
              </a:rPr>
              <a:t>The student is eligible to take the CAA in grade 11.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39747"/>
            <a:ext cx="4446455" cy="5103753"/>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573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rtoon of a child standing next to a book&#10;&#10;Description automatically generated">
            <a:extLst>
              <a:ext uri="{FF2B5EF4-FFF2-40B4-BE49-F238E27FC236}">
                <a16:creationId xmlns:a16="http://schemas.microsoft.com/office/drawing/2014/main" id="{B798CE7E-5EC0-6847-195C-5F6B70226751}"/>
              </a:ext>
            </a:extLst>
          </p:cNvPr>
          <p:cNvPicPr>
            <a:picLocks noChangeAspect="1"/>
          </p:cNvPicPr>
          <p:nvPr/>
        </p:nvPicPr>
        <p:blipFill>
          <a:blip r:embed="rId2"/>
          <a:stretch>
            <a:fillRect/>
          </a:stretch>
        </p:blipFill>
        <p:spPr>
          <a:xfrm>
            <a:off x="1591056" y="185058"/>
            <a:ext cx="5168973" cy="4654800"/>
          </a:xfrm>
          <a:prstGeom prst="rect">
            <a:avLst/>
          </a:prstGeom>
          <a:ln>
            <a:noFill/>
          </a:ln>
        </p:spPr>
      </p:pic>
      <p:sp>
        <p:nvSpPr>
          <p:cNvPr id="2" name="TextBox 1">
            <a:extLst>
              <a:ext uri="{FF2B5EF4-FFF2-40B4-BE49-F238E27FC236}">
                <a16:creationId xmlns:a16="http://schemas.microsoft.com/office/drawing/2014/main" id="{CE99FB39-C3E7-A827-2A80-75D61CC58AD7}"/>
              </a:ext>
            </a:extLst>
          </p:cNvPr>
          <p:cNvSpPr txBox="1"/>
          <p:nvPr/>
        </p:nvSpPr>
        <p:spPr>
          <a:xfrm>
            <a:off x="6760029" y="185058"/>
            <a:ext cx="2383971" cy="2246769"/>
          </a:xfrm>
          <a:prstGeom prst="rect">
            <a:avLst/>
          </a:prstGeom>
          <a:noFill/>
        </p:spPr>
        <p:txBody>
          <a:bodyPr wrap="square" rtlCol="0">
            <a:spAutoFit/>
          </a:bodyPr>
          <a:lstStyle/>
          <a:p>
            <a:r>
              <a:rPr lang="en-US" sz="2800" b="1" dirty="0">
                <a:latin typeface="Chalkboard" panose="03050602040202020205" pitchFamily="66" charset="77"/>
              </a:rPr>
              <a:t>This is the most difficult part of the requirements</a:t>
            </a:r>
          </a:p>
        </p:txBody>
      </p:sp>
    </p:spTree>
    <p:extLst>
      <p:ext uri="{BB962C8B-B14F-4D97-AF65-F5344CB8AC3E}">
        <p14:creationId xmlns:p14="http://schemas.microsoft.com/office/powerpoint/2010/main" val="41181996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TotalTime>
  <Words>1649</Words>
  <Application>Microsoft Macintosh PowerPoint</Application>
  <PresentationFormat>On-screen Show (16:9)</PresentationFormat>
  <Paragraphs>175</Paragraphs>
  <Slides>25</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SymbolMT</vt:lpstr>
      <vt:lpstr>Calibri</vt:lpstr>
      <vt:lpstr>Gloria Hallelujah</vt:lpstr>
      <vt:lpstr>Wingdings</vt:lpstr>
      <vt:lpstr>Arial Rounded MT Bold</vt:lpstr>
      <vt:lpstr>Roboto</vt:lpstr>
      <vt:lpstr>Chalkboard</vt:lpstr>
      <vt:lpstr>Carter One</vt:lpstr>
      <vt:lpstr>Helvetica Neue</vt:lpstr>
      <vt:lpstr>Poppins</vt:lpstr>
      <vt:lpstr>Arial</vt:lpstr>
      <vt:lpstr>Calibri Light</vt:lpstr>
      <vt:lpstr>Poppins Medium</vt:lpstr>
      <vt:lpstr>Times New Roman</vt:lpstr>
      <vt:lpstr>Lato Light</vt:lpstr>
      <vt:lpstr>Poppins Black</vt:lpstr>
      <vt:lpstr>GillSansMT</vt:lpstr>
      <vt:lpstr>Office Theme</vt:lpstr>
      <vt:lpstr>PowerPoint Presentation</vt:lpstr>
      <vt:lpstr>PowerPoint Presentation</vt:lpstr>
      <vt:lpstr>PowerPoint Presentation</vt:lpstr>
      <vt:lpstr>What does California Law vs. Local School Districts  Require?</vt:lpstr>
      <vt:lpstr>PowerPoint Presentation</vt:lpstr>
      <vt:lpstr>PowerPoint Presentation</vt:lpstr>
      <vt:lpstr>How do you decide if a student is eligible to take the Calif. Alternative Assessment?  Use of the Alternate Assessment Decision-Making Tool</vt:lpstr>
      <vt:lpstr> Does the student have to take the State Alternate Assessments or only be eligible? </vt:lpstr>
      <vt:lpstr>PowerPoint Presentation</vt:lpstr>
      <vt:lpstr>PowerPoint Presentation</vt:lpstr>
      <vt:lpstr>PowerPoint Presentation</vt:lpstr>
      <vt:lpstr>PowerPoint Presentation</vt:lpstr>
      <vt:lpstr>Example of State Standards Aligned Course Requirements for Algebra</vt:lpstr>
      <vt:lpstr>Graduation</vt:lpstr>
      <vt:lpstr>PowerPoint Presentation</vt:lpstr>
      <vt:lpstr>PowerPoint Presentation</vt:lpstr>
      <vt:lpstr>PowerPoint Presentation</vt:lpstr>
      <vt:lpstr>Accommodations / Modifications</vt:lpstr>
      <vt:lpstr>Other Supports for School Personnel or for Student</vt:lpstr>
      <vt:lpstr>School Districts Guide to Implementation</vt:lpstr>
      <vt:lpstr>Can the classes be part of the functional curriculum of a  moderate/severe class?</vt:lpstr>
      <vt:lpstr>Do School Districts have to do this?</vt:lpstr>
      <vt:lpstr>Resources on CDE website useful for implementation of diploma pathway: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Janis White</cp:lastModifiedBy>
  <cp:revision>15</cp:revision>
  <cp:lastPrinted>2024-05-07T21:34:33Z</cp:lastPrinted>
  <dcterms:modified xsi:type="dcterms:W3CDTF">2024-05-09T03:26:27Z</dcterms:modified>
</cp:coreProperties>
</file>