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7" r:id="rId2"/>
    <p:sldId id="257" r:id="rId3"/>
    <p:sldId id="258" r:id="rId4"/>
    <p:sldId id="299" r:id="rId5"/>
    <p:sldId id="291" r:id="rId6"/>
    <p:sldId id="262" r:id="rId7"/>
    <p:sldId id="29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9" autoAdjust="0"/>
    <p:restoredTop sz="74651" autoAdjust="0"/>
  </p:normalViewPr>
  <p:slideViewPr>
    <p:cSldViewPr snapToGrid="0">
      <p:cViewPr varScale="1">
        <p:scale>
          <a:sx n="57" d="100"/>
          <a:sy n="57" d="100"/>
        </p:scale>
        <p:origin x="298" y="34"/>
      </p:cViewPr>
      <p:guideLst/>
    </p:cSldViewPr>
  </p:slideViewPr>
  <p:outlineViewPr>
    <p:cViewPr>
      <p:scale>
        <a:sx n="33" d="100"/>
        <a:sy n="33" d="100"/>
      </p:scale>
      <p:origin x="0" y="-668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46594-CFC5-4071-A64C-A0C23DFAA83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01171-34CB-4E17-9CA2-C32F3C552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35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8A9C63-1805-4B99-A1BC-49885FDFCE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521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P&amp;A system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- 1978 to protect the rights of people with disabilities. </a:t>
            </a:r>
          </a:p>
          <a:p>
            <a:pPr marL="171450" indent="-171450">
              <a:buFontTx/>
              <a:buChar char="-"/>
            </a:pPr>
            <a:r>
              <a:rPr lang="en-US" dirty="0"/>
              <a:t>Advocacy principals</a:t>
            </a:r>
          </a:p>
          <a:p>
            <a:pPr marL="171450" indent="-171450">
              <a:buFontTx/>
              <a:buChar char="-"/>
            </a:pPr>
            <a:r>
              <a:rPr lang="en-US" dirty="0"/>
              <a:t>ASP</a:t>
            </a:r>
          </a:p>
          <a:p>
            <a:pPr marL="171450" indent="-171450">
              <a:buFontTx/>
              <a:buChar char="-"/>
            </a:pPr>
            <a:r>
              <a:rPr lang="en-US" dirty="0"/>
              <a:t>9 federal grants, 2 state grants</a:t>
            </a:r>
          </a:p>
          <a:p>
            <a:pPr marL="171450" indent="-171450">
              <a:buFontTx/>
              <a:buChar char="-"/>
            </a:pPr>
            <a:r>
              <a:rPr lang="en-US" dirty="0"/>
              <a:t>Independent Advocates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A01171-34CB-4E17-9CA2-C32F3C5520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23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Fresno Deaf VR services</a:t>
            </a:r>
          </a:p>
          <a:p>
            <a:r>
              <a:rPr lang="en-US" dirty="0"/>
              <a:t>CA Blue Print</a:t>
            </a:r>
          </a:p>
          <a:p>
            <a:r>
              <a:rPr lang="en-US" dirty="0"/>
              <a:t>Individual Cases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CIE Clinics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A01171-34CB-4E17-9CA2-C32F3C5520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853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Restraint and seclusion in schools, jails, etc.</a:t>
            </a:r>
          </a:p>
          <a:p>
            <a:r>
              <a:rPr lang="en-US" dirty="0"/>
              <a:t>Monitoring projects</a:t>
            </a:r>
          </a:p>
          <a:p>
            <a:r>
              <a:rPr lang="en-US" dirty="0"/>
              <a:t>San Diego hosing case</a:t>
            </a:r>
          </a:p>
          <a:p>
            <a:r>
              <a:rPr lang="en-US" dirty="0"/>
              <a:t>Photo: protest re: accessible public transportation in bay area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A01171-34CB-4E17-9CA2-C32F3C5520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69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A01171-34CB-4E17-9CA2-C32F3C5520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310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A01171-34CB-4E17-9CA2-C32F3C5520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64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1677A-8957-4B97-9BC1-3931693742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C1EEED-FF62-4EDF-9631-7A3790CAFF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B6303-192C-4217-9E0A-15551D319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A0A5-EE88-45D8-BB23-53B633A1277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5C19F-7E68-4933-964D-AE19FA484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A165C-A2D1-48B7-A510-BF51F55CD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6E8D-0771-407C-9DCC-9BD3C5BCF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82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AF2AD-BFAE-4BC9-8D14-D038C9FFF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008BF3-2799-4FE0-9E9B-792C83DC1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71C23-2C9E-4E66-9726-88BEF0850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A0A5-EE88-45D8-BB23-53B633A1277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A8CE7-3B39-475D-AED6-283DFF25B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71448-4756-40B1-AC11-18C97E05B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6E8D-0771-407C-9DCC-9BD3C5BCF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4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F4021C-9D6B-4EAD-89F4-7480230DCE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58D731-1C8D-4572-B17B-3D08B7B888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9FB67-A54A-4A09-8CF6-B981D4AA9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A0A5-EE88-45D8-BB23-53B633A1277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D500D-C4FA-415C-8BAE-520636111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B99BA-848E-4C2C-B8C3-525A874C1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6E8D-0771-407C-9DCC-9BD3C5BCF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34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21884-6894-4029-A82F-700E6B4D0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890CA-5A73-4677-9D97-23F91CA4A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B528A4-B840-4702-B87C-635412982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A0A5-EE88-45D8-BB23-53B633A1277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68E6A-4963-4BF9-AE3E-19B17F21C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D0FB2-E4F8-4BEE-B3CF-5942B8DF4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6E8D-0771-407C-9DCC-9BD3C5BCF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748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5F1D6-1331-40F1-9F14-05318ED3C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10E170-0167-4F0C-9FBD-4E5D1D706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B85BC-BB44-4BD0-8564-41313AA71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A0A5-EE88-45D8-BB23-53B633A1277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057E4-9084-47B1-B064-68E27BEBC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12D1E-B5C3-4718-9A1B-1BF25AC24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6E8D-0771-407C-9DCC-9BD3C5BCF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50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982CA-416B-45B6-A6F1-9C4A3775B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C5D4B-2AB7-40B4-A2A1-8A3AAD80C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B0B1C-3382-49EC-98A0-6F5D8BD4D2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463069-EF41-460E-A8BF-B8A2DA4BB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A0A5-EE88-45D8-BB23-53B633A1277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6C8D2-07C5-481F-8C97-978B247CE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BF43-96E9-44E8-91AA-C0BC4DCE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6E8D-0771-407C-9DCC-9BD3C5BCF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011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C0DF0-88F7-4F62-BAA8-D6AF08EC6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E4BFD6-1150-4ABB-B328-A88924DAE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ADECC5-77D4-4DBD-92EC-07C7A12E0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8ACF07-D4A1-42BB-B3A9-B066297E7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1A7628-9C67-4242-98AD-299782E0EB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A747C3-FEF0-4EF4-92A9-31E6331A2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A0A5-EE88-45D8-BB23-53B633A1277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E7114A-DCD2-40E0-A41D-2038AF2F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105A07-D7AE-4E15-989F-6F3056478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6E8D-0771-407C-9DCC-9BD3C5BCF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14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BE25D-EE6A-4916-8541-21AA2B259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FD5828-B367-46C5-A31F-1FB2F7E8F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A0A5-EE88-45D8-BB23-53B633A1277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810FD-43EC-47D0-9DA2-DBA5BD274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CB32B7-FE4A-4AEF-9B46-6FDC54361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6E8D-0771-407C-9DCC-9BD3C5BCF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112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3CEADC-3883-417D-89BC-0D6758EFB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A0A5-EE88-45D8-BB23-53B633A1277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113987-B2B8-4012-87A8-1B0AE49CA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E816D0-062C-4C0D-B886-820ED2349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6E8D-0771-407C-9DCC-9BD3C5BCF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5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D0F05-B5AD-48C8-A676-C62E22F62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9939E-6EEF-46D3-9BF8-A1503D890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9781E8-D8E8-4905-8BBF-107D4A2D8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E9E6B5-E2E5-4FC1-9E40-B66FF4711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A0A5-EE88-45D8-BB23-53B633A1277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97E40C-CAE5-4948-AAC5-63A3FB54B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E2FEA8-ED4E-440D-9295-615830AC0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6E8D-0771-407C-9DCC-9BD3C5BCF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3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5242E-DFDC-4E88-8205-8C959BA3A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DC677E-0CF1-4895-B52F-37BC72EBA1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9F9875-23C5-4117-8132-38C2AC04F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4074F-4A6E-441D-9E46-1200ECE91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A0A5-EE88-45D8-BB23-53B633A1277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6AA525-C1DE-416A-9084-69BBC04D9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B53651-5F23-4F31-BFBB-02D0F15DE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6E8D-0771-407C-9DCC-9BD3C5BCF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25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9BFE5D-0E55-4B25-A877-5694F3C1D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281A0E-99B8-4FFF-92B4-CEAD2EE53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13696-8E4D-41F8-88A5-8702EEDA1B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4A0A5-EE88-45D8-BB23-53B633A1277D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4A9E0-AC65-4C2A-AFE8-AC16CEE8B9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B9043-9370-4638-BED5-DC246E1468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86E8D-0771-407C-9DCC-9BD3C5BCF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33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sabilityrightsca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380744" y="737054"/>
            <a:ext cx="9144000" cy="5106815"/>
          </a:xfrm>
        </p:spPr>
        <p:txBody>
          <a:bodyPr>
            <a:normAutofit/>
          </a:bodyPr>
          <a:lstStyle/>
          <a:p>
            <a:pPr algn="ctr"/>
            <a:br>
              <a:rPr lang="en-US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br>
              <a:rPr lang="en-US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br>
              <a:rPr lang="en-US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br>
              <a:rPr lang="en-US" b="1" dirty="0">
                <a:solidFill>
                  <a:srgbClr val="171717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br>
              <a:rPr lang="en-US" b="1" dirty="0">
                <a:solidFill>
                  <a:srgbClr val="171717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br>
              <a:rPr lang="en-US" b="1" dirty="0">
                <a:solidFill>
                  <a:srgbClr val="171717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 sz="3200" dirty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1</a:t>
            </a:r>
          </a:p>
        </p:txBody>
      </p:sp>
      <p:pic>
        <p:nvPicPr>
          <p:cNvPr id="6" name="Picture 8" descr="DRC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52668" y="1481474"/>
            <a:ext cx="7384836" cy="3041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25230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AD232-D81A-43CD-8AFB-C54AA60A5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DRC Vision &amp; Mission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26C8A-7F1B-413D-9719-30DB473AD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envision a barrier-free, inclusive, diverse world that values each individual and their voice. In this world, all people with disabilities enjoy the power of equal rights and opportunities; freedom from abuse, neglect, and discrimination; dignity; and respect for their choices based on their own goals and values.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Disability Rights California advocates, educates, investigates, and litigates to advance the rights, dignity, equal opportunities, and choices for all people with disabilities.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 sz="3200" dirty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53415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6EA36-3E7A-451E-BE00-FE889B2AE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We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BCFEC-C37E-4F21-B009-D1BB63C17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636" y="1438656"/>
            <a:ext cx="10372164" cy="4931664"/>
          </a:xfrm>
        </p:spPr>
        <p:txBody>
          <a:bodyPr>
            <a:normAutofit/>
          </a:bodyPr>
          <a:lstStyle/>
          <a:p>
            <a:pPr marL="171450" lvl="0" indent="-17145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Advocate:</a:t>
            </a:r>
          </a:p>
          <a:p>
            <a:pPr marL="171450" indent="-17145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Provide legal representation on disability-related issues</a:t>
            </a:r>
          </a:p>
          <a:p>
            <a:pPr marL="171450" indent="-17145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Make policy changes to benefit many</a:t>
            </a:r>
          </a:p>
          <a:p>
            <a:pPr marL="171450" indent="-17145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Help state psychiatric hospital residents</a:t>
            </a:r>
          </a:p>
          <a:p>
            <a:pPr marL="171450" lvl="0" indent="-17145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Educate:</a:t>
            </a:r>
          </a:p>
          <a:p>
            <a:pPr marL="171450" indent="-17145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Community training and clinic activities</a:t>
            </a:r>
          </a:p>
          <a:p>
            <a:pPr marL="171450" indent="-17145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Counsel and advice to foster self-advocacy</a:t>
            </a:r>
          </a:p>
          <a:p>
            <a:pPr marL="171450" indent="-17145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Publications and resource materials</a:t>
            </a:r>
          </a:p>
          <a:p>
            <a:pPr marL="171450" lvl="0" indent="-17145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 sz="3200" dirty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905754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6EA36-3E7A-451E-BE00-FE889B2AE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We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BCFEC-C37E-4F21-B009-D1BB63C17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38656"/>
            <a:ext cx="10632141" cy="4931664"/>
          </a:xfrm>
        </p:spPr>
        <p:txBody>
          <a:bodyPr>
            <a:normAutofit/>
          </a:bodyPr>
          <a:lstStyle/>
          <a:p>
            <a:pPr marL="171450" lvl="0" indent="-17145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Investigate:</a:t>
            </a:r>
          </a:p>
          <a:p>
            <a:pPr marL="171450" lvl="0" indent="-17145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Investigate and address reports of abuse or neglect</a:t>
            </a:r>
          </a:p>
          <a:p>
            <a:pPr marL="171450" lvl="0" indent="-17145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Ensure Social Security representative payees and beneficiaries understand their rights and responsibilities</a:t>
            </a:r>
          </a:p>
          <a:p>
            <a:pPr marL="171450" lvl="0" indent="-17145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Monitor facilities and segregated settings</a:t>
            </a:r>
          </a:p>
          <a:p>
            <a:pPr marL="171450" lvl="0" indent="-17145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Litigate:</a:t>
            </a:r>
          </a:p>
          <a:p>
            <a:pPr marL="171450" lvl="0" indent="-17145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	- Advocate for people with disabilities in class actions</a:t>
            </a:r>
          </a:p>
          <a:p>
            <a:pPr marL="171450" lvl="0" indent="-17145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Bring impact litigation and act as amicus curiae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 sz="3200" dirty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79530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D7A7793A-1EDE-4803-883D-619D337D9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Disability Rights Practice Areas and Programs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7" name="Content Placeholder 2" descr="Photo of a person receiving a certificate">
            <a:extLst>
              <a:ext uri="{FF2B5EF4-FFF2-40B4-BE49-F238E27FC236}">
                <a16:creationId xmlns:a16="http://schemas.microsoft.com/office/drawing/2014/main" id="{C79DFE1B-9648-4D82-997F-0185BFDC8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553" y="2220819"/>
            <a:ext cx="11354893" cy="3144557"/>
          </a:xfrm>
        </p:spPr>
        <p:txBody>
          <a:bodyPr numCol="2">
            <a:normAutofit/>
          </a:bodyPr>
          <a:lstStyle/>
          <a:p>
            <a:pPr lvl="1">
              <a:buNone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Civil Rights </a:t>
            </a:r>
          </a:p>
          <a:p>
            <a:pPr lvl="1">
              <a:buNone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Healthcare/Home &amp; Community-based services </a:t>
            </a:r>
          </a:p>
          <a:p>
            <a:pPr lvl="1">
              <a:buNone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-Intellectual/Developmental Disabilities</a:t>
            </a:r>
          </a:p>
          <a:p>
            <a:pPr lvl="1">
              <a:buNone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Mental Health</a:t>
            </a:r>
          </a:p>
          <a:p>
            <a:pPr lvl="1">
              <a:buNone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Pathways to Work</a:t>
            </a:r>
          </a:p>
          <a:p>
            <a:pPr lvl="1">
              <a:buNone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Voting Rights</a:t>
            </a:r>
          </a:p>
          <a:p>
            <a:pPr lvl="1">
              <a:buNone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Youth/Special Education </a:t>
            </a:r>
          </a:p>
          <a:p>
            <a:pPr lvl="1">
              <a:buNone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Regional Center </a:t>
            </a:r>
          </a:p>
          <a:p>
            <a:pPr lvl="1">
              <a:buNone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Peer-Self Advocacy </a:t>
            </a:r>
          </a:p>
          <a:p>
            <a:pPr lvl="1">
              <a:buNone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Abuse and Neglect</a:t>
            </a:r>
          </a:p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 sz="3200" dirty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63B87-A40B-4B04-9B0D-93EFB5E52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decide if we represent a client directly, we consider…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6196-C1F4-44E3-9922-EC2A7E113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5471" y="2015195"/>
            <a:ext cx="8370402" cy="4351338"/>
          </a:xfrm>
        </p:spPr>
        <p:txBody>
          <a:bodyPr/>
          <a:lstStyle/>
          <a:p>
            <a:pPr marL="0" lv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The merits of the case</a:t>
            </a:r>
          </a:p>
          <a:p>
            <a:pPr marL="0" lv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The client’s ability to advocate for themselves</a:t>
            </a:r>
          </a:p>
          <a:p>
            <a:pPr marL="0" lv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Other advocacy sources </a:t>
            </a:r>
          </a:p>
          <a:p>
            <a:pPr marL="0" lv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Whether the problem is a DRC priority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If DRC has resources to help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 sz="3200" dirty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537758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1D907-28DA-45B4-BA0E-3A051C780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to Access DRC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23A3F-8162-4FB0-869C-B58F1F884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Intake line: (800) 776-5746</a:t>
            </a:r>
          </a:p>
          <a:p>
            <a:pPr marL="0" indent="0" algn="ctr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www.disabilityrightsca.org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Photo of person reading braille">
            <a:extLst>
              <a:ext uri="{FF2B5EF4-FFF2-40B4-BE49-F238E27FC236}">
                <a16:creationId xmlns:a16="http://schemas.microsoft.com/office/drawing/2014/main" id="{12330263-9325-4D4C-9C53-DB181CDC3D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300" y="3711003"/>
            <a:ext cx="5623560" cy="2600897"/>
          </a:xfrm>
          <a:prstGeom prst="rect">
            <a:avLst/>
          </a:prstGeom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 sz="3200" dirty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133520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289</Words>
  <Application>Microsoft Office PowerPoint</Application>
  <PresentationFormat>Widescreen</PresentationFormat>
  <Paragraphs>69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Calibri Light</vt:lpstr>
      <vt:lpstr>Office Theme</vt:lpstr>
      <vt:lpstr>      </vt:lpstr>
      <vt:lpstr>DRC Vision &amp; Mission Statement</vt:lpstr>
      <vt:lpstr>What We Do</vt:lpstr>
      <vt:lpstr>What We Do</vt:lpstr>
      <vt:lpstr>Disability Rights Practice Areas and Programs</vt:lpstr>
      <vt:lpstr>To decide if we represent a client directly, we consider…</vt:lpstr>
      <vt:lpstr>How to Access DRC Services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Hoyt</dc:creator>
  <cp:lastModifiedBy>Rebecca Hoyt</cp:lastModifiedBy>
  <cp:revision>27</cp:revision>
  <dcterms:created xsi:type="dcterms:W3CDTF">2019-02-14T18:44:18Z</dcterms:created>
  <dcterms:modified xsi:type="dcterms:W3CDTF">2019-04-29T18:33:16Z</dcterms:modified>
</cp:coreProperties>
</file>