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7" r:id="rId5"/>
    <p:sldMasterId id="2147483708" r:id="rId6"/>
    <p:sldMasterId id="2147483709" r:id="rId7"/>
    <p:sldMasterId id="214748371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56" r:id="rId210"/>
    <p:sldId id="457"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471" r:id="rId225"/>
    <p:sldId id="472" r:id="rId226"/>
    <p:sldId id="473" r:id="rId227"/>
    <p:sldId id="474" r:id="rId228"/>
    <p:sldId id="475" r:id="rId229"/>
    <p:sldId id="476" r:id="rId230"/>
    <p:sldId id="477" r:id="rId231"/>
    <p:sldId id="478" r:id="rId232"/>
    <p:sldId id="479" r:id="rId233"/>
    <p:sldId id="480" r:id="rId234"/>
    <p:sldId id="481" r:id="rId235"/>
    <p:sldId id="482" r:id="rId236"/>
    <p:sldId id="483" r:id="rId237"/>
    <p:sldId id="484" r:id="rId238"/>
    <p:sldId id="485" r:id="rId239"/>
    <p:sldId id="486" r:id="rId240"/>
    <p:sldId id="487" r:id="rId241"/>
    <p:sldId id="488" r:id="rId242"/>
    <p:sldId id="489" r:id="rId243"/>
    <p:sldId id="490" r:id="rId244"/>
    <p:sldId id="491" r:id="rId245"/>
    <p:sldId id="492" r:id="rId246"/>
    <p:sldId id="493" r:id="rId247"/>
    <p:sldId id="494" r:id="rId248"/>
    <p:sldId id="495" r:id="rId249"/>
    <p:sldId id="496" r:id="rId250"/>
    <p:sldId id="497" r:id="rId251"/>
    <p:sldId id="498" r:id="rId252"/>
    <p:sldId id="499" r:id="rId253"/>
    <p:sldId id="500" r:id="rId254"/>
    <p:sldId id="501" r:id="rId255"/>
    <p:sldId id="502" r:id="rId256"/>
    <p:sldId id="503" r:id="rId257"/>
    <p:sldId id="504" r:id="rId258"/>
    <p:sldId id="505" r:id="rId259"/>
    <p:sldId id="506" r:id="rId260"/>
    <p:sldId id="507" r:id="rId261"/>
    <p:sldId id="508" r:id="rId262"/>
    <p:sldId id="509" r:id="rId263"/>
    <p:sldId id="510" r:id="rId26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4487E3-CA33-4B0F-A24C-73D9C395A894}">
  <a:tblStyle styleId="{3A4487E3-CA33-4B0F-A24C-73D9C395A894}" styleName="Table_0">
    <a:wholeTbl>
      <a:tcTxStyle b="off" i="off">
        <a:font>
          <a:latin typeface="Gotham"/>
          <a:ea typeface="Gotham"/>
          <a:cs typeface="Gotham"/>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Gotham"/>
          <a:ea typeface="Gotham"/>
          <a:cs typeface="Gotham"/>
        </a:font>
        <a:schemeClr val="lt1"/>
      </a:tcTxStyle>
      <a:tcStyle>
        <a:fill>
          <a:solidFill>
            <a:schemeClr val="accent1"/>
          </a:solidFill>
        </a:fill>
      </a:tcStyle>
    </a:lastCol>
    <a:firstCol>
      <a:tcTxStyle b="on" i="off">
        <a:font>
          <a:latin typeface="Gotham"/>
          <a:ea typeface="Gotham"/>
          <a:cs typeface="Gotham"/>
        </a:font>
        <a:schemeClr val="lt1"/>
      </a:tcTxStyle>
      <a:tcStyle>
        <a:fill>
          <a:solidFill>
            <a:schemeClr val="accent1"/>
          </a:solidFill>
        </a:fill>
      </a:tcStyle>
    </a:firstCol>
    <a:lastRow>
      <a:tcTxStyle b="on" i="off">
        <a:font>
          <a:latin typeface="Gotham"/>
          <a:ea typeface="Gotham"/>
          <a:cs typeface="Gotham"/>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Gotham"/>
          <a:ea typeface="Gotham"/>
          <a:cs typeface="Gotham"/>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21FBA77F-B76C-40E4-9122-D21F7D955F0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A54020C-5472-434C-B60F-B5F95014CD8E}"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85AB51C-3015-420E-8E13-DD7762BECD73}"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190" Type="http://schemas.openxmlformats.org/officeDocument/2006/relationships/slide" Target="slides/slide18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194" Type="http://schemas.openxmlformats.org/officeDocument/2006/relationships/slide" Target="slides/slide185.xml"/><Relationship Id="rId43" Type="http://schemas.openxmlformats.org/officeDocument/2006/relationships/slide" Target="slides/slide34.xml"/><Relationship Id="rId193" Type="http://schemas.openxmlformats.org/officeDocument/2006/relationships/slide" Target="slides/slide184.xml"/><Relationship Id="rId46" Type="http://schemas.openxmlformats.org/officeDocument/2006/relationships/slide" Target="slides/slide37.xml"/><Relationship Id="rId192" Type="http://schemas.openxmlformats.org/officeDocument/2006/relationships/slide" Target="slides/slide183.xml"/><Relationship Id="rId45" Type="http://schemas.openxmlformats.org/officeDocument/2006/relationships/slide" Target="slides/slide36.xml"/><Relationship Id="rId191" Type="http://schemas.openxmlformats.org/officeDocument/2006/relationships/slide" Target="slides/slide182.xml"/><Relationship Id="rId48" Type="http://schemas.openxmlformats.org/officeDocument/2006/relationships/slide" Target="slides/slide39.xml"/><Relationship Id="rId187" Type="http://schemas.openxmlformats.org/officeDocument/2006/relationships/slide" Target="slides/slide178.xml"/><Relationship Id="rId47" Type="http://schemas.openxmlformats.org/officeDocument/2006/relationships/slide" Target="slides/slide38.xml"/><Relationship Id="rId186" Type="http://schemas.openxmlformats.org/officeDocument/2006/relationships/slide" Target="slides/slide177.xml"/><Relationship Id="rId185" Type="http://schemas.openxmlformats.org/officeDocument/2006/relationships/slide" Target="slides/slide176.xml"/><Relationship Id="rId49" Type="http://schemas.openxmlformats.org/officeDocument/2006/relationships/slide" Target="slides/slide40.xml"/><Relationship Id="rId184" Type="http://schemas.openxmlformats.org/officeDocument/2006/relationships/slide" Target="slides/slide175.xml"/><Relationship Id="rId189" Type="http://schemas.openxmlformats.org/officeDocument/2006/relationships/slide" Target="slides/slide180.xml"/><Relationship Id="rId188" Type="http://schemas.openxmlformats.org/officeDocument/2006/relationships/slide" Target="slides/slide179.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183" Type="http://schemas.openxmlformats.org/officeDocument/2006/relationships/slide" Target="slides/slide174.xml"/><Relationship Id="rId32" Type="http://schemas.openxmlformats.org/officeDocument/2006/relationships/slide" Target="slides/slide23.xml"/><Relationship Id="rId182" Type="http://schemas.openxmlformats.org/officeDocument/2006/relationships/slide" Target="slides/slide173.xml"/><Relationship Id="rId35" Type="http://schemas.openxmlformats.org/officeDocument/2006/relationships/slide" Target="slides/slide26.xml"/><Relationship Id="rId181" Type="http://schemas.openxmlformats.org/officeDocument/2006/relationships/slide" Target="slides/slide172.xml"/><Relationship Id="rId34" Type="http://schemas.openxmlformats.org/officeDocument/2006/relationships/slide" Target="slides/slide25.xml"/><Relationship Id="rId180" Type="http://schemas.openxmlformats.org/officeDocument/2006/relationships/slide" Target="slides/slide171.xml"/><Relationship Id="rId37" Type="http://schemas.openxmlformats.org/officeDocument/2006/relationships/slide" Target="slides/slide28.xml"/><Relationship Id="rId176" Type="http://schemas.openxmlformats.org/officeDocument/2006/relationships/slide" Target="slides/slide167.xml"/><Relationship Id="rId36" Type="http://schemas.openxmlformats.org/officeDocument/2006/relationships/slide" Target="slides/slide27.xml"/><Relationship Id="rId175" Type="http://schemas.openxmlformats.org/officeDocument/2006/relationships/slide" Target="slides/slide166.xml"/><Relationship Id="rId39" Type="http://schemas.openxmlformats.org/officeDocument/2006/relationships/slide" Target="slides/slide30.xml"/><Relationship Id="rId174" Type="http://schemas.openxmlformats.org/officeDocument/2006/relationships/slide" Target="slides/slide165.xml"/><Relationship Id="rId38" Type="http://schemas.openxmlformats.org/officeDocument/2006/relationships/slide" Target="slides/slide29.xml"/><Relationship Id="rId173" Type="http://schemas.openxmlformats.org/officeDocument/2006/relationships/slide" Target="slides/slide164.xml"/><Relationship Id="rId179" Type="http://schemas.openxmlformats.org/officeDocument/2006/relationships/slide" Target="slides/slide170.xml"/><Relationship Id="rId178" Type="http://schemas.openxmlformats.org/officeDocument/2006/relationships/slide" Target="slides/slide169.xml"/><Relationship Id="rId177" Type="http://schemas.openxmlformats.org/officeDocument/2006/relationships/slide" Target="slides/slide168.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98" Type="http://schemas.openxmlformats.org/officeDocument/2006/relationships/slide" Target="slides/slide189.xml"/><Relationship Id="rId14" Type="http://schemas.openxmlformats.org/officeDocument/2006/relationships/slide" Target="slides/slide5.xml"/><Relationship Id="rId197" Type="http://schemas.openxmlformats.org/officeDocument/2006/relationships/slide" Target="slides/slide188.xml"/><Relationship Id="rId17" Type="http://schemas.openxmlformats.org/officeDocument/2006/relationships/slide" Target="slides/slide8.xml"/><Relationship Id="rId196" Type="http://schemas.openxmlformats.org/officeDocument/2006/relationships/slide" Target="slides/slide187.xml"/><Relationship Id="rId16" Type="http://schemas.openxmlformats.org/officeDocument/2006/relationships/slide" Target="slides/slide7.xml"/><Relationship Id="rId195" Type="http://schemas.openxmlformats.org/officeDocument/2006/relationships/slide" Target="slides/slide186.xml"/><Relationship Id="rId19" Type="http://schemas.openxmlformats.org/officeDocument/2006/relationships/slide" Target="slides/slide10.xml"/><Relationship Id="rId18" Type="http://schemas.openxmlformats.org/officeDocument/2006/relationships/slide" Target="slides/slide9.xml"/><Relationship Id="rId199" Type="http://schemas.openxmlformats.org/officeDocument/2006/relationships/slide" Target="slides/slide190.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slide" Target="slides/slide141.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0.xml"/><Relationship Id="rId4" Type="http://schemas.openxmlformats.org/officeDocument/2006/relationships/tableStyles" Target="tableStyles.xml"/><Relationship Id="rId148" Type="http://schemas.openxmlformats.org/officeDocument/2006/relationships/slide" Target="slides/slide139.xml"/><Relationship Id="rId9" Type="http://schemas.openxmlformats.org/officeDocument/2006/relationships/notesMaster" Target="notesMasters/notesMaster1.xml"/><Relationship Id="rId143" Type="http://schemas.openxmlformats.org/officeDocument/2006/relationships/slide" Target="slides/slide134.xml"/><Relationship Id="rId264" Type="http://schemas.openxmlformats.org/officeDocument/2006/relationships/slide" Target="slides/slide255.xml"/><Relationship Id="rId142" Type="http://schemas.openxmlformats.org/officeDocument/2006/relationships/slide" Target="slides/slide133.xml"/><Relationship Id="rId263" Type="http://schemas.openxmlformats.org/officeDocument/2006/relationships/slide" Target="slides/slide254.xml"/><Relationship Id="rId141" Type="http://schemas.openxmlformats.org/officeDocument/2006/relationships/slide" Target="slides/slide132.xml"/><Relationship Id="rId262" Type="http://schemas.openxmlformats.org/officeDocument/2006/relationships/slide" Target="slides/slide253.xml"/><Relationship Id="rId140" Type="http://schemas.openxmlformats.org/officeDocument/2006/relationships/slide" Target="slides/slide131.xml"/><Relationship Id="rId261" Type="http://schemas.openxmlformats.org/officeDocument/2006/relationships/slide" Target="slides/slide252.xml"/><Relationship Id="rId5" Type="http://schemas.openxmlformats.org/officeDocument/2006/relationships/slideMaster" Target="slideMasters/slideMaster1.xml"/><Relationship Id="rId147" Type="http://schemas.openxmlformats.org/officeDocument/2006/relationships/slide" Target="slides/slide138.xml"/><Relationship Id="rId6" Type="http://schemas.openxmlformats.org/officeDocument/2006/relationships/slideMaster" Target="slideMasters/slideMaster2.xml"/><Relationship Id="rId146" Type="http://schemas.openxmlformats.org/officeDocument/2006/relationships/slide" Target="slides/slide137.xml"/><Relationship Id="rId7" Type="http://schemas.openxmlformats.org/officeDocument/2006/relationships/slideMaster" Target="slideMasters/slideMaster3.xml"/><Relationship Id="rId145" Type="http://schemas.openxmlformats.org/officeDocument/2006/relationships/slide" Target="slides/slide136.xml"/><Relationship Id="rId8" Type="http://schemas.openxmlformats.org/officeDocument/2006/relationships/slideMaster" Target="slideMasters/slideMaster4.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260" Type="http://schemas.openxmlformats.org/officeDocument/2006/relationships/slide" Target="slides/slide251.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259" Type="http://schemas.openxmlformats.org/officeDocument/2006/relationships/slide" Target="slides/slide250.xml"/><Relationship Id="rId137" Type="http://schemas.openxmlformats.org/officeDocument/2006/relationships/slide" Target="slides/slide128.xml"/><Relationship Id="rId258" Type="http://schemas.openxmlformats.org/officeDocument/2006/relationships/slide" Target="slides/slide249.xml"/><Relationship Id="rId132" Type="http://schemas.openxmlformats.org/officeDocument/2006/relationships/slide" Target="slides/slide123.xml"/><Relationship Id="rId253" Type="http://schemas.openxmlformats.org/officeDocument/2006/relationships/slide" Target="slides/slide244.xml"/><Relationship Id="rId131" Type="http://schemas.openxmlformats.org/officeDocument/2006/relationships/slide" Target="slides/slide122.xml"/><Relationship Id="rId252" Type="http://schemas.openxmlformats.org/officeDocument/2006/relationships/slide" Target="slides/slide243.xml"/><Relationship Id="rId130" Type="http://schemas.openxmlformats.org/officeDocument/2006/relationships/slide" Target="slides/slide121.xml"/><Relationship Id="rId251" Type="http://schemas.openxmlformats.org/officeDocument/2006/relationships/slide" Target="slides/slide242.xml"/><Relationship Id="rId250" Type="http://schemas.openxmlformats.org/officeDocument/2006/relationships/slide" Target="slides/slide241.xml"/><Relationship Id="rId136" Type="http://schemas.openxmlformats.org/officeDocument/2006/relationships/slide" Target="slides/slide127.xml"/><Relationship Id="rId257" Type="http://schemas.openxmlformats.org/officeDocument/2006/relationships/slide" Target="slides/slide248.xml"/><Relationship Id="rId135" Type="http://schemas.openxmlformats.org/officeDocument/2006/relationships/slide" Target="slides/slide126.xml"/><Relationship Id="rId256" Type="http://schemas.openxmlformats.org/officeDocument/2006/relationships/slide" Target="slides/slide247.xml"/><Relationship Id="rId134" Type="http://schemas.openxmlformats.org/officeDocument/2006/relationships/slide" Target="slides/slide125.xml"/><Relationship Id="rId255" Type="http://schemas.openxmlformats.org/officeDocument/2006/relationships/slide" Target="slides/slide246.xml"/><Relationship Id="rId133" Type="http://schemas.openxmlformats.org/officeDocument/2006/relationships/slide" Target="slides/slide124.xml"/><Relationship Id="rId254" Type="http://schemas.openxmlformats.org/officeDocument/2006/relationships/slide" Target="slides/slide245.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172" Type="http://schemas.openxmlformats.org/officeDocument/2006/relationships/slide" Target="slides/slide163.xml"/><Relationship Id="rId65" Type="http://schemas.openxmlformats.org/officeDocument/2006/relationships/slide" Target="slides/slide56.xml"/><Relationship Id="rId171" Type="http://schemas.openxmlformats.org/officeDocument/2006/relationships/slide" Target="slides/slide162.xml"/><Relationship Id="rId68" Type="http://schemas.openxmlformats.org/officeDocument/2006/relationships/slide" Target="slides/slide59.xml"/><Relationship Id="rId170" Type="http://schemas.openxmlformats.org/officeDocument/2006/relationships/slide" Target="slides/slide161.xml"/><Relationship Id="rId67" Type="http://schemas.openxmlformats.org/officeDocument/2006/relationships/slide" Target="slides/slide58.xml"/><Relationship Id="rId60" Type="http://schemas.openxmlformats.org/officeDocument/2006/relationships/slide" Target="slides/slide51.xml"/><Relationship Id="rId165" Type="http://schemas.openxmlformats.org/officeDocument/2006/relationships/slide" Target="slides/slide156.xml"/><Relationship Id="rId69" Type="http://schemas.openxmlformats.org/officeDocument/2006/relationships/slide" Target="slides/slide60.xml"/><Relationship Id="rId164" Type="http://schemas.openxmlformats.org/officeDocument/2006/relationships/slide" Target="slides/slide155.xml"/><Relationship Id="rId163" Type="http://schemas.openxmlformats.org/officeDocument/2006/relationships/slide" Target="slides/slide154.xml"/><Relationship Id="rId162" Type="http://schemas.openxmlformats.org/officeDocument/2006/relationships/slide" Target="slides/slide153.xml"/><Relationship Id="rId169" Type="http://schemas.openxmlformats.org/officeDocument/2006/relationships/slide" Target="slides/slide160.xml"/><Relationship Id="rId168" Type="http://schemas.openxmlformats.org/officeDocument/2006/relationships/slide" Target="slides/slide159.xml"/><Relationship Id="rId167" Type="http://schemas.openxmlformats.org/officeDocument/2006/relationships/slide" Target="slides/slide158.xml"/><Relationship Id="rId166" Type="http://schemas.openxmlformats.org/officeDocument/2006/relationships/slide" Target="slides/slide157.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161" Type="http://schemas.openxmlformats.org/officeDocument/2006/relationships/slide" Target="slides/slide152.xml"/><Relationship Id="rId54" Type="http://schemas.openxmlformats.org/officeDocument/2006/relationships/slide" Target="slides/slide45.xml"/><Relationship Id="rId160" Type="http://schemas.openxmlformats.org/officeDocument/2006/relationships/slide" Target="slides/slide151.xml"/><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slide" Target="slides/slide150.xml"/><Relationship Id="rId59" Type="http://schemas.openxmlformats.org/officeDocument/2006/relationships/slide" Target="slides/slide50.xml"/><Relationship Id="rId154" Type="http://schemas.openxmlformats.org/officeDocument/2006/relationships/slide" Target="slides/slide145.xml"/><Relationship Id="rId58" Type="http://schemas.openxmlformats.org/officeDocument/2006/relationships/slide" Target="slides/slide49.xml"/><Relationship Id="rId153" Type="http://schemas.openxmlformats.org/officeDocument/2006/relationships/slide" Target="slides/slide144.xml"/><Relationship Id="rId152" Type="http://schemas.openxmlformats.org/officeDocument/2006/relationships/slide" Target="slides/slide143.xml"/><Relationship Id="rId151" Type="http://schemas.openxmlformats.org/officeDocument/2006/relationships/slide" Target="slides/slide142.xml"/><Relationship Id="rId158" Type="http://schemas.openxmlformats.org/officeDocument/2006/relationships/slide" Target="slides/slide149.xml"/><Relationship Id="rId157" Type="http://schemas.openxmlformats.org/officeDocument/2006/relationships/slide" Target="slides/slide148.xml"/><Relationship Id="rId156" Type="http://schemas.openxmlformats.org/officeDocument/2006/relationships/slide" Target="slides/slide147.xml"/><Relationship Id="rId155" Type="http://schemas.openxmlformats.org/officeDocument/2006/relationships/slide" Target="slides/slide146.xml"/><Relationship Id="rId107" Type="http://schemas.openxmlformats.org/officeDocument/2006/relationships/slide" Target="slides/slide98.xml"/><Relationship Id="rId228" Type="http://schemas.openxmlformats.org/officeDocument/2006/relationships/slide" Target="slides/slide219.xml"/><Relationship Id="rId106" Type="http://schemas.openxmlformats.org/officeDocument/2006/relationships/slide" Target="slides/slide97.xml"/><Relationship Id="rId227" Type="http://schemas.openxmlformats.org/officeDocument/2006/relationships/slide" Target="slides/slide218.xml"/><Relationship Id="rId105" Type="http://schemas.openxmlformats.org/officeDocument/2006/relationships/slide" Target="slides/slide96.xml"/><Relationship Id="rId226" Type="http://schemas.openxmlformats.org/officeDocument/2006/relationships/slide" Target="slides/slide217.xml"/><Relationship Id="rId104" Type="http://schemas.openxmlformats.org/officeDocument/2006/relationships/slide" Target="slides/slide95.xml"/><Relationship Id="rId225" Type="http://schemas.openxmlformats.org/officeDocument/2006/relationships/slide" Target="slides/slide216.xml"/><Relationship Id="rId109" Type="http://schemas.openxmlformats.org/officeDocument/2006/relationships/slide" Target="slides/slide100.xml"/><Relationship Id="rId108" Type="http://schemas.openxmlformats.org/officeDocument/2006/relationships/slide" Target="slides/slide99.xml"/><Relationship Id="rId229" Type="http://schemas.openxmlformats.org/officeDocument/2006/relationships/slide" Target="slides/slide220.xml"/><Relationship Id="rId220" Type="http://schemas.openxmlformats.org/officeDocument/2006/relationships/slide" Target="slides/slide211.xml"/><Relationship Id="rId103" Type="http://schemas.openxmlformats.org/officeDocument/2006/relationships/slide" Target="slides/slide94.xml"/><Relationship Id="rId224" Type="http://schemas.openxmlformats.org/officeDocument/2006/relationships/slide" Target="slides/slide215.xml"/><Relationship Id="rId102" Type="http://schemas.openxmlformats.org/officeDocument/2006/relationships/slide" Target="slides/slide93.xml"/><Relationship Id="rId223" Type="http://schemas.openxmlformats.org/officeDocument/2006/relationships/slide" Target="slides/slide214.xml"/><Relationship Id="rId101" Type="http://schemas.openxmlformats.org/officeDocument/2006/relationships/slide" Target="slides/slide92.xml"/><Relationship Id="rId222" Type="http://schemas.openxmlformats.org/officeDocument/2006/relationships/slide" Target="slides/slide213.xml"/><Relationship Id="rId100" Type="http://schemas.openxmlformats.org/officeDocument/2006/relationships/slide" Target="slides/slide91.xml"/><Relationship Id="rId221" Type="http://schemas.openxmlformats.org/officeDocument/2006/relationships/slide" Target="slides/slide212.xml"/><Relationship Id="rId217" Type="http://schemas.openxmlformats.org/officeDocument/2006/relationships/slide" Target="slides/slide208.xml"/><Relationship Id="rId216" Type="http://schemas.openxmlformats.org/officeDocument/2006/relationships/slide" Target="slides/slide207.xml"/><Relationship Id="rId215" Type="http://schemas.openxmlformats.org/officeDocument/2006/relationships/slide" Target="slides/slide206.xml"/><Relationship Id="rId214" Type="http://schemas.openxmlformats.org/officeDocument/2006/relationships/slide" Target="slides/slide205.xml"/><Relationship Id="rId219" Type="http://schemas.openxmlformats.org/officeDocument/2006/relationships/slide" Target="slides/slide210.xml"/><Relationship Id="rId218" Type="http://schemas.openxmlformats.org/officeDocument/2006/relationships/slide" Target="slides/slide209.xml"/><Relationship Id="rId213" Type="http://schemas.openxmlformats.org/officeDocument/2006/relationships/slide" Target="slides/slide204.xml"/><Relationship Id="rId212" Type="http://schemas.openxmlformats.org/officeDocument/2006/relationships/slide" Target="slides/slide203.xml"/><Relationship Id="rId211" Type="http://schemas.openxmlformats.org/officeDocument/2006/relationships/slide" Target="slides/slide202.xml"/><Relationship Id="rId210" Type="http://schemas.openxmlformats.org/officeDocument/2006/relationships/slide" Target="slides/slide201.xml"/><Relationship Id="rId129" Type="http://schemas.openxmlformats.org/officeDocument/2006/relationships/slide" Target="slides/slide120.xml"/><Relationship Id="rId128" Type="http://schemas.openxmlformats.org/officeDocument/2006/relationships/slide" Target="slides/slide119.xml"/><Relationship Id="rId249" Type="http://schemas.openxmlformats.org/officeDocument/2006/relationships/slide" Target="slides/slide240.xml"/><Relationship Id="rId127" Type="http://schemas.openxmlformats.org/officeDocument/2006/relationships/slide" Target="slides/slide118.xml"/><Relationship Id="rId248" Type="http://schemas.openxmlformats.org/officeDocument/2006/relationships/slide" Target="slides/slide239.xml"/><Relationship Id="rId126" Type="http://schemas.openxmlformats.org/officeDocument/2006/relationships/slide" Target="slides/slide117.xml"/><Relationship Id="rId247" Type="http://schemas.openxmlformats.org/officeDocument/2006/relationships/slide" Target="slides/slide238.xml"/><Relationship Id="rId121" Type="http://schemas.openxmlformats.org/officeDocument/2006/relationships/slide" Target="slides/slide112.xml"/><Relationship Id="rId242" Type="http://schemas.openxmlformats.org/officeDocument/2006/relationships/slide" Target="slides/slide233.xml"/><Relationship Id="rId120" Type="http://schemas.openxmlformats.org/officeDocument/2006/relationships/slide" Target="slides/slide111.xml"/><Relationship Id="rId241" Type="http://schemas.openxmlformats.org/officeDocument/2006/relationships/slide" Target="slides/slide232.xml"/><Relationship Id="rId240" Type="http://schemas.openxmlformats.org/officeDocument/2006/relationships/slide" Target="slides/slide231.xml"/><Relationship Id="rId125" Type="http://schemas.openxmlformats.org/officeDocument/2006/relationships/slide" Target="slides/slide116.xml"/><Relationship Id="rId246" Type="http://schemas.openxmlformats.org/officeDocument/2006/relationships/slide" Target="slides/slide237.xml"/><Relationship Id="rId124" Type="http://schemas.openxmlformats.org/officeDocument/2006/relationships/slide" Target="slides/slide115.xml"/><Relationship Id="rId245" Type="http://schemas.openxmlformats.org/officeDocument/2006/relationships/slide" Target="slides/slide236.xml"/><Relationship Id="rId123" Type="http://schemas.openxmlformats.org/officeDocument/2006/relationships/slide" Target="slides/slide114.xml"/><Relationship Id="rId244" Type="http://schemas.openxmlformats.org/officeDocument/2006/relationships/slide" Target="slides/slide235.xml"/><Relationship Id="rId122" Type="http://schemas.openxmlformats.org/officeDocument/2006/relationships/slide" Target="slides/slide113.xml"/><Relationship Id="rId243" Type="http://schemas.openxmlformats.org/officeDocument/2006/relationships/slide" Target="slides/slide234.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99" Type="http://schemas.openxmlformats.org/officeDocument/2006/relationships/slide" Target="slides/slide90.xml"/><Relationship Id="rId98" Type="http://schemas.openxmlformats.org/officeDocument/2006/relationships/slide" Target="slides/slide89.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239" Type="http://schemas.openxmlformats.org/officeDocument/2006/relationships/slide" Target="slides/slide230.xml"/><Relationship Id="rId117" Type="http://schemas.openxmlformats.org/officeDocument/2006/relationships/slide" Target="slides/slide108.xml"/><Relationship Id="rId238" Type="http://schemas.openxmlformats.org/officeDocument/2006/relationships/slide" Target="slides/slide229.xml"/><Relationship Id="rId116" Type="http://schemas.openxmlformats.org/officeDocument/2006/relationships/slide" Target="slides/slide107.xml"/><Relationship Id="rId237" Type="http://schemas.openxmlformats.org/officeDocument/2006/relationships/slide" Target="slides/slide228.xml"/><Relationship Id="rId115" Type="http://schemas.openxmlformats.org/officeDocument/2006/relationships/slide" Target="slides/slide106.xml"/><Relationship Id="rId236" Type="http://schemas.openxmlformats.org/officeDocument/2006/relationships/slide" Target="slides/slide227.xml"/><Relationship Id="rId119" Type="http://schemas.openxmlformats.org/officeDocument/2006/relationships/slide" Target="slides/slide110.xml"/><Relationship Id="rId110" Type="http://schemas.openxmlformats.org/officeDocument/2006/relationships/slide" Target="slides/slide101.xml"/><Relationship Id="rId231" Type="http://schemas.openxmlformats.org/officeDocument/2006/relationships/slide" Target="slides/slide222.xml"/><Relationship Id="rId230" Type="http://schemas.openxmlformats.org/officeDocument/2006/relationships/slide" Target="slides/slide221.xml"/><Relationship Id="rId114" Type="http://schemas.openxmlformats.org/officeDocument/2006/relationships/slide" Target="slides/slide105.xml"/><Relationship Id="rId235" Type="http://schemas.openxmlformats.org/officeDocument/2006/relationships/slide" Target="slides/slide226.xml"/><Relationship Id="rId113" Type="http://schemas.openxmlformats.org/officeDocument/2006/relationships/slide" Target="slides/slide104.xml"/><Relationship Id="rId234" Type="http://schemas.openxmlformats.org/officeDocument/2006/relationships/slide" Target="slides/slide225.xml"/><Relationship Id="rId112" Type="http://schemas.openxmlformats.org/officeDocument/2006/relationships/slide" Target="slides/slide103.xml"/><Relationship Id="rId233" Type="http://schemas.openxmlformats.org/officeDocument/2006/relationships/slide" Target="slides/slide224.xml"/><Relationship Id="rId111" Type="http://schemas.openxmlformats.org/officeDocument/2006/relationships/slide" Target="slides/slide102.xml"/><Relationship Id="rId232" Type="http://schemas.openxmlformats.org/officeDocument/2006/relationships/slide" Target="slides/slide223.xml"/><Relationship Id="rId206" Type="http://schemas.openxmlformats.org/officeDocument/2006/relationships/slide" Target="slides/slide197.xml"/><Relationship Id="rId205" Type="http://schemas.openxmlformats.org/officeDocument/2006/relationships/slide" Target="slides/slide196.xml"/><Relationship Id="rId204" Type="http://schemas.openxmlformats.org/officeDocument/2006/relationships/slide" Target="slides/slide195.xml"/><Relationship Id="rId203" Type="http://schemas.openxmlformats.org/officeDocument/2006/relationships/slide" Target="slides/slide194.xml"/><Relationship Id="rId209" Type="http://schemas.openxmlformats.org/officeDocument/2006/relationships/slide" Target="slides/slide200.xml"/><Relationship Id="rId208" Type="http://schemas.openxmlformats.org/officeDocument/2006/relationships/slide" Target="slides/slide199.xml"/><Relationship Id="rId207" Type="http://schemas.openxmlformats.org/officeDocument/2006/relationships/slide" Target="slides/slide198.xml"/><Relationship Id="rId202" Type="http://schemas.openxmlformats.org/officeDocument/2006/relationships/slide" Target="slides/slide193.xml"/><Relationship Id="rId201" Type="http://schemas.openxmlformats.org/officeDocument/2006/relationships/slide" Target="slides/slide192.xml"/><Relationship Id="rId200" Type="http://schemas.openxmlformats.org/officeDocument/2006/relationships/slide" Target="slides/slide1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6bab7070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6bab7070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Welcome slide –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Text: Welcome / Thompson Autism and Neurodevelopmental Center Conference / Working Together to Expand Horizons / 2023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Logos: TANC, Glennwood, TPI</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48b1dff84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c48b1dff84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 sz="1200"/>
              <a:t>Phenotype of Autism Relies Heavily on anatomy of risk gene expression.</a:t>
            </a:r>
            <a:endParaRPr/>
          </a:p>
          <a:p>
            <a:pPr indent="0" lvl="0" marL="0" rtl="0" algn="l">
              <a:spcBef>
                <a:spcPts val="0"/>
              </a:spcBef>
              <a:spcAft>
                <a:spcPts val="0"/>
              </a:spcAft>
              <a:buClr>
                <a:schemeClr val="dk1"/>
              </a:buClr>
              <a:buSzPts val="1200"/>
              <a:buFont typeface="Arial"/>
              <a:buNone/>
            </a:pPr>
            <a:r>
              <a:rPr lang="en" sz="1200"/>
              <a:t>Many Genes that increase risk for ASD are involved in the pathogenesis of other disorders:</a:t>
            </a:r>
            <a:endParaRPr b="0" i="0" sz="1200" u="none" strike="noStrike"/>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8" name="Google Shape;388;g2c48b1dff84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c481dc051d_0_9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1155" name="Google Shape;1155;g2c481dc051d_0_9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6" name="Google Shape;1156;g2c481dc051d_0_9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Garamond"/>
              <a:buChar char="•"/>
            </a:pPr>
            <a:r>
              <a:rPr lang="en">
                <a:latin typeface="Garamond"/>
                <a:ea typeface="Garamond"/>
                <a:cs typeface="Garamond"/>
                <a:sym typeface="Garamond"/>
              </a:rPr>
              <a:t>This follow up was by phone</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2c481dc051d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1162" name="Google Shape;1162;g2c481dc051d_0_9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3" name="Google Shape;1163;g2c481dc051d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Garamond"/>
              <a:buChar char="•"/>
            </a:pPr>
            <a:r>
              <a:rPr lang="en">
                <a:latin typeface="Garamond"/>
                <a:ea typeface="Garamond"/>
                <a:cs typeface="Garamond"/>
                <a:sym typeface="Garamond"/>
              </a:rPr>
              <a:t>This follow up was by phone</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c481dc051d_0_9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1169" name="Google Shape;1169;g2c481dc051d_0_9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0" name="Google Shape;1170;g2c481dc051d_0_9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Garamond"/>
              <a:buChar char="•"/>
            </a:pPr>
            <a:r>
              <a:rPr lang="en">
                <a:latin typeface="Garamond"/>
                <a:ea typeface="Garamond"/>
                <a:cs typeface="Garamond"/>
                <a:sym typeface="Garamond"/>
              </a:rPr>
              <a:t>This follow up was by phone</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6bab70707a_0_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6" name="Google Shape;1176;g26bab70707a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6bab70707a_0_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2" name="Google Shape;1182;g26bab70707a_0_7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3" name="Google Shape;1183;g26bab70707a_0_7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6bab70707a_0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g26bab70707a_0_7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0" name="Google Shape;1190;g26bab70707a_0_7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6bab70707a_0_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6" name="Google Shape;1196;g26bab70707a_0_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Diagnostic and statistical manual </a:t>
            </a:r>
            <a:endParaRPr/>
          </a:p>
          <a:p>
            <a:pPr indent="0" lvl="0" marL="0" rtl="0" algn="l">
              <a:lnSpc>
                <a:spcPct val="100000"/>
              </a:lnSpc>
              <a:spcBef>
                <a:spcPts val="0"/>
              </a:spcBef>
              <a:spcAft>
                <a:spcPts val="0"/>
              </a:spcAft>
              <a:buSzPts val="1400"/>
              <a:buNone/>
            </a:pPr>
            <a:r>
              <a:rPr lang="en"/>
              <a:t>Moved away from things like IQ and putting in a specific box, and focusing more on the amount support or therapy needed to help function </a:t>
            </a:r>
            <a:endParaRPr/>
          </a:p>
        </p:txBody>
      </p:sp>
      <p:sp>
        <p:nvSpPr>
          <p:cNvPr id="1197" name="Google Shape;1197;g26bab70707a_0_8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6bab70707a_0_8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g26bab70707a_0_8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
                <a:solidFill>
                  <a:srgbClr val="000000"/>
                </a:solidFill>
                <a:latin typeface="Open Sans"/>
                <a:ea typeface="Open Sans"/>
                <a:cs typeface="Open Sans"/>
                <a:sym typeface="Open Sans"/>
              </a:rPr>
              <a:t>1. ranging, for example, from abnormal social approach and failure of normal back-and-forth conversation; to reduced sharing of interests, emotions, or affect; to failure to initiate or respond to social interactions.</a:t>
            </a:r>
            <a:endParaRPr/>
          </a:p>
          <a:p>
            <a:pPr indent="0" lvl="0" marL="0" rtl="0" algn="l">
              <a:lnSpc>
                <a:spcPct val="100000"/>
              </a:lnSpc>
              <a:spcBef>
                <a:spcPts val="0"/>
              </a:spcBef>
              <a:spcAft>
                <a:spcPts val="0"/>
              </a:spcAft>
              <a:buSzPts val="1400"/>
              <a:buNone/>
            </a:pPr>
            <a:r>
              <a:rPr lang="en"/>
              <a:t>2. </a:t>
            </a:r>
            <a:r>
              <a:rPr b="0" i="0" lang="en">
                <a:solidFill>
                  <a:srgbClr val="000000"/>
                </a:solidFill>
                <a:latin typeface="Open Sans"/>
                <a:ea typeface="Open Sans"/>
                <a:cs typeface="Open Sans"/>
                <a:sym typeface="Open Sans"/>
              </a:rPr>
              <a:t>ranging, for example, from poorly integrated verbal and nonverbal communication; to abnormalities in eye contact and body language or deficits in understanding and use of gestures; to a total lack of facial expressions and nonverbal communication.</a:t>
            </a:r>
            <a:endParaRPr/>
          </a:p>
          <a:p>
            <a:pPr indent="0" lvl="0" marL="0" marR="0" rtl="0" algn="l">
              <a:lnSpc>
                <a:spcPct val="100000"/>
              </a:lnSpc>
              <a:spcBef>
                <a:spcPts val="0"/>
              </a:spcBef>
              <a:spcAft>
                <a:spcPts val="0"/>
              </a:spcAft>
              <a:buClr>
                <a:schemeClr val="dk1"/>
              </a:buClr>
              <a:buSzPts val="1200"/>
              <a:buFont typeface="Gill Sans"/>
              <a:buNone/>
            </a:pPr>
            <a:r>
              <a:rPr lang="en"/>
              <a:t>3. </a:t>
            </a:r>
            <a:r>
              <a:rPr b="0" i="0" lang="en">
                <a:solidFill>
                  <a:srgbClr val="000000"/>
                </a:solidFill>
                <a:latin typeface="Open Sans"/>
                <a:ea typeface="Open Sans"/>
                <a:cs typeface="Open Sans"/>
                <a:sym typeface="Open Sans"/>
              </a:rPr>
              <a:t>Deficits in developing, maintaining, and understanding relationships, ranging, for example, from difficulties adjusting behavior to suit various social contexts; to difficulties in sharing imaginative play or in making friends; to absence of interest in peers.</a:t>
            </a:r>
            <a:endParaRPr/>
          </a:p>
          <a:p>
            <a:pPr indent="0" lvl="0" marL="0" rtl="0" algn="l">
              <a:lnSpc>
                <a:spcPct val="100000"/>
              </a:lnSpc>
              <a:spcBef>
                <a:spcPts val="0"/>
              </a:spcBef>
              <a:spcAft>
                <a:spcPts val="0"/>
              </a:spcAft>
              <a:buSzPts val="1400"/>
              <a:buNone/>
            </a:pPr>
            <a:r>
              <a:t/>
            </a:r>
            <a:endParaRPr/>
          </a:p>
        </p:txBody>
      </p:sp>
      <p:sp>
        <p:nvSpPr>
          <p:cNvPr id="1204" name="Google Shape;1204;g26bab70707a_0_8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6bab70707a_0_8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g26bab70707a_0_8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
                <a:solidFill>
                  <a:srgbClr val="000000"/>
                </a:solidFill>
                <a:latin typeface="Open Sans"/>
                <a:ea typeface="Open Sans"/>
                <a:cs typeface="Open Sans"/>
                <a:sym typeface="Open Sans"/>
              </a:rPr>
              <a:t>1. e.g., simple motor stereotypes, lining up toys or flipping objects, echolalia, idiosyncratic phrases).</a:t>
            </a:r>
            <a:endParaRPr/>
          </a:p>
          <a:p>
            <a:pPr indent="0" lvl="0" marL="0" rtl="0" algn="l">
              <a:lnSpc>
                <a:spcPct val="100000"/>
              </a:lnSpc>
              <a:spcBef>
                <a:spcPts val="0"/>
              </a:spcBef>
              <a:spcAft>
                <a:spcPts val="0"/>
              </a:spcAft>
              <a:buSzPts val="1400"/>
              <a:buNone/>
            </a:pPr>
            <a:r>
              <a:rPr lang="en"/>
              <a:t>2. </a:t>
            </a:r>
            <a:r>
              <a:rPr b="0" i="0" lang="en">
                <a:solidFill>
                  <a:srgbClr val="000000"/>
                </a:solidFill>
                <a:latin typeface="Open Sans"/>
                <a:ea typeface="Open Sans"/>
                <a:cs typeface="Open Sans"/>
                <a:sym typeface="Open Sans"/>
              </a:rPr>
              <a:t>(e.g., extreme distress at small changes, difficulties with transitions, rigid thinking patterns, greeting rituals, need to take same route or eat same food every day).</a:t>
            </a:r>
            <a:endParaRPr/>
          </a:p>
          <a:p>
            <a:pPr indent="0" lvl="0" marL="0" rtl="0" algn="l">
              <a:lnSpc>
                <a:spcPct val="100000"/>
              </a:lnSpc>
              <a:spcBef>
                <a:spcPts val="0"/>
              </a:spcBef>
              <a:spcAft>
                <a:spcPts val="0"/>
              </a:spcAft>
              <a:buSzPts val="1400"/>
              <a:buNone/>
            </a:pPr>
            <a:r>
              <a:rPr b="0" i="0" lang="en">
                <a:solidFill>
                  <a:srgbClr val="000000"/>
                </a:solidFill>
                <a:latin typeface="Open Sans"/>
                <a:ea typeface="Open Sans"/>
                <a:cs typeface="Open Sans"/>
                <a:sym typeface="Open Sans"/>
              </a:rPr>
              <a:t>3. e.g., strong attachment to or preoccupation with unusual objects, excessively circumscribed or perseverative interests)</a:t>
            </a:r>
            <a:endParaRPr/>
          </a:p>
          <a:p>
            <a:pPr indent="0" lvl="0" marL="0" rtl="0" algn="l">
              <a:lnSpc>
                <a:spcPct val="100000"/>
              </a:lnSpc>
              <a:spcBef>
                <a:spcPts val="0"/>
              </a:spcBef>
              <a:spcAft>
                <a:spcPts val="0"/>
              </a:spcAft>
              <a:buSzPts val="1400"/>
              <a:buNone/>
            </a:pPr>
            <a:r>
              <a:rPr b="0" i="0" lang="en">
                <a:solidFill>
                  <a:srgbClr val="000000"/>
                </a:solidFill>
                <a:latin typeface="Open Sans"/>
                <a:ea typeface="Open Sans"/>
                <a:cs typeface="Open Sans"/>
                <a:sym typeface="Open Sans"/>
              </a:rPr>
              <a:t>4. (e.g. apparent indifference to pain/temperature, adverse response to specific sounds or textures, excessive smelling or touching of objects, visual fascination with lights or movement).</a:t>
            </a:r>
            <a:endParaRPr/>
          </a:p>
        </p:txBody>
      </p:sp>
      <p:sp>
        <p:nvSpPr>
          <p:cNvPr id="1211" name="Google Shape;1211;g26bab70707a_0_8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6bab70707a_0_8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7" name="Google Shape;1217;g26bab70707a_0_8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c48b1dff84_0_4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c48b1dff84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26bab70707a_0_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4" name="Google Shape;1224;g26bab70707a_0_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6bab70707a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g26bab70707a_0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I’m pretty  laid back about most things, but using things like “grandma” seizures is a bit of pet peeve</a:t>
            </a:r>
            <a:endParaRPr/>
          </a:p>
          <a:p>
            <a:pPr indent="0" lvl="0" marL="0" rtl="0" algn="l">
              <a:lnSpc>
                <a:spcPct val="100000"/>
              </a:lnSpc>
              <a:spcBef>
                <a:spcPts val="0"/>
              </a:spcBef>
              <a:spcAft>
                <a:spcPts val="0"/>
              </a:spcAft>
              <a:buSzPts val="1400"/>
              <a:buNone/>
            </a:pPr>
            <a:r>
              <a:rPr lang="en"/>
              <a:t>This is the “new” terminology</a:t>
            </a:r>
            <a:endParaRPr/>
          </a:p>
          <a:p>
            <a:pPr indent="0" lvl="0" marL="0" rtl="0" algn="l">
              <a:lnSpc>
                <a:spcPct val="100000"/>
              </a:lnSpc>
              <a:spcBef>
                <a:spcPts val="0"/>
              </a:spcBef>
              <a:spcAft>
                <a:spcPts val="0"/>
              </a:spcAft>
              <a:buSzPts val="1400"/>
              <a:buNone/>
            </a:pPr>
            <a:r>
              <a:rPr lang="en"/>
              <a:t>Guides options for treatment and workup</a:t>
            </a:r>
            <a:endParaRPr/>
          </a:p>
        </p:txBody>
      </p:sp>
      <p:sp>
        <p:nvSpPr>
          <p:cNvPr id="1232" name="Google Shape;1232;g26bab70707a_0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26bab70707a_0_8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7" name="Google Shape;1237;g26bab70707a_0_8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6bab70707a_0_8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g26bab70707a_0_8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26bab70707a_0_8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9" name="Google Shape;1249;g26bab70707a_0_8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6bab70707a_0_8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5" name="Google Shape;1255;g26bab70707a_0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6bab70707a_0_8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1" name="Google Shape;1261;g26bab70707a_0_8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26bab70707a_0_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7" name="Google Shape;1267;g26bab70707a_0_8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These are all associated with developmental regression or stagnation </a:t>
            </a:r>
            <a:endParaRPr/>
          </a:p>
        </p:txBody>
      </p:sp>
      <p:sp>
        <p:nvSpPr>
          <p:cNvPr id="1268" name="Google Shape;1268;g26bab70707a_0_8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26bab70707a_0_8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4" name="Google Shape;1274;g26bab70707a_0_8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26bab70707a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0" name="Google Shape;1280;g26bab70707a_0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c48b1dff84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c48b1dff84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GI symptoms and Anxiety and have a reciprocal relationship.  And in turn, together they have networked relationship with sleep and irritability, making co-occurrence of these symptoms highly prevalent and difficult to untangle. </a:t>
            </a:r>
            <a:endParaRPr/>
          </a:p>
        </p:txBody>
      </p:sp>
      <p:sp>
        <p:nvSpPr>
          <p:cNvPr id="407" name="Google Shape;407;g2c48b1dff84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26bab70707a_0_8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6" name="Google Shape;1286;g26bab70707a_0_8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I’m pretty  laid back about most things, but using things like “grandma” seizures is a bit of pet peeve</a:t>
            </a:r>
            <a:endParaRPr/>
          </a:p>
          <a:p>
            <a:pPr indent="0" lvl="0" marL="0" rtl="0" algn="l">
              <a:lnSpc>
                <a:spcPct val="100000"/>
              </a:lnSpc>
              <a:spcBef>
                <a:spcPts val="0"/>
              </a:spcBef>
              <a:spcAft>
                <a:spcPts val="0"/>
              </a:spcAft>
              <a:buSzPts val="1400"/>
              <a:buNone/>
            </a:pPr>
            <a:r>
              <a:rPr lang="en"/>
              <a:t>This is the “new” terminology</a:t>
            </a:r>
            <a:endParaRPr/>
          </a:p>
          <a:p>
            <a:pPr indent="0" lvl="0" marL="0" rtl="0" algn="l">
              <a:lnSpc>
                <a:spcPct val="100000"/>
              </a:lnSpc>
              <a:spcBef>
                <a:spcPts val="0"/>
              </a:spcBef>
              <a:spcAft>
                <a:spcPts val="0"/>
              </a:spcAft>
              <a:buSzPts val="1400"/>
              <a:buNone/>
            </a:pPr>
            <a:r>
              <a:rPr lang="en"/>
              <a:t>Guides options for treatment and workup</a:t>
            </a:r>
            <a:endParaRPr/>
          </a:p>
        </p:txBody>
      </p:sp>
      <p:sp>
        <p:nvSpPr>
          <p:cNvPr id="1287" name="Google Shape;1287;g26bab70707a_0_8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26bab70707a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2" name="Google Shape;1292;g26bab70707a_0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More detailed</a:t>
            </a:r>
            <a:endParaRPr/>
          </a:p>
        </p:txBody>
      </p:sp>
      <p:sp>
        <p:nvSpPr>
          <p:cNvPr id="1293" name="Google Shape;1293;g26bab70707a_0_8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6bab70707a_0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26bab70707a_0_8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More detailed</a:t>
            </a:r>
            <a:endParaRPr/>
          </a:p>
        </p:txBody>
      </p:sp>
      <p:sp>
        <p:nvSpPr>
          <p:cNvPr id="1299" name="Google Shape;1299;g26bab70707a_0_8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26bab70707a_0_8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g26bab70707a_0_8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Anecdotally the most common reason for new EEG referrals at my institution </a:t>
            </a:r>
            <a:endParaRPr/>
          </a:p>
          <a:p>
            <a:pPr indent="0" lvl="0" marL="0" rtl="0" algn="l">
              <a:lnSpc>
                <a:spcPct val="100000"/>
              </a:lnSpc>
              <a:spcBef>
                <a:spcPts val="0"/>
              </a:spcBef>
              <a:spcAft>
                <a:spcPts val="0"/>
              </a:spcAft>
              <a:buSzPts val="1400"/>
              <a:buNone/>
            </a:pPr>
            <a:r>
              <a:rPr lang="en"/>
              <a:t>A square is a rectangle but a rectangle is not a square</a:t>
            </a:r>
            <a:endParaRPr/>
          </a:p>
        </p:txBody>
      </p:sp>
      <p:sp>
        <p:nvSpPr>
          <p:cNvPr id="1309" name="Google Shape;1309;g26bab70707a_0_8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26bab70707a_0_9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g26bab70707a_0_9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Example of patient with autism-&gt; self grat w/ abnormal EEG🡪 then later epilepsy w/ ESES</a:t>
            </a:r>
            <a:endParaRPr/>
          </a:p>
        </p:txBody>
      </p:sp>
      <p:sp>
        <p:nvSpPr>
          <p:cNvPr id="1316" name="Google Shape;1316;g26bab70707a_0_9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26bab70707a_0_9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2" name="Google Shape;1322;g26bab70707a_0_9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6bab70707a_0_9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8" name="Google Shape;1328;g26bab70707a_0_9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26bab70707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26bab70707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Welcome slide –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Text: Welcome / Thompson Autism and Neurodevelopmental Center Conference / Working Together to Expand Horizons / 2023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Logos: TANC, Glennwood, TPI</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26bab70707a_0_10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g26bab70707a_0_10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1" name="Google Shape;1341;g26bab70707a_0_10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26bab70707a_0_10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26bab70707a_0_10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7" name="Google Shape;1347;g26bab70707a_0_10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c48b1dff84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c48b1dff84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Sleep disorders occur with very high frequency in ASD and other NDDs.  It is especially affected by Factors listed.</a:t>
            </a:r>
            <a:endParaRPr/>
          </a:p>
        </p:txBody>
      </p:sp>
      <p:sp>
        <p:nvSpPr>
          <p:cNvPr id="440" name="Google Shape;440;g2c48b1dff84_0_5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26bab70707a_0_1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g26bab70707a_0_10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Gill Sans"/>
              <a:buNone/>
            </a:pPr>
            <a:r>
              <a:rPr lang="en"/>
              <a:t>Discuss the </a:t>
            </a:r>
            <a:r>
              <a:rPr b="1" lang="en"/>
              <a:t>early</a:t>
            </a:r>
            <a:r>
              <a:rPr lang="en"/>
              <a:t> risk factors for co-occurring anxiety disorders in youth with ASD. </a:t>
            </a:r>
            <a:endParaRPr/>
          </a:p>
          <a:p>
            <a:pPr indent="0" lvl="0" marL="0" marR="0" rtl="0" algn="l">
              <a:lnSpc>
                <a:spcPct val="100000"/>
              </a:lnSpc>
              <a:spcBef>
                <a:spcPts val="0"/>
              </a:spcBef>
              <a:spcAft>
                <a:spcPts val="0"/>
              </a:spcAft>
              <a:buClr>
                <a:schemeClr val="dk1"/>
              </a:buClr>
              <a:buSzPts val="1200"/>
              <a:buFont typeface="Gill Sans"/>
              <a:buNone/>
            </a:pPr>
            <a:r>
              <a:rPr lang="en"/>
              <a:t>Review existing best practices for the diagnosis of anxiety disorders in individuals with ASD. </a:t>
            </a:r>
            <a:endParaRPr/>
          </a:p>
          <a:p>
            <a:pPr indent="0" lvl="0" marL="0" marR="0" rtl="0" algn="l">
              <a:lnSpc>
                <a:spcPct val="100000"/>
              </a:lnSpc>
              <a:spcBef>
                <a:spcPts val="0"/>
              </a:spcBef>
              <a:spcAft>
                <a:spcPts val="0"/>
              </a:spcAft>
              <a:buClr>
                <a:schemeClr val="dk1"/>
              </a:buClr>
              <a:buSzPts val="1200"/>
              <a:buFont typeface="Gill Sans"/>
              <a:buNone/>
            </a:pPr>
            <a:r>
              <a:rPr lang="en"/>
              <a:t>Review evidence-based interventions, with focus on treatment modifications/considerations, to treat co-occurring anxiety disorders in children and adolescents with ASD. </a:t>
            </a:r>
            <a:endParaRPr/>
          </a:p>
          <a:p>
            <a:pPr indent="0" lvl="0" marL="0" rtl="0" algn="l">
              <a:lnSpc>
                <a:spcPct val="100000"/>
              </a:lnSpc>
              <a:spcBef>
                <a:spcPts val="0"/>
              </a:spcBef>
              <a:spcAft>
                <a:spcPts val="0"/>
              </a:spcAft>
              <a:buSzPts val="1400"/>
              <a:buNone/>
            </a:pPr>
            <a:r>
              <a:t/>
            </a:r>
            <a:endParaRPr/>
          </a:p>
        </p:txBody>
      </p:sp>
      <p:sp>
        <p:nvSpPr>
          <p:cNvPr id="1354" name="Google Shape;1354;g26bab70707a_0_10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6bab70707a_0_1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5" name="Google Shape;1375;g26bab70707a_0_10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6" name="Google Shape;1376;g26bab70707a_0_10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26bab70707a_0_1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3" name="Google Shape;1383;g26bab70707a_0_10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4" name="Google Shape;1384;g26bab70707a_0_10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26bab70707a_0_10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2" name="Google Shape;1412;g26bab70707a_0_10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rgbClr val="767679"/>
              </a:buClr>
              <a:buSzPts val="1300"/>
              <a:buFont typeface="Arial"/>
              <a:buNone/>
            </a:pPr>
            <a:r>
              <a:rPr lang="en" sz="1300">
                <a:solidFill>
                  <a:srgbClr val="595959"/>
                </a:solidFill>
              </a:rPr>
              <a:t>(Gotham et al., 2017) (Vasa et al. 2020) </a:t>
            </a:r>
            <a:endParaRPr/>
          </a:p>
        </p:txBody>
      </p:sp>
      <p:sp>
        <p:nvSpPr>
          <p:cNvPr id="1413" name="Google Shape;1413;g26bab70707a_0_10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26bab70707a_0_1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9" name="Google Shape;1419;g26bab70707a_0_1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SzPts val="900"/>
              <a:buNone/>
            </a:pPr>
            <a:r>
              <a:rPr lang="en" sz="900">
                <a:solidFill>
                  <a:srgbClr val="595959"/>
                </a:solidFill>
              </a:rPr>
              <a:t>(Ben-Itzchak et al., 2020) (Dellapiazza et al., 2022) (Vasa et al., 2020)</a:t>
            </a:r>
            <a:endParaRPr>
              <a:latin typeface="Calibri"/>
              <a:ea typeface="Calibri"/>
              <a:cs typeface="Calibri"/>
              <a:sym typeface="Calibri"/>
            </a:endParaRPr>
          </a:p>
        </p:txBody>
      </p:sp>
      <p:sp>
        <p:nvSpPr>
          <p:cNvPr id="1420" name="Google Shape;1420;g26bab70707a_0_1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26bab70707a_0_1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g26bab70707a_0_1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7" name="Google Shape;1427;g26bab70707a_0_1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6bab70707a_0_1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8" name="Google Shape;1448;g26bab70707a_0_1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449" name="Google Shape;1449;g26bab70707a_0_1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26bab70707a_0_1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5" name="Google Shape;1455;g26bab70707a_0_1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6" name="Google Shape;1456;g26bab70707a_0_1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26bab70707a_0_1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8" name="Google Shape;1478;g26bab70707a_0_1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rgbClr val="767679"/>
              </a:buClr>
              <a:buSzPts val="1100"/>
              <a:buFont typeface="Arial"/>
              <a:buNone/>
            </a:pPr>
            <a:r>
              <a:rPr lang="en">
                <a:solidFill>
                  <a:srgbClr val="595959"/>
                </a:solidFill>
              </a:rPr>
              <a:t>(Dellapiazza et al., 2022) (Gotham et al., 2015) (van Steensel et al., 2017) (Ben-Itzchak et al., 2020) </a:t>
            </a:r>
            <a:endParaRPr>
              <a:latin typeface="Calibri"/>
              <a:ea typeface="Calibri"/>
              <a:cs typeface="Calibri"/>
              <a:sym typeface="Calibri"/>
            </a:endParaRPr>
          </a:p>
        </p:txBody>
      </p:sp>
      <p:sp>
        <p:nvSpPr>
          <p:cNvPr id="1479" name="Google Shape;1479;g26bab70707a_0_1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6bab70707a_0_1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g26bab70707a_0_1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rgbClr val="767679"/>
              </a:buClr>
              <a:buSzPts val="900"/>
              <a:buFont typeface="Arial"/>
              <a:buNone/>
            </a:pPr>
            <a:r>
              <a:rPr lang="en">
                <a:solidFill>
                  <a:srgbClr val="595959"/>
                </a:solidFill>
              </a:rPr>
              <a:t>(Mazurek et al., 2019) (Green et al., 2020) (Gara et al., 2020) (Dellapiazza et al., 2022) </a:t>
            </a:r>
            <a:endParaRPr>
              <a:solidFill>
                <a:srgbClr val="595959"/>
              </a:solidFill>
            </a:endParaRPr>
          </a:p>
          <a:p>
            <a:pPr indent="-127000" lvl="0" marL="177800" rtl="0" algn="l">
              <a:lnSpc>
                <a:spcPct val="90000"/>
              </a:lnSpc>
              <a:spcBef>
                <a:spcPts val="1200"/>
              </a:spcBef>
              <a:spcAft>
                <a:spcPts val="0"/>
              </a:spcAft>
              <a:buClr>
                <a:srgbClr val="767679"/>
              </a:buClr>
              <a:buSzPts val="900"/>
              <a:buFont typeface="Arial"/>
              <a:buNone/>
            </a:pPr>
            <a:r>
              <a:t/>
            </a:r>
            <a:endParaRPr>
              <a:solidFill>
                <a:srgbClr val="595959"/>
              </a:solidFill>
            </a:endParaRPr>
          </a:p>
          <a:p>
            <a:pPr indent="0" lvl="0" marL="0" rtl="0" algn="l">
              <a:lnSpc>
                <a:spcPct val="90000"/>
              </a:lnSpc>
              <a:spcBef>
                <a:spcPts val="1200"/>
              </a:spcBef>
              <a:spcAft>
                <a:spcPts val="0"/>
              </a:spcAft>
              <a:buClr>
                <a:srgbClr val="767679"/>
              </a:buClr>
              <a:buSzPts val="900"/>
              <a:buFont typeface="Arial"/>
              <a:buNone/>
            </a:pPr>
            <a:r>
              <a:t/>
            </a:r>
            <a:endParaRPr>
              <a:solidFill>
                <a:srgbClr val="595959"/>
              </a:solidFill>
            </a:endParaRPr>
          </a:p>
          <a:p>
            <a:pPr indent="0" lvl="0" marL="0" rtl="0" algn="l">
              <a:lnSpc>
                <a:spcPct val="100000"/>
              </a:lnSpc>
              <a:spcBef>
                <a:spcPts val="0"/>
              </a:spcBef>
              <a:spcAft>
                <a:spcPts val="0"/>
              </a:spcAft>
              <a:buNone/>
            </a:pPr>
            <a:r>
              <a:t/>
            </a:r>
            <a:endParaRPr/>
          </a:p>
        </p:txBody>
      </p:sp>
      <p:sp>
        <p:nvSpPr>
          <p:cNvPr id="1486" name="Google Shape;1486;g26bab70707a_0_1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48b1dff84_0_5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c48b1dff84_0_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2c49eb477e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2" name="Google Shape;1492;g2c49eb477e6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None/>
            </a:pPr>
            <a:r>
              <a:t/>
            </a:r>
            <a:endParaRPr>
              <a:solidFill>
                <a:srgbClr val="595959"/>
              </a:solidFill>
            </a:endParaRPr>
          </a:p>
          <a:p>
            <a:pPr indent="0" lvl="0" marL="0" rtl="0" algn="l">
              <a:lnSpc>
                <a:spcPct val="100000"/>
              </a:lnSpc>
              <a:spcBef>
                <a:spcPts val="0"/>
              </a:spcBef>
              <a:spcAft>
                <a:spcPts val="0"/>
              </a:spcAft>
              <a:buNone/>
            </a:pPr>
            <a:r>
              <a:rPr lang="en"/>
              <a:t>Green et al. (2013, 2015) </a:t>
            </a:r>
            <a:endParaRPr/>
          </a:p>
        </p:txBody>
      </p:sp>
      <p:sp>
        <p:nvSpPr>
          <p:cNvPr id="1493" name="Google Shape;1493;g2c49eb477e6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26bab70707a_0_1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9" name="Google Shape;1499;g26bab70707a_0_1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500" name="Google Shape;1500;g26bab70707a_0_1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c49eb477e6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g2c49eb477e6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
                <a:solidFill>
                  <a:srgbClr val="282828"/>
                </a:solidFill>
                <a:latin typeface="Calibri"/>
                <a:ea typeface="Calibri"/>
                <a:cs typeface="Calibri"/>
                <a:sym typeface="Calibri"/>
              </a:rPr>
              <a:t>(South &amp; Rodgers, 2017)</a:t>
            </a:r>
            <a:r>
              <a:rPr lang="en">
                <a:solidFill>
                  <a:srgbClr val="282828"/>
                </a:solidFill>
                <a:latin typeface="Calibri"/>
                <a:ea typeface="Calibri"/>
                <a:cs typeface="Calibri"/>
                <a:sym typeface="Calibri"/>
              </a:rPr>
              <a:t> (</a:t>
            </a:r>
            <a:r>
              <a:rPr lang="en">
                <a:solidFill>
                  <a:schemeClr val="dk1"/>
                </a:solidFill>
              </a:rPr>
              <a:t>Keefer et al. 2016)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latin typeface="Calibri"/>
              <a:ea typeface="Calibri"/>
              <a:cs typeface="Calibri"/>
              <a:sym typeface="Calibri"/>
            </a:endParaRPr>
          </a:p>
        </p:txBody>
      </p:sp>
      <p:sp>
        <p:nvSpPr>
          <p:cNvPr id="1507" name="Google Shape;1507;g2c49eb477e6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26bab70707a_0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g26bab70707a_0_1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rgbClr val="767679"/>
              </a:buClr>
              <a:buSzPts val="900"/>
              <a:buFont typeface="Arial"/>
              <a:buNone/>
            </a:pPr>
            <a:r>
              <a:rPr lang="en" sz="900">
                <a:solidFill>
                  <a:srgbClr val="595959"/>
                </a:solidFill>
              </a:rPr>
              <a:t>(Pickard et al., 2017) (Teh et al., 2017) </a:t>
            </a:r>
            <a:endParaRPr/>
          </a:p>
        </p:txBody>
      </p:sp>
      <p:sp>
        <p:nvSpPr>
          <p:cNvPr id="1519" name="Google Shape;1519;g26bab70707a_0_1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2c49eb477e6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g2c49eb477e6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Vasa et al., 2020 </a:t>
            </a:r>
            <a:endParaRPr/>
          </a:p>
        </p:txBody>
      </p:sp>
      <p:sp>
        <p:nvSpPr>
          <p:cNvPr id="1526" name="Google Shape;1526;g2c49eb477e6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26bab70707a_0_1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2" name="Google Shape;1532;g26bab70707a_0_1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3" name="Google Shape;1533;g26bab70707a_0_1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26bab70707a_0_1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g26bab70707a_0_1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solidFill>
                <a:srgbClr val="212121"/>
              </a:solidFill>
              <a:latin typeface="Calibri"/>
              <a:ea typeface="Calibri"/>
              <a:cs typeface="Calibri"/>
              <a:sym typeface="Calibri"/>
            </a:endParaRPr>
          </a:p>
        </p:txBody>
      </p:sp>
      <p:sp>
        <p:nvSpPr>
          <p:cNvPr id="1555" name="Google Shape;1555;g26bab70707a_0_1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26bab70707a_0_1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7" name="Google Shape;1587;g26bab70707a_0_1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8" name="Google Shape;1588;g26bab70707a_0_1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26bab70707a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4" name="Google Shape;1594;g26bab70707a_0_1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rgbClr val="767679"/>
              </a:buClr>
              <a:buSzPts val="900"/>
              <a:buFont typeface="Arial"/>
              <a:buNone/>
            </a:pPr>
            <a:r>
              <a:rPr lang="en" sz="900">
                <a:solidFill>
                  <a:srgbClr val="595959"/>
                </a:solidFill>
              </a:rPr>
              <a:t>(Jitlana et al., 2017) (Vasa et al. 2020) (Dellapiazza et al., 2022)</a:t>
            </a:r>
            <a:endParaRPr/>
          </a:p>
        </p:txBody>
      </p:sp>
      <p:sp>
        <p:nvSpPr>
          <p:cNvPr id="1595" name="Google Shape;1595;g26bab70707a_0_1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2c49eb477e6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1" name="Google Shape;1601;g2c49eb477e6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SzPts val="900"/>
              <a:buNone/>
            </a:pPr>
            <a:r>
              <a:rPr lang="en" sz="900">
                <a:solidFill>
                  <a:srgbClr val="595959"/>
                </a:solidFill>
              </a:rPr>
              <a:t>(Jitlana et al., 2017) (Vasa et al. 2020) (Dellapiazza et al., 2022)</a:t>
            </a:r>
            <a:endParaRPr/>
          </a:p>
        </p:txBody>
      </p:sp>
      <p:sp>
        <p:nvSpPr>
          <p:cNvPr id="1602" name="Google Shape;1602;g2c49eb477e6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c48b1dff84_0_5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c48b1dff84_0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26bab70707a_0_1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9" name="Google Shape;1609;g26bab70707a_0_1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solidFill>
                <a:srgbClr val="212121"/>
              </a:solidFill>
              <a:latin typeface="Calibri"/>
              <a:ea typeface="Calibri"/>
              <a:cs typeface="Calibri"/>
              <a:sym typeface="Calibri"/>
            </a:endParaRPr>
          </a:p>
        </p:txBody>
      </p:sp>
      <p:sp>
        <p:nvSpPr>
          <p:cNvPr id="1610" name="Google Shape;1610;g26bab70707a_0_1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26bab70707a_0_1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7" name="Google Shape;1617;g26bab70707a_0_1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solidFill>
                <a:srgbClr val="212121"/>
              </a:solidFill>
              <a:latin typeface="Calibri"/>
              <a:ea typeface="Calibri"/>
              <a:cs typeface="Calibri"/>
              <a:sym typeface="Calibri"/>
            </a:endParaRPr>
          </a:p>
        </p:txBody>
      </p:sp>
      <p:sp>
        <p:nvSpPr>
          <p:cNvPr id="1618" name="Google Shape;1618;g26bab70707a_0_1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26bab70707a_0_1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5" name="Google Shape;1625;g26bab70707a_0_1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6" name="Google Shape;1626;g26bab70707a_0_1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26bab70707a_0_1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7" name="Google Shape;1647;g26bab70707a_0_1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rgbClr val="767679"/>
              </a:buClr>
              <a:buSzPts val="1000"/>
              <a:buFont typeface="Arial"/>
              <a:buNone/>
            </a:pPr>
            <a:r>
              <a:rPr lang="en" sz="1000">
                <a:solidFill>
                  <a:srgbClr val="595959"/>
                </a:solidFill>
              </a:rPr>
              <a:t>(Gara et al., 2020) (Keefer et al., 2016) (Wood et al., 2015) (Lang et al., 2010) (Storch et al., 2015) (White et al., 2013)</a:t>
            </a:r>
            <a:endParaRPr/>
          </a:p>
        </p:txBody>
      </p:sp>
      <p:sp>
        <p:nvSpPr>
          <p:cNvPr id="1648" name="Google Shape;1648;g26bab70707a_0_1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26bab70707a_0_1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7" name="Google Shape;1657;g26bab70707a_0_1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8" name="Google Shape;1658;g26bab70707a_0_1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2c49eb477e6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5" name="Google Shape;1665;g2c49eb477e6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6" name="Google Shape;1666;g2c49eb477e6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2c49eb477e6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2" name="Google Shape;1672;g2c49eb477e6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3" name="Google Shape;1673;g2c49eb477e6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26bab70707a_0_1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0" name="Google Shape;1680;g26bab70707a_0_1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1" name="Google Shape;1681;g26bab70707a_0_1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2c49eb477e6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7" name="Google Shape;1687;g2c49eb477e6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8" name="Google Shape;1688;g2c49eb477e6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26bab70707a_0_1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4" name="Google Shape;1694;g26bab70707a_0_1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c48b1dff84_0_5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48b1dff84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26bab70707a_0_1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9" name="Google Shape;1699;g26bab70707a_0_1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0" name="Google Shape;1700;g26bab70707a_0_1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26bab70707a_0_1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g26bab70707a_0_1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7" name="Google Shape;1707;g26bab70707a_0_1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g2c2feae254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3" name="Google Shape;1713;g2c2feae254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c2feae254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9" name="Google Shape;1719;g2c2feae254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2c2feae2545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4" name="Google Shape;1724;g2c2feae254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2c3b7903de3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0" name="Google Shape;1730;g2c3b7903de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g2c2feae2545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ADHD - one of the most researched disorders</a:t>
            </a:r>
            <a:endParaRPr/>
          </a:p>
        </p:txBody>
      </p:sp>
      <p:sp>
        <p:nvSpPr>
          <p:cNvPr id="1735" name="Google Shape;1735;g2c2feae2545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2c2feae2545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2" name="Google Shape;1742;g2c2feae2545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2c40d2b076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9" name="Google Shape;1749;g2c40d2b0761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2c40d2b0761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6" name="Google Shape;1756;g2c40d2b0761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c48b1dff84_0_5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48b1dff84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g2c40d2b0761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Adults with ADHD</a:t>
            </a:r>
            <a:endParaRPr/>
          </a:p>
        </p:txBody>
      </p:sp>
      <p:sp>
        <p:nvSpPr>
          <p:cNvPr id="1763" name="Google Shape;1763;g2c40d2b0761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2c2feae2545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0" name="Google Shape;1770;g2c2feae2545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2c2feae2545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9" name="Google Shape;1779;g2c2feae2545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2c2feae2545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7" name="Google Shape;1787;g2c2feae2545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g2c2feae2545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5" name="Google Shape;1795;g2c2feae2545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c2feae2545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2" name="Google Shape;1802;g2c2feae2545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2c2feae2545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9" name="Google Shape;1809;g2c2feae2545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2c2feae2545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6" name="Google Shape;1816;g2c2feae2545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2c2feae2545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3" name="Google Shape;1823;g2c2feae2545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g2c2feae2545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50">
                <a:solidFill>
                  <a:srgbClr val="595959"/>
                </a:solidFill>
              </a:rPr>
              <a:t>It was presumed that any symptoms of inattention and/or hyperactivity–impulsivity were secondary to ASD and not due to an additional ADHD diagnosis</a:t>
            </a:r>
            <a:endParaRPr/>
          </a:p>
        </p:txBody>
      </p:sp>
      <p:sp>
        <p:nvSpPr>
          <p:cNvPr id="1830" name="Google Shape;1830;g2c2feae2545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48b1dff84_0_5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c48b1dff84_0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2c49b40dfe9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8" name="Google Shape;1838;g2c49b40dfe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2c49b40dfe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6" name="Google Shape;1846;g2c49b40dfe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2c2feae2545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4" name="Google Shape;1854;g2c2feae2545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2c2feae2545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3" name="Google Shape;1863;g2c2feae2545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2c2feae2545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2" name="Google Shape;1872;g2c2feae2545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g2c2feae2545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Discuss again later</a:t>
            </a:r>
            <a:endParaRPr/>
          </a:p>
        </p:txBody>
      </p:sp>
      <p:sp>
        <p:nvSpPr>
          <p:cNvPr id="1880" name="Google Shape;1880;g2c2feae2545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g2c2feae2545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8" name="Google Shape;1888;g2c2feae2545_0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2c2feae2545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5" name="Google Shape;1895;g2c2feae2545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2c2feae2545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3" name="Google Shape;1903;g2c2feae2545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2c2feae2545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1" name="Google Shape;1911;g2c2feae2545_0_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c48b1dff84_0_5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c48b1dff84_0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2c2feae2545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9" name="Google Shape;1919;g2c2feae2545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2c2feae2545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7" name="Google Shape;1927;g2c2feae2545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g2c2feae2545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6" name="Google Shape;1936;g2c2feae2545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g2c2feae2545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6" name="Google Shape;1946;g2c2feae2545_0_2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2c2feae2545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4" name="Google Shape;1954;g2c2feae2545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2c2feae2545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4" name="Google Shape;1964;g2c2feae2545_0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2c2feae2545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2" name="Google Shape;1972;g2c2feae2545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2c4b3281fb0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1" name="Google Shape;1981;g2c4b3281fb0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2c4b3281fb0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2" name="Google Shape;1992;g2c4b3281fb0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2c4b3281fb0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0" name="Google Shape;2000;g2c4b3281fb0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c48b1dff84_0_4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48b1dff84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c48b1dff84_0_5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c48b1dff84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g2c4b3281fb0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9" name="Google Shape;2009;g2c4b3281fb0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2c2feae2545_0_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9" name="Google Shape;2019;g2c2feae2545_0_2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2c2feae2545_0_2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7" name="Google Shape;2027;g2c2feae2545_0_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4" name="Shape 2034"/>
        <p:cNvGrpSpPr/>
        <p:nvPr/>
      </p:nvGrpSpPr>
      <p:grpSpPr>
        <a:xfrm>
          <a:off x="0" y="0"/>
          <a:ext cx="0" cy="0"/>
          <a:chOff x="0" y="0"/>
          <a:chExt cx="0" cy="0"/>
        </a:xfrm>
      </p:grpSpPr>
      <p:sp>
        <p:nvSpPr>
          <p:cNvPr id="2035" name="Google Shape;2035;g2c2feae2545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6" name="Google Shape;2036;g2c2feae2545_0_2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2c2feae2545_0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5" name="Google Shape;2045;g2c2feae2545_0_2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2c2feae2545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4" name="Google Shape;2054;g2c2feae2545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g2c2feae2545_0_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1" name="Google Shape;2071;g2c2feae2545_0_3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g2c2feae2545_0_3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6" name="Google Shape;2076;g2c2feae2545_0_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2" name="Shape 2082"/>
        <p:cNvGrpSpPr/>
        <p:nvPr/>
      </p:nvGrpSpPr>
      <p:grpSpPr>
        <a:xfrm>
          <a:off x="0" y="0"/>
          <a:ext cx="0" cy="0"/>
          <a:chOff x="0" y="0"/>
          <a:chExt cx="0" cy="0"/>
        </a:xfrm>
      </p:grpSpPr>
      <p:sp>
        <p:nvSpPr>
          <p:cNvPr id="2083" name="Google Shape;2083;g2c2feae2545_0_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4" name="Google Shape;2084;g2c2feae2545_0_3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g2c2feae2545_0_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3" name="Google Shape;2093;g2c2feae2545_0_3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c48b1dff84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c48b1dff84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EG; Phenotype A is an example of Tuberous Sclerosis syndrome. </a:t>
            </a:r>
            <a:endParaRPr/>
          </a:p>
          <a:p>
            <a:pPr indent="0" lvl="0" marL="0" rtl="0" algn="l">
              <a:spcBef>
                <a:spcPts val="0"/>
              </a:spcBef>
              <a:spcAft>
                <a:spcPts val="0"/>
              </a:spcAft>
              <a:buNone/>
            </a:pPr>
            <a:r>
              <a:rPr lang="en"/>
              <a:t>Neonatal meningitis is an example of phenotype B.</a:t>
            </a:r>
            <a:endParaRPr/>
          </a:p>
          <a:p>
            <a:pPr indent="0" lvl="0" marL="0" rtl="0" algn="l">
              <a:spcBef>
                <a:spcPts val="0"/>
              </a:spcBef>
              <a:spcAft>
                <a:spcPts val="0"/>
              </a:spcAft>
              <a:buNone/>
            </a:pPr>
            <a:r>
              <a:rPr lang="en"/>
              <a:t>Premature birth is an example of phenotype c</a:t>
            </a:r>
            <a:endParaRPr/>
          </a:p>
          <a:p>
            <a:pPr indent="0" lvl="0" marL="0" rtl="0" algn="l">
              <a:spcBef>
                <a:spcPts val="0"/>
              </a:spcBef>
              <a:spcAft>
                <a:spcPts val="0"/>
              </a:spcAft>
              <a:buNone/>
            </a:pPr>
            <a:r>
              <a:rPr lang="en"/>
              <a:t>Phenotype D is an example of Fragile X </a:t>
            </a:r>
            <a:endParaRPr/>
          </a:p>
          <a:p>
            <a:pPr indent="0" lvl="0" marL="0" rtl="0" algn="l">
              <a:spcBef>
                <a:spcPts val="0"/>
              </a:spcBef>
              <a:spcAft>
                <a:spcPts val="0"/>
              </a:spcAft>
              <a:buNone/>
            </a:pPr>
            <a:r>
              <a:rPr lang="en"/>
              <a:t>Phenotype E is exemplified by ASD with anxiety or ASD with concussion/injury</a:t>
            </a:r>
            <a:endParaRPr/>
          </a:p>
          <a:p>
            <a:pPr indent="0" lvl="0" marL="0" rtl="0" algn="l">
              <a:spcBef>
                <a:spcPts val="0"/>
              </a:spcBef>
              <a:spcAft>
                <a:spcPts val="0"/>
              </a:spcAft>
              <a:buNone/>
            </a:pPr>
            <a:r>
              <a:t/>
            </a:r>
            <a:endParaRPr/>
          </a:p>
        </p:txBody>
      </p:sp>
      <p:sp>
        <p:nvSpPr>
          <p:cNvPr id="518" name="Google Shape;518;g2c48b1dff84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9" name="Shape 2099"/>
        <p:cNvGrpSpPr/>
        <p:nvPr/>
      </p:nvGrpSpPr>
      <p:grpSpPr>
        <a:xfrm>
          <a:off x="0" y="0"/>
          <a:ext cx="0" cy="0"/>
          <a:chOff x="0" y="0"/>
          <a:chExt cx="0" cy="0"/>
        </a:xfrm>
      </p:grpSpPr>
      <p:sp>
        <p:nvSpPr>
          <p:cNvPr id="2100" name="Google Shape;2100;g2c2feae2545_0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1" name="Google Shape;2101;g2c2feae2545_0_3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2c2feae2545_0_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9" name="Google Shape;2109;g2c2feae2545_0_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g2c2feae2545_0_3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6" name="Google Shape;2116;g2c2feae2545_0_3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g2c2feae2545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4" name="Google Shape;2124;g2c2feae2545_0_3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g2c2feae2545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1" name="Google Shape;2131;g2c2feae2545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2c2feae2545_0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8" name="Google Shape;2138;g2c2feae2545_0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2c49b40dfe9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5" name="Google Shape;2145;g2c49b40dfe9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g2c4b3281fb0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212121"/>
                </a:solidFill>
                <a:highlight>
                  <a:srgbClr val="FFFFFF"/>
                </a:highlight>
                <a:latin typeface="Cambria"/>
                <a:ea typeface="Cambria"/>
                <a:cs typeface="Cambria"/>
                <a:sym typeface="Cambria"/>
              </a:rPr>
              <a:t>the alterations in dopaminergic transmission could be the cause of reduced motivation to pursue social interactions, since the brain of autistic individuals could register these activities as “not rewarding.” The reduced motivation also leads to reduced social experience and consequently to deficits in the development of social cognition.</a:t>
            </a:r>
            <a:endParaRPr sz="1200"/>
          </a:p>
        </p:txBody>
      </p:sp>
      <p:sp>
        <p:nvSpPr>
          <p:cNvPr id="2153" name="Google Shape;2153;g2c4b3281fb0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2c4b3281fb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1" name="Google Shape;2161;g2c4b3281fb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g2c2feae2545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9" name="Google Shape;2169;g2c2feae2545_0_3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c48b1dff84_0_5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48b1dff84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g2c2feae2545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6" name="Google Shape;2176;g2c2feae2545_0_3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2c2feae2545_0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3" name="Google Shape;2183;g2c2feae2545_0_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g2c2feae2545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0" name="Google Shape;2190;g2c2feae2545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g2c2feae2545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5" name="Google Shape;2195;g2c2feae2545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g2c2feae2545_0_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2" name="Google Shape;2202;g2c2feae2545_0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2c2feae2545_0_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9" name="Google Shape;2209;g2c2feae2545_0_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g2c2feae2545_0_4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6" name="Google Shape;2216;g2c2feae2545_0_4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2c2feae2545_0_4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3" name="Google Shape;2223;g2c2feae2545_0_4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8" name="Shape 2228"/>
        <p:cNvGrpSpPr/>
        <p:nvPr/>
      </p:nvGrpSpPr>
      <p:grpSpPr>
        <a:xfrm>
          <a:off x="0" y="0"/>
          <a:ext cx="0" cy="0"/>
          <a:chOff x="0" y="0"/>
          <a:chExt cx="0" cy="0"/>
        </a:xfrm>
      </p:grpSpPr>
      <p:sp>
        <p:nvSpPr>
          <p:cNvPr id="2229" name="Google Shape;2229;g2c2feae2545_0_4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0" name="Google Shape;2230;g2c2feae2545_0_4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2c4b3281fb0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6" name="Google Shape;2236;g2c4b3281fb0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48b1dff84_0_6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48b1dff84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g2c4b3281fb0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4" name="Google Shape;2244;g2c4b3281fb0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g2c2feae2545_0_4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1" name="Google Shape;2251;g2c2feae2545_0_4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2c2feae2545_0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9" name="Google Shape;2259;g2c2feae2545_0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2c2feae2545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6" name="Google Shape;2266;g2c2feae2545_0_5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g2c2feae2545_0_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1" name="Google Shape;2271;g2c2feae2545_0_5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26bab70707a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2" name="Google Shape;2282;g26bab70707a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Welcome slide –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Text: Welcome / Thompson Autism and Neurodevelopmental Center Conference / Working Together to Expand Horizons / 2023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Logos: TANC, Glennwood, TPI</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g2c2feae2545_0_7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8" name="Google Shape;2288;g2c2feae2545_0_7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g2c2feae2545_0_8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6" name="Google Shape;2296;g2c2feae2545_0_8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0" name="Shape 2300"/>
        <p:cNvGrpSpPr/>
        <p:nvPr/>
      </p:nvGrpSpPr>
      <p:grpSpPr>
        <a:xfrm>
          <a:off x="0" y="0"/>
          <a:ext cx="0" cy="0"/>
          <a:chOff x="0" y="0"/>
          <a:chExt cx="0" cy="0"/>
        </a:xfrm>
      </p:grpSpPr>
      <p:sp>
        <p:nvSpPr>
          <p:cNvPr id="2301" name="Google Shape;2301;g2c2feae2545_0_8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2" name="Google Shape;2302;g2c2feae2545_0_8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g2c2feae2545_0_8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7" name="Google Shape;2307;g2c2feae2545_0_8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c48b1dff84_0_6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c48b1dff84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0" name="Shape 2310"/>
        <p:cNvGrpSpPr/>
        <p:nvPr/>
      </p:nvGrpSpPr>
      <p:grpSpPr>
        <a:xfrm>
          <a:off x="0" y="0"/>
          <a:ext cx="0" cy="0"/>
          <a:chOff x="0" y="0"/>
          <a:chExt cx="0" cy="0"/>
        </a:xfrm>
      </p:grpSpPr>
      <p:sp>
        <p:nvSpPr>
          <p:cNvPr id="2311" name="Google Shape;2311;g2c2feae2545_0_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2" name="Google Shape;2312;g2c2feae2545_0_8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g2c2feae2545_0_8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7" name="Google Shape;2317;g2c2feae2545_0_8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g2c2feae2545_0_8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2" name="Google Shape;2322;g2c2feae2545_0_8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g2c2feae2545_0_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8" name="Google Shape;2328;g2c2feae2545_0_8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2" name="Shape 2332"/>
        <p:cNvGrpSpPr/>
        <p:nvPr/>
      </p:nvGrpSpPr>
      <p:grpSpPr>
        <a:xfrm>
          <a:off x="0" y="0"/>
          <a:ext cx="0" cy="0"/>
          <a:chOff x="0" y="0"/>
          <a:chExt cx="0" cy="0"/>
        </a:xfrm>
      </p:grpSpPr>
      <p:sp>
        <p:nvSpPr>
          <p:cNvPr id="2333" name="Google Shape;2333;g2c2feae2545_0_8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4" name="Google Shape;2334;g2c2feae2545_0_8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2c2feae2545_0_8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9" name="Google Shape;2339;g2c2feae2545_0_8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g2c2feae2545_0_8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4" name="Google Shape;2344;g2c2feae2545_0_8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c2feae2545_0_8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0" name="Google Shape;2350;g2c2feae2545_0_8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g2c2feae2545_0_8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6" name="Google Shape;2356;g2c2feae2545_0_8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9" name="Shape 2359"/>
        <p:cNvGrpSpPr/>
        <p:nvPr/>
      </p:nvGrpSpPr>
      <p:grpSpPr>
        <a:xfrm>
          <a:off x="0" y="0"/>
          <a:ext cx="0" cy="0"/>
          <a:chOff x="0" y="0"/>
          <a:chExt cx="0" cy="0"/>
        </a:xfrm>
      </p:grpSpPr>
      <p:sp>
        <p:nvSpPr>
          <p:cNvPr id="2360" name="Google Shape;2360;g2c2feae2545_0_8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1" name="Google Shape;2361;g2c2feae2545_0_8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48b1dff84_0_6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48b1dff84_0_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5" name="Shape 2365"/>
        <p:cNvGrpSpPr/>
        <p:nvPr/>
      </p:nvGrpSpPr>
      <p:grpSpPr>
        <a:xfrm>
          <a:off x="0" y="0"/>
          <a:ext cx="0" cy="0"/>
          <a:chOff x="0" y="0"/>
          <a:chExt cx="0" cy="0"/>
        </a:xfrm>
      </p:grpSpPr>
      <p:sp>
        <p:nvSpPr>
          <p:cNvPr id="2366" name="Google Shape;2366;g2c2feae2545_0_8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7" name="Google Shape;2367;g2c2feae2545_0_8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g2c2feae2545_0_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2" name="Google Shape;2372;g2c2feae2545_0_8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6" name="Shape 2376"/>
        <p:cNvGrpSpPr/>
        <p:nvPr/>
      </p:nvGrpSpPr>
      <p:grpSpPr>
        <a:xfrm>
          <a:off x="0" y="0"/>
          <a:ext cx="0" cy="0"/>
          <a:chOff x="0" y="0"/>
          <a:chExt cx="0" cy="0"/>
        </a:xfrm>
      </p:grpSpPr>
      <p:sp>
        <p:nvSpPr>
          <p:cNvPr id="2377" name="Google Shape;2377;g2c2feae2545_0_8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8" name="Google Shape;2378;g2c2feae2545_0_8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1" name="Shape 2381"/>
        <p:cNvGrpSpPr/>
        <p:nvPr/>
      </p:nvGrpSpPr>
      <p:grpSpPr>
        <a:xfrm>
          <a:off x="0" y="0"/>
          <a:ext cx="0" cy="0"/>
          <a:chOff x="0" y="0"/>
          <a:chExt cx="0" cy="0"/>
        </a:xfrm>
      </p:grpSpPr>
      <p:sp>
        <p:nvSpPr>
          <p:cNvPr id="2382" name="Google Shape;2382;g2c2feae2545_0_8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3" name="Google Shape;2383;g2c2feae2545_0_8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2c2feae2545_0_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9" name="Google Shape;2389;g2c2feae2545_0_8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g2c2feae2545_0_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1" name="Google Shape;2401;g2c2feae2545_0_8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c48b1dff84_0_6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c48b1dff84_0_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c48b1dff84_0_6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48b1dff84_0_6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c48b1dff84_0_6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48b1dff84_0_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c48b1dff84_0_6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c48b1dff84_0_6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c48b1dff84_0_4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48b1dff84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c48b1dff84_0_7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48b1dff84_0_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c48b1dff84_0_7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c48b1dff84_0_7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c48b1dff84_0_7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c48b1dff84_0_7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c48b1dff84_0_7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c48b1dff84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c48b1dff84_0_7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c48b1dff84_0_7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c48b1dff84_0_7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c48b1dff84_0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c48b1dff84_0_7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c48b1dff84_0_7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c48b1dff84_0_7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c48b1dff84_0_7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c48b1dff84_0_7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c48b1dff84_0_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6bab70707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6bab70707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Welcome slide –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Text: Welcome / Thompson Autism and Neurodevelopmental Center Conference / Working Together to Expand Horizons / 2023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Logos: TANC, Glennwood, TPI</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c48b1dff84_0_4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c48b1dff84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c481dc051d_0_5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
        <p:nvSpPr>
          <p:cNvPr id="706" name="Google Shape;706;g2c481dc051d_0_5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7" name="Google Shape;707;g2c481dc051d_0_5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Times New Roman"/>
              <a:buNone/>
            </a:pPr>
            <a:r>
              <a:t/>
            </a:r>
            <a:endParaRPr>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c481dc051d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c481dc051d_0_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c481dc051d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2c481dc051d_0_5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c481dc051d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c481dc051d_0_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c481dc051d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7" name="Google Shape;737;g2c481dc051d_0_5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Image: http://faculty.washington.edu/chudler/sleep.html</a:t>
            </a:r>
            <a:endParaRPr/>
          </a:p>
        </p:txBody>
      </p:sp>
      <p:sp>
        <p:nvSpPr>
          <p:cNvPr id="738" name="Google Shape;738;g2c481dc051d_0_5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c481dc051d_0_5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Garamond"/>
                <a:ea typeface="Garamond"/>
                <a:cs typeface="Garamond"/>
                <a:sym typeface="Garamond"/>
              </a:rPr>
              <a:t>‹#›</a:t>
            </a:fld>
            <a:endParaRPr b="0" i="0" sz="1200" u="none" cap="none" strike="noStrike">
              <a:solidFill>
                <a:schemeClr val="dk1"/>
              </a:solidFill>
              <a:latin typeface="Garamond"/>
              <a:ea typeface="Garamond"/>
              <a:cs typeface="Garamond"/>
              <a:sym typeface="Garamond"/>
            </a:endParaRPr>
          </a:p>
        </p:txBody>
      </p:sp>
      <p:sp>
        <p:nvSpPr>
          <p:cNvPr id="746" name="Google Shape;746;g2c481dc051d_0_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7" name="Google Shape;747;g2c481dc051d_0_5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c481dc051d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2c481dc051d_0_5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c481dc051d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2c481dc051d_0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c481dc051d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c481dc051d_0_5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c481dc051d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2c481dc051d_0_5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c48b1dff84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c48b1dff84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Tom</a:t>
            </a:r>
            <a:endParaRPr/>
          </a:p>
          <a:p>
            <a:pPr indent="0" lvl="0" marL="0" rtl="0" algn="l">
              <a:spcBef>
                <a:spcPts val="0"/>
              </a:spcBef>
              <a:spcAft>
                <a:spcPts val="0"/>
              </a:spcAft>
              <a:buNone/>
            </a:pPr>
            <a:r>
              <a:t/>
            </a:r>
            <a:endParaRPr/>
          </a:p>
        </p:txBody>
      </p:sp>
      <p:sp>
        <p:nvSpPr>
          <p:cNvPr id="336" name="Google Shape;336;g2c48b1dff84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c481dc051d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2c481dc051d_0_5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c481dc051d_0_5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8" name="Google Shape;788;g2c481dc051d_0_5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Medical comorbidities include seizures, GERD, constipation, excessive secretions</a:t>
            </a:r>
            <a:endParaRPr/>
          </a:p>
        </p:txBody>
      </p:sp>
      <p:sp>
        <p:nvSpPr>
          <p:cNvPr id="789" name="Google Shape;789;g2c481dc051d_0_5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c481dc051d_0_5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6" name="Google Shape;796;g2c481dc051d_0_5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Physiological (activation of sympathetic nervous system)</a:t>
            </a:r>
            <a:endParaRPr/>
          </a:p>
        </p:txBody>
      </p:sp>
      <p:sp>
        <p:nvSpPr>
          <p:cNvPr id="797" name="Google Shape;797;g2c481dc051d_0_5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c481dc051d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c481dc051d_0_6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c481dc051d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2c481dc051d_0_6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c481dc051d_0_6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825" name="Google Shape;825;g2c481dc051d_0_6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6" name="Google Shape;826;g2c481dc051d_0_6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c481dc051d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g2c481dc051d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c481dc051d_0_6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838" name="Google Shape;838;g2c481dc051d_0_6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9" name="Google Shape;839;g2c481dc051d_0_6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c481dc051d_0_6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858" name="Google Shape;858;g2c481dc051d_0_6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9" name="Google Shape;859;g2c481dc051d_0_6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c481dc051d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g2c481dc051d_0_6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c48b1dff84_0_4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48b1dff84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c481dc051d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2c481dc051d_0_6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c481dc051d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2c481dc051d_0_6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c481dc051d_0_6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902" name="Google Shape;902;g2c481dc051d_0_6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3" name="Google Shape;903;g2c481dc051d_0_6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Times New Roman"/>
              <a:buNone/>
            </a:pPr>
            <a:r>
              <a:t/>
            </a:r>
            <a:endParaRPr>
              <a:latin typeface="Garamond"/>
              <a:ea typeface="Garamond"/>
              <a:cs typeface="Garamond"/>
              <a:sym typeface="Garamon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c481dc051d_0_7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909" name="Google Shape;909;g2c481dc051d_0_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0" name="Google Shape;910;g2c481dc051d_0_7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c481dc051d_0_7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916" name="Google Shape;916;g2c481dc051d_0_7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7" name="Google Shape;917;g2c481dc051d_0_7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c481dc051d_0_7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924" name="Google Shape;924;g2c481dc051d_0_7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5" name="Google Shape;925;g2c481dc051d_0_7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Times New Roman"/>
              <a:buNone/>
            </a:pPr>
            <a:r>
              <a:t/>
            </a:r>
            <a:endParaRPr>
              <a:latin typeface="Garamond"/>
              <a:ea typeface="Garamond"/>
              <a:cs typeface="Garamond"/>
              <a:sym typeface="Garamon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c481dc051d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g2c481dc051d_0_7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c481dc051d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2c481dc051d_0_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c481dc051d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g2c481dc051d_0_7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c481dc051d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g2c481dc051d_0_7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c48b1dff84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c48b1dff84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t>Autism Spectrum Disorder (ASD) IS NOT A SINGLE DISORDER</a:t>
            </a:r>
            <a:endParaRPr/>
          </a:p>
          <a:p>
            <a:pPr indent="0" lvl="1" marL="457200" rtl="0" algn="l">
              <a:spcBef>
                <a:spcPts val="0"/>
              </a:spcBef>
              <a:spcAft>
                <a:spcPts val="0"/>
              </a:spcAft>
              <a:buNone/>
            </a:pPr>
            <a:r>
              <a:rPr lang="en" sz="1400"/>
              <a:t>“ASD is a common syndrome that comprises, at least in part, several hundred rare disorders.” – Dan Geschwind and Matthew State</a:t>
            </a:r>
            <a:endParaRPr/>
          </a:p>
          <a:p>
            <a:pPr indent="0" lvl="1" marL="457200" rtl="0" algn="l">
              <a:spcBef>
                <a:spcPts val="0"/>
              </a:spcBef>
              <a:spcAft>
                <a:spcPts val="0"/>
              </a:spcAft>
              <a:buNone/>
            </a:pPr>
            <a:r>
              <a:rPr lang="en" sz="1400"/>
              <a:t>Analogy: Cancer, Anemia, Dementia</a:t>
            </a:r>
            <a:endParaRPr/>
          </a:p>
          <a:p>
            <a:pPr indent="0" lvl="1" marL="457200" rtl="0" algn="l">
              <a:spcBef>
                <a:spcPts val="0"/>
              </a:spcBef>
              <a:spcAft>
                <a:spcPts val="0"/>
              </a:spcAft>
              <a:buNone/>
            </a:pPr>
            <a:r>
              <a:rPr lang="en" sz="1400"/>
              <a:t>A description of symptoms that result from a multitude of different disorders</a:t>
            </a:r>
            <a:endParaRPr/>
          </a:p>
          <a:p>
            <a:pPr indent="0" lvl="0" marL="0" rtl="0" algn="l">
              <a:spcBef>
                <a:spcPts val="0"/>
              </a:spcBef>
              <a:spcAft>
                <a:spcPts val="0"/>
              </a:spcAft>
              <a:buNone/>
            </a:pPr>
            <a:r>
              <a:rPr lang="en" sz="1600"/>
              <a:t>Over 100 genes have been implicated as a risk factors for ASD</a:t>
            </a:r>
            <a:endParaRPr/>
          </a:p>
          <a:p>
            <a:pPr indent="0" lvl="1" marL="457200" rtl="0" algn="l">
              <a:spcBef>
                <a:spcPts val="0"/>
              </a:spcBef>
              <a:spcAft>
                <a:spcPts val="0"/>
              </a:spcAft>
              <a:buNone/>
            </a:pPr>
            <a:r>
              <a:rPr lang="en" sz="1400"/>
              <a:t>Eg; Shank3 (Phelan-McDermid Syndrome), FMR1 expansion mutation (Fragile X), 21 Duplication (Down’s Syndrome), MECP2 (Rett Syndrome), NGLN3, etc.).</a:t>
            </a:r>
            <a:endParaRPr/>
          </a:p>
          <a:p>
            <a:pPr indent="0" lvl="1" marL="457200" rtl="0" algn="l">
              <a:spcBef>
                <a:spcPts val="0"/>
              </a:spcBef>
              <a:spcAft>
                <a:spcPts val="0"/>
              </a:spcAft>
              <a:buNone/>
            </a:pPr>
            <a:r>
              <a:rPr lang="en" sz="1400"/>
              <a:t>It is important to understand that many of the genes responsible for increasing a person’s risk of ASD, also put them at risk for other medical, developmental and psychiatric disorders.  This means that sometimes the same gene that causes ASD in one person, may cause a different disorder in another person, depending on environmental factors and protective genetic factors. </a:t>
            </a:r>
            <a:endParaRPr/>
          </a:p>
          <a:p>
            <a:pPr indent="0" lvl="0" marL="0" rtl="0" algn="l">
              <a:spcBef>
                <a:spcPts val="0"/>
              </a:spcBef>
              <a:spcAft>
                <a:spcPts val="0"/>
              </a:spcAft>
              <a:buNone/>
            </a:pPr>
            <a:r>
              <a:rPr lang="en" sz="1600"/>
              <a:t>Genetic Overlap:</a:t>
            </a:r>
            <a:endParaRPr/>
          </a:p>
          <a:p>
            <a:pPr indent="0" lvl="1" marL="457200" rtl="0" algn="l">
              <a:spcBef>
                <a:spcPts val="0"/>
              </a:spcBef>
              <a:spcAft>
                <a:spcPts val="0"/>
              </a:spcAft>
              <a:buNone/>
            </a:pPr>
            <a:r>
              <a:rPr lang="en" sz="1400"/>
              <a:t>ASD related genes also raise the risk for non-ASD neurological, neurodevelopmental or psychiatric disorders by virtue of shared genetics underpinnings.</a:t>
            </a:r>
            <a:endParaRPr/>
          </a:p>
          <a:p>
            <a:pPr indent="0" lvl="0" marL="0" rtl="0" algn="l">
              <a:spcBef>
                <a:spcPts val="0"/>
              </a:spcBef>
              <a:spcAft>
                <a:spcPts val="0"/>
              </a:spcAft>
              <a:buNone/>
            </a:pPr>
            <a:r>
              <a:t/>
            </a:r>
            <a:endParaRPr/>
          </a:p>
        </p:txBody>
      </p:sp>
      <p:sp>
        <p:nvSpPr>
          <p:cNvPr id="355" name="Google Shape;355;g2c48b1dff84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c481dc051d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g2c481dc051d_0_7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c481dc051d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2c481dc051d_0_7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c481dc051d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g2c481dc051d_0_7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c481dc051d_0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g2c481dc051d_0_7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c481dc051d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g2c481dc051d_0_7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c481dc051d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2c481dc051d_0_7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c481dc051d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g2c481dc051d_0_7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c481dc051d_0_7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7" name="Google Shape;1007;g2c481dc051d_0_7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Theoretically could have impact on puberty, no studies identified related adverse events</a:t>
            </a:r>
            <a:endParaRPr/>
          </a:p>
        </p:txBody>
      </p:sp>
      <p:sp>
        <p:nvSpPr>
          <p:cNvPr id="1008" name="Google Shape;1008;g2c481dc051d_0_7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c481dc051d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2c481dc051d_0_7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c481dc051d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2c481dc051d_0_7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c48b1dff84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c48b1dff84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indicates that the genetic cause of autism is often involved in causing other disorders, since identical twins have a much higher rate of these other disorders even when they do not share the ASD diagnosis.</a:t>
            </a:r>
            <a:endParaRPr/>
          </a:p>
        </p:txBody>
      </p:sp>
      <p:sp>
        <p:nvSpPr>
          <p:cNvPr id="365" name="Google Shape;365;g2c48b1dff84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c481dc051d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g2c481dc051d_0_8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c481dc051d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g2c481dc051d_0_8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c481dc051d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g2c481dc051d_0_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c481dc051d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g2c481dc051d_0_8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c481dc051d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g2c481dc051d_0_8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c481dc051d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2c481dc051d_0_8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2c481dc051d_0_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g2c481dc051d_0_8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c481dc051d_0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g2c481dc051d_0_8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c481dc051d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g2c481dc051d_0_8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c481dc051d_0_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g2c481dc051d_0_8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c48b1dff84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c48b1dff84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Based on twin studies, you can see that genetic overlap with ASD and ASD is nearly 60%, and is 40% for Learning Disabilities and DCD, nearly 30% of Tic disorders</a:t>
            </a:r>
            <a:endParaRPr/>
          </a:p>
        </p:txBody>
      </p:sp>
      <p:sp>
        <p:nvSpPr>
          <p:cNvPr id="376" name="Google Shape;376;g2c48b1dff84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c481dc051d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g2c481dc051d_0_8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c481dc051d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g2c481dc051d_0_8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c481dc051d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g2c481dc051d_0_8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c481dc051d_0_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g2c481dc051d_0_8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c481dc051d_0_8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1116" name="Google Shape;1116;g2c481dc051d_0_8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7" name="Google Shape;1117;g2c481dc051d_0_8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Garamond"/>
              <a:buChar char="•"/>
            </a:pPr>
            <a:r>
              <a:rPr lang="en">
                <a:latin typeface="Garamond"/>
                <a:ea typeface="Garamond"/>
                <a:cs typeface="Garamond"/>
                <a:sym typeface="Garamond"/>
              </a:rPr>
              <a:t>This was after twice weekly phone follow up and faxed reports of details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c481dc051d_0_8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1123" name="Google Shape;1123;g2c481dc051d_0_8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4" name="Google Shape;1124;g2c481dc051d_0_8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Garamond"/>
              <a:buChar char="•"/>
            </a:pPr>
            <a:r>
              <a:rPr lang="en">
                <a:latin typeface="Garamond"/>
                <a:ea typeface="Garamond"/>
                <a:cs typeface="Garamond"/>
                <a:sym typeface="Garamond"/>
              </a:rPr>
              <a:t>This was after twice weekly phone follow up and faxed reports of details</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c481dc051d_0_8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Garamond"/>
                <a:ea typeface="Garamond"/>
                <a:cs typeface="Garamond"/>
                <a:sym typeface="Garamond"/>
              </a:rPr>
              <a:t>‹#›</a:t>
            </a:fld>
            <a:endParaRPr sz="1200">
              <a:solidFill>
                <a:schemeClr val="dk1"/>
              </a:solidFill>
              <a:latin typeface="Garamond"/>
              <a:ea typeface="Garamond"/>
              <a:cs typeface="Garamond"/>
              <a:sym typeface="Garamond"/>
            </a:endParaRPr>
          </a:p>
        </p:txBody>
      </p:sp>
      <p:sp>
        <p:nvSpPr>
          <p:cNvPr id="1130" name="Google Shape;1130;g2c481dc051d_0_8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1" name="Google Shape;1131;g2c481dc051d_0_8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Garamond"/>
              <a:buChar char="•"/>
            </a:pPr>
            <a:r>
              <a:rPr lang="en">
                <a:latin typeface="Garamond"/>
                <a:ea typeface="Garamond"/>
                <a:cs typeface="Garamond"/>
                <a:sym typeface="Garamond"/>
              </a:rPr>
              <a:t>This follow up was by phone</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c481dc051d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g2c481dc051d_0_8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c481dc051d_0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g2c481dc051d_0_8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c481dc051d_0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g2c481dc051d_0_9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rgbClr val="3466CC"/>
        </a:solidFill>
      </p:bgPr>
    </p:bg>
    <p:spTree>
      <p:nvGrpSpPr>
        <p:cNvPr id="50" name="Shape 50"/>
        <p:cNvGrpSpPr/>
        <p:nvPr/>
      </p:nvGrpSpPr>
      <p:grpSpPr>
        <a:xfrm>
          <a:off x="0" y="0"/>
          <a:ext cx="0" cy="0"/>
          <a:chOff x="0" y="0"/>
          <a:chExt cx="0" cy="0"/>
        </a:xfrm>
      </p:grpSpPr>
      <p:pic>
        <p:nvPicPr>
          <p:cNvPr descr="PPT_SLIDE_ACCENT_CHOCO_BLUE.png" id="51" name="Google Shape;51;p13"/>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52" name="Google Shape;52;p13"/>
          <p:cNvSpPr txBox="1"/>
          <p:nvPr>
            <p:ph idx="1" type="subTitle"/>
          </p:nvPr>
        </p:nvSpPr>
        <p:spPr>
          <a:xfrm>
            <a:off x="4099560" y="2910008"/>
            <a:ext cx="5044500" cy="24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800"/>
              </a:spcBef>
              <a:spcAft>
                <a:spcPts val="0"/>
              </a:spcAft>
              <a:buClr>
                <a:schemeClr val="lt1"/>
              </a:buClr>
              <a:buSzPts val="1200"/>
              <a:buNone/>
              <a:defRPr sz="1200">
                <a:solidFill>
                  <a:schemeClr val="lt1"/>
                </a:solidFill>
              </a:defRPr>
            </a:lvl1pPr>
            <a:lvl2pPr lvl="1" rtl="0" algn="ctr">
              <a:lnSpc>
                <a:spcPct val="90000"/>
              </a:lnSpc>
              <a:spcBef>
                <a:spcPts val="500"/>
              </a:spcBef>
              <a:spcAft>
                <a:spcPts val="0"/>
              </a:spcAft>
              <a:buClr>
                <a:srgbClr val="767679"/>
              </a:buClr>
              <a:buSzPts val="1500"/>
              <a:buNone/>
              <a:defRPr sz="1500"/>
            </a:lvl2pPr>
            <a:lvl3pPr lvl="2" rtl="0" algn="ctr">
              <a:lnSpc>
                <a:spcPct val="90000"/>
              </a:lnSpc>
              <a:spcBef>
                <a:spcPts val="500"/>
              </a:spcBef>
              <a:spcAft>
                <a:spcPts val="0"/>
              </a:spcAft>
              <a:buClr>
                <a:srgbClr val="767679"/>
              </a:buClr>
              <a:buSzPts val="1400"/>
              <a:buNone/>
              <a:defRPr sz="1400"/>
            </a:lvl3pPr>
            <a:lvl4pPr lvl="3" rtl="0" algn="ctr">
              <a:lnSpc>
                <a:spcPct val="90000"/>
              </a:lnSpc>
              <a:spcBef>
                <a:spcPts val="500"/>
              </a:spcBef>
              <a:spcAft>
                <a:spcPts val="0"/>
              </a:spcAft>
              <a:buClr>
                <a:srgbClr val="767679"/>
              </a:buClr>
              <a:buSzPts val="1200"/>
              <a:buNone/>
              <a:defRPr sz="1200"/>
            </a:lvl4pPr>
            <a:lvl5pPr lvl="4" rtl="0" algn="ctr">
              <a:lnSpc>
                <a:spcPct val="90000"/>
              </a:lnSpc>
              <a:spcBef>
                <a:spcPts val="500"/>
              </a:spcBef>
              <a:spcAft>
                <a:spcPts val="0"/>
              </a:spcAft>
              <a:buClr>
                <a:srgbClr val="767679"/>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3" name="Google Shape;53;p13"/>
          <p:cNvSpPr txBox="1"/>
          <p:nvPr>
            <p:ph type="ctrTitle"/>
          </p:nvPr>
        </p:nvSpPr>
        <p:spPr>
          <a:xfrm>
            <a:off x="4099560" y="2080957"/>
            <a:ext cx="5044500" cy="8223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2400"/>
              <a:buFont typeface="Arial"/>
              <a:buNone/>
              <a:defRPr b="0" i="0" sz="24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cxnSp>
        <p:nvCxnSpPr>
          <p:cNvPr id="54" name="Google Shape;54;p13"/>
          <p:cNvCxnSpPr/>
          <p:nvPr/>
        </p:nvCxnSpPr>
        <p:spPr>
          <a:xfrm>
            <a:off x="3848100" y="2057400"/>
            <a:ext cx="0" cy="1097400"/>
          </a:xfrm>
          <a:prstGeom prst="straightConnector1">
            <a:avLst/>
          </a:prstGeom>
          <a:noFill/>
          <a:ln cap="flat" cmpd="sng" w="12700">
            <a:solidFill>
              <a:schemeClr val="lt1"/>
            </a:solidFill>
            <a:prstDash val="solid"/>
            <a:miter lim="800000"/>
            <a:headEnd len="sm" w="sm" type="none"/>
            <a:tailEnd len="sm" w="sm" type="none"/>
          </a:ln>
        </p:spPr>
      </p:cxnSp>
      <p:pic>
        <p:nvPicPr>
          <p:cNvPr descr="CHOC_Logo_RGB_White.eps" id="55" name="Google Shape;55;p13"/>
          <p:cNvPicPr preferRelativeResize="0"/>
          <p:nvPr/>
        </p:nvPicPr>
        <p:blipFill rotWithShape="1">
          <a:blip r:embed="rId3">
            <a:alphaModFix/>
          </a:blip>
          <a:srcRect b="0" l="0" r="0" t="0"/>
          <a:stretch/>
        </p:blipFill>
        <p:spPr>
          <a:xfrm>
            <a:off x="469583" y="2070897"/>
            <a:ext cx="3081336" cy="83422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56" name="Shape 56"/>
        <p:cNvGrpSpPr/>
        <p:nvPr/>
      </p:nvGrpSpPr>
      <p:grpSpPr>
        <a:xfrm>
          <a:off x="0" y="0"/>
          <a:ext cx="0" cy="0"/>
          <a:chOff x="0" y="0"/>
          <a:chExt cx="0" cy="0"/>
        </a:xfrm>
      </p:grpSpPr>
      <p:sp>
        <p:nvSpPr>
          <p:cNvPr id="57" name="Google Shape;57;p14"/>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 name="Google Shape;58;p14"/>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59" name="Shape 59"/>
        <p:cNvGrpSpPr/>
        <p:nvPr/>
      </p:nvGrpSpPr>
      <p:grpSpPr>
        <a:xfrm>
          <a:off x="0" y="0"/>
          <a:ext cx="0" cy="0"/>
          <a:chOff x="0" y="0"/>
          <a:chExt cx="0" cy="0"/>
        </a:xfrm>
      </p:grpSpPr>
      <p:sp>
        <p:nvSpPr>
          <p:cNvPr id="60" name="Google Shape;60;p15"/>
          <p:cNvSpPr/>
          <p:nvPr>
            <p:ph idx="2" type="pic"/>
          </p:nvPr>
        </p:nvSpPr>
        <p:spPr>
          <a:xfrm>
            <a:off x="0" y="0"/>
            <a:ext cx="9144000" cy="51435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CHOCO READING">
  <p:cSld name="SECTION | CHOCO READING">
    <p:spTree>
      <p:nvGrpSpPr>
        <p:cNvPr id="61" name="Shape 61"/>
        <p:cNvGrpSpPr/>
        <p:nvPr/>
      </p:nvGrpSpPr>
      <p:grpSpPr>
        <a:xfrm>
          <a:off x="0" y="0"/>
          <a:ext cx="0" cy="0"/>
          <a:chOff x="0" y="0"/>
          <a:chExt cx="0" cy="0"/>
        </a:xfrm>
      </p:grpSpPr>
      <p:pic>
        <p:nvPicPr>
          <p:cNvPr descr="PPT_SLIDE_SECTION_CHOCO_READING.png" id="62" name="Google Shape;62;p16"/>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63" name="Google Shape;63;p16"/>
          <p:cNvSpPr txBox="1"/>
          <p:nvPr>
            <p:ph type="ctrTitle"/>
          </p:nvPr>
        </p:nvSpPr>
        <p:spPr>
          <a:xfrm>
            <a:off x="358140" y="2012377"/>
            <a:ext cx="4780500" cy="11187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0064A4"/>
              </a:buClr>
              <a:buSzPts val="3000"/>
              <a:buFont typeface="Arial"/>
              <a:buNone/>
              <a:defRPr b="0" i="0" sz="3000">
                <a:solidFill>
                  <a:srgbClr val="0064A4"/>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FAMILY">
  <p:cSld name="SECTION | FAMILY">
    <p:spTree>
      <p:nvGrpSpPr>
        <p:cNvPr id="64" name="Shape 64"/>
        <p:cNvGrpSpPr/>
        <p:nvPr/>
      </p:nvGrpSpPr>
      <p:grpSpPr>
        <a:xfrm>
          <a:off x="0" y="0"/>
          <a:ext cx="0" cy="0"/>
          <a:chOff x="0" y="0"/>
          <a:chExt cx="0" cy="0"/>
        </a:xfrm>
      </p:grpSpPr>
      <p:pic>
        <p:nvPicPr>
          <p:cNvPr descr="PPT_SLIDE_SECTION_FAMILY.png" id="65" name="Google Shape;65;p17"/>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66" name="Google Shape;66;p17"/>
          <p:cNvSpPr txBox="1"/>
          <p:nvPr>
            <p:ph type="ctrTitle"/>
          </p:nvPr>
        </p:nvSpPr>
        <p:spPr>
          <a:xfrm>
            <a:off x="358140" y="2012377"/>
            <a:ext cx="4780500" cy="11187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0064A4"/>
              </a:buClr>
              <a:buSzPts val="3000"/>
              <a:buFont typeface="Arial"/>
              <a:buNone/>
              <a:defRPr b="0" i="0" sz="3000">
                <a:solidFill>
                  <a:srgbClr val="0064A4"/>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ENT | BLUE">
  <p:cSld name="ACCENT | BLUE">
    <p:spTree>
      <p:nvGrpSpPr>
        <p:cNvPr id="67" name="Shape 67"/>
        <p:cNvGrpSpPr/>
        <p:nvPr/>
      </p:nvGrpSpPr>
      <p:grpSpPr>
        <a:xfrm>
          <a:off x="0" y="0"/>
          <a:ext cx="0" cy="0"/>
          <a:chOff x="0" y="0"/>
          <a:chExt cx="0" cy="0"/>
        </a:xfrm>
      </p:grpSpPr>
      <p:pic>
        <p:nvPicPr>
          <p:cNvPr descr="PPT_SLIDE_ACCENT_CHOCO_BLUE.png" id="68" name="Google Shape;68;p18"/>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69" name="Google Shape;69;p18"/>
          <p:cNvSpPr txBox="1"/>
          <p:nvPr>
            <p:ph type="ctrTitle"/>
          </p:nvPr>
        </p:nvSpPr>
        <p:spPr>
          <a:xfrm>
            <a:off x="327660" y="0"/>
            <a:ext cx="8473500" cy="43815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70" name="Shape 70"/>
        <p:cNvGrpSpPr/>
        <p:nvPr/>
      </p:nvGrpSpPr>
      <p:grpSpPr>
        <a:xfrm>
          <a:off x="0" y="0"/>
          <a:ext cx="0" cy="0"/>
          <a:chOff x="0" y="0"/>
          <a:chExt cx="0" cy="0"/>
        </a:xfrm>
      </p:grpSpPr>
      <p:sp>
        <p:nvSpPr>
          <p:cNvPr id="71" name="Google Shape;71;p19"/>
          <p:cNvSpPr txBox="1"/>
          <p:nvPr>
            <p:ph idx="1" type="body"/>
          </p:nvPr>
        </p:nvSpPr>
        <p:spPr>
          <a:xfrm>
            <a:off x="366340" y="1369219"/>
            <a:ext cx="4148700" cy="2983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67679"/>
              </a:buClr>
              <a:buSzPts val="1400"/>
              <a:buChar char="•"/>
              <a:defRPr/>
            </a:lvl1pPr>
            <a:lvl2pPr indent="-317500" lvl="1" marL="914400" rtl="0" algn="l">
              <a:lnSpc>
                <a:spcPct val="90000"/>
              </a:lnSpc>
              <a:spcBef>
                <a:spcPts val="500"/>
              </a:spcBef>
              <a:spcAft>
                <a:spcPts val="0"/>
              </a:spcAft>
              <a:buClr>
                <a:srgbClr val="767679"/>
              </a:buClr>
              <a:buSzPts val="1400"/>
              <a:buChar char="•"/>
              <a:defRPr/>
            </a:lvl2pPr>
            <a:lvl3pPr indent="-317500" lvl="2" marL="1371600" rtl="0" algn="l">
              <a:lnSpc>
                <a:spcPct val="90000"/>
              </a:lnSpc>
              <a:spcBef>
                <a:spcPts val="500"/>
              </a:spcBef>
              <a:spcAft>
                <a:spcPts val="0"/>
              </a:spcAft>
              <a:buClr>
                <a:srgbClr val="767679"/>
              </a:buClr>
              <a:buSzPts val="1400"/>
              <a:buChar char="•"/>
              <a:defRPr/>
            </a:lvl3pPr>
            <a:lvl4pPr indent="-317500" lvl="3" marL="1828800" rtl="0" algn="l">
              <a:lnSpc>
                <a:spcPct val="90000"/>
              </a:lnSpc>
              <a:spcBef>
                <a:spcPts val="500"/>
              </a:spcBef>
              <a:spcAft>
                <a:spcPts val="0"/>
              </a:spcAft>
              <a:buClr>
                <a:srgbClr val="767679"/>
              </a:buClr>
              <a:buSzPts val="1400"/>
              <a:buChar char="•"/>
              <a:defRPr/>
            </a:lvl4pPr>
            <a:lvl5pPr indent="-317500" lvl="4" marL="2286000" rtl="0" algn="l">
              <a:lnSpc>
                <a:spcPct val="90000"/>
              </a:lnSpc>
              <a:spcBef>
                <a:spcPts val="500"/>
              </a:spcBef>
              <a:spcAft>
                <a:spcPts val="0"/>
              </a:spcAft>
              <a:buClr>
                <a:srgbClr val="767679"/>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9"/>
          <p:cNvSpPr txBox="1"/>
          <p:nvPr>
            <p:ph idx="2" type="body"/>
          </p:nvPr>
        </p:nvSpPr>
        <p:spPr>
          <a:xfrm>
            <a:off x="4629149" y="1369219"/>
            <a:ext cx="4150800" cy="2983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67679"/>
              </a:buClr>
              <a:buSzPts val="1400"/>
              <a:buChar char="•"/>
              <a:defRPr/>
            </a:lvl1pPr>
            <a:lvl2pPr indent="-317500" lvl="1" marL="914400" rtl="0" algn="l">
              <a:lnSpc>
                <a:spcPct val="90000"/>
              </a:lnSpc>
              <a:spcBef>
                <a:spcPts val="500"/>
              </a:spcBef>
              <a:spcAft>
                <a:spcPts val="0"/>
              </a:spcAft>
              <a:buClr>
                <a:srgbClr val="767679"/>
              </a:buClr>
              <a:buSzPts val="1400"/>
              <a:buChar char="•"/>
              <a:defRPr/>
            </a:lvl2pPr>
            <a:lvl3pPr indent="-317500" lvl="2" marL="1371600" rtl="0" algn="l">
              <a:lnSpc>
                <a:spcPct val="90000"/>
              </a:lnSpc>
              <a:spcBef>
                <a:spcPts val="500"/>
              </a:spcBef>
              <a:spcAft>
                <a:spcPts val="0"/>
              </a:spcAft>
              <a:buClr>
                <a:srgbClr val="767679"/>
              </a:buClr>
              <a:buSzPts val="1400"/>
              <a:buChar char="•"/>
              <a:defRPr/>
            </a:lvl3pPr>
            <a:lvl4pPr indent="-317500" lvl="3" marL="1828800" rtl="0" algn="l">
              <a:lnSpc>
                <a:spcPct val="90000"/>
              </a:lnSpc>
              <a:spcBef>
                <a:spcPts val="500"/>
              </a:spcBef>
              <a:spcAft>
                <a:spcPts val="0"/>
              </a:spcAft>
              <a:buClr>
                <a:srgbClr val="767679"/>
              </a:buClr>
              <a:buSzPts val="1400"/>
              <a:buChar char="•"/>
              <a:defRPr/>
            </a:lvl4pPr>
            <a:lvl5pPr indent="-317500" lvl="4" marL="2286000" rtl="0" algn="l">
              <a:lnSpc>
                <a:spcPct val="90000"/>
              </a:lnSpc>
              <a:spcBef>
                <a:spcPts val="500"/>
              </a:spcBef>
              <a:spcAft>
                <a:spcPts val="0"/>
              </a:spcAft>
              <a:buClr>
                <a:srgbClr val="767679"/>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3" name="Google Shape;73;p19"/>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CHOCO HELLO">
  <p:cSld name="SECTION | CHOCO HELLO">
    <p:spTree>
      <p:nvGrpSpPr>
        <p:cNvPr id="74" name="Shape 74"/>
        <p:cNvGrpSpPr/>
        <p:nvPr/>
      </p:nvGrpSpPr>
      <p:grpSpPr>
        <a:xfrm>
          <a:off x="0" y="0"/>
          <a:ext cx="0" cy="0"/>
          <a:chOff x="0" y="0"/>
          <a:chExt cx="0" cy="0"/>
        </a:xfrm>
      </p:grpSpPr>
      <p:pic>
        <p:nvPicPr>
          <p:cNvPr descr="PPT_SLIDE_SECTION_CHOCO_HELLO.png" id="75" name="Google Shape;75;p20"/>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76" name="Google Shape;76;p20"/>
          <p:cNvSpPr txBox="1"/>
          <p:nvPr>
            <p:ph type="ctrTitle"/>
          </p:nvPr>
        </p:nvSpPr>
        <p:spPr>
          <a:xfrm>
            <a:off x="358140" y="2012377"/>
            <a:ext cx="4780500" cy="11187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0064A4"/>
              </a:buClr>
              <a:buSzPts val="3000"/>
              <a:buFont typeface="Arial"/>
              <a:buNone/>
              <a:defRPr b="0" i="0" sz="3000">
                <a:solidFill>
                  <a:srgbClr val="0064A4"/>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IG IMAGE">
  <p:cSld name="TITLE + BIG IMAGE">
    <p:spTree>
      <p:nvGrpSpPr>
        <p:cNvPr id="77" name="Shape 77"/>
        <p:cNvGrpSpPr/>
        <p:nvPr/>
      </p:nvGrpSpPr>
      <p:grpSpPr>
        <a:xfrm>
          <a:off x="0" y="0"/>
          <a:ext cx="0" cy="0"/>
          <a:chOff x="0" y="0"/>
          <a:chExt cx="0" cy="0"/>
        </a:xfrm>
      </p:grpSpPr>
      <p:sp>
        <p:nvSpPr>
          <p:cNvPr id="78" name="Google Shape;78;p21"/>
          <p:cNvSpPr/>
          <p:nvPr>
            <p:ph idx="2" type="pic"/>
          </p:nvPr>
        </p:nvSpPr>
        <p:spPr>
          <a:xfrm>
            <a:off x="0" y="1363299"/>
            <a:ext cx="9144000" cy="3780300"/>
          </a:xfrm>
          <a:prstGeom prst="rect">
            <a:avLst/>
          </a:prstGeom>
          <a:noFill/>
          <a:ln>
            <a:noFill/>
          </a:ln>
        </p:spPr>
      </p:sp>
      <p:sp>
        <p:nvSpPr>
          <p:cNvPr id="79" name="Google Shape;79;p21"/>
          <p:cNvSpPr txBox="1"/>
          <p:nvPr>
            <p:ph type="title"/>
          </p:nvPr>
        </p:nvSpPr>
        <p:spPr>
          <a:xfrm>
            <a:off x="365760" y="273844"/>
            <a:ext cx="85263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IMAGES">
  <p:cSld name="CONTENT | 3 IMAGES">
    <p:spTree>
      <p:nvGrpSpPr>
        <p:cNvPr id="80" name="Shape 80"/>
        <p:cNvGrpSpPr/>
        <p:nvPr/>
      </p:nvGrpSpPr>
      <p:grpSpPr>
        <a:xfrm>
          <a:off x="0" y="0"/>
          <a:ext cx="0" cy="0"/>
          <a:chOff x="0" y="0"/>
          <a:chExt cx="0" cy="0"/>
        </a:xfrm>
      </p:grpSpPr>
      <p:sp>
        <p:nvSpPr>
          <p:cNvPr id="81" name="Google Shape;81;p22"/>
          <p:cNvSpPr txBox="1"/>
          <p:nvPr>
            <p:ph type="title"/>
          </p:nvPr>
        </p:nvSpPr>
        <p:spPr>
          <a:xfrm>
            <a:off x="365760" y="273844"/>
            <a:ext cx="53538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000"/>
              <a:buFont typeface="Arial"/>
              <a:buNone/>
              <a:defRPr i="0" sz="300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p22"/>
          <p:cNvSpPr txBox="1"/>
          <p:nvPr>
            <p:ph idx="1" type="body"/>
          </p:nvPr>
        </p:nvSpPr>
        <p:spPr>
          <a:xfrm>
            <a:off x="365760" y="1369219"/>
            <a:ext cx="5353800" cy="3003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a:latin typeface="Arial"/>
                <a:ea typeface="Arial"/>
                <a:cs typeface="Arial"/>
                <a:sym typeface="Arial"/>
              </a:defRPr>
            </a:lvl1pPr>
            <a:lvl2pPr indent="-342900" lvl="1" marL="914400" rtl="0" algn="l">
              <a:lnSpc>
                <a:spcPct val="90000"/>
              </a:lnSpc>
              <a:spcBef>
                <a:spcPts val="400"/>
              </a:spcBef>
              <a:spcAft>
                <a:spcPts val="0"/>
              </a:spcAft>
              <a:buClr>
                <a:schemeClr val="dk1"/>
              </a:buClr>
              <a:buSzPts val="1800"/>
              <a:buChar char="•"/>
              <a:defRPr>
                <a:latin typeface="Arial"/>
                <a:ea typeface="Arial"/>
                <a:cs typeface="Arial"/>
                <a:sym typeface="Arial"/>
              </a:defRPr>
            </a:lvl2pPr>
            <a:lvl3pPr indent="-323850" lvl="2" marL="1371600" rtl="0" algn="l">
              <a:lnSpc>
                <a:spcPct val="90000"/>
              </a:lnSpc>
              <a:spcBef>
                <a:spcPts val="400"/>
              </a:spcBef>
              <a:spcAft>
                <a:spcPts val="0"/>
              </a:spcAft>
              <a:buClr>
                <a:schemeClr val="dk1"/>
              </a:buClr>
              <a:buSzPts val="1500"/>
              <a:buChar char="•"/>
              <a:defRPr>
                <a:latin typeface="Arial"/>
                <a:ea typeface="Arial"/>
                <a:cs typeface="Arial"/>
                <a:sym typeface="Arial"/>
              </a:defRPr>
            </a:lvl3pPr>
            <a:lvl4pPr indent="-317500" lvl="3" marL="1828800" rtl="0" algn="l">
              <a:lnSpc>
                <a:spcPct val="90000"/>
              </a:lnSpc>
              <a:spcBef>
                <a:spcPts val="400"/>
              </a:spcBef>
              <a:spcAft>
                <a:spcPts val="0"/>
              </a:spcAft>
              <a:buClr>
                <a:schemeClr val="dk1"/>
              </a:buClr>
              <a:buSzPts val="1400"/>
              <a:buChar char="•"/>
              <a:defRPr>
                <a:latin typeface="Arial"/>
                <a:ea typeface="Arial"/>
                <a:cs typeface="Arial"/>
                <a:sym typeface="Arial"/>
              </a:defRPr>
            </a:lvl4pPr>
            <a:lvl5pPr indent="-317500" lvl="4" marL="2286000" rtl="0" algn="l">
              <a:lnSpc>
                <a:spcPct val="90000"/>
              </a:lnSpc>
              <a:spcBef>
                <a:spcPts val="400"/>
              </a:spcBef>
              <a:spcAft>
                <a:spcPts val="0"/>
              </a:spcAft>
              <a:buClr>
                <a:schemeClr val="dk1"/>
              </a:buClr>
              <a:buSzPts val="1400"/>
              <a:buChar char="•"/>
              <a:defRPr>
                <a:latin typeface="Arial"/>
                <a:ea typeface="Arial"/>
                <a:cs typeface="Arial"/>
                <a:sym typeface="Aria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3" name="Google Shape;83;p22"/>
          <p:cNvSpPr/>
          <p:nvPr>
            <p:ph idx="2" type="pic"/>
          </p:nvPr>
        </p:nvSpPr>
        <p:spPr>
          <a:xfrm>
            <a:off x="5953025" y="2570606"/>
            <a:ext cx="1593600" cy="2572800"/>
          </a:xfrm>
          <a:prstGeom prst="rect">
            <a:avLst/>
          </a:prstGeom>
          <a:noFill/>
          <a:ln>
            <a:noFill/>
          </a:ln>
        </p:spPr>
      </p:sp>
      <p:sp>
        <p:nvSpPr>
          <p:cNvPr id="84" name="Google Shape;84;p22"/>
          <p:cNvSpPr/>
          <p:nvPr>
            <p:ph idx="3" type="pic"/>
          </p:nvPr>
        </p:nvSpPr>
        <p:spPr>
          <a:xfrm>
            <a:off x="5953025" y="0"/>
            <a:ext cx="3191100" cy="2572800"/>
          </a:xfrm>
          <a:prstGeom prst="rect">
            <a:avLst/>
          </a:prstGeom>
          <a:noFill/>
          <a:ln>
            <a:noFill/>
          </a:ln>
        </p:spPr>
      </p:sp>
      <p:sp>
        <p:nvSpPr>
          <p:cNvPr id="85" name="Google Shape;85;p22"/>
          <p:cNvSpPr/>
          <p:nvPr>
            <p:ph idx="4" type="pic"/>
          </p:nvPr>
        </p:nvSpPr>
        <p:spPr>
          <a:xfrm>
            <a:off x="7550420" y="2570606"/>
            <a:ext cx="1593600" cy="25728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96" name="Shape 96"/>
        <p:cNvGrpSpPr/>
        <p:nvPr/>
      </p:nvGrpSpPr>
      <p:grpSpPr>
        <a:xfrm>
          <a:off x="0" y="0"/>
          <a:ext cx="0" cy="0"/>
          <a:chOff x="0" y="0"/>
          <a:chExt cx="0" cy="0"/>
        </a:xfrm>
      </p:grpSpPr>
      <p:grpSp>
        <p:nvGrpSpPr>
          <p:cNvPr id="97" name="Google Shape;97;p24"/>
          <p:cNvGrpSpPr/>
          <p:nvPr/>
        </p:nvGrpSpPr>
        <p:grpSpPr>
          <a:xfrm>
            <a:off x="228600" y="2166937"/>
            <a:ext cx="8597900" cy="0"/>
            <a:chOff x="144" y="1680"/>
            <a:chExt cx="5416" cy="0"/>
          </a:xfrm>
        </p:grpSpPr>
        <p:sp>
          <p:nvSpPr>
            <p:cNvPr id="98" name="Google Shape;98;p24"/>
            <p:cNvSpPr/>
            <p:nvPr/>
          </p:nvSpPr>
          <p:spPr>
            <a:xfrm>
              <a:off x="144" y="1680"/>
              <a:ext cx="1800" cy="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99" name="Google Shape;99;p24"/>
            <p:cNvSpPr/>
            <p:nvPr/>
          </p:nvSpPr>
          <p:spPr>
            <a:xfrm>
              <a:off x="1952" y="1680"/>
              <a:ext cx="1800" cy="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100" name="Google Shape;100;p24"/>
            <p:cNvSpPr/>
            <p:nvPr/>
          </p:nvSpPr>
          <p:spPr>
            <a:xfrm>
              <a:off x="3760" y="1680"/>
              <a:ext cx="1800" cy="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Times New Roman"/>
                <a:ea typeface="Times New Roman"/>
                <a:cs typeface="Times New Roman"/>
                <a:sym typeface="Times New Roman"/>
              </a:endParaRPr>
            </a:p>
          </p:txBody>
        </p:sp>
      </p:grpSp>
      <p:sp>
        <p:nvSpPr>
          <p:cNvPr id="101" name="Google Shape;101;p24"/>
          <p:cNvSpPr txBox="1"/>
          <p:nvPr>
            <p:ph type="ctrTitle"/>
          </p:nvPr>
        </p:nvSpPr>
        <p:spPr>
          <a:xfrm>
            <a:off x="685800" y="514350"/>
            <a:ext cx="7772400" cy="15954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sz="5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24"/>
          <p:cNvSpPr txBox="1"/>
          <p:nvPr>
            <p:ph idx="1" type="subTitle"/>
          </p:nvPr>
        </p:nvSpPr>
        <p:spPr>
          <a:xfrm>
            <a:off x="1371600" y="2452688"/>
            <a:ext cx="6400800" cy="1657500"/>
          </a:xfrm>
          <a:prstGeom prst="rect">
            <a:avLst/>
          </a:prstGeom>
          <a:noFill/>
          <a:ln>
            <a:noFill/>
          </a:ln>
        </p:spPr>
        <p:txBody>
          <a:bodyPr anchorCtr="0" anchor="t" bIns="45700" lIns="91425" spcFirstLastPara="1" rIns="91425" wrap="square" tIns="45700">
            <a:noAutofit/>
          </a:bodyPr>
          <a:lstStyle>
            <a:lvl1pPr lvl="0" rtl="0" algn="ctr">
              <a:spcBef>
                <a:spcPts val="600"/>
              </a:spcBef>
              <a:spcAft>
                <a:spcPts val="0"/>
              </a:spcAft>
              <a:buSzPts val="2250"/>
              <a:buFont typeface="Noto Sans Symbols"/>
              <a:buNone/>
              <a:defRPr sz="3000"/>
            </a:lvl1pPr>
            <a:lvl2pPr lvl="1" rtl="0" algn="l">
              <a:spcBef>
                <a:spcPts val="360"/>
              </a:spcBef>
              <a:spcAft>
                <a:spcPts val="0"/>
              </a:spcAft>
              <a:buSzPts val="1350"/>
              <a:buChar char="■"/>
              <a:defRPr/>
            </a:lvl2pPr>
            <a:lvl3pPr lvl="2" rtl="0" algn="l">
              <a:spcBef>
                <a:spcPts val="360"/>
              </a:spcBef>
              <a:spcAft>
                <a:spcPts val="0"/>
              </a:spcAft>
              <a:buSzPts val="1170"/>
              <a:buChar char="🞐"/>
              <a:defRPr/>
            </a:lvl3pPr>
            <a:lvl4pPr lvl="3" rtl="0" algn="l">
              <a:spcBef>
                <a:spcPts val="360"/>
              </a:spcBef>
              <a:spcAft>
                <a:spcPts val="0"/>
              </a:spcAft>
              <a:buSzPts val="1800"/>
              <a:buChar char="▪"/>
              <a:defRPr/>
            </a:lvl4pPr>
            <a:lvl5pPr lvl="4" rtl="0" algn="l">
              <a:spcBef>
                <a:spcPts val="360"/>
              </a:spcBef>
              <a:spcAft>
                <a:spcPts val="0"/>
              </a:spcAft>
              <a:buSzPts val="1440"/>
              <a:buChar char="▪"/>
              <a:defRPr/>
            </a:lvl5pPr>
            <a:lvl6pPr lvl="5" rtl="0" algn="l">
              <a:spcBef>
                <a:spcPts val="360"/>
              </a:spcBef>
              <a:spcAft>
                <a:spcPts val="0"/>
              </a:spcAft>
              <a:buSzPts val="1440"/>
              <a:buChar char="▪"/>
              <a:defRPr/>
            </a:lvl6pPr>
            <a:lvl7pPr lvl="6" rtl="0" algn="l">
              <a:spcBef>
                <a:spcPts val="360"/>
              </a:spcBef>
              <a:spcAft>
                <a:spcPts val="0"/>
              </a:spcAft>
              <a:buSzPts val="1440"/>
              <a:buChar char="▪"/>
              <a:defRPr/>
            </a:lvl7pPr>
            <a:lvl8pPr lvl="7" rtl="0" algn="l">
              <a:spcBef>
                <a:spcPts val="360"/>
              </a:spcBef>
              <a:spcAft>
                <a:spcPts val="0"/>
              </a:spcAft>
              <a:buSzPts val="1440"/>
              <a:buChar char="▪"/>
              <a:defRPr/>
            </a:lvl8pPr>
            <a:lvl9pPr lvl="8" rtl="0" algn="l">
              <a:spcBef>
                <a:spcPts val="360"/>
              </a:spcBef>
              <a:spcAft>
                <a:spcPts val="0"/>
              </a:spcAft>
              <a:buSzPts val="1440"/>
              <a:buChar char="▪"/>
              <a:defRPr/>
            </a:lvl9pPr>
          </a:lstStyle>
          <a:p/>
        </p:txBody>
      </p:sp>
      <p:sp>
        <p:nvSpPr>
          <p:cNvPr id="103" name="Google Shape;103;p24"/>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24"/>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24"/>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p25"/>
          <p:cNvSpPr txBox="1"/>
          <p:nvPr>
            <p:ph type="title"/>
          </p:nvPr>
        </p:nvSpPr>
        <p:spPr>
          <a:xfrm>
            <a:off x="457200" y="208360"/>
            <a:ext cx="8229600" cy="85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8" name="Google Shape;108;p25"/>
          <p:cNvSpPr txBox="1"/>
          <p:nvPr>
            <p:ph idx="1" type="body"/>
          </p:nvPr>
        </p:nvSpPr>
        <p:spPr>
          <a:xfrm>
            <a:off x="457200" y="1200150"/>
            <a:ext cx="8229600" cy="3398100"/>
          </a:xfrm>
          <a:prstGeom prst="rect">
            <a:avLst/>
          </a:prstGeom>
          <a:noFill/>
          <a:ln>
            <a:noFill/>
          </a:ln>
        </p:spPr>
        <p:txBody>
          <a:bodyPr anchorCtr="0" anchor="t" bIns="45700" lIns="91425" spcFirstLastPara="1" rIns="91425" wrap="square" tIns="45700">
            <a:noAutofit/>
          </a:bodyPr>
          <a:lstStyle>
            <a:lvl1pPr indent="-314325" lvl="0" marL="457200" rtl="0" algn="l">
              <a:spcBef>
                <a:spcPts val="360"/>
              </a:spcBef>
              <a:spcAft>
                <a:spcPts val="0"/>
              </a:spcAft>
              <a:buSzPts val="1350"/>
              <a:buChar char="🞐"/>
              <a:defRPr/>
            </a:lvl1pPr>
            <a:lvl2pPr indent="-314325" lvl="1" marL="914400" rtl="0" algn="l">
              <a:spcBef>
                <a:spcPts val="360"/>
              </a:spcBef>
              <a:spcAft>
                <a:spcPts val="0"/>
              </a:spcAft>
              <a:buSzPts val="1350"/>
              <a:buChar char="■"/>
              <a:defRPr/>
            </a:lvl2pPr>
            <a:lvl3pPr indent="-302894" lvl="2" marL="1371600" rtl="0" algn="l">
              <a:spcBef>
                <a:spcPts val="360"/>
              </a:spcBef>
              <a:spcAft>
                <a:spcPts val="0"/>
              </a:spcAft>
              <a:buSzPts val="1170"/>
              <a:buChar char="🞐"/>
              <a:defRPr/>
            </a:lvl3pPr>
            <a:lvl4pPr indent="-342900" lvl="3" marL="1828800" rtl="0" algn="l">
              <a:spcBef>
                <a:spcPts val="360"/>
              </a:spcBef>
              <a:spcAft>
                <a:spcPts val="0"/>
              </a:spcAft>
              <a:buSzPts val="1800"/>
              <a:buChar char="▪"/>
              <a:defRPr/>
            </a:lvl4pPr>
            <a:lvl5pPr indent="-320039" lvl="4" marL="2286000" rtl="0" algn="l">
              <a:spcBef>
                <a:spcPts val="360"/>
              </a:spcBef>
              <a:spcAft>
                <a:spcPts val="0"/>
              </a:spcAft>
              <a:buSzPts val="1440"/>
              <a:buChar char="▪"/>
              <a:defRPr/>
            </a:lvl5pPr>
            <a:lvl6pPr indent="-320039" lvl="5" marL="2743200" rtl="0" algn="l">
              <a:spcBef>
                <a:spcPts val="360"/>
              </a:spcBef>
              <a:spcAft>
                <a:spcPts val="0"/>
              </a:spcAft>
              <a:buSzPts val="1440"/>
              <a:buChar char="▪"/>
              <a:defRPr/>
            </a:lvl6pPr>
            <a:lvl7pPr indent="-320039" lvl="6" marL="3200400" rtl="0" algn="l">
              <a:spcBef>
                <a:spcPts val="360"/>
              </a:spcBef>
              <a:spcAft>
                <a:spcPts val="0"/>
              </a:spcAft>
              <a:buSzPts val="1440"/>
              <a:buChar char="▪"/>
              <a:defRPr/>
            </a:lvl7pPr>
            <a:lvl8pPr indent="-320040" lvl="7" marL="3657600" rtl="0" algn="l">
              <a:spcBef>
                <a:spcPts val="360"/>
              </a:spcBef>
              <a:spcAft>
                <a:spcPts val="0"/>
              </a:spcAft>
              <a:buSzPts val="1440"/>
              <a:buChar char="▪"/>
              <a:defRPr/>
            </a:lvl8pPr>
            <a:lvl9pPr indent="-320040" lvl="8" marL="4114800" rtl="0" algn="l">
              <a:spcBef>
                <a:spcPts val="360"/>
              </a:spcBef>
              <a:spcAft>
                <a:spcPts val="0"/>
              </a:spcAft>
              <a:buSzPts val="1440"/>
              <a:buChar char="▪"/>
              <a:defRPr/>
            </a:lvl9pPr>
          </a:lstStyle>
          <a:p/>
        </p:txBody>
      </p:sp>
      <p:sp>
        <p:nvSpPr>
          <p:cNvPr id="109" name="Google Shape;109;p25"/>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p25"/>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25"/>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12" name="Shape 112"/>
        <p:cNvGrpSpPr/>
        <p:nvPr/>
      </p:nvGrpSpPr>
      <p:grpSpPr>
        <a:xfrm>
          <a:off x="0" y="0"/>
          <a:ext cx="0" cy="0"/>
          <a:chOff x="0" y="0"/>
          <a:chExt cx="0" cy="0"/>
        </a:xfrm>
      </p:grpSpPr>
      <p:sp>
        <p:nvSpPr>
          <p:cNvPr id="113" name="Google Shape;113;p26"/>
          <p:cNvSpPr txBox="1"/>
          <p:nvPr>
            <p:ph type="title"/>
          </p:nvPr>
        </p:nvSpPr>
        <p:spPr>
          <a:xfrm>
            <a:off x="457200" y="208360"/>
            <a:ext cx="8229600" cy="85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26"/>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26"/>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p26"/>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27"/>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1"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27"/>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SzPts val="1500"/>
              <a:buNone/>
              <a:defRPr sz="2000"/>
            </a:lvl1pPr>
            <a:lvl2pPr indent="-228600" lvl="1" marL="914400" rtl="0" algn="l">
              <a:spcBef>
                <a:spcPts val="360"/>
              </a:spcBef>
              <a:spcAft>
                <a:spcPts val="0"/>
              </a:spcAft>
              <a:buSzPts val="1350"/>
              <a:buNone/>
              <a:defRPr sz="1800"/>
            </a:lvl2pPr>
            <a:lvl3pPr indent="-228600" lvl="2" marL="1371600" rtl="0" algn="l">
              <a:spcBef>
                <a:spcPts val="320"/>
              </a:spcBef>
              <a:spcAft>
                <a:spcPts val="0"/>
              </a:spcAft>
              <a:buSzPts val="1040"/>
              <a:buNone/>
              <a:defRPr sz="1600"/>
            </a:lvl3pPr>
            <a:lvl4pPr indent="-228600" lvl="3" marL="1828800" rtl="0" algn="l">
              <a:spcBef>
                <a:spcPts val="280"/>
              </a:spcBef>
              <a:spcAft>
                <a:spcPts val="0"/>
              </a:spcAft>
              <a:buSzPts val="1400"/>
              <a:buNone/>
              <a:defRPr sz="1400"/>
            </a:lvl4pPr>
            <a:lvl5pPr indent="-228600" lvl="4" marL="2286000" rtl="0" algn="l">
              <a:spcBef>
                <a:spcPts val="280"/>
              </a:spcBef>
              <a:spcAft>
                <a:spcPts val="0"/>
              </a:spcAft>
              <a:buSzPts val="1120"/>
              <a:buNone/>
              <a:defRPr sz="1400"/>
            </a:lvl5pPr>
            <a:lvl6pPr indent="-228600" lvl="5" marL="2743200" rtl="0" algn="l">
              <a:spcBef>
                <a:spcPts val="280"/>
              </a:spcBef>
              <a:spcAft>
                <a:spcPts val="0"/>
              </a:spcAft>
              <a:buSzPts val="1120"/>
              <a:buNone/>
              <a:defRPr sz="1400"/>
            </a:lvl6pPr>
            <a:lvl7pPr indent="-228600" lvl="6" marL="3200400" rtl="0" algn="l">
              <a:spcBef>
                <a:spcPts val="280"/>
              </a:spcBef>
              <a:spcAft>
                <a:spcPts val="0"/>
              </a:spcAft>
              <a:buSzPts val="1120"/>
              <a:buNone/>
              <a:defRPr sz="1400"/>
            </a:lvl7pPr>
            <a:lvl8pPr indent="-228600" lvl="7" marL="3657600" rtl="0" algn="l">
              <a:spcBef>
                <a:spcPts val="280"/>
              </a:spcBef>
              <a:spcAft>
                <a:spcPts val="0"/>
              </a:spcAft>
              <a:buSzPts val="1120"/>
              <a:buNone/>
              <a:defRPr sz="1400"/>
            </a:lvl8pPr>
            <a:lvl9pPr indent="-228600" lvl="8" marL="4114800" rtl="0" algn="l">
              <a:spcBef>
                <a:spcPts val="280"/>
              </a:spcBef>
              <a:spcAft>
                <a:spcPts val="0"/>
              </a:spcAft>
              <a:buSzPts val="1120"/>
              <a:buNone/>
              <a:defRPr sz="1400"/>
            </a:lvl9pPr>
          </a:lstStyle>
          <a:p/>
        </p:txBody>
      </p:sp>
      <p:sp>
        <p:nvSpPr>
          <p:cNvPr id="120" name="Google Shape;120;p27"/>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p27"/>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27"/>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3" name="Shape 123"/>
        <p:cNvGrpSpPr/>
        <p:nvPr/>
      </p:nvGrpSpPr>
      <p:grpSpPr>
        <a:xfrm>
          <a:off x="0" y="0"/>
          <a:ext cx="0" cy="0"/>
          <a:chOff x="0" y="0"/>
          <a:chExt cx="0" cy="0"/>
        </a:xfrm>
      </p:grpSpPr>
      <p:sp>
        <p:nvSpPr>
          <p:cNvPr id="124" name="Google Shape;124;p28"/>
          <p:cNvSpPr txBox="1"/>
          <p:nvPr>
            <p:ph type="title"/>
          </p:nvPr>
        </p:nvSpPr>
        <p:spPr>
          <a:xfrm>
            <a:off x="457200" y="208360"/>
            <a:ext cx="8229600" cy="85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28"/>
          <p:cNvSpPr txBox="1"/>
          <p:nvPr>
            <p:ph idx="1" type="body"/>
          </p:nvPr>
        </p:nvSpPr>
        <p:spPr>
          <a:xfrm>
            <a:off x="457200" y="1200150"/>
            <a:ext cx="4038600" cy="3398100"/>
          </a:xfrm>
          <a:prstGeom prst="rect">
            <a:avLst/>
          </a:prstGeom>
          <a:noFill/>
          <a:ln>
            <a:noFill/>
          </a:ln>
        </p:spPr>
        <p:txBody>
          <a:bodyPr anchorCtr="0" anchor="t" bIns="45700" lIns="91425" spcFirstLastPara="1" rIns="91425" wrap="square" tIns="45700">
            <a:noAutofit/>
          </a:bodyPr>
          <a:lstStyle>
            <a:lvl1pPr indent="-361950" lvl="0" marL="457200" rtl="0" algn="l">
              <a:spcBef>
                <a:spcPts val="560"/>
              </a:spcBef>
              <a:spcAft>
                <a:spcPts val="0"/>
              </a:spcAft>
              <a:buSzPts val="2100"/>
              <a:buChar char="🞐"/>
              <a:defRPr sz="2800"/>
            </a:lvl1pPr>
            <a:lvl2pPr indent="-342900" lvl="1" marL="914400" rtl="0" algn="l">
              <a:spcBef>
                <a:spcPts val="480"/>
              </a:spcBef>
              <a:spcAft>
                <a:spcPts val="0"/>
              </a:spcAft>
              <a:buSzPts val="1800"/>
              <a:buChar char="■"/>
              <a:defRPr sz="2400"/>
            </a:lvl2pPr>
            <a:lvl3pPr indent="-311150" lvl="2" marL="1371600" rtl="0" algn="l">
              <a:spcBef>
                <a:spcPts val="400"/>
              </a:spcBef>
              <a:spcAft>
                <a:spcPts val="0"/>
              </a:spcAft>
              <a:buSzPts val="1300"/>
              <a:buChar char="🞐"/>
              <a:defRPr sz="2000"/>
            </a:lvl3pPr>
            <a:lvl4pPr indent="-342900" lvl="3" marL="1828800" rtl="0" algn="l">
              <a:spcBef>
                <a:spcPts val="360"/>
              </a:spcBef>
              <a:spcAft>
                <a:spcPts val="0"/>
              </a:spcAft>
              <a:buSzPts val="1800"/>
              <a:buChar char="▪"/>
              <a:defRPr sz="1800"/>
            </a:lvl4pPr>
            <a:lvl5pPr indent="-320039" lvl="4" marL="2286000" rtl="0" algn="l">
              <a:spcBef>
                <a:spcPts val="360"/>
              </a:spcBef>
              <a:spcAft>
                <a:spcPts val="0"/>
              </a:spcAft>
              <a:buSzPts val="1440"/>
              <a:buChar char="▪"/>
              <a:defRPr sz="1800"/>
            </a:lvl5pPr>
            <a:lvl6pPr indent="-320039" lvl="5" marL="2743200" rtl="0" algn="l">
              <a:spcBef>
                <a:spcPts val="360"/>
              </a:spcBef>
              <a:spcAft>
                <a:spcPts val="0"/>
              </a:spcAft>
              <a:buSzPts val="1440"/>
              <a:buChar char="▪"/>
              <a:defRPr sz="1800"/>
            </a:lvl6pPr>
            <a:lvl7pPr indent="-320039" lvl="6" marL="3200400" rtl="0" algn="l">
              <a:spcBef>
                <a:spcPts val="360"/>
              </a:spcBef>
              <a:spcAft>
                <a:spcPts val="0"/>
              </a:spcAft>
              <a:buSzPts val="1440"/>
              <a:buChar char="▪"/>
              <a:defRPr sz="1800"/>
            </a:lvl7pPr>
            <a:lvl8pPr indent="-320040" lvl="7" marL="3657600" rtl="0" algn="l">
              <a:spcBef>
                <a:spcPts val="360"/>
              </a:spcBef>
              <a:spcAft>
                <a:spcPts val="0"/>
              </a:spcAft>
              <a:buSzPts val="1440"/>
              <a:buChar char="▪"/>
              <a:defRPr sz="1800"/>
            </a:lvl8pPr>
            <a:lvl9pPr indent="-320040" lvl="8" marL="4114800" rtl="0" algn="l">
              <a:spcBef>
                <a:spcPts val="360"/>
              </a:spcBef>
              <a:spcAft>
                <a:spcPts val="0"/>
              </a:spcAft>
              <a:buSzPts val="1440"/>
              <a:buChar char="▪"/>
              <a:defRPr sz="1800"/>
            </a:lvl9pPr>
          </a:lstStyle>
          <a:p/>
        </p:txBody>
      </p:sp>
      <p:sp>
        <p:nvSpPr>
          <p:cNvPr id="126" name="Google Shape;126;p28"/>
          <p:cNvSpPr txBox="1"/>
          <p:nvPr>
            <p:ph idx="2" type="body"/>
          </p:nvPr>
        </p:nvSpPr>
        <p:spPr>
          <a:xfrm>
            <a:off x="4648200" y="1200150"/>
            <a:ext cx="4038600" cy="3398100"/>
          </a:xfrm>
          <a:prstGeom prst="rect">
            <a:avLst/>
          </a:prstGeom>
          <a:noFill/>
          <a:ln>
            <a:noFill/>
          </a:ln>
        </p:spPr>
        <p:txBody>
          <a:bodyPr anchorCtr="0" anchor="t" bIns="45700" lIns="91425" spcFirstLastPara="1" rIns="91425" wrap="square" tIns="45700">
            <a:noAutofit/>
          </a:bodyPr>
          <a:lstStyle>
            <a:lvl1pPr indent="-361950" lvl="0" marL="457200" rtl="0" algn="l">
              <a:spcBef>
                <a:spcPts val="560"/>
              </a:spcBef>
              <a:spcAft>
                <a:spcPts val="0"/>
              </a:spcAft>
              <a:buSzPts val="2100"/>
              <a:buChar char="🞐"/>
              <a:defRPr sz="2800"/>
            </a:lvl1pPr>
            <a:lvl2pPr indent="-342900" lvl="1" marL="914400" rtl="0" algn="l">
              <a:spcBef>
                <a:spcPts val="480"/>
              </a:spcBef>
              <a:spcAft>
                <a:spcPts val="0"/>
              </a:spcAft>
              <a:buSzPts val="1800"/>
              <a:buChar char="■"/>
              <a:defRPr sz="2400"/>
            </a:lvl2pPr>
            <a:lvl3pPr indent="-311150" lvl="2" marL="1371600" rtl="0" algn="l">
              <a:spcBef>
                <a:spcPts val="400"/>
              </a:spcBef>
              <a:spcAft>
                <a:spcPts val="0"/>
              </a:spcAft>
              <a:buSzPts val="1300"/>
              <a:buChar char="🞐"/>
              <a:defRPr sz="2000"/>
            </a:lvl3pPr>
            <a:lvl4pPr indent="-342900" lvl="3" marL="1828800" rtl="0" algn="l">
              <a:spcBef>
                <a:spcPts val="360"/>
              </a:spcBef>
              <a:spcAft>
                <a:spcPts val="0"/>
              </a:spcAft>
              <a:buSzPts val="1800"/>
              <a:buChar char="▪"/>
              <a:defRPr sz="1800"/>
            </a:lvl4pPr>
            <a:lvl5pPr indent="-320039" lvl="4" marL="2286000" rtl="0" algn="l">
              <a:spcBef>
                <a:spcPts val="360"/>
              </a:spcBef>
              <a:spcAft>
                <a:spcPts val="0"/>
              </a:spcAft>
              <a:buSzPts val="1440"/>
              <a:buChar char="▪"/>
              <a:defRPr sz="1800"/>
            </a:lvl5pPr>
            <a:lvl6pPr indent="-320039" lvl="5" marL="2743200" rtl="0" algn="l">
              <a:spcBef>
                <a:spcPts val="360"/>
              </a:spcBef>
              <a:spcAft>
                <a:spcPts val="0"/>
              </a:spcAft>
              <a:buSzPts val="1440"/>
              <a:buChar char="▪"/>
              <a:defRPr sz="1800"/>
            </a:lvl6pPr>
            <a:lvl7pPr indent="-320039" lvl="6" marL="3200400" rtl="0" algn="l">
              <a:spcBef>
                <a:spcPts val="360"/>
              </a:spcBef>
              <a:spcAft>
                <a:spcPts val="0"/>
              </a:spcAft>
              <a:buSzPts val="1440"/>
              <a:buChar char="▪"/>
              <a:defRPr sz="1800"/>
            </a:lvl7pPr>
            <a:lvl8pPr indent="-320040" lvl="7" marL="3657600" rtl="0" algn="l">
              <a:spcBef>
                <a:spcPts val="360"/>
              </a:spcBef>
              <a:spcAft>
                <a:spcPts val="0"/>
              </a:spcAft>
              <a:buSzPts val="1440"/>
              <a:buChar char="▪"/>
              <a:defRPr sz="1800"/>
            </a:lvl8pPr>
            <a:lvl9pPr indent="-320040" lvl="8" marL="4114800" rtl="0" algn="l">
              <a:spcBef>
                <a:spcPts val="360"/>
              </a:spcBef>
              <a:spcAft>
                <a:spcPts val="0"/>
              </a:spcAft>
              <a:buSzPts val="1440"/>
              <a:buChar char="▪"/>
              <a:defRPr sz="1800"/>
            </a:lvl9pPr>
          </a:lstStyle>
          <a:p/>
        </p:txBody>
      </p:sp>
      <p:sp>
        <p:nvSpPr>
          <p:cNvPr id="127" name="Google Shape;127;p28"/>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8"/>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8"/>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0" name="Shape 130"/>
        <p:cNvGrpSpPr/>
        <p:nvPr/>
      </p:nvGrpSpPr>
      <p:grpSpPr>
        <a:xfrm>
          <a:off x="0" y="0"/>
          <a:ext cx="0" cy="0"/>
          <a:chOff x="0" y="0"/>
          <a:chExt cx="0" cy="0"/>
        </a:xfrm>
      </p:grpSpPr>
      <p:sp>
        <p:nvSpPr>
          <p:cNvPr id="131" name="Google Shape;131;p29"/>
          <p:cNvSpPr txBox="1"/>
          <p:nvPr>
            <p:ph type="title"/>
          </p:nvPr>
        </p:nvSpPr>
        <p:spPr>
          <a:xfrm>
            <a:off x="457200" y="205978"/>
            <a:ext cx="8229600" cy="857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2" name="Google Shape;132;p29"/>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SzPts val="1800"/>
              <a:buNone/>
              <a:defRPr b="1" sz="2400"/>
            </a:lvl1pPr>
            <a:lvl2pPr indent="-228600" lvl="1" marL="914400" rtl="0" algn="l">
              <a:spcBef>
                <a:spcPts val="400"/>
              </a:spcBef>
              <a:spcAft>
                <a:spcPts val="0"/>
              </a:spcAft>
              <a:buSzPts val="1500"/>
              <a:buNone/>
              <a:defRPr b="1" sz="2000"/>
            </a:lvl2pPr>
            <a:lvl3pPr indent="-228600" lvl="2" marL="1371600" rtl="0" algn="l">
              <a:spcBef>
                <a:spcPts val="360"/>
              </a:spcBef>
              <a:spcAft>
                <a:spcPts val="0"/>
              </a:spcAft>
              <a:buSzPts val="1170"/>
              <a:buNone/>
              <a:defRPr b="1" sz="1800"/>
            </a:lvl3pPr>
            <a:lvl4pPr indent="-228600" lvl="3" marL="1828800" rtl="0" algn="l">
              <a:spcBef>
                <a:spcPts val="320"/>
              </a:spcBef>
              <a:spcAft>
                <a:spcPts val="0"/>
              </a:spcAft>
              <a:buSzPts val="1600"/>
              <a:buNone/>
              <a:defRPr b="1" sz="1600"/>
            </a:lvl4pPr>
            <a:lvl5pPr indent="-228600" lvl="4" marL="2286000" rtl="0" algn="l">
              <a:spcBef>
                <a:spcPts val="320"/>
              </a:spcBef>
              <a:spcAft>
                <a:spcPts val="0"/>
              </a:spcAft>
              <a:buSzPts val="1280"/>
              <a:buNone/>
              <a:defRPr b="1" sz="1600"/>
            </a:lvl5pPr>
            <a:lvl6pPr indent="-228600" lvl="5" marL="2743200" rtl="0" algn="l">
              <a:spcBef>
                <a:spcPts val="320"/>
              </a:spcBef>
              <a:spcAft>
                <a:spcPts val="0"/>
              </a:spcAft>
              <a:buSzPts val="1280"/>
              <a:buNone/>
              <a:defRPr b="1" sz="1600"/>
            </a:lvl6pPr>
            <a:lvl7pPr indent="-228600" lvl="6" marL="3200400" rtl="0" algn="l">
              <a:spcBef>
                <a:spcPts val="320"/>
              </a:spcBef>
              <a:spcAft>
                <a:spcPts val="0"/>
              </a:spcAft>
              <a:buSzPts val="1280"/>
              <a:buNone/>
              <a:defRPr b="1" sz="1600"/>
            </a:lvl7pPr>
            <a:lvl8pPr indent="-228600" lvl="7" marL="3657600" rtl="0" algn="l">
              <a:spcBef>
                <a:spcPts val="320"/>
              </a:spcBef>
              <a:spcAft>
                <a:spcPts val="0"/>
              </a:spcAft>
              <a:buSzPts val="1280"/>
              <a:buNone/>
              <a:defRPr b="1" sz="1600"/>
            </a:lvl8pPr>
            <a:lvl9pPr indent="-228600" lvl="8" marL="4114800" rtl="0" algn="l">
              <a:spcBef>
                <a:spcPts val="320"/>
              </a:spcBef>
              <a:spcAft>
                <a:spcPts val="0"/>
              </a:spcAft>
              <a:buSzPts val="1280"/>
              <a:buNone/>
              <a:defRPr b="1" sz="1600"/>
            </a:lvl9pPr>
          </a:lstStyle>
          <a:p/>
        </p:txBody>
      </p:sp>
      <p:sp>
        <p:nvSpPr>
          <p:cNvPr id="133" name="Google Shape;133;p29"/>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42900" lvl="0" marL="457200" rtl="0" algn="l">
              <a:spcBef>
                <a:spcPts val="480"/>
              </a:spcBef>
              <a:spcAft>
                <a:spcPts val="0"/>
              </a:spcAft>
              <a:buSzPts val="1800"/>
              <a:buChar char="🞐"/>
              <a:defRPr sz="2400"/>
            </a:lvl1pPr>
            <a:lvl2pPr indent="-323850" lvl="1" marL="914400" rtl="0" algn="l">
              <a:spcBef>
                <a:spcPts val="400"/>
              </a:spcBef>
              <a:spcAft>
                <a:spcPts val="0"/>
              </a:spcAft>
              <a:buSzPts val="1500"/>
              <a:buChar char="■"/>
              <a:defRPr sz="2000"/>
            </a:lvl2pPr>
            <a:lvl3pPr indent="-302894" lvl="2" marL="1371600" rtl="0" algn="l">
              <a:spcBef>
                <a:spcPts val="360"/>
              </a:spcBef>
              <a:spcAft>
                <a:spcPts val="0"/>
              </a:spcAft>
              <a:buSzPts val="1170"/>
              <a:buChar char="🞐"/>
              <a:defRPr sz="1800"/>
            </a:lvl3pPr>
            <a:lvl4pPr indent="-330200" lvl="3" marL="1828800" rtl="0" algn="l">
              <a:spcBef>
                <a:spcPts val="320"/>
              </a:spcBef>
              <a:spcAft>
                <a:spcPts val="0"/>
              </a:spcAft>
              <a:buSzPts val="1600"/>
              <a:buChar char="▪"/>
              <a:defRPr sz="1600"/>
            </a:lvl4pPr>
            <a:lvl5pPr indent="-309879" lvl="4" marL="2286000" rtl="0" algn="l">
              <a:spcBef>
                <a:spcPts val="320"/>
              </a:spcBef>
              <a:spcAft>
                <a:spcPts val="0"/>
              </a:spcAft>
              <a:buSzPts val="1280"/>
              <a:buChar char="▪"/>
              <a:defRPr sz="1600"/>
            </a:lvl5pPr>
            <a:lvl6pPr indent="-309879" lvl="5" marL="2743200" rtl="0" algn="l">
              <a:spcBef>
                <a:spcPts val="320"/>
              </a:spcBef>
              <a:spcAft>
                <a:spcPts val="0"/>
              </a:spcAft>
              <a:buSzPts val="1280"/>
              <a:buChar char="▪"/>
              <a:defRPr sz="1600"/>
            </a:lvl6pPr>
            <a:lvl7pPr indent="-309879" lvl="6" marL="3200400" rtl="0" algn="l">
              <a:spcBef>
                <a:spcPts val="320"/>
              </a:spcBef>
              <a:spcAft>
                <a:spcPts val="0"/>
              </a:spcAft>
              <a:buSzPts val="1280"/>
              <a:buChar char="▪"/>
              <a:defRPr sz="1600"/>
            </a:lvl7pPr>
            <a:lvl8pPr indent="-309879" lvl="7" marL="3657600" rtl="0" algn="l">
              <a:spcBef>
                <a:spcPts val="320"/>
              </a:spcBef>
              <a:spcAft>
                <a:spcPts val="0"/>
              </a:spcAft>
              <a:buSzPts val="1280"/>
              <a:buChar char="▪"/>
              <a:defRPr sz="1600"/>
            </a:lvl8pPr>
            <a:lvl9pPr indent="-309879" lvl="8" marL="4114800" rtl="0" algn="l">
              <a:spcBef>
                <a:spcPts val="320"/>
              </a:spcBef>
              <a:spcAft>
                <a:spcPts val="0"/>
              </a:spcAft>
              <a:buSzPts val="1280"/>
              <a:buChar char="▪"/>
              <a:defRPr sz="1600"/>
            </a:lvl9pPr>
          </a:lstStyle>
          <a:p/>
        </p:txBody>
      </p:sp>
      <p:sp>
        <p:nvSpPr>
          <p:cNvPr id="134" name="Google Shape;134;p29"/>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SzPts val="1800"/>
              <a:buNone/>
              <a:defRPr b="1" sz="2400"/>
            </a:lvl1pPr>
            <a:lvl2pPr indent="-228600" lvl="1" marL="914400" rtl="0" algn="l">
              <a:spcBef>
                <a:spcPts val="400"/>
              </a:spcBef>
              <a:spcAft>
                <a:spcPts val="0"/>
              </a:spcAft>
              <a:buSzPts val="1500"/>
              <a:buNone/>
              <a:defRPr b="1" sz="2000"/>
            </a:lvl2pPr>
            <a:lvl3pPr indent="-228600" lvl="2" marL="1371600" rtl="0" algn="l">
              <a:spcBef>
                <a:spcPts val="360"/>
              </a:spcBef>
              <a:spcAft>
                <a:spcPts val="0"/>
              </a:spcAft>
              <a:buSzPts val="1170"/>
              <a:buNone/>
              <a:defRPr b="1" sz="1800"/>
            </a:lvl3pPr>
            <a:lvl4pPr indent="-228600" lvl="3" marL="1828800" rtl="0" algn="l">
              <a:spcBef>
                <a:spcPts val="320"/>
              </a:spcBef>
              <a:spcAft>
                <a:spcPts val="0"/>
              </a:spcAft>
              <a:buSzPts val="1600"/>
              <a:buNone/>
              <a:defRPr b="1" sz="1600"/>
            </a:lvl4pPr>
            <a:lvl5pPr indent="-228600" lvl="4" marL="2286000" rtl="0" algn="l">
              <a:spcBef>
                <a:spcPts val="320"/>
              </a:spcBef>
              <a:spcAft>
                <a:spcPts val="0"/>
              </a:spcAft>
              <a:buSzPts val="1280"/>
              <a:buNone/>
              <a:defRPr b="1" sz="1600"/>
            </a:lvl5pPr>
            <a:lvl6pPr indent="-228600" lvl="5" marL="2743200" rtl="0" algn="l">
              <a:spcBef>
                <a:spcPts val="320"/>
              </a:spcBef>
              <a:spcAft>
                <a:spcPts val="0"/>
              </a:spcAft>
              <a:buSzPts val="1280"/>
              <a:buNone/>
              <a:defRPr b="1" sz="1600"/>
            </a:lvl6pPr>
            <a:lvl7pPr indent="-228600" lvl="6" marL="3200400" rtl="0" algn="l">
              <a:spcBef>
                <a:spcPts val="320"/>
              </a:spcBef>
              <a:spcAft>
                <a:spcPts val="0"/>
              </a:spcAft>
              <a:buSzPts val="1280"/>
              <a:buNone/>
              <a:defRPr b="1" sz="1600"/>
            </a:lvl7pPr>
            <a:lvl8pPr indent="-228600" lvl="7" marL="3657600" rtl="0" algn="l">
              <a:spcBef>
                <a:spcPts val="320"/>
              </a:spcBef>
              <a:spcAft>
                <a:spcPts val="0"/>
              </a:spcAft>
              <a:buSzPts val="1280"/>
              <a:buNone/>
              <a:defRPr b="1" sz="1600"/>
            </a:lvl8pPr>
            <a:lvl9pPr indent="-228600" lvl="8" marL="4114800" rtl="0" algn="l">
              <a:spcBef>
                <a:spcPts val="320"/>
              </a:spcBef>
              <a:spcAft>
                <a:spcPts val="0"/>
              </a:spcAft>
              <a:buSzPts val="1280"/>
              <a:buNone/>
              <a:defRPr b="1" sz="1600"/>
            </a:lvl9pPr>
          </a:lstStyle>
          <a:p/>
        </p:txBody>
      </p:sp>
      <p:sp>
        <p:nvSpPr>
          <p:cNvPr id="135" name="Google Shape;135;p29"/>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42900" lvl="0" marL="457200" rtl="0" algn="l">
              <a:spcBef>
                <a:spcPts val="480"/>
              </a:spcBef>
              <a:spcAft>
                <a:spcPts val="0"/>
              </a:spcAft>
              <a:buSzPts val="1800"/>
              <a:buChar char="🞐"/>
              <a:defRPr sz="2400"/>
            </a:lvl1pPr>
            <a:lvl2pPr indent="-323850" lvl="1" marL="914400" rtl="0" algn="l">
              <a:spcBef>
                <a:spcPts val="400"/>
              </a:spcBef>
              <a:spcAft>
                <a:spcPts val="0"/>
              </a:spcAft>
              <a:buSzPts val="1500"/>
              <a:buChar char="■"/>
              <a:defRPr sz="2000"/>
            </a:lvl2pPr>
            <a:lvl3pPr indent="-302894" lvl="2" marL="1371600" rtl="0" algn="l">
              <a:spcBef>
                <a:spcPts val="360"/>
              </a:spcBef>
              <a:spcAft>
                <a:spcPts val="0"/>
              </a:spcAft>
              <a:buSzPts val="1170"/>
              <a:buChar char="🞐"/>
              <a:defRPr sz="1800"/>
            </a:lvl3pPr>
            <a:lvl4pPr indent="-330200" lvl="3" marL="1828800" rtl="0" algn="l">
              <a:spcBef>
                <a:spcPts val="320"/>
              </a:spcBef>
              <a:spcAft>
                <a:spcPts val="0"/>
              </a:spcAft>
              <a:buSzPts val="1600"/>
              <a:buChar char="▪"/>
              <a:defRPr sz="1600"/>
            </a:lvl4pPr>
            <a:lvl5pPr indent="-309879" lvl="4" marL="2286000" rtl="0" algn="l">
              <a:spcBef>
                <a:spcPts val="320"/>
              </a:spcBef>
              <a:spcAft>
                <a:spcPts val="0"/>
              </a:spcAft>
              <a:buSzPts val="1280"/>
              <a:buChar char="▪"/>
              <a:defRPr sz="1600"/>
            </a:lvl5pPr>
            <a:lvl6pPr indent="-309879" lvl="5" marL="2743200" rtl="0" algn="l">
              <a:spcBef>
                <a:spcPts val="320"/>
              </a:spcBef>
              <a:spcAft>
                <a:spcPts val="0"/>
              </a:spcAft>
              <a:buSzPts val="1280"/>
              <a:buChar char="▪"/>
              <a:defRPr sz="1600"/>
            </a:lvl6pPr>
            <a:lvl7pPr indent="-309879" lvl="6" marL="3200400" rtl="0" algn="l">
              <a:spcBef>
                <a:spcPts val="320"/>
              </a:spcBef>
              <a:spcAft>
                <a:spcPts val="0"/>
              </a:spcAft>
              <a:buSzPts val="1280"/>
              <a:buChar char="▪"/>
              <a:defRPr sz="1600"/>
            </a:lvl7pPr>
            <a:lvl8pPr indent="-309879" lvl="7" marL="3657600" rtl="0" algn="l">
              <a:spcBef>
                <a:spcPts val="320"/>
              </a:spcBef>
              <a:spcAft>
                <a:spcPts val="0"/>
              </a:spcAft>
              <a:buSzPts val="1280"/>
              <a:buChar char="▪"/>
              <a:defRPr sz="1600"/>
            </a:lvl8pPr>
            <a:lvl9pPr indent="-309879" lvl="8" marL="4114800" rtl="0" algn="l">
              <a:spcBef>
                <a:spcPts val="320"/>
              </a:spcBef>
              <a:spcAft>
                <a:spcPts val="0"/>
              </a:spcAft>
              <a:buSzPts val="1280"/>
              <a:buChar char="▪"/>
              <a:defRPr sz="1600"/>
            </a:lvl9pPr>
          </a:lstStyle>
          <a:p/>
        </p:txBody>
      </p:sp>
      <p:sp>
        <p:nvSpPr>
          <p:cNvPr id="136" name="Google Shape;136;p29"/>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29"/>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29"/>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30"/>
          <p:cNvSpPr txBox="1"/>
          <p:nvPr>
            <p:ph type="title"/>
          </p:nvPr>
        </p:nvSpPr>
        <p:spPr>
          <a:xfrm>
            <a:off x="457200" y="208360"/>
            <a:ext cx="8229600" cy="85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30"/>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30"/>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30"/>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4" name="Shape 144"/>
        <p:cNvGrpSpPr/>
        <p:nvPr/>
      </p:nvGrpSpPr>
      <p:grpSpPr>
        <a:xfrm>
          <a:off x="0" y="0"/>
          <a:ext cx="0" cy="0"/>
          <a:chOff x="0" y="0"/>
          <a:chExt cx="0" cy="0"/>
        </a:xfrm>
      </p:grpSpPr>
      <p:sp>
        <p:nvSpPr>
          <p:cNvPr id="145" name="Google Shape;145;p31"/>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31"/>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31"/>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8" name="Shape 148"/>
        <p:cNvGrpSpPr/>
        <p:nvPr/>
      </p:nvGrpSpPr>
      <p:grpSpPr>
        <a:xfrm>
          <a:off x="0" y="0"/>
          <a:ext cx="0" cy="0"/>
          <a:chOff x="0" y="0"/>
          <a:chExt cx="0" cy="0"/>
        </a:xfrm>
      </p:grpSpPr>
      <p:sp>
        <p:nvSpPr>
          <p:cNvPr id="149" name="Google Shape;149;p32"/>
          <p:cNvSpPr txBox="1"/>
          <p:nvPr>
            <p:ph type="title"/>
          </p:nvPr>
        </p:nvSpPr>
        <p:spPr>
          <a:xfrm>
            <a:off x="457200" y="204788"/>
            <a:ext cx="3008400" cy="871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p32"/>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381000" lvl="0" marL="457200" rtl="0" algn="l">
              <a:spcBef>
                <a:spcPts val="640"/>
              </a:spcBef>
              <a:spcAft>
                <a:spcPts val="0"/>
              </a:spcAft>
              <a:buSzPts val="2400"/>
              <a:buChar char="🞐"/>
              <a:defRPr sz="3200"/>
            </a:lvl1pPr>
            <a:lvl2pPr indent="-361950" lvl="1" marL="914400" rtl="0" algn="l">
              <a:spcBef>
                <a:spcPts val="560"/>
              </a:spcBef>
              <a:spcAft>
                <a:spcPts val="0"/>
              </a:spcAft>
              <a:buSzPts val="2100"/>
              <a:buChar char="■"/>
              <a:defRPr sz="2800"/>
            </a:lvl2pPr>
            <a:lvl3pPr indent="-327660" lvl="2" marL="1371600" rtl="0" algn="l">
              <a:spcBef>
                <a:spcPts val="480"/>
              </a:spcBef>
              <a:spcAft>
                <a:spcPts val="0"/>
              </a:spcAft>
              <a:buSzPts val="1560"/>
              <a:buChar char="🞐"/>
              <a:defRPr sz="2400"/>
            </a:lvl3pPr>
            <a:lvl4pPr indent="-355600" lvl="3" marL="1828800" rtl="0" algn="l">
              <a:spcBef>
                <a:spcPts val="400"/>
              </a:spcBef>
              <a:spcAft>
                <a:spcPts val="0"/>
              </a:spcAft>
              <a:buSzPts val="2000"/>
              <a:buChar char="▪"/>
              <a:defRPr sz="2000"/>
            </a:lvl4pPr>
            <a:lvl5pPr indent="-330200" lvl="4" marL="2286000" rtl="0" algn="l">
              <a:spcBef>
                <a:spcPts val="400"/>
              </a:spcBef>
              <a:spcAft>
                <a:spcPts val="0"/>
              </a:spcAft>
              <a:buSzPts val="1600"/>
              <a:buChar char="▪"/>
              <a:defRPr sz="2000"/>
            </a:lvl5pPr>
            <a:lvl6pPr indent="-330200" lvl="5" marL="2743200" rtl="0" algn="l">
              <a:spcBef>
                <a:spcPts val="400"/>
              </a:spcBef>
              <a:spcAft>
                <a:spcPts val="0"/>
              </a:spcAft>
              <a:buSzPts val="1600"/>
              <a:buChar char="▪"/>
              <a:defRPr sz="2000"/>
            </a:lvl6pPr>
            <a:lvl7pPr indent="-330200" lvl="6" marL="3200400" rtl="0" algn="l">
              <a:spcBef>
                <a:spcPts val="400"/>
              </a:spcBef>
              <a:spcAft>
                <a:spcPts val="0"/>
              </a:spcAft>
              <a:buSzPts val="1600"/>
              <a:buChar char="▪"/>
              <a:defRPr sz="2000"/>
            </a:lvl7pPr>
            <a:lvl8pPr indent="-330200" lvl="7" marL="3657600" rtl="0" algn="l">
              <a:spcBef>
                <a:spcPts val="400"/>
              </a:spcBef>
              <a:spcAft>
                <a:spcPts val="0"/>
              </a:spcAft>
              <a:buSzPts val="1600"/>
              <a:buChar char="▪"/>
              <a:defRPr sz="2000"/>
            </a:lvl8pPr>
            <a:lvl9pPr indent="-330200" lvl="8" marL="4114800" rtl="0" algn="l">
              <a:spcBef>
                <a:spcPts val="400"/>
              </a:spcBef>
              <a:spcAft>
                <a:spcPts val="0"/>
              </a:spcAft>
              <a:buSzPts val="1600"/>
              <a:buChar char="▪"/>
              <a:defRPr sz="2000"/>
            </a:lvl9pPr>
          </a:lstStyle>
          <a:p/>
        </p:txBody>
      </p:sp>
      <p:sp>
        <p:nvSpPr>
          <p:cNvPr id="151" name="Google Shape;151;p32"/>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SzPts val="1050"/>
              <a:buNone/>
              <a:defRPr sz="1400"/>
            </a:lvl1pPr>
            <a:lvl2pPr indent="-228600" lvl="1" marL="914400" rtl="0" algn="l">
              <a:spcBef>
                <a:spcPts val="240"/>
              </a:spcBef>
              <a:spcAft>
                <a:spcPts val="0"/>
              </a:spcAft>
              <a:buSzPts val="900"/>
              <a:buNone/>
              <a:defRPr sz="1200"/>
            </a:lvl2pPr>
            <a:lvl3pPr indent="-228600" lvl="2" marL="1371600" rtl="0" algn="l">
              <a:spcBef>
                <a:spcPts val="200"/>
              </a:spcBef>
              <a:spcAft>
                <a:spcPts val="0"/>
              </a:spcAft>
              <a:buSzPts val="650"/>
              <a:buNone/>
              <a:defRPr sz="1000"/>
            </a:lvl3pPr>
            <a:lvl4pPr indent="-228600" lvl="3" marL="1828800" rtl="0" algn="l">
              <a:spcBef>
                <a:spcPts val="180"/>
              </a:spcBef>
              <a:spcAft>
                <a:spcPts val="0"/>
              </a:spcAft>
              <a:buSzPts val="900"/>
              <a:buNone/>
              <a:defRPr sz="900"/>
            </a:lvl4pPr>
            <a:lvl5pPr indent="-228600" lvl="4" marL="2286000" rtl="0" algn="l">
              <a:spcBef>
                <a:spcPts val="180"/>
              </a:spcBef>
              <a:spcAft>
                <a:spcPts val="0"/>
              </a:spcAft>
              <a:buSzPts val="720"/>
              <a:buNone/>
              <a:defRPr sz="900"/>
            </a:lvl5pPr>
            <a:lvl6pPr indent="-228600" lvl="5" marL="2743200" rtl="0" algn="l">
              <a:spcBef>
                <a:spcPts val="180"/>
              </a:spcBef>
              <a:spcAft>
                <a:spcPts val="0"/>
              </a:spcAft>
              <a:buSzPts val="720"/>
              <a:buNone/>
              <a:defRPr sz="900"/>
            </a:lvl6pPr>
            <a:lvl7pPr indent="-228600" lvl="6" marL="3200400" rtl="0" algn="l">
              <a:spcBef>
                <a:spcPts val="180"/>
              </a:spcBef>
              <a:spcAft>
                <a:spcPts val="0"/>
              </a:spcAft>
              <a:buSzPts val="720"/>
              <a:buNone/>
              <a:defRPr sz="900"/>
            </a:lvl7pPr>
            <a:lvl8pPr indent="-228600" lvl="7" marL="3657600" rtl="0" algn="l">
              <a:spcBef>
                <a:spcPts val="180"/>
              </a:spcBef>
              <a:spcAft>
                <a:spcPts val="0"/>
              </a:spcAft>
              <a:buSzPts val="720"/>
              <a:buNone/>
              <a:defRPr sz="900"/>
            </a:lvl8pPr>
            <a:lvl9pPr indent="-228600" lvl="8" marL="4114800" rtl="0" algn="l">
              <a:spcBef>
                <a:spcPts val="180"/>
              </a:spcBef>
              <a:spcAft>
                <a:spcPts val="0"/>
              </a:spcAft>
              <a:buSzPts val="720"/>
              <a:buNone/>
              <a:defRPr sz="900"/>
            </a:lvl9pPr>
          </a:lstStyle>
          <a:p/>
        </p:txBody>
      </p:sp>
      <p:sp>
        <p:nvSpPr>
          <p:cNvPr id="152" name="Google Shape;152;p32"/>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32"/>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32"/>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5" name="Shape 155"/>
        <p:cNvGrpSpPr/>
        <p:nvPr/>
      </p:nvGrpSpPr>
      <p:grpSpPr>
        <a:xfrm>
          <a:off x="0" y="0"/>
          <a:ext cx="0" cy="0"/>
          <a:chOff x="0" y="0"/>
          <a:chExt cx="0" cy="0"/>
        </a:xfrm>
      </p:grpSpPr>
      <p:sp>
        <p:nvSpPr>
          <p:cNvPr id="156" name="Google Shape;156;p33"/>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7" name="Google Shape;157;p33"/>
          <p:cNvSpPr/>
          <p:nvPr>
            <p:ph idx="2" type="pic"/>
          </p:nvPr>
        </p:nvSpPr>
        <p:spPr>
          <a:xfrm>
            <a:off x="1792288" y="459581"/>
            <a:ext cx="5486400" cy="3086100"/>
          </a:xfrm>
          <a:prstGeom prst="rect">
            <a:avLst/>
          </a:prstGeom>
          <a:noFill/>
          <a:ln>
            <a:noFill/>
          </a:ln>
        </p:spPr>
      </p:sp>
      <p:sp>
        <p:nvSpPr>
          <p:cNvPr id="158" name="Google Shape;158;p33"/>
          <p:cNvSpPr txBox="1"/>
          <p:nvPr>
            <p:ph idx="1" type="body"/>
          </p:nvPr>
        </p:nvSpPr>
        <p:spPr>
          <a:xfrm>
            <a:off x="1792288" y="4025504"/>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SzPts val="1050"/>
              <a:buNone/>
              <a:defRPr sz="1400"/>
            </a:lvl1pPr>
            <a:lvl2pPr indent="-228600" lvl="1" marL="914400" rtl="0" algn="l">
              <a:spcBef>
                <a:spcPts val="240"/>
              </a:spcBef>
              <a:spcAft>
                <a:spcPts val="0"/>
              </a:spcAft>
              <a:buSzPts val="900"/>
              <a:buNone/>
              <a:defRPr sz="1200"/>
            </a:lvl2pPr>
            <a:lvl3pPr indent="-228600" lvl="2" marL="1371600" rtl="0" algn="l">
              <a:spcBef>
                <a:spcPts val="200"/>
              </a:spcBef>
              <a:spcAft>
                <a:spcPts val="0"/>
              </a:spcAft>
              <a:buSzPts val="650"/>
              <a:buNone/>
              <a:defRPr sz="1000"/>
            </a:lvl3pPr>
            <a:lvl4pPr indent="-228600" lvl="3" marL="1828800" rtl="0" algn="l">
              <a:spcBef>
                <a:spcPts val="180"/>
              </a:spcBef>
              <a:spcAft>
                <a:spcPts val="0"/>
              </a:spcAft>
              <a:buSzPts val="900"/>
              <a:buNone/>
              <a:defRPr sz="900"/>
            </a:lvl4pPr>
            <a:lvl5pPr indent="-228600" lvl="4" marL="2286000" rtl="0" algn="l">
              <a:spcBef>
                <a:spcPts val="180"/>
              </a:spcBef>
              <a:spcAft>
                <a:spcPts val="0"/>
              </a:spcAft>
              <a:buSzPts val="720"/>
              <a:buNone/>
              <a:defRPr sz="900"/>
            </a:lvl5pPr>
            <a:lvl6pPr indent="-228600" lvl="5" marL="2743200" rtl="0" algn="l">
              <a:spcBef>
                <a:spcPts val="180"/>
              </a:spcBef>
              <a:spcAft>
                <a:spcPts val="0"/>
              </a:spcAft>
              <a:buSzPts val="720"/>
              <a:buNone/>
              <a:defRPr sz="900"/>
            </a:lvl6pPr>
            <a:lvl7pPr indent="-228600" lvl="6" marL="3200400" rtl="0" algn="l">
              <a:spcBef>
                <a:spcPts val="180"/>
              </a:spcBef>
              <a:spcAft>
                <a:spcPts val="0"/>
              </a:spcAft>
              <a:buSzPts val="720"/>
              <a:buNone/>
              <a:defRPr sz="900"/>
            </a:lvl7pPr>
            <a:lvl8pPr indent="-228600" lvl="7" marL="3657600" rtl="0" algn="l">
              <a:spcBef>
                <a:spcPts val="180"/>
              </a:spcBef>
              <a:spcAft>
                <a:spcPts val="0"/>
              </a:spcAft>
              <a:buSzPts val="720"/>
              <a:buNone/>
              <a:defRPr sz="900"/>
            </a:lvl8pPr>
            <a:lvl9pPr indent="-228600" lvl="8" marL="4114800" rtl="0" algn="l">
              <a:spcBef>
                <a:spcPts val="180"/>
              </a:spcBef>
              <a:spcAft>
                <a:spcPts val="0"/>
              </a:spcAft>
              <a:buSzPts val="720"/>
              <a:buNone/>
              <a:defRPr sz="900"/>
            </a:lvl9pPr>
          </a:lstStyle>
          <a:p/>
        </p:txBody>
      </p:sp>
      <p:sp>
        <p:nvSpPr>
          <p:cNvPr id="159" name="Google Shape;159;p33"/>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33"/>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33"/>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2" name="Shape 162"/>
        <p:cNvGrpSpPr/>
        <p:nvPr/>
      </p:nvGrpSpPr>
      <p:grpSpPr>
        <a:xfrm>
          <a:off x="0" y="0"/>
          <a:ext cx="0" cy="0"/>
          <a:chOff x="0" y="0"/>
          <a:chExt cx="0" cy="0"/>
        </a:xfrm>
      </p:grpSpPr>
      <p:sp>
        <p:nvSpPr>
          <p:cNvPr id="163" name="Google Shape;163;p34"/>
          <p:cNvSpPr txBox="1"/>
          <p:nvPr>
            <p:ph type="title"/>
          </p:nvPr>
        </p:nvSpPr>
        <p:spPr>
          <a:xfrm>
            <a:off x="457200" y="208360"/>
            <a:ext cx="8229600" cy="85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4" name="Google Shape;164;p34"/>
          <p:cNvSpPr txBox="1"/>
          <p:nvPr>
            <p:ph idx="1" type="body"/>
          </p:nvPr>
        </p:nvSpPr>
        <p:spPr>
          <a:xfrm rot="5400000">
            <a:off x="2872950" y="-1215600"/>
            <a:ext cx="3398100" cy="8229600"/>
          </a:xfrm>
          <a:prstGeom prst="rect">
            <a:avLst/>
          </a:prstGeom>
          <a:noFill/>
          <a:ln>
            <a:noFill/>
          </a:ln>
        </p:spPr>
        <p:txBody>
          <a:bodyPr anchorCtr="0" anchor="t" bIns="45700" lIns="91425" spcFirstLastPara="1" rIns="91425" wrap="square" tIns="45700">
            <a:noAutofit/>
          </a:bodyPr>
          <a:lstStyle>
            <a:lvl1pPr indent="-314325" lvl="0" marL="457200" rtl="0" algn="l">
              <a:spcBef>
                <a:spcPts val="360"/>
              </a:spcBef>
              <a:spcAft>
                <a:spcPts val="0"/>
              </a:spcAft>
              <a:buSzPts val="1350"/>
              <a:buChar char="🞐"/>
              <a:defRPr/>
            </a:lvl1pPr>
            <a:lvl2pPr indent="-314325" lvl="1" marL="914400" rtl="0" algn="l">
              <a:spcBef>
                <a:spcPts val="360"/>
              </a:spcBef>
              <a:spcAft>
                <a:spcPts val="0"/>
              </a:spcAft>
              <a:buSzPts val="1350"/>
              <a:buChar char="■"/>
              <a:defRPr/>
            </a:lvl2pPr>
            <a:lvl3pPr indent="-302894" lvl="2" marL="1371600" rtl="0" algn="l">
              <a:spcBef>
                <a:spcPts val="360"/>
              </a:spcBef>
              <a:spcAft>
                <a:spcPts val="0"/>
              </a:spcAft>
              <a:buSzPts val="1170"/>
              <a:buChar char="🞐"/>
              <a:defRPr/>
            </a:lvl3pPr>
            <a:lvl4pPr indent="-342900" lvl="3" marL="1828800" rtl="0" algn="l">
              <a:spcBef>
                <a:spcPts val="360"/>
              </a:spcBef>
              <a:spcAft>
                <a:spcPts val="0"/>
              </a:spcAft>
              <a:buSzPts val="1800"/>
              <a:buChar char="▪"/>
              <a:defRPr/>
            </a:lvl4pPr>
            <a:lvl5pPr indent="-320039" lvl="4" marL="2286000" rtl="0" algn="l">
              <a:spcBef>
                <a:spcPts val="360"/>
              </a:spcBef>
              <a:spcAft>
                <a:spcPts val="0"/>
              </a:spcAft>
              <a:buSzPts val="1440"/>
              <a:buChar char="▪"/>
              <a:defRPr/>
            </a:lvl5pPr>
            <a:lvl6pPr indent="-320039" lvl="5" marL="2743200" rtl="0" algn="l">
              <a:spcBef>
                <a:spcPts val="360"/>
              </a:spcBef>
              <a:spcAft>
                <a:spcPts val="0"/>
              </a:spcAft>
              <a:buSzPts val="1440"/>
              <a:buChar char="▪"/>
              <a:defRPr/>
            </a:lvl6pPr>
            <a:lvl7pPr indent="-320039" lvl="6" marL="3200400" rtl="0" algn="l">
              <a:spcBef>
                <a:spcPts val="360"/>
              </a:spcBef>
              <a:spcAft>
                <a:spcPts val="0"/>
              </a:spcAft>
              <a:buSzPts val="1440"/>
              <a:buChar char="▪"/>
              <a:defRPr/>
            </a:lvl7pPr>
            <a:lvl8pPr indent="-320040" lvl="7" marL="3657600" rtl="0" algn="l">
              <a:spcBef>
                <a:spcPts val="360"/>
              </a:spcBef>
              <a:spcAft>
                <a:spcPts val="0"/>
              </a:spcAft>
              <a:buSzPts val="1440"/>
              <a:buChar char="▪"/>
              <a:defRPr/>
            </a:lvl8pPr>
            <a:lvl9pPr indent="-320040" lvl="8" marL="4114800" rtl="0" algn="l">
              <a:spcBef>
                <a:spcPts val="360"/>
              </a:spcBef>
              <a:spcAft>
                <a:spcPts val="0"/>
              </a:spcAft>
              <a:buSzPts val="1440"/>
              <a:buChar char="▪"/>
              <a:defRPr/>
            </a:lvl9pPr>
          </a:lstStyle>
          <a:p/>
        </p:txBody>
      </p:sp>
      <p:sp>
        <p:nvSpPr>
          <p:cNvPr id="165" name="Google Shape;165;p34"/>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6" name="Google Shape;166;p34"/>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7" name="Google Shape;167;p34"/>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8" name="Shape 168"/>
        <p:cNvGrpSpPr/>
        <p:nvPr/>
      </p:nvGrpSpPr>
      <p:grpSpPr>
        <a:xfrm>
          <a:off x="0" y="0"/>
          <a:ext cx="0" cy="0"/>
          <a:chOff x="0" y="0"/>
          <a:chExt cx="0" cy="0"/>
        </a:xfrm>
      </p:grpSpPr>
      <p:sp>
        <p:nvSpPr>
          <p:cNvPr id="169" name="Google Shape;169;p35"/>
          <p:cNvSpPr txBox="1"/>
          <p:nvPr>
            <p:ph type="title"/>
          </p:nvPr>
        </p:nvSpPr>
        <p:spPr>
          <a:xfrm rot="5400000">
            <a:off x="5463150" y="1374610"/>
            <a:ext cx="4389900" cy="2057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0" name="Google Shape;170;p35"/>
          <p:cNvSpPr txBox="1"/>
          <p:nvPr>
            <p:ph idx="1" type="body"/>
          </p:nvPr>
        </p:nvSpPr>
        <p:spPr>
          <a:xfrm rot="5400000">
            <a:off x="1272150" y="-606590"/>
            <a:ext cx="4389900" cy="6019800"/>
          </a:xfrm>
          <a:prstGeom prst="rect">
            <a:avLst/>
          </a:prstGeom>
          <a:noFill/>
          <a:ln>
            <a:noFill/>
          </a:ln>
        </p:spPr>
        <p:txBody>
          <a:bodyPr anchorCtr="0" anchor="t" bIns="45700" lIns="91425" spcFirstLastPara="1" rIns="91425" wrap="square" tIns="45700">
            <a:noAutofit/>
          </a:bodyPr>
          <a:lstStyle>
            <a:lvl1pPr indent="-314325" lvl="0" marL="457200" rtl="0" algn="l">
              <a:spcBef>
                <a:spcPts val="360"/>
              </a:spcBef>
              <a:spcAft>
                <a:spcPts val="0"/>
              </a:spcAft>
              <a:buSzPts val="1350"/>
              <a:buChar char="🞐"/>
              <a:defRPr/>
            </a:lvl1pPr>
            <a:lvl2pPr indent="-314325" lvl="1" marL="914400" rtl="0" algn="l">
              <a:spcBef>
                <a:spcPts val="360"/>
              </a:spcBef>
              <a:spcAft>
                <a:spcPts val="0"/>
              </a:spcAft>
              <a:buSzPts val="1350"/>
              <a:buChar char="■"/>
              <a:defRPr/>
            </a:lvl2pPr>
            <a:lvl3pPr indent="-302894" lvl="2" marL="1371600" rtl="0" algn="l">
              <a:spcBef>
                <a:spcPts val="360"/>
              </a:spcBef>
              <a:spcAft>
                <a:spcPts val="0"/>
              </a:spcAft>
              <a:buSzPts val="1170"/>
              <a:buChar char="🞐"/>
              <a:defRPr/>
            </a:lvl3pPr>
            <a:lvl4pPr indent="-342900" lvl="3" marL="1828800" rtl="0" algn="l">
              <a:spcBef>
                <a:spcPts val="360"/>
              </a:spcBef>
              <a:spcAft>
                <a:spcPts val="0"/>
              </a:spcAft>
              <a:buSzPts val="1800"/>
              <a:buChar char="▪"/>
              <a:defRPr/>
            </a:lvl4pPr>
            <a:lvl5pPr indent="-320039" lvl="4" marL="2286000" rtl="0" algn="l">
              <a:spcBef>
                <a:spcPts val="360"/>
              </a:spcBef>
              <a:spcAft>
                <a:spcPts val="0"/>
              </a:spcAft>
              <a:buSzPts val="1440"/>
              <a:buChar char="▪"/>
              <a:defRPr/>
            </a:lvl5pPr>
            <a:lvl6pPr indent="-320039" lvl="5" marL="2743200" rtl="0" algn="l">
              <a:spcBef>
                <a:spcPts val="360"/>
              </a:spcBef>
              <a:spcAft>
                <a:spcPts val="0"/>
              </a:spcAft>
              <a:buSzPts val="1440"/>
              <a:buChar char="▪"/>
              <a:defRPr/>
            </a:lvl6pPr>
            <a:lvl7pPr indent="-320039" lvl="6" marL="3200400" rtl="0" algn="l">
              <a:spcBef>
                <a:spcPts val="360"/>
              </a:spcBef>
              <a:spcAft>
                <a:spcPts val="0"/>
              </a:spcAft>
              <a:buSzPts val="1440"/>
              <a:buChar char="▪"/>
              <a:defRPr/>
            </a:lvl7pPr>
            <a:lvl8pPr indent="-320040" lvl="7" marL="3657600" rtl="0" algn="l">
              <a:spcBef>
                <a:spcPts val="360"/>
              </a:spcBef>
              <a:spcAft>
                <a:spcPts val="0"/>
              </a:spcAft>
              <a:buSzPts val="1440"/>
              <a:buChar char="▪"/>
              <a:defRPr/>
            </a:lvl8pPr>
            <a:lvl9pPr indent="-320040" lvl="8" marL="4114800" rtl="0" algn="l">
              <a:spcBef>
                <a:spcPts val="360"/>
              </a:spcBef>
              <a:spcAft>
                <a:spcPts val="0"/>
              </a:spcAft>
              <a:buSzPts val="1440"/>
              <a:buChar char="▪"/>
              <a:defRPr/>
            </a:lvl9pPr>
          </a:lstStyle>
          <a:p/>
        </p:txBody>
      </p:sp>
      <p:sp>
        <p:nvSpPr>
          <p:cNvPr id="171" name="Google Shape;171;p35"/>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2" name="Google Shape;172;p35"/>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3" name="Google Shape;173;p35"/>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0" name="Shape 180"/>
        <p:cNvGrpSpPr/>
        <p:nvPr/>
      </p:nvGrpSpPr>
      <p:grpSpPr>
        <a:xfrm>
          <a:off x="0" y="0"/>
          <a:ext cx="0" cy="0"/>
          <a:chOff x="0" y="0"/>
          <a:chExt cx="0" cy="0"/>
        </a:xfrm>
      </p:grpSpPr>
      <p:sp>
        <p:nvSpPr>
          <p:cNvPr id="181" name="Google Shape;181;p3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2" name="Google Shape;182;p3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83" name="Google Shape;183;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 name="Google Shape;184;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 name="Google Shape;185;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6" name="Shape 186"/>
        <p:cNvGrpSpPr/>
        <p:nvPr/>
      </p:nvGrpSpPr>
      <p:grpSpPr>
        <a:xfrm>
          <a:off x="0" y="0"/>
          <a:ext cx="0" cy="0"/>
          <a:chOff x="0" y="0"/>
          <a:chExt cx="0" cy="0"/>
        </a:xfrm>
      </p:grpSpPr>
      <p:sp>
        <p:nvSpPr>
          <p:cNvPr id="187" name="Google Shape;187;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8" name="Google Shape;188;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9" name="Google Shape;189;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 name="Google Shape;190;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 name="Google Shape;191;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2" name="Shape 192"/>
        <p:cNvGrpSpPr/>
        <p:nvPr/>
      </p:nvGrpSpPr>
      <p:grpSpPr>
        <a:xfrm>
          <a:off x="0" y="0"/>
          <a:ext cx="0" cy="0"/>
          <a:chOff x="0" y="0"/>
          <a:chExt cx="0" cy="0"/>
        </a:xfrm>
      </p:grpSpPr>
      <p:sp>
        <p:nvSpPr>
          <p:cNvPr id="193" name="Google Shape;193;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 name="Google Shape;194;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 name="Google Shape;195;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 name="Shape 196"/>
        <p:cNvGrpSpPr/>
        <p:nvPr/>
      </p:nvGrpSpPr>
      <p:grpSpPr>
        <a:xfrm>
          <a:off x="0" y="0"/>
          <a:ext cx="0" cy="0"/>
          <a:chOff x="0" y="0"/>
          <a:chExt cx="0" cy="0"/>
        </a:xfrm>
      </p:grpSpPr>
      <p:sp>
        <p:nvSpPr>
          <p:cNvPr id="197" name="Google Shape;197;p40"/>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 name="Google Shape;198;p4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99" name="Google Shape;199;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 name="Google Shape;200;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 name="Google Shape;201;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2" name="Shape 202"/>
        <p:cNvGrpSpPr/>
        <p:nvPr/>
      </p:nvGrpSpPr>
      <p:grpSpPr>
        <a:xfrm>
          <a:off x="0" y="0"/>
          <a:ext cx="0" cy="0"/>
          <a:chOff x="0" y="0"/>
          <a:chExt cx="0" cy="0"/>
        </a:xfrm>
      </p:grpSpPr>
      <p:sp>
        <p:nvSpPr>
          <p:cNvPr id="203" name="Google Shape;203;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4" name="Google Shape;204;p4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5" name="Google Shape;205;p4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6" name="Google Shape;206;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 name="Google Shape;207;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 name="Google Shape;208;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9" name="Shape 209"/>
        <p:cNvGrpSpPr/>
        <p:nvPr/>
      </p:nvGrpSpPr>
      <p:grpSpPr>
        <a:xfrm>
          <a:off x="0" y="0"/>
          <a:ext cx="0" cy="0"/>
          <a:chOff x="0" y="0"/>
          <a:chExt cx="0" cy="0"/>
        </a:xfrm>
      </p:grpSpPr>
      <p:sp>
        <p:nvSpPr>
          <p:cNvPr id="210" name="Google Shape;210;p4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 name="Google Shape;211;p4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2" name="Google Shape;212;p4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3" name="Google Shape;213;p4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4" name="Google Shape;214;p4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5" name="Google Shape;215;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7" name="Google Shape;217;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 name="Google Shape;220;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 name="Google Shape;221;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2" name="Google Shape;222;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3" name="Shape 223"/>
        <p:cNvGrpSpPr/>
        <p:nvPr/>
      </p:nvGrpSpPr>
      <p:grpSpPr>
        <a:xfrm>
          <a:off x="0" y="0"/>
          <a:ext cx="0" cy="0"/>
          <a:chOff x="0" y="0"/>
          <a:chExt cx="0" cy="0"/>
        </a:xfrm>
      </p:grpSpPr>
      <p:sp>
        <p:nvSpPr>
          <p:cNvPr id="224" name="Google Shape;224;p4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5" name="Google Shape;225;p4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26" name="Google Shape;226;p4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27" name="Google Shape;227;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8" name="Google Shape;228;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9" name="Google Shape;229;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0" name="Shape 230"/>
        <p:cNvGrpSpPr/>
        <p:nvPr/>
      </p:nvGrpSpPr>
      <p:grpSpPr>
        <a:xfrm>
          <a:off x="0" y="0"/>
          <a:ext cx="0" cy="0"/>
          <a:chOff x="0" y="0"/>
          <a:chExt cx="0" cy="0"/>
        </a:xfrm>
      </p:grpSpPr>
      <p:sp>
        <p:nvSpPr>
          <p:cNvPr id="231" name="Google Shape;231;p4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2" name="Google Shape;232;p45"/>
          <p:cNvSpPr/>
          <p:nvPr>
            <p:ph idx="2" type="pic"/>
          </p:nvPr>
        </p:nvSpPr>
        <p:spPr>
          <a:xfrm>
            <a:off x="3887391" y="740569"/>
            <a:ext cx="4629300" cy="3655200"/>
          </a:xfrm>
          <a:prstGeom prst="rect">
            <a:avLst/>
          </a:prstGeom>
          <a:noFill/>
          <a:ln>
            <a:noFill/>
          </a:ln>
        </p:spPr>
      </p:sp>
      <p:sp>
        <p:nvSpPr>
          <p:cNvPr id="233" name="Google Shape;233;p4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34" name="Google Shape;234;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5" name="Google Shape;235;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6" name="Google Shape;236;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7" name="Shape 237"/>
        <p:cNvGrpSpPr/>
        <p:nvPr/>
      </p:nvGrpSpPr>
      <p:grpSpPr>
        <a:xfrm>
          <a:off x="0" y="0"/>
          <a:ext cx="0" cy="0"/>
          <a:chOff x="0" y="0"/>
          <a:chExt cx="0" cy="0"/>
        </a:xfrm>
      </p:grpSpPr>
      <p:sp>
        <p:nvSpPr>
          <p:cNvPr id="238" name="Google Shape;238;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9" name="Google Shape;239;p4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0" name="Google Shape;240;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1" name="Google Shape;241;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2" name="Google Shape;242;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3" name="Shape 243"/>
        <p:cNvGrpSpPr/>
        <p:nvPr/>
      </p:nvGrpSpPr>
      <p:grpSpPr>
        <a:xfrm>
          <a:off x="0" y="0"/>
          <a:ext cx="0" cy="0"/>
          <a:chOff x="0" y="0"/>
          <a:chExt cx="0" cy="0"/>
        </a:xfrm>
      </p:grpSpPr>
      <p:sp>
        <p:nvSpPr>
          <p:cNvPr id="244" name="Google Shape;244;p4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5" name="Google Shape;245;p4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6" name="Google Shape;246;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7" name="Google Shape;247;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8" name="Google Shape;248;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rgbClr val="3466CC"/>
        </a:solidFill>
      </p:bgPr>
    </p:bg>
    <p:spTree>
      <p:nvGrpSpPr>
        <p:cNvPr id="254" name="Shape 254"/>
        <p:cNvGrpSpPr/>
        <p:nvPr/>
      </p:nvGrpSpPr>
      <p:grpSpPr>
        <a:xfrm>
          <a:off x="0" y="0"/>
          <a:ext cx="0" cy="0"/>
          <a:chOff x="0" y="0"/>
          <a:chExt cx="0" cy="0"/>
        </a:xfrm>
      </p:grpSpPr>
      <p:pic>
        <p:nvPicPr>
          <p:cNvPr descr="PPT_SLIDE_ACCENT_CHOCO_BLUE.png" id="255" name="Google Shape;255;p49"/>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256" name="Google Shape;256;p49"/>
          <p:cNvSpPr txBox="1"/>
          <p:nvPr>
            <p:ph idx="1" type="subTitle"/>
          </p:nvPr>
        </p:nvSpPr>
        <p:spPr>
          <a:xfrm>
            <a:off x="4099560" y="2910008"/>
            <a:ext cx="5044500" cy="24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lvl="1" rtl="0" algn="ctr">
              <a:lnSpc>
                <a:spcPct val="90000"/>
              </a:lnSpc>
              <a:spcBef>
                <a:spcPts val="500"/>
              </a:spcBef>
              <a:spcAft>
                <a:spcPts val="0"/>
              </a:spcAft>
              <a:buClr>
                <a:srgbClr val="767679"/>
              </a:buClr>
              <a:buSzPts val="1500"/>
              <a:buNone/>
              <a:defRPr sz="1500"/>
            </a:lvl2pPr>
            <a:lvl3pPr lvl="2" rtl="0" algn="ctr">
              <a:lnSpc>
                <a:spcPct val="90000"/>
              </a:lnSpc>
              <a:spcBef>
                <a:spcPts val="500"/>
              </a:spcBef>
              <a:spcAft>
                <a:spcPts val="0"/>
              </a:spcAft>
              <a:buClr>
                <a:srgbClr val="767679"/>
              </a:buClr>
              <a:buSzPts val="1400"/>
              <a:buNone/>
              <a:defRPr sz="1400"/>
            </a:lvl3pPr>
            <a:lvl4pPr lvl="3" rtl="0" algn="ctr">
              <a:lnSpc>
                <a:spcPct val="90000"/>
              </a:lnSpc>
              <a:spcBef>
                <a:spcPts val="500"/>
              </a:spcBef>
              <a:spcAft>
                <a:spcPts val="0"/>
              </a:spcAft>
              <a:buClr>
                <a:srgbClr val="767679"/>
              </a:buClr>
              <a:buSzPts val="1200"/>
              <a:buNone/>
              <a:defRPr sz="1200"/>
            </a:lvl4pPr>
            <a:lvl5pPr lvl="4" rtl="0" algn="ctr">
              <a:lnSpc>
                <a:spcPct val="90000"/>
              </a:lnSpc>
              <a:spcBef>
                <a:spcPts val="500"/>
              </a:spcBef>
              <a:spcAft>
                <a:spcPts val="0"/>
              </a:spcAft>
              <a:buClr>
                <a:srgbClr val="767679"/>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7" name="Google Shape;257;p49"/>
          <p:cNvSpPr txBox="1"/>
          <p:nvPr>
            <p:ph type="ctrTitle"/>
          </p:nvPr>
        </p:nvSpPr>
        <p:spPr>
          <a:xfrm>
            <a:off x="4099560" y="2080957"/>
            <a:ext cx="5044500" cy="8223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2400"/>
              <a:buFont typeface="Arial"/>
              <a:buNone/>
              <a:defRPr b="0" i="0" sz="24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258" name="Google Shape;258;p49"/>
          <p:cNvCxnSpPr/>
          <p:nvPr/>
        </p:nvCxnSpPr>
        <p:spPr>
          <a:xfrm>
            <a:off x="3848100" y="2057400"/>
            <a:ext cx="0" cy="1097400"/>
          </a:xfrm>
          <a:prstGeom prst="straightConnector1">
            <a:avLst/>
          </a:prstGeom>
          <a:noFill/>
          <a:ln cap="flat" cmpd="sng" w="12700">
            <a:solidFill>
              <a:schemeClr val="lt1"/>
            </a:solidFill>
            <a:prstDash val="solid"/>
            <a:miter lim="800000"/>
            <a:headEnd len="sm" w="sm" type="none"/>
            <a:tailEnd len="sm" w="sm" type="none"/>
          </a:ln>
        </p:spPr>
      </p:cxnSp>
      <p:pic>
        <p:nvPicPr>
          <p:cNvPr descr="CHOC_Logo_RGB_White.eps" id="259" name="Google Shape;259;p49"/>
          <p:cNvPicPr preferRelativeResize="0"/>
          <p:nvPr/>
        </p:nvPicPr>
        <p:blipFill rotWithShape="1">
          <a:blip r:embed="rId3">
            <a:alphaModFix/>
          </a:blip>
          <a:srcRect b="0" l="0" r="0" t="0"/>
          <a:stretch/>
        </p:blipFill>
        <p:spPr>
          <a:xfrm>
            <a:off x="469583" y="2070897"/>
            <a:ext cx="3081336" cy="83422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ENT | BLUE">
  <p:cSld name="ACCENT | BLUE">
    <p:spTree>
      <p:nvGrpSpPr>
        <p:cNvPr id="260" name="Shape 260"/>
        <p:cNvGrpSpPr/>
        <p:nvPr/>
      </p:nvGrpSpPr>
      <p:grpSpPr>
        <a:xfrm>
          <a:off x="0" y="0"/>
          <a:ext cx="0" cy="0"/>
          <a:chOff x="0" y="0"/>
          <a:chExt cx="0" cy="0"/>
        </a:xfrm>
      </p:grpSpPr>
      <p:pic>
        <p:nvPicPr>
          <p:cNvPr descr="PPT_SLIDE_ACCENT_CHOCO_BLUE.png" id="261" name="Google Shape;261;p50"/>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262" name="Google Shape;262;p50"/>
          <p:cNvSpPr txBox="1"/>
          <p:nvPr>
            <p:ph type="ctrTitle"/>
          </p:nvPr>
        </p:nvSpPr>
        <p:spPr>
          <a:xfrm>
            <a:off x="327660" y="0"/>
            <a:ext cx="8473500" cy="43815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1 IMAGE">
  <p:cSld name="CONTENT + 1 IMAGE">
    <p:spTree>
      <p:nvGrpSpPr>
        <p:cNvPr id="263" name="Shape 263"/>
        <p:cNvGrpSpPr/>
        <p:nvPr/>
      </p:nvGrpSpPr>
      <p:grpSpPr>
        <a:xfrm>
          <a:off x="0" y="0"/>
          <a:ext cx="0" cy="0"/>
          <a:chOff x="0" y="0"/>
          <a:chExt cx="0" cy="0"/>
        </a:xfrm>
      </p:grpSpPr>
      <p:sp>
        <p:nvSpPr>
          <p:cNvPr id="264" name="Google Shape;264;p51"/>
          <p:cNvSpPr txBox="1"/>
          <p:nvPr>
            <p:ph type="title"/>
          </p:nvPr>
        </p:nvSpPr>
        <p:spPr>
          <a:xfrm>
            <a:off x="365760" y="273844"/>
            <a:ext cx="53538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5" name="Google Shape;265;p51"/>
          <p:cNvSpPr txBox="1"/>
          <p:nvPr>
            <p:ph idx="1" type="body"/>
          </p:nvPr>
        </p:nvSpPr>
        <p:spPr>
          <a:xfrm>
            <a:off x="365760" y="1369219"/>
            <a:ext cx="5353800" cy="3003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6" name="Google Shape;266;p51"/>
          <p:cNvSpPr/>
          <p:nvPr>
            <p:ph idx="2" type="pic"/>
          </p:nvPr>
        </p:nvSpPr>
        <p:spPr>
          <a:xfrm>
            <a:off x="5953025" y="0"/>
            <a:ext cx="3191100" cy="51435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267" name="Shape 267"/>
        <p:cNvGrpSpPr/>
        <p:nvPr/>
      </p:nvGrpSpPr>
      <p:grpSpPr>
        <a:xfrm>
          <a:off x="0" y="0"/>
          <a:ext cx="0" cy="0"/>
          <a:chOff x="0" y="0"/>
          <a:chExt cx="0" cy="0"/>
        </a:xfrm>
      </p:grpSpPr>
      <p:sp>
        <p:nvSpPr>
          <p:cNvPr id="268" name="Google Shape;268;p52"/>
          <p:cNvSpPr txBox="1"/>
          <p:nvPr>
            <p:ph idx="1" type="body"/>
          </p:nvPr>
        </p:nvSpPr>
        <p:spPr>
          <a:xfrm>
            <a:off x="366340" y="1369219"/>
            <a:ext cx="4148700" cy="29838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9" name="Google Shape;269;p52"/>
          <p:cNvSpPr txBox="1"/>
          <p:nvPr>
            <p:ph idx="2" type="body"/>
          </p:nvPr>
        </p:nvSpPr>
        <p:spPr>
          <a:xfrm>
            <a:off x="4629149" y="1369219"/>
            <a:ext cx="4150800" cy="29838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0" name="Google Shape;270;p52"/>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271" name="Shape 271"/>
        <p:cNvGrpSpPr/>
        <p:nvPr/>
      </p:nvGrpSpPr>
      <p:grpSpPr>
        <a:xfrm>
          <a:off x="0" y="0"/>
          <a:ext cx="0" cy="0"/>
          <a:chOff x="0" y="0"/>
          <a:chExt cx="0" cy="0"/>
        </a:xfrm>
      </p:grpSpPr>
      <p:sp>
        <p:nvSpPr>
          <p:cNvPr id="272" name="Google Shape;272;p53"/>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3" name="Google Shape;273;p53"/>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IG IMAGE">
  <p:cSld name="TITLE + BIG IMAGE">
    <p:spTree>
      <p:nvGrpSpPr>
        <p:cNvPr id="274" name="Shape 274"/>
        <p:cNvGrpSpPr/>
        <p:nvPr/>
      </p:nvGrpSpPr>
      <p:grpSpPr>
        <a:xfrm>
          <a:off x="0" y="0"/>
          <a:ext cx="0" cy="0"/>
          <a:chOff x="0" y="0"/>
          <a:chExt cx="0" cy="0"/>
        </a:xfrm>
      </p:grpSpPr>
      <p:sp>
        <p:nvSpPr>
          <p:cNvPr id="275" name="Google Shape;275;p54"/>
          <p:cNvSpPr/>
          <p:nvPr>
            <p:ph idx="2" type="pic"/>
          </p:nvPr>
        </p:nvSpPr>
        <p:spPr>
          <a:xfrm>
            <a:off x="0" y="1363299"/>
            <a:ext cx="9144000" cy="3780300"/>
          </a:xfrm>
          <a:prstGeom prst="rect">
            <a:avLst/>
          </a:prstGeom>
          <a:noFill/>
          <a:ln>
            <a:noFill/>
          </a:ln>
        </p:spPr>
      </p:sp>
      <p:sp>
        <p:nvSpPr>
          <p:cNvPr id="276" name="Google Shape;276;p54"/>
          <p:cNvSpPr txBox="1"/>
          <p:nvPr>
            <p:ph type="title"/>
          </p:nvPr>
        </p:nvSpPr>
        <p:spPr>
          <a:xfrm>
            <a:off x="365760" y="273844"/>
            <a:ext cx="85263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CHOCO HELLO">
  <p:cSld name="SECTION | CHOCO HELLO">
    <p:spTree>
      <p:nvGrpSpPr>
        <p:cNvPr id="277" name="Shape 277"/>
        <p:cNvGrpSpPr/>
        <p:nvPr/>
      </p:nvGrpSpPr>
      <p:grpSpPr>
        <a:xfrm>
          <a:off x="0" y="0"/>
          <a:ext cx="0" cy="0"/>
          <a:chOff x="0" y="0"/>
          <a:chExt cx="0" cy="0"/>
        </a:xfrm>
      </p:grpSpPr>
      <p:pic>
        <p:nvPicPr>
          <p:cNvPr descr="PPT_SLIDE_SECTION_CHOCO_HELLO.png" id="278" name="Google Shape;278;p55"/>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279" name="Google Shape;279;p55"/>
          <p:cNvSpPr txBox="1"/>
          <p:nvPr>
            <p:ph type="ctrTitle"/>
          </p:nvPr>
        </p:nvSpPr>
        <p:spPr>
          <a:xfrm>
            <a:off x="358140" y="2012377"/>
            <a:ext cx="4780500" cy="11187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0064A4"/>
              </a:buClr>
              <a:buSzPts val="3000"/>
              <a:buFont typeface="Arial"/>
              <a:buNone/>
              <a:defRPr b="0" i="0" sz="3000">
                <a:solidFill>
                  <a:srgbClr val="0064A4"/>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FRIENDS">
  <p:cSld name="SECTION | FRIENDS">
    <p:spTree>
      <p:nvGrpSpPr>
        <p:cNvPr id="280" name="Shape 280"/>
        <p:cNvGrpSpPr/>
        <p:nvPr/>
      </p:nvGrpSpPr>
      <p:grpSpPr>
        <a:xfrm>
          <a:off x="0" y="0"/>
          <a:ext cx="0" cy="0"/>
          <a:chOff x="0" y="0"/>
          <a:chExt cx="0" cy="0"/>
        </a:xfrm>
      </p:grpSpPr>
      <p:pic>
        <p:nvPicPr>
          <p:cNvPr descr="PPT_SLIDE_SECTION_FRIENDS.png" id="281" name="Google Shape;281;p56"/>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282" name="Google Shape;282;p56"/>
          <p:cNvSpPr txBox="1"/>
          <p:nvPr>
            <p:ph type="ctrTitle"/>
          </p:nvPr>
        </p:nvSpPr>
        <p:spPr>
          <a:xfrm>
            <a:off x="358140" y="2012377"/>
            <a:ext cx="4780500" cy="11187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0064A4"/>
              </a:buClr>
              <a:buSzPts val="3000"/>
              <a:buFont typeface="Arial"/>
              <a:buNone/>
              <a:defRPr b="0" i="0" sz="3000">
                <a:solidFill>
                  <a:srgbClr val="0064A4"/>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IMAGES">
  <p:cSld name="CONTENT + 2 IMAGES">
    <p:spTree>
      <p:nvGrpSpPr>
        <p:cNvPr id="283" name="Shape 283"/>
        <p:cNvGrpSpPr/>
        <p:nvPr/>
      </p:nvGrpSpPr>
      <p:grpSpPr>
        <a:xfrm>
          <a:off x="0" y="0"/>
          <a:ext cx="0" cy="0"/>
          <a:chOff x="0" y="0"/>
          <a:chExt cx="0" cy="0"/>
        </a:xfrm>
      </p:grpSpPr>
      <p:sp>
        <p:nvSpPr>
          <p:cNvPr id="284" name="Google Shape;284;p57"/>
          <p:cNvSpPr txBox="1"/>
          <p:nvPr>
            <p:ph type="title"/>
          </p:nvPr>
        </p:nvSpPr>
        <p:spPr>
          <a:xfrm>
            <a:off x="365760" y="273844"/>
            <a:ext cx="53538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5" name="Google Shape;285;p57"/>
          <p:cNvSpPr txBox="1"/>
          <p:nvPr>
            <p:ph idx="1" type="body"/>
          </p:nvPr>
        </p:nvSpPr>
        <p:spPr>
          <a:xfrm>
            <a:off x="365760" y="1369219"/>
            <a:ext cx="5353800" cy="3003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6" name="Google Shape;286;p57"/>
          <p:cNvSpPr/>
          <p:nvPr>
            <p:ph idx="2" type="pic"/>
          </p:nvPr>
        </p:nvSpPr>
        <p:spPr>
          <a:xfrm>
            <a:off x="5953025" y="2570606"/>
            <a:ext cx="3191100" cy="2572800"/>
          </a:xfrm>
          <a:prstGeom prst="rect">
            <a:avLst/>
          </a:prstGeom>
          <a:noFill/>
          <a:ln>
            <a:noFill/>
          </a:ln>
        </p:spPr>
      </p:sp>
      <p:sp>
        <p:nvSpPr>
          <p:cNvPr id="287" name="Google Shape;287;p57"/>
          <p:cNvSpPr/>
          <p:nvPr>
            <p:ph idx="3" type="pic"/>
          </p:nvPr>
        </p:nvSpPr>
        <p:spPr>
          <a:xfrm>
            <a:off x="5953025" y="0"/>
            <a:ext cx="3191100" cy="25728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IMAGES">
  <p:cSld name="CONTENT | 3 IMAGES">
    <p:spTree>
      <p:nvGrpSpPr>
        <p:cNvPr id="288" name="Shape 288"/>
        <p:cNvGrpSpPr/>
        <p:nvPr/>
      </p:nvGrpSpPr>
      <p:grpSpPr>
        <a:xfrm>
          <a:off x="0" y="0"/>
          <a:ext cx="0" cy="0"/>
          <a:chOff x="0" y="0"/>
          <a:chExt cx="0" cy="0"/>
        </a:xfrm>
      </p:grpSpPr>
      <p:sp>
        <p:nvSpPr>
          <p:cNvPr id="289" name="Google Shape;289;p58"/>
          <p:cNvSpPr txBox="1"/>
          <p:nvPr>
            <p:ph type="title"/>
          </p:nvPr>
        </p:nvSpPr>
        <p:spPr>
          <a:xfrm>
            <a:off x="365760" y="273844"/>
            <a:ext cx="53538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64A4"/>
              </a:buClr>
              <a:buSzPts val="3000"/>
              <a:buFont typeface="Arial"/>
              <a:buNone/>
              <a:defRPr i="0"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0" name="Google Shape;290;p58"/>
          <p:cNvSpPr txBox="1"/>
          <p:nvPr>
            <p:ph idx="1" type="body"/>
          </p:nvPr>
        </p:nvSpPr>
        <p:spPr>
          <a:xfrm>
            <a:off x="365760" y="1369219"/>
            <a:ext cx="5353800" cy="3003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767679"/>
              </a:buClr>
              <a:buSzPts val="2100"/>
              <a:buChar char="•"/>
              <a:defRPr>
                <a:latin typeface="Arial"/>
                <a:ea typeface="Arial"/>
                <a:cs typeface="Arial"/>
                <a:sym typeface="Arial"/>
              </a:defRPr>
            </a:lvl1pPr>
            <a:lvl2pPr indent="-342900" lvl="1" marL="914400" rtl="0" algn="l">
              <a:lnSpc>
                <a:spcPct val="90000"/>
              </a:lnSpc>
              <a:spcBef>
                <a:spcPts val="500"/>
              </a:spcBef>
              <a:spcAft>
                <a:spcPts val="0"/>
              </a:spcAft>
              <a:buClr>
                <a:srgbClr val="767679"/>
              </a:buClr>
              <a:buSzPts val="1800"/>
              <a:buChar char="•"/>
              <a:defRPr>
                <a:latin typeface="Arial"/>
                <a:ea typeface="Arial"/>
                <a:cs typeface="Arial"/>
                <a:sym typeface="Arial"/>
              </a:defRPr>
            </a:lvl2pPr>
            <a:lvl3pPr indent="-323850" lvl="2" marL="1371600" rtl="0" algn="l">
              <a:lnSpc>
                <a:spcPct val="90000"/>
              </a:lnSpc>
              <a:spcBef>
                <a:spcPts val="500"/>
              </a:spcBef>
              <a:spcAft>
                <a:spcPts val="0"/>
              </a:spcAft>
              <a:buClr>
                <a:srgbClr val="767679"/>
              </a:buClr>
              <a:buSzPts val="1500"/>
              <a:buChar char="•"/>
              <a:defRPr>
                <a:latin typeface="Arial"/>
                <a:ea typeface="Arial"/>
                <a:cs typeface="Arial"/>
                <a:sym typeface="Arial"/>
              </a:defRPr>
            </a:lvl3pPr>
            <a:lvl4pPr indent="-317500" lvl="3" marL="1828800" rtl="0" algn="l">
              <a:lnSpc>
                <a:spcPct val="90000"/>
              </a:lnSpc>
              <a:spcBef>
                <a:spcPts val="500"/>
              </a:spcBef>
              <a:spcAft>
                <a:spcPts val="0"/>
              </a:spcAft>
              <a:buClr>
                <a:srgbClr val="767679"/>
              </a:buClr>
              <a:buSzPts val="1400"/>
              <a:buChar char="•"/>
              <a:defRPr>
                <a:latin typeface="Arial"/>
                <a:ea typeface="Arial"/>
                <a:cs typeface="Arial"/>
                <a:sym typeface="Arial"/>
              </a:defRPr>
            </a:lvl4pPr>
            <a:lvl5pPr indent="-317500" lvl="4" marL="2286000" rtl="0" algn="l">
              <a:lnSpc>
                <a:spcPct val="90000"/>
              </a:lnSpc>
              <a:spcBef>
                <a:spcPts val="500"/>
              </a:spcBef>
              <a:spcAft>
                <a:spcPts val="0"/>
              </a:spcAft>
              <a:buClr>
                <a:srgbClr val="767679"/>
              </a:buClr>
              <a:buSzPts val="1400"/>
              <a:buChar char="•"/>
              <a:defRPr>
                <a:latin typeface="Arial"/>
                <a:ea typeface="Arial"/>
                <a:cs typeface="Arial"/>
                <a:sym typeface="Aria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1" name="Google Shape;291;p58"/>
          <p:cNvSpPr/>
          <p:nvPr>
            <p:ph idx="2" type="pic"/>
          </p:nvPr>
        </p:nvSpPr>
        <p:spPr>
          <a:xfrm>
            <a:off x="5953025" y="2570606"/>
            <a:ext cx="1593600" cy="2572800"/>
          </a:xfrm>
          <a:prstGeom prst="rect">
            <a:avLst/>
          </a:prstGeom>
          <a:noFill/>
          <a:ln>
            <a:noFill/>
          </a:ln>
        </p:spPr>
      </p:sp>
      <p:sp>
        <p:nvSpPr>
          <p:cNvPr id="292" name="Google Shape;292;p58"/>
          <p:cNvSpPr/>
          <p:nvPr>
            <p:ph idx="3" type="pic"/>
          </p:nvPr>
        </p:nvSpPr>
        <p:spPr>
          <a:xfrm>
            <a:off x="5953025" y="0"/>
            <a:ext cx="3191100" cy="2572800"/>
          </a:xfrm>
          <a:prstGeom prst="rect">
            <a:avLst/>
          </a:prstGeom>
          <a:noFill/>
          <a:ln>
            <a:noFill/>
          </a:ln>
        </p:spPr>
      </p:sp>
      <p:sp>
        <p:nvSpPr>
          <p:cNvPr id="293" name="Google Shape;293;p58"/>
          <p:cNvSpPr/>
          <p:nvPr>
            <p:ph idx="4" type="pic"/>
          </p:nvPr>
        </p:nvSpPr>
        <p:spPr>
          <a:xfrm>
            <a:off x="7550420" y="2570606"/>
            <a:ext cx="1593600" cy="25728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294" name="Shape 294"/>
        <p:cNvGrpSpPr/>
        <p:nvPr/>
      </p:nvGrpSpPr>
      <p:grpSpPr>
        <a:xfrm>
          <a:off x="0" y="0"/>
          <a:ext cx="0" cy="0"/>
          <a:chOff x="0" y="0"/>
          <a:chExt cx="0" cy="0"/>
        </a:xfrm>
      </p:grpSpPr>
      <p:sp>
        <p:nvSpPr>
          <p:cNvPr id="295" name="Google Shape;295;p59"/>
          <p:cNvSpPr/>
          <p:nvPr>
            <p:ph idx="2" type="pic"/>
          </p:nvPr>
        </p:nvSpPr>
        <p:spPr>
          <a:xfrm>
            <a:off x="0" y="0"/>
            <a:ext cx="9144000" cy="51435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UE">
  <p:cSld name="BLANK | BLUE">
    <p:spTree>
      <p:nvGrpSpPr>
        <p:cNvPr id="297" name="Shape 297"/>
        <p:cNvGrpSpPr/>
        <p:nvPr/>
      </p:nvGrpSpPr>
      <p:grpSpPr>
        <a:xfrm>
          <a:off x="0" y="0"/>
          <a:ext cx="0" cy="0"/>
          <a:chOff x="0" y="0"/>
          <a:chExt cx="0" cy="0"/>
        </a:xfrm>
      </p:grpSpPr>
      <p:pic>
        <p:nvPicPr>
          <p:cNvPr descr="PPT_SLIDE_ACCENT_BLUE.png" id="298" name="Google Shape;298;p61"/>
          <p:cNvPicPr preferRelativeResize="0"/>
          <p:nvPr/>
        </p:nvPicPr>
        <p:blipFill rotWithShape="1">
          <a:blip r:embed="rId2">
            <a:alphaModFix/>
          </a:blip>
          <a:srcRect b="0" l="0" r="0" t="0"/>
          <a:stretch/>
        </p:blipFill>
        <p:spPr>
          <a:xfrm>
            <a:off x="2286" y="0"/>
            <a:ext cx="9141715" cy="51435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GRAY">
  <p:cSld name="BLANK | GRAY">
    <p:spTree>
      <p:nvGrpSpPr>
        <p:cNvPr id="299" name="Shape 299"/>
        <p:cNvGrpSpPr/>
        <p:nvPr/>
      </p:nvGrpSpPr>
      <p:grpSpPr>
        <a:xfrm>
          <a:off x="0" y="0"/>
          <a:ext cx="0" cy="0"/>
          <a:chOff x="0" y="0"/>
          <a:chExt cx="0" cy="0"/>
        </a:xfrm>
      </p:grpSpPr>
      <p:pic>
        <p:nvPicPr>
          <p:cNvPr descr="PPT_SLIDE_ACCENT_GRAY.png" id="300" name="Google Shape;300;p62"/>
          <p:cNvPicPr preferRelativeResize="0"/>
          <p:nvPr/>
        </p:nvPicPr>
        <p:blipFill rotWithShape="1">
          <a:blip r:embed="rId2">
            <a:alphaModFix/>
          </a:blip>
          <a:srcRect b="0" l="0" r="0" t="0"/>
          <a:stretch/>
        </p:blipFill>
        <p:spPr>
          <a:xfrm>
            <a:off x="2286" y="0"/>
            <a:ext cx="9141715" cy="51435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ENT | GRAY">
  <p:cSld name="ACCENT | GRAY">
    <p:spTree>
      <p:nvGrpSpPr>
        <p:cNvPr id="301" name="Shape 301"/>
        <p:cNvGrpSpPr/>
        <p:nvPr/>
      </p:nvGrpSpPr>
      <p:grpSpPr>
        <a:xfrm>
          <a:off x="0" y="0"/>
          <a:ext cx="0" cy="0"/>
          <a:chOff x="0" y="0"/>
          <a:chExt cx="0" cy="0"/>
        </a:xfrm>
      </p:grpSpPr>
      <p:pic>
        <p:nvPicPr>
          <p:cNvPr descr="PPT_SLIDE_ACCENT_CHOCO_GRAY.png" id="302" name="Google Shape;302;p63"/>
          <p:cNvPicPr preferRelativeResize="0"/>
          <p:nvPr/>
        </p:nvPicPr>
        <p:blipFill rotWithShape="1">
          <a:blip r:embed="rId2">
            <a:alphaModFix/>
          </a:blip>
          <a:srcRect b="0" l="0" r="0" t="0"/>
          <a:stretch/>
        </p:blipFill>
        <p:spPr>
          <a:xfrm>
            <a:off x="2286" y="0"/>
            <a:ext cx="9141715" cy="5143500"/>
          </a:xfrm>
          <a:prstGeom prst="rect">
            <a:avLst/>
          </a:prstGeom>
          <a:noFill/>
          <a:ln>
            <a:noFill/>
          </a:ln>
        </p:spPr>
      </p:pic>
      <p:sp>
        <p:nvSpPr>
          <p:cNvPr id="303" name="Google Shape;303;p63"/>
          <p:cNvSpPr txBox="1"/>
          <p:nvPr>
            <p:ph type="ctrTitle"/>
          </p:nvPr>
        </p:nvSpPr>
        <p:spPr>
          <a:xfrm>
            <a:off x="327660" y="0"/>
            <a:ext cx="8473500" cy="43815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2.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image" Target="../media/image36.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theme" Target="../theme/theme1.xml"/><Relationship Id="rId16" Type="http://schemas.openxmlformats.org/officeDocument/2006/relationships/slideLayout" Target="../slideLayouts/slideLayout59.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6" name="Shape 86"/>
        <p:cNvGrpSpPr/>
        <p:nvPr/>
      </p:nvGrpSpPr>
      <p:grpSpPr>
        <a:xfrm>
          <a:off x="0" y="0"/>
          <a:ext cx="0" cy="0"/>
          <a:chOff x="0" y="0"/>
          <a:chExt cx="0" cy="0"/>
        </a:xfrm>
      </p:grpSpPr>
      <p:sp>
        <p:nvSpPr>
          <p:cNvPr id="87" name="Google Shape;87;p23"/>
          <p:cNvSpPr txBox="1"/>
          <p:nvPr>
            <p:ph type="title"/>
          </p:nvPr>
        </p:nvSpPr>
        <p:spPr>
          <a:xfrm>
            <a:off x="457200" y="208360"/>
            <a:ext cx="8229600" cy="854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0" sz="4400" u="none" cap="none" strike="noStrike">
                <a:solidFill>
                  <a:schemeClr val="lt2"/>
                </a:solidFill>
                <a:latin typeface="Garamond"/>
                <a:ea typeface="Garamond"/>
                <a:cs typeface="Garamond"/>
                <a:sym typeface="Garamond"/>
              </a:defRPr>
            </a:lvl6pPr>
            <a:lvl7pPr lvl="6" marR="0" rtl="0" algn="l">
              <a:spcBef>
                <a:spcPts val="0"/>
              </a:spcBef>
              <a:spcAft>
                <a:spcPts val="0"/>
              </a:spcAft>
              <a:buSzPts val="1400"/>
              <a:buNone/>
              <a:defRPr b="0" i="0" sz="4400" u="none" cap="none" strike="noStrike">
                <a:solidFill>
                  <a:schemeClr val="lt2"/>
                </a:solidFill>
                <a:latin typeface="Garamond"/>
                <a:ea typeface="Garamond"/>
                <a:cs typeface="Garamond"/>
                <a:sym typeface="Garamond"/>
              </a:defRPr>
            </a:lvl7pPr>
            <a:lvl8pPr lvl="7" marR="0" rtl="0" algn="l">
              <a:spcBef>
                <a:spcPts val="0"/>
              </a:spcBef>
              <a:spcAft>
                <a:spcPts val="0"/>
              </a:spcAft>
              <a:buSzPts val="1400"/>
              <a:buNone/>
              <a:defRPr b="0" i="0" sz="4400" u="none" cap="none" strike="noStrike">
                <a:solidFill>
                  <a:schemeClr val="lt2"/>
                </a:solidFill>
                <a:latin typeface="Garamond"/>
                <a:ea typeface="Garamond"/>
                <a:cs typeface="Garamond"/>
                <a:sym typeface="Garamond"/>
              </a:defRPr>
            </a:lvl8pPr>
            <a:lvl9pPr lvl="8" marR="0" rtl="0" algn="l">
              <a:spcBef>
                <a:spcPts val="0"/>
              </a:spcBef>
              <a:spcAft>
                <a:spcPts val="0"/>
              </a:spcAft>
              <a:buSzPts val="1400"/>
              <a:buNone/>
              <a:defRPr b="0" i="0" sz="4400" u="none" cap="none" strike="noStrike">
                <a:solidFill>
                  <a:schemeClr val="lt2"/>
                </a:solidFill>
                <a:latin typeface="Garamond"/>
                <a:ea typeface="Garamond"/>
                <a:cs typeface="Garamond"/>
                <a:sym typeface="Garamond"/>
              </a:defRPr>
            </a:lvl9pPr>
          </a:lstStyle>
          <a:p/>
        </p:txBody>
      </p:sp>
      <p:sp>
        <p:nvSpPr>
          <p:cNvPr id="88" name="Google Shape;88;p23"/>
          <p:cNvSpPr txBox="1"/>
          <p:nvPr>
            <p:ph idx="1" type="body"/>
          </p:nvPr>
        </p:nvSpPr>
        <p:spPr>
          <a:xfrm>
            <a:off x="457200" y="1200150"/>
            <a:ext cx="8229600" cy="3398100"/>
          </a:xfrm>
          <a:prstGeom prst="rect">
            <a:avLst/>
          </a:prstGeom>
          <a:noFill/>
          <a:ln>
            <a:noFill/>
          </a:ln>
        </p:spPr>
        <p:txBody>
          <a:bodyPr anchorCtr="0" anchor="t" bIns="45700" lIns="91425" spcFirstLastPara="1" rIns="91425" wrap="square" tIns="45700">
            <a:noAutofit/>
          </a:bodyPr>
          <a:lstStyle>
            <a:lvl1pPr indent="-361950" lvl="0" marL="457200" marR="0" rtl="0" algn="l">
              <a:spcBef>
                <a:spcPts val="560"/>
              </a:spcBef>
              <a:spcAft>
                <a:spcPts val="0"/>
              </a:spcAft>
              <a:buClr>
                <a:schemeClr val="dk1"/>
              </a:buClr>
              <a:buSzPts val="2100"/>
              <a:buFont typeface="Noto Sans Symbols"/>
              <a:buChar char="🞐"/>
              <a:defRPr b="0" i="0" sz="2800" u="none" cap="none" strike="noStrike">
                <a:solidFill>
                  <a:schemeClr val="lt1"/>
                </a:solidFill>
                <a:latin typeface="Times New Roman"/>
                <a:ea typeface="Times New Roman"/>
                <a:cs typeface="Times New Roman"/>
                <a:sym typeface="Times New Roman"/>
              </a:defRPr>
            </a:lvl1pPr>
            <a:lvl2pPr indent="-342900" lvl="1" marL="914400" marR="0" rtl="0" algn="l">
              <a:spcBef>
                <a:spcPts val="480"/>
              </a:spcBef>
              <a:spcAft>
                <a:spcPts val="0"/>
              </a:spcAft>
              <a:buClr>
                <a:schemeClr val="lt2"/>
              </a:buClr>
              <a:buSzPts val="1800"/>
              <a:buFont typeface="Noto Sans Symbols"/>
              <a:buChar char="■"/>
              <a:defRPr b="0" i="0" sz="2400" u="none" cap="none" strike="noStrike">
                <a:solidFill>
                  <a:schemeClr val="lt1"/>
                </a:solidFill>
                <a:latin typeface="Times New Roman"/>
                <a:ea typeface="Times New Roman"/>
                <a:cs typeface="Times New Roman"/>
                <a:sym typeface="Times New Roman"/>
              </a:defRPr>
            </a:lvl2pPr>
            <a:lvl3pPr indent="-311150" lvl="2" marL="1371600" marR="0" rtl="0" algn="l">
              <a:spcBef>
                <a:spcPts val="400"/>
              </a:spcBef>
              <a:spcAft>
                <a:spcPts val="0"/>
              </a:spcAft>
              <a:buClr>
                <a:schemeClr val="accent1"/>
              </a:buClr>
              <a:buSzPts val="1300"/>
              <a:buFont typeface="Noto Sans Symbols"/>
              <a:buChar char="🞐"/>
              <a:defRPr b="0" i="0" sz="2000" u="none" cap="none" strike="noStrike">
                <a:solidFill>
                  <a:schemeClr val="lt1"/>
                </a:solidFill>
                <a:latin typeface="Times New Roman"/>
                <a:ea typeface="Times New Roman"/>
                <a:cs typeface="Times New Roman"/>
                <a:sym typeface="Times New Roman"/>
              </a:defRPr>
            </a:lvl3pPr>
            <a:lvl4pPr indent="-342900" lvl="3" marL="1828800" marR="0" rtl="0" algn="l">
              <a:spcBef>
                <a:spcPts val="360"/>
              </a:spcBef>
              <a:spcAft>
                <a:spcPts val="0"/>
              </a:spcAft>
              <a:buClr>
                <a:schemeClr val="dk1"/>
              </a:buClr>
              <a:buSzPts val="1800"/>
              <a:buFont typeface="Noto Sans Symbols"/>
              <a:buChar char="▪"/>
              <a:defRPr b="0" i="0" sz="1800" u="none" cap="none" strike="noStrike">
                <a:solidFill>
                  <a:schemeClr val="lt1"/>
                </a:solidFill>
                <a:latin typeface="Times New Roman"/>
                <a:ea typeface="Times New Roman"/>
                <a:cs typeface="Times New Roman"/>
                <a:sym typeface="Times New Roman"/>
              </a:defRPr>
            </a:lvl4pPr>
            <a:lvl5pPr indent="-320039" lvl="4" marL="2286000" marR="0" rtl="0" algn="l">
              <a:spcBef>
                <a:spcPts val="360"/>
              </a:spcBef>
              <a:spcAft>
                <a:spcPts val="0"/>
              </a:spcAft>
              <a:buClr>
                <a:schemeClr val="lt2"/>
              </a:buClr>
              <a:buSzPts val="1440"/>
              <a:buFont typeface="Noto Sans Symbols"/>
              <a:buChar char="▪"/>
              <a:defRPr b="0" i="0" sz="1800" u="none" cap="none" strike="noStrike">
                <a:solidFill>
                  <a:schemeClr val="lt1"/>
                </a:solidFill>
                <a:latin typeface="Times New Roman"/>
                <a:ea typeface="Times New Roman"/>
                <a:cs typeface="Times New Roman"/>
                <a:sym typeface="Times New Roman"/>
              </a:defRPr>
            </a:lvl5pPr>
            <a:lvl6pPr indent="-320039" lvl="5" marL="2743200" marR="0" rtl="0" algn="l">
              <a:spcBef>
                <a:spcPts val="360"/>
              </a:spcBef>
              <a:spcAft>
                <a:spcPts val="0"/>
              </a:spcAft>
              <a:buClr>
                <a:schemeClr val="lt2"/>
              </a:buClr>
              <a:buSzPts val="1440"/>
              <a:buFont typeface="Noto Sans Symbols"/>
              <a:buChar char="▪"/>
              <a:defRPr b="0" i="0" sz="1800" u="none" cap="none" strike="noStrike">
                <a:solidFill>
                  <a:schemeClr val="lt1"/>
                </a:solidFill>
                <a:latin typeface="Verdana"/>
                <a:ea typeface="Verdana"/>
                <a:cs typeface="Verdana"/>
                <a:sym typeface="Verdana"/>
              </a:defRPr>
            </a:lvl6pPr>
            <a:lvl7pPr indent="-320039" lvl="6" marL="3200400" marR="0" rtl="0" algn="l">
              <a:spcBef>
                <a:spcPts val="360"/>
              </a:spcBef>
              <a:spcAft>
                <a:spcPts val="0"/>
              </a:spcAft>
              <a:buClr>
                <a:schemeClr val="lt2"/>
              </a:buClr>
              <a:buSzPts val="1440"/>
              <a:buFont typeface="Noto Sans Symbols"/>
              <a:buChar char="▪"/>
              <a:defRPr b="0" i="0" sz="1800" u="none" cap="none" strike="noStrike">
                <a:solidFill>
                  <a:schemeClr val="lt1"/>
                </a:solidFill>
                <a:latin typeface="Verdana"/>
                <a:ea typeface="Verdana"/>
                <a:cs typeface="Verdana"/>
                <a:sym typeface="Verdana"/>
              </a:defRPr>
            </a:lvl7pPr>
            <a:lvl8pPr indent="-320040" lvl="7" marL="3657600" marR="0" rtl="0" algn="l">
              <a:spcBef>
                <a:spcPts val="360"/>
              </a:spcBef>
              <a:spcAft>
                <a:spcPts val="0"/>
              </a:spcAft>
              <a:buClr>
                <a:schemeClr val="lt2"/>
              </a:buClr>
              <a:buSzPts val="1440"/>
              <a:buFont typeface="Noto Sans Symbols"/>
              <a:buChar char="▪"/>
              <a:defRPr b="0" i="0" sz="1800" u="none" cap="none" strike="noStrike">
                <a:solidFill>
                  <a:schemeClr val="lt1"/>
                </a:solidFill>
                <a:latin typeface="Verdana"/>
                <a:ea typeface="Verdana"/>
                <a:cs typeface="Verdana"/>
                <a:sym typeface="Verdana"/>
              </a:defRPr>
            </a:lvl8pPr>
            <a:lvl9pPr indent="-320040" lvl="8" marL="4114800" marR="0" rtl="0" algn="l">
              <a:spcBef>
                <a:spcPts val="360"/>
              </a:spcBef>
              <a:spcAft>
                <a:spcPts val="0"/>
              </a:spcAft>
              <a:buClr>
                <a:schemeClr val="lt2"/>
              </a:buClr>
              <a:buSzPts val="1440"/>
              <a:buFont typeface="Noto Sans Symbols"/>
              <a:buChar char="▪"/>
              <a:defRPr b="0" i="0" sz="1800" u="none" cap="none" strike="noStrike">
                <a:solidFill>
                  <a:schemeClr val="lt1"/>
                </a:solidFill>
                <a:latin typeface="Verdana"/>
                <a:ea typeface="Verdana"/>
                <a:cs typeface="Verdana"/>
                <a:sym typeface="Verdana"/>
              </a:defRPr>
            </a:lvl9pPr>
          </a:lstStyle>
          <a:p/>
        </p:txBody>
      </p:sp>
      <p:sp>
        <p:nvSpPr>
          <p:cNvPr id="89" name="Google Shape;89;p23"/>
          <p:cNvSpPr txBox="1"/>
          <p:nvPr>
            <p:ph idx="10" type="dt"/>
          </p:nvPr>
        </p:nvSpPr>
        <p:spPr>
          <a:xfrm>
            <a:off x="457200" y="4686300"/>
            <a:ext cx="21336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9pPr>
          </a:lstStyle>
          <a:p/>
        </p:txBody>
      </p:sp>
      <p:sp>
        <p:nvSpPr>
          <p:cNvPr id="90" name="Google Shape;90;p23"/>
          <p:cNvSpPr txBox="1"/>
          <p:nvPr>
            <p:ph idx="11" type="ftr"/>
          </p:nvPr>
        </p:nvSpPr>
        <p:spPr>
          <a:xfrm>
            <a:off x="3124200" y="4686300"/>
            <a:ext cx="2895600" cy="3429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lt1"/>
                </a:solidFill>
                <a:latin typeface="Verdana"/>
                <a:ea typeface="Verdana"/>
                <a:cs typeface="Verdana"/>
                <a:sym typeface="Verdana"/>
              </a:defRPr>
            </a:lvl9pPr>
          </a:lstStyle>
          <a:p/>
        </p:txBody>
      </p:sp>
      <p:sp>
        <p:nvSpPr>
          <p:cNvPr id="91" name="Google Shape;91;p23"/>
          <p:cNvSpPr txBox="1"/>
          <p:nvPr>
            <p:ph idx="12" type="sldNum"/>
          </p:nvPr>
        </p:nvSpPr>
        <p:spPr>
          <a:xfrm>
            <a:off x="6553200" y="4686300"/>
            <a:ext cx="2133600" cy="3429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0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23"/>
          <p:cNvSpPr/>
          <p:nvPr/>
        </p:nvSpPr>
        <p:spPr>
          <a:xfrm>
            <a:off x="0" y="0"/>
            <a:ext cx="228600" cy="1714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Times New Roman"/>
              <a:ea typeface="Times New Roman"/>
              <a:cs typeface="Times New Roman"/>
              <a:sym typeface="Times New Roman"/>
            </a:endParaRPr>
          </a:p>
        </p:txBody>
      </p:sp>
      <p:cxnSp>
        <p:nvCxnSpPr>
          <p:cNvPr id="93" name="Google Shape;93;p23"/>
          <p:cNvCxnSpPr/>
          <p:nvPr/>
        </p:nvCxnSpPr>
        <p:spPr>
          <a:xfrm>
            <a:off x="457200" y="1085850"/>
            <a:ext cx="8077200" cy="0"/>
          </a:xfrm>
          <a:prstGeom prst="straightConnector1">
            <a:avLst/>
          </a:prstGeom>
          <a:noFill/>
          <a:ln cap="flat" cmpd="sng" w="19050">
            <a:solidFill>
              <a:schemeClr val="lt2"/>
            </a:solidFill>
            <a:prstDash val="solid"/>
            <a:round/>
            <a:headEnd len="med" w="med" type="none"/>
            <a:tailEnd len="med" w="med" type="none"/>
          </a:ln>
        </p:spPr>
      </p:cxnSp>
      <p:sp>
        <p:nvSpPr>
          <p:cNvPr id="94" name="Google Shape;94;p23"/>
          <p:cNvSpPr/>
          <p:nvPr/>
        </p:nvSpPr>
        <p:spPr>
          <a:xfrm>
            <a:off x="0" y="1714500"/>
            <a:ext cx="228600" cy="171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Times New Roman"/>
              <a:ea typeface="Times New Roman"/>
              <a:cs typeface="Times New Roman"/>
              <a:sym typeface="Times New Roman"/>
            </a:endParaRPr>
          </a:p>
        </p:txBody>
      </p:sp>
      <p:sp>
        <p:nvSpPr>
          <p:cNvPr id="95" name="Google Shape;95;p23"/>
          <p:cNvSpPr/>
          <p:nvPr/>
        </p:nvSpPr>
        <p:spPr>
          <a:xfrm>
            <a:off x="0" y="3429000"/>
            <a:ext cx="228600" cy="17145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6" name="Google Shape;176;p3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7" name="Google Shape;177;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8" name="Google Shape;178;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9" name="Google Shape;179;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pic>
        <p:nvPicPr>
          <p:cNvPr descr="PPT_SLIDE_PAGE_LOGO.png" id="250" name="Google Shape;250;p48"/>
          <p:cNvPicPr preferRelativeResize="0"/>
          <p:nvPr/>
        </p:nvPicPr>
        <p:blipFill rotWithShape="1">
          <a:blip r:embed="rId1">
            <a:alphaModFix/>
          </a:blip>
          <a:srcRect b="0" l="0" r="0" t="0"/>
          <a:stretch/>
        </p:blipFill>
        <p:spPr>
          <a:xfrm>
            <a:off x="2286" y="0"/>
            <a:ext cx="9141715" cy="5143500"/>
          </a:xfrm>
          <a:prstGeom prst="rect">
            <a:avLst/>
          </a:prstGeom>
          <a:noFill/>
          <a:ln>
            <a:noFill/>
          </a:ln>
        </p:spPr>
      </p:pic>
      <p:sp>
        <p:nvSpPr>
          <p:cNvPr id="251" name="Google Shape;251;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0064A4"/>
              </a:buClr>
              <a:buSzPts val="3300"/>
              <a:buFont typeface="Arial"/>
              <a:buNone/>
              <a:defRPr b="0" i="0" sz="3300" u="none" cap="none" strike="noStrike">
                <a:solidFill>
                  <a:srgbClr val="0064A4"/>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2" name="Google Shape;252;p48"/>
          <p:cNvSpPr txBox="1"/>
          <p:nvPr>
            <p:ph idx="1" type="body"/>
          </p:nvPr>
        </p:nvSpPr>
        <p:spPr>
          <a:xfrm>
            <a:off x="628650" y="1369219"/>
            <a:ext cx="7886700" cy="30030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767679"/>
              </a:buClr>
              <a:buSzPts val="2100"/>
              <a:buFont typeface="Arial"/>
              <a:buChar char="•"/>
              <a:defRPr b="0" i="0" sz="2100" u="none" cap="none" strike="noStrike">
                <a:solidFill>
                  <a:srgbClr val="767679"/>
                </a:solidFill>
                <a:latin typeface="Arial"/>
                <a:ea typeface="Arial"/>
                <a:cs typeface="Arial"/>
                <a:sym typeface="Arial"/>
              </a:defRPr>
            </a:lvl1pPr>
            <a:lvl2pPr indent="-342900" lvl="1" marL="914400" marR="0" rtl="0" algn="l">
              <a:lnSpc>
                <a:spcPct val="90000"/>
              </a:lnSpc>
              <a:spcBef>
                <a:spcPts val="500"/>
              </a:spcBef>
              <a:spcAft>
                <a:spcPts val="0"/>
              </a:spcAft>
              <a:buClr>
                <a:srgbClr val="767679"/>
              </a:buClr>
              <a:buSzPts val="1800"/>
              <a:buFont typeface="Arial"/>
              <a:buChar char="•"/>
              <a:defRPr b="0" i="0" sz="1800" u="none" cap="none" strike="noStrike">
                <a:solidFill>
                  <a:srgbClr val="767679"/>
                </a:solidFill>
                <a:latin typeface="Arial"/>
                <a:ea typeface="Arial"/>
                <a:cs typeface="Arial"/>
                <a:sym typeface="Arial"/>
              </a:defRPr>
            </a:lvl2pPr>
            <a:lvl3pPr indent="-323850" lvl="2" marL="1371600" marR="0" rtl="0" algn="l">
              <a:lnSpc>
                <a:spcPct val="90000"/>
              </a:lnSpc>
              <a:spcBef>
                <a:spcPts val="500"/>
              </a:spcBef>
              <a:spcAft>
                <a:spcPts val="0"/>
              </a:spcAft>
              <a:buClr>
                <a:srgbClr val="767679"/>
              </a:buClr>
              <a:buSzPts val="1500"/>
              <a:buFont typeface="Arial"/>
              <a:buChar char="•"/>
              <a:defRPr b="0" i="0" sz="1500" u="none" cap="none" strike="noStrike">
                <a:solidFill>
                  <a:srgbClr val="767679"/>
                </a:solidFill>
                <a:latin typeface="Arial"/>
                <a:ea typeface="Arial"/>
                <a:cs typeface="Arial"/>
                <a:sym typeface="Arial"/>
              </a:defRPr>
            </a:lvl3pPr>
            <a:lvl4pPr indent="-317500" lvl="3" marL="1828800" marR="0" rtl="0" algn="l">
              <a:lnSpc>
                <a:spcPct val="90000"/>
              </a:lnSpc>
              <a:spcBef>
                <a:spcPts val="500"/>
              </a:spcBef>
              <a:spcAft>
                <a:spcPts val="0"/>
              </a:spcAft>
              <a:buClr>
                <a:srgbClr val="767679"/>
              </a:buClr>
              <a:buSzPts val="1400"/>
              <a:buFont typeface="Arial"/>
              <a:buChar char="•"/>
              <a:defRPr b="0" i="0" sz="1400" u="none" cap="none" strike="noStrike">
                <a:solidFill>
                  <a:srgbClr val="767679"/>
                </a:solidFill>
                <a:latin typeface="Arial"/>
                <a:ea typeface="Arial"/>
                <a:cs typeface="Arial"/>
                <a:sym typeface="Arial"/>
              </a:defRPr>
            </a:lvl4pPr>
            <a:lvl5pPr indent="-317500" lvl="4" marL="2286000" marR="0" rtl="0" algn="l">
              <a:lnSpc>
                <a:spcPct val="90000"/>
              </a:lnSpc>
              <a:spcBef>
                <a:spcPts val="500"/>
              </a:spcBef>
              <a:spcAft>
                <a:spcPts val="0"/>
              </a:spcAft>
              <a:buClr>
                <a:srgbClr val="767679"/>
              </a:buClr>
              <a:buSzPts val="1400"/>
              <a:buFont typeface="Arial"/>
              <a:buChar char="•"/>
              <a:defRPr b="0" i="0" sz="1400" u="none" cap="none" strike="noStrike">
                <a:solidFill>
                  <a:srgbClr val="767679"/>
                </a:solidFill>
                <a:latin typeface="Arial"/>
                <a:ea typeface="Arial"/>
                <a:cs typeface="Arial"/>
                <a:sym typeface="Arial"/>
              </a:defRPr>
            </a:lvl5pPr>
            <a:lvl6pPr indent="-317500" lvl="5" marL="27432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53" name="Google Shape;253;p48"/>
          <p:cNvSpPr txBox="1"/>
          <p:nvPr/>
        </p:nvSpPr>
        <p:spPr>
          <a:xfrm>
            <a:off x="8796381" y="4869561"/>
            <a:ext cx="2430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fld id="{00000000-1234-1234-1234-123412341234}" type="slidenum">
              <a:rPr b="0" i="0" lang="en" sz="600" u="none" cap="none" strike="noStrike">
                <a:solidFill>
                  <a:srgbClr val="545454"/>
                </a:solidFill>
                <a:latin typeface="Arial"/>
                <a:ea typeface="Arial"/>
                <a:cs typeface="Arial"/>
                <a:sym typeface="Arial"/>
              </a:rPr>
              <a:t>‹#›</a:t>
            </a:fld>
            <a:endParaRPr sz="600">
              <a:solidFill>
                <a:srgbClr val="545454"/>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 Id="rId3" Type="http://schemas.openxmlformats.org/officeDocument/2006/relationships/image" Target="../media/image6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3.xml"/><Relationship Id="rId3" Type="http://schemas.openxmlformats.org/officeDocument/2006/relationships/image" Target="../media/image76.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8.xml"/><Relationship Id="rId3" Type="http://schemas.openxmlformats.org/officeDocument/2006/relationships/image" Target="../media/image6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0.xml"/><Relationship Id="rId3" Type="http://schemas.openxmlformats.org/officeDocument/2006/relationships/image" Target="../media/image6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1.xml"/><Relationship Id="rId3" Type="http://schemas.openxmlformats.org/officeDocument/2006/relationships/image" Target="../media/image7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2.xml"/><Relationship Id="rId3" Type="http://schemas.openxmlformats.org/officeDocument/2006/relationships/image" Target="../media/image7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5.xml"/><Relationship Id="rId3" Type="http://schemas.openxmlformats.org/officeDocument/2006/relationships/hyperlink" Target="https://www.sciencedirect.com/science/article/pii/S0387760410001178"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6.xml"/><Relationship Id="rId3" Type="http://schemas.openxmlformats.org/officeDocument/2006/relationships/image" Target="../media/image7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2.xml"/><Relationship Id="rId3" Type="http://schemas.openxmlformats.org/officeDocument/2006/relationships/image" Target="../media/image8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7.xml"/><Relationship Id="rId3" Type="http://schemas.openxmlformats.org/officeDocument/2006/relationships/image" Target="../media/image75.png"/><Relationship Id="rId4" Type="http://schemas.openxmlformats.org/officeDocument/2006/relationships/image" Target="../media/image82.png"/><Relationship Id="rId5" Type="http://schemas.openxmlformats.org/officeDocument/2006/relationships/image" Target="../media/image77.png"/><Relationship Id="rId6" Type="http://schemas.openxmlformats.org/officeDocument/2006/relationships/image" Target="../media/image8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9.xml"/><Relationship Id="rId3"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3.xml"/><Relationship Id="rId3" Type="http://schemas.openxmlformats.org/officeDocument/2006/relationships/image" Target="../media/image86.png"/><Relationship Id="rId4" Type="http://schemas.openxmlformats.org/officeDocument/2006/relationships/image" Target="../media/image96.png"/><Relationship Id="rId5" Type="http://schemas.openxmlformats.org/officeDocument/2006/relationships/image" Target="../media/image8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8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 Id="rId3" Type="http://schemas.openxmlformats.org/officeDocument/2006/relationships/image" Target="../media/image8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8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8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1.xml"/><Relationship Id="rId3" Type="http://schemas.openxmlformats.org/officeDocument/2006/relationships/image" Target="../media/image8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2.xml"/><Relationship Id="rId3" Type="http://schemas.openxmlformats.org/officeDocument/2006/relationships/image" Target="../media/image8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 Id="rId3" Type="http://schemas.openxmlformats.org/officeDocument/2006/relationships/image" Target="../media/image8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8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5.xml"/><Relationship Id="rId3" Type="http://schemas.openxmlformats.org/officeDocument/2006/relationships/image" Target="../media/image8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83.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8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8.xml"/><Relationship Id="rId3" Type="http://schemas.openxmlformats.org/officeDocument/2006/relationships/image" Target="../media/image8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9.xml"/><Relationship Id="rId3" Type="http://schemas.openxmlformats.org/officeDocument/2006/relationships/image" Target="../media/image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 Id="rId3" Type="http://schemas.openxmlformats.org/officeDocument/2006/relationships/image" Target="../media/image8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1.xml"/><Relationship Id="rId3" Type="http://schemas.openxmlformats.org/officeDocument/2006/relationships/image" Target="../media/image8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2.xml"/><Relationship Id="rId3" Type="http://schemas.openxmlformats.org/officeDocument/2006/relationships/image" Target="../media/image83.png"/><Relationship Id="rId4" Type="http://schemas.openxmlformats.org/officeDocument/2006/relationships/image" Target="../media/image92.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3.xml"/><Relationship Id="rId3" Type="http://schemas.openxmlformats.org/officeDocument/2006/relationships/image" Target="../media/image83.png"/><Relationship Id="rId4" Type="http://schemas.openxmlformats.org/officeDocument/2006/relationships/image" Target="../media/image97.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 Id="rId3" Type="http://schemas.openxmlformats.org/officeDocument/2006/relationships/image" Target="../media/image83.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 Id="rId3" Type="http://schemas.openxmlformats.org/officeDocument/2006/relationships/image" Target="../media/image8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6.xml"/><Relationship Id="rId3" Type="http://schemas.openxmlformats.org/officeDocument/2006/relationships/image" Target="../media/image83.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7.xml"/><Relationship Id="rId3" Type="http://schemas.openxmlformats.org/officeDocument/2006/relationships/image" Target="../media/image8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 Id="rId3" Type="http://schemas.openxmlformats.org/officeDocument/2006/relationships/image" Target="../media/image83.png"/><Relationship Id="rId4" Type="http://schemas.openxmlformats.org/officeDocument/2006/relationships/image" Target="../media/image111.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0.xml"/><Relationship Id="rId3" Type="http://schemas.openxmlformats.org/officeDocument/2006/relationships/image" Target="../media/image83.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1.xml"/><Relationship Id="rId3" Type="http://schemas.openxmlformats.org/officeDocument/2006/relationships/image" Target="../media/image83.png"/><Relationship Id="rId4" Type="http://schemas.openxmlformats.org/officeDocument/2006/relationships/image" Target="../media/image11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2.xml"/><Relationship Id="rId3" Type="http://schemas.openxmlformats.org/officeDocument/2006/relationships/image" Target="../media/image83.png"/><Relationship Id="rId4" Type="http://schemas.openxmlformats.org/officeDocument/2006/relationships/image" Target="../media/image87.jp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3.xml"/><Relationship Id="rId3" Type="http://schemas.openxmlformats.org/officeDocument/2006/relationships/image" Target="../media/image83.png"/><Relationship Id="rId4" Type="http://schemas.openxmlformats.org/officeDocument/2006/relationships/image" Target="../media/image91.jp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4.xml"/><Relationship Id="rId3" Type="http://schemas.openxmlformats.org/officeDocument/2006/relationships/image" Target="../media/image83.png"/><Relationship Id="rId4" Type="http://schemas.openxmlformats.org/officeDocument/2006/relationships/image" Target="../media/image91.jp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5.xml"/><Relationship Id="rId3" Type="http://schemas.openxmlformats.org/officeDocument/2006/relationships/image" Target="../media/image8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 Id="rId3" Type="http://schemas.openxmlformats.org/officeDocument/2006/relationships/image" Target="../media/image83.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83.png"/><Relationship Id="rId4" Type="http://schemas.openxmlformats.org/officeDocument/2006/relationships/image" Target="../media/image98.png"/><Relationship Id="rId5" Type="http://schemas.openxmlformats.org/officeDocument/2006/relationships/image" Target="../media/image99.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8.xml"/><Relationship Id="rId3" Type="http://schemas.openxmlformats.org/officeDocument/2006/relationships/image" Target="../media/image83.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0.xml"/><Relationship Id="rId3" Type="http://schemas.openxmlformats.org/officeDocument/2006/relationships/image" Target="../media/image83.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1.xml"/><Relationship Id="rId3" Type="http://schemas.openxmlformats.org/officeDocument/2006/relationships/image" Target="../media/image8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83.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83.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4.xml"/><Relationship Id="rId3" Type="http://schemas.openxmlformats.org/officeDocument/2006/relationships/image" Target="../media/image83.png"/></Relationships>
</file>

<file path=ppt/slides/_rels/slide205.xml.rels><?xml version="1.0" encoding="UTF-8" standalone="yes"?><Relationships xmlns="http://schemas.openxmlformats.org/package/2006/relationships"><Relationship Id="rId11" Type="http://schemas.openxmlformats.org/officeDocument/2006/relationships/image" Target="../media/image102.jpg"/><Relationship Id="rId10" Type="http://schemas.openxmlformats.org/officeDocument/2006/relationships/image" Target="../media/image105.jpg"/><Relationship Id="rId13" Type="http://schemas.openxmlformats.org/officeDocument/2006/relationships/image" Target="../media/image122.jpg"/><Relationship Id="rId12" Type="http://schemas.openxmlformats.org/officeDocument/2006/relationships/image" Target="../media/image103.jpg"/><Relationship Id="rId1" Type="http://schemas.openxmlformats.org/officeDocument/2006/relationships/slideLayout" Target="../slideLayouts/slideLayout17.xml"/><Relationship Id="rId2" Type="http://schemas.openxmlformats.org/officeDocument/2006/relationships/notesSlide" Target="../notesSlides/notesSlide205.xml"/><Relationship Id="rId3" Type="http://schemas.openxmlformats.org/officeDocument/2006/relationships/image" Target="../media/image88.jpg"/><Relationship Id="rId4" Type="http://schemas.openxmlformats.org/officeDocument/2006/relationships/image" Target="../media/image89.jpg"/><Relationship Id="rId9" Type="http://schemas.openxmlformats.org/officeDocument/2006/relationships/image" Target="../media/image100.jpg"/><Relationship Id="rId14" Type="http://schemas.openxmlformats.org/officeDocument/2006/relationships/image" Target="../media/image114.jpg"/><Relationship Id="rId5" Type="http://schemas.openxmlformats.org/officeDocument/2006/relationships/image" Target="../media/image90.jpg"/><Relationship Id="rId6" Type="http://schemas.openxmlformats.org/officeDocument/2006/relationships/image" Target="../media/image93.jpg"/><Relationship Id="rId7" Type="http://schemas.openxmlformats.org/officeDocument/2006/relationships/image" Target="../media/image94.jpg"/><Relationship Id="rId8" Type="http://schemas.openxmlformats.org/officeDocument/2006/relationships/image" Target="../media/image106.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83.png"/><Relationship Id="rId4" Type="http://schemas.openxmlformats.org/officeDocument/2006/relationships/image" Target="../media/image104.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 Id="rId3" Type="http://schemas.openxmlformats.org/officeDocument/2006/relationships/image" Target="../media/image83.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9.xml"/><Relationship Id="rId3" Type="http://schemas.openxmlformats.org/officeDocument/2006/relationships/image" Target="../media/image83.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0.xml"/><Relationship Id="rId3" Type="http://schemas.openxmlformats.org/officeDocument/2006/relationships/image" Target="../media/image83.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1.xml"/><Relationship Id="rId3" Type="http://schemas.openxmlformats.org/officeDocument/2006/relationships/image" Target="../media/image83.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2.xml"/><Relationship Id="rId3" Type="http://schemas.openxmlformats.org/officeDocument/2006/relationships/image" Target="../media/image83.png"/><Relationship Id="rId4" Type="http://schemas.openxmlformats.org/officeDocument/2006/relationships/image" Target="../media/image101.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3.xml"/><Relationship Id="rId3" Type="http://schemas.openxmlformats.org/officeDocument/2006/relationships/image" Target="../media/image83.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4.xml"/><Relationship Id="rId3" Type="http://schemas.openxmlformats.org/officeDocument/2006/relationships/image" Target="../media/image83.png"/><Relationship Id="rId4" Type="http://schemas.openxmlformats.org/officeDocument/2006/relationships/image" Target="../media/image10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5.xml"/><Relationship Id="rId3" Type="http://schemas.openxmlformats.org/officeDocument/2006/relationships/image" Target="../media/image83.png"/><Relationship Id="rId4" Type="http://schemas.openxmlformats.org/officeDocument/2006/relationships/image" Target="../media/image113.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6.xml"/><Relationship Id="rId3" Type="http://schemas.openxmlformats.org/officeDocument/2006/relationships/image" Target="../media/image83.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7.xml"/><Relationship Id="rId3" Type="http://schemas.openxmlformats.org/officeDocument/2006/relationships/image" Target="../media/image83.png"/><Relationship Id="rId4" Type="http://schemas.openxmlformats.org/officeDocument/2006/relationships/image" Target="../media/image108.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8.xml"/><Relationship Id="rId3" Type="http://schemas.openxmlformats.org/officeDocument/2006/relationships/image" Target="../media/image8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9.xml"/><Relationship Id="rId3"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0.xml"/><Relationship Id="rId3" Type="http://schemas.openxmlformats.org/officeDocument/2006/relationships/image" Target="../media/image83.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1.xml"/><Relationship Id="rId3" Type="http://schemas.openxmlformats.org/officeDocument/2006/relationships/image" Target="../media/image83.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3.xml"/><Relationship Id="rId3" Type="http://schemas.openxmlformats.org/officeDocument/2006/relationships/image" Target="../media/image12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4.xml"/><Relationship Id="rId3" Type="http://schemas.openxmlformats.org/officeDocument/2006/relationships/image" Target="../media/image121.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5.xml"/><Relationship Id="rId3" Type="http://schemas.openxmlformats.org/officeDocument/2006/relationships/image" Target="../media/image124.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6.xml"/><Relationship Id="rId3" Type="http://schemas.openxmlformats.org/officeDocument/2006/relationships/image" Target="../media/image127.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7.xml"/><Relationship Id="rId3" Type="http://schemas.openxmlformats.org/officeDocument/2006/relationships/image" Target="../media/image123.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9.xml"/><Relationship Id="rId3" Type="http://schemas.openxmlformats.org/officeDocument/2006/relationships/image" Target="../media/image126.pn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0.xml"/><Relationship Id="rId3" Type="http://schemas.openxmlformats.org/officeDocument/2006/relationships/image" Target="../media/image134.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1.xml"/><Relationship Id="rId3" Type="http://schemas.openxmlformats.org/officeDocument/2006/relationships/image" Target="../media/image115.jp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2.xml"/><Relationship Id="rId3" Type="http://schemas.openxmlformats.org/officeDocument/2006/relationships/image" Target="../media/image83.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4.xml"/><Relationship Id="rId3" Type="http://schemas.openxmlformats.org/officeDocument/2006/relationships/image" Target="../media/image117.png"/><Relationship Id="rId4" Type="http://schemas.openxmlformats.org/officeDocument/2006/relationships/image" Target="../media/image125.jpg"/><Relationship Id="rId5" Type="http://schemas.openxmlformats.org/officeDocument/2006/relationships/image" Target="../media/image118.jp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6.xml"/><Relationship Id="rId3" Type="http://schemas.openxmlformats.org/officeDocument/2006/relationships/image" Target="../media/image116.jp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8.xml"/><Relationship Id="rId3" Type="http://schemas.openxmlformats.org/officeDocument/2006/relationships/image" Target="../media/image131.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9.xml"/><Relationship Id="rId3" Type="http://schemas.openxmlformats.org/officeDocument/2006/relationships/image" Target="../media/image1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0.xml"/><Relationship Id="rId3" Type="http://schemas.openxmlformats.org/officeDocument/2006/relationships/image" Target="../media/image131.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1.xml"/><Relationship Id="rId3" Type="http://schemas.openxmlformats.org/officeDocument/2006/relationships/image" Target="../media/image131.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2.xml"/><Relationship Id="rId3" Type="http://schemas.openxmlformats.org/officeDocument/2006/relationships/image" Target="../media/image132.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3.xml"/><Relationship Id="rId3" Type="http://schemas.openxmlformats.org/officeDocument/2006/relationships/image" Target="../media/image133.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5.xml"/><Relationship Id="rId3" Type="http://schemas.openxmlformats.org/officeDocument/2006/relationships/image" Target="../media/image131.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6.xml"/><Relationship Id="rId3" Type="http://schemas.openxmlformats.org/officeDocument/2006/relationships/image" Target="../media/image142.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7.xml"/><Relationship Id="rId3" Type="http://schemas.openxmlformats.org/officeDocument/2006/relationships/image" Target="../media/image13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8.xml"/><Relationship Id="rId3" Type="http://schemas.openxmlformats.org/officeDocument/2006/relationships/image" Target="../media/image128.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9.xml"/><Relationship Id="rId3" Type="http://schemas.openxmlformats.org/officeDocument/2006/relationships/image" Target="../media/image1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0.xml"/><Relationship Id="rId3" Type="http://schemas.openxmlformats.org/officeDocument/2006/relationships/image" Target="../media/image139.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1.xml"/><Relationship Id="rId3" Type="http://schemas.openxmlformats.org/officeDocument/2006/relationships/image" Target="../media/image141.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2.xml"/><Relationship Id="rId3" Type="http://schemas.openxmlformats.org/officeDocument/2006/relationships/image" Target="../media/image136.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3.xml"/><Relationship Id="rId3" Type="http://schemas.openxmlformats.org/officeDocument/2006/relationships/image" Target="../media/image143.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4.xml"/><Relationship Id="rId3" Type="http://schemas.openxmlformats.org/officeDocument/2006/relationships/image" Target="../media/image144.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5.xml"/><Relationship Id="rId3" Type="http://schemas.openxmlformats.org/officeDocument/2006/relationships/image" Target="../media/image1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 Id="rId3" Type="http://schemas.openxmlformats.org/officeDocument/2006/relationships/image" Target="../media/image5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32.jpg"/><Relationship Id="rId4" Type="http://schemas.openxmlformats.org/officeDocument/2006/relationships/image" Target="../media/image49.png"/><Relationship Id="rId5"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42.png"/><Relationship Id="rId4" Type="http://schemas.openxmlformats.org/officeDocument/2006/relationships/hyperlink" Target="http://faculty.washington.edu/chudler/sleep.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1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8.xml"/><Relationship Id="rId3" Type="http://schemas.openxmlformats.org/officeDocument/2006/relationships/image" Target="../media/image48.png"/><Relationship Id="rId4"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0.xml"/><Relationship Id="rId3" Type="http://schemas.openxmlformats.org/officeDocument/2006/relationships/image" Target="../media/image1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image" Target="../media/image1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hyperlink" Target="http://drive.google.com/file/d/1AIy5TMufndAwjcLN_2G_CnsBTY821dga/view" TargetMode="External"/><Relationship Id="rId4" Type="http://schemas.openxmlformats.org/officeDocument/2006/relationships/image" Target="../media/image7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 Id="rId3"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95.jpg"/><Relationship Id="rId4" Type="http://schemas.openxmlformats.org/officeDocument/2006/relationships/image" Target="../media/image61.png"/><Relationship Id="rId5" Type="http://schemas.openxmlformats.org/officeDocument/2006/relationships/image" Target="../media/image13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58.png"/><Relationship Id="rId4" Type="http://schemas.openxmlformats.org/officeDocument/2006/relationships/image" Target="../media/image67.png"/><Relationship Id="rId5" Type="http://schemas.openxmlformats.org/officeDocument/2006/relationships/image" Target="../media/image60.png"/><Relationship Id="rId6"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 Id="rId3" Type="http://schemas.openxmlformats.org/officeDocument/2006/relationships/hyperlink" Target="https://www.babysleep.com/" TargetMode="External"/><Relationship Id="rId4" Type="http://schemas.openxmlformats.org/officeDocument/2006/relationships/hyperlink" Target="https://sleepfoundation.org/" TargetMode="External"/><Relationship Id="rId5" Type="http://schemas.openxmlformats.org/officeDocument/2006/relationships/hyperlink" Target="https://www.autismspeaks.org/site-wide/sleep-tool-kit"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 Id="rId3" Type="http://schemas.openxmlformats.org/officeDocument/2006/relationships/hyperlink" Target="http://www.drmelisamoore.com/" TargetMode="External"/><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4A4"/>
        </a:solidFill>
      </p:bgPr>
    </p:bg>
    <p:spTree>
      <p:nvGrpSpPr>
        <p:cNvPr id="307" name="Shape 307"/>
        <p:cNvGrpSpPr/>
        <p:nvPr/>
      </p:nvGrpSpPr>
      <p:grpSpPr>
        <a:xfrm>
          <a:off x="0" y="0"/>
          <a:ext cx="0" cy="0"/>
          <a:chOff x="0" y="0"/>
          <a:chExt cx="0" cy="0"/>
        </a:xfrm>
      </p:grpSpPr>
      <p:sp>
        <p:nvSpPr>
          <p:cNvPr id="308" name="Google Shape;308;p64"/>
          <p:cNvSpPr/>
          <p:nvPr/>
        </p:nvSpPr>
        <p:spPr>
          <a:xfrm>
            <a:off x="0" y="4087850"/>
            <a:ext cx="9144000" cy="105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4"/>
          <p:cNvSpPr txBox="1"/>
          <p:nvPr>
            <p:ph type="ctrTitle"/>
          </p:nvPr>
        </p:nvSpPr>
        <p:spPr>
          <a:xfrm>
            <a:off x="311708" y="-149777"/>
            <a:ext cx="85206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solidFill>
                  <a:schemeClr val="lt1"/>
                </a:solidFill>
                <a:latin typeface="Helvetica Neue"/>
                <a:ea typeface="Helvetica Neue"/>
                <a:cs typeface="Helvetica Neue"/>
                <a:sym typeface="Helvetica Neue"/>
              </a:rPr>
              <a:t>Welcome</a:t>
            </a:r>
            <a:endParaRPr b="1">
              <a:solidFill>
                <a:schemeClr val="lt1"/>
              </a:solidFill>
              <a:latin typeface="Helvetica Neue"/>
              <a:ea typeface="Helvetica Neue"/>
              <a:cs typeface="Helvetica Neue"/>
              <a:sym typeface="Helvetica Neue"/>
            </a:endParaRPr>
          </a:p>
        </p:txBody>
      </p:sp>
      <p:sp>
        <p:nvSpPr>
          <p:cNvPr id="310" name="Google Shape;310;p64"/>
          <p:cNvSpPr txBox="1"/>
          <p:nvPr>
            <p:ph idx="1" type="subTitle"/>
          </p:nvPr>
        </p:nvSpPr>
        <p:spPr>
          <a:xfrm>
            <a:off x="311700" y="1939773"/>
            <a:ext cx="85206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935"/>
              <a:buNone/>
            </a:pPr>
            <a:r>
              <a:rPr b="1" lang="en" sz="2500">
                <a:solidFill>
                  <a:schemeClr val="accent4"/>
                </a:solidFill>
                <a:latin typeface="Helvetica Neue"/>
                <a:ea typeface="Helvetica Neue"/>
                <a:cs typeface="Helvetica Neue"/>
                <a:sym typeface="Helvetica Neue"/>
              </a:rPr>
              <a:t>THOMPSON AUTISM AND </a:t>
            </a:r>
            <a:br>
              <a:rPr b="1" lang="en" sz="2500">
                <a:solidFill>
                  <a:schemeClr val="accent4"/>
                </a:solidFill>
                <a:latin typeface="Helvetica Neue"/>
                <a:ea typeface="Helvetica Neue"/>
                <a:cs typeface="Helvetica Neue"/>
                <a:sym typeface="Helvetica Neue"/>
              </a:rPr>
            </a:br>
            <a:r>
              <a:rPr b="1" lang="en" sz="2500">
                <a:solidFill>
                  <a:schemeClr val="accent4"/>
                </a:solidFill>
                <a:latin typeface="Helvetica Neue"/>
                <a:ea typeface="Helvetica Neue"/>
                <a:cs typeface="Helvetica Neue"/>
                <a:sym typeface="Helvetica Neue"/>
              </a:rPr>
              <a:t>NEURODEVELOPMENTAL CONFERENCE </a:t>
            </a:r>
            <a:endParaRPr b="1" sz="2500">
              <a:solidFill>
                <a:schemeClr val="accent4"/>
              </a:solidFill>
              <a:latin typeface="Helvetica Neue"/>
              <a:ea typeface="Helvetica Neue"/>
              <a:cs typeface="Helvetica Neue"/>
              <a:sym typeface="Helvetica Neue"/>
            </a:endParaRPr>
          </a:p>
        </p:txBody>
      </p:sp>
      <p:sp>
        <p:nvSpPr>
          <p:cNvPr id="311" name="Google Shape;311;p64"/>
          <p:cNvSpPr txBox="1"/>
          <p:nvPr>
            <p:ph idx="1" type="subTitle"/>
          </p:nvPr>
        </p:nvSpPr>
        <p:spPr>
          <a:xfrm>
            <a:off x="311700" y="2884773"/>
            <a:ext cx="85206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935"/>
              <a:buNone/>
            </a:pPr>
            <a:r>
              <a:rPr lang="en" sz="2500">
                <a:solidFill>
                  <a:srgbClr val="B3CAE7"/>
                </a:solidFill>
                <a:latin typeface="Helvetica Neue Light"/>
                <a:ea typeface="Helvetica Neue Light"/>
                <a:cs typeface="Helvetica Neue Light"/>
                <a:sym typeface="Helvetica Neue Light"/>
              </a:rPr>
              <a:t>Balancing Acts: Co-Occurring Conditions in Autism</a:t>
            </a:r>
            <a:endParaRPr sz="2500">
              <a:solidFill>
                <a:srgbClr val="B3CAE7"/>
              </a:solidFill>
              <a:latin typeface="Helvetica Neue Light"/>
              <a:ea typeface="Helvetica Neue Light"/>
              <a:cs typeface="Helvetica Neue Light"/>
              <a:sym typeface="Helvetica Neue Light"/>
            </a:endParaRPr>
          </a:p>
          <a:p>
            <a:pPr indent="0" lvl="0" marL="0" rtl="0" algn="l">
              <a:lnSpc>
                <a:spcPct val="80000"/>
              </a:lnSpc>
              <a:spcBef>
                <a:spcPts val="0"/>
              </a:spcBef>
              <a:spcAft>
                <a:spcPts val="0"/>
              </a:spcAft>
              <a:buSzPts val="935"/>
              <a:buNone/>
            </a:pPr>
            <a:r>
              <a:rPr lang="en" sz="2500">
                <a:solidFill>
                  <a:srgbClr val="B3CAE7"/>
                </a:solidFill>
                <a:latin typeface="Helvetica Neue Light"/>
                <a:ea typeface="Helvetica Neue Light"/>
                <a:cs typeface="Helvetica Neue Light"/>
                <a:sym typeface="Helvetica Neue Light"/>
              </a:rPr>
              <a:t>2024</a:t>
            </a:r>
            <a:endParaRPr sz="2500">
              <a:solidFill>
                <a:srgbClr val="B3CAE7"/>
              </a:solidFill>
              <a:latin typeface="Helvetica Neue Light"/>
              <a:ea typeface="Helvetica Neue Light"/>
              <a:cs typeface="Helvetica Neue Light"/>
              <a:sym typeface="Helvetica Neue Light"/>
            </a:endParaRPr>
          </a:p>
        </p:txBody>
      </p:sp>
      <p:pic>
        <p:nvPicPr>
          <p:cNvPr id="312" name="Google Shape;312;p64"/>
          <p:cNvPicPr preferRelativeResize="0"/>
          <p:nvPr/>
        </p:nvPicPr>
        <p:blipFill>
          <a:blip r:embed="rId3">
            <a:alphaModFix/>
          </a:blip>
          <a:stretch>
            <a:fillRect/>
          </a:stretch>
        </p:blipFill>
        <p:spPr>
          <a:xfrm>
            <a:off x="6094128" y="4219400"/>
            <a:ext cx="1585172" cy="792600"/>
          </a:xfrm>
          <a:prstGeom prst="rect">
            <a:avLst/>
          </a:prstGeom>
          <a:noFill/>
          <a:ln>
            <a:noFill/>
          </a:ln>
        </p:spPr>
      </p:pic>
      <p:pic>
        <p:nvPicPr>
          <p:cNvPr id="313" name="Google Shape;313;p64"/>
          <p:cNvPicPr preferRelativeResize="0"/>
          <p:nvPr/>
        </p:nvPicPr>
        <p:blipFill>
          <a:blip r:embed="rId4">
            <a:alphaModFix/>
          </a:blip>
          <a:stretch>
            <a:fillRect/>
          </a:stretch>
        </p:blipFill>
        <p:spPr>
          <a:xfrm>
            <a:off x="1464700" y="4219388"/>
            <a:ext cx="1428429" cy="792599"/>
          </a:xfrm>
          <a:prstGeom prst="rect">
            <a:avLst/>
          </a:prstGeom>
          <a:noFill/>
          <a:ln>
            <a:noFill/>
          </a:ln>
        </p:spPr>
      </p:pic>
      <p:cxnSp>
        <p:nvCxnSpPr>
          <p:cNvPr id="314" name="Google Shape;314;p64"/>
          <p:cNvCxnSpPr/>
          <p:nvPr/>
        </p:nvCxnSpPr>
        <p:spPr>
          <a:xfrm>
            <a:off x="325675" y="2838875"/>
            <a:ext cx="64350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73"/>
          <p:cNvPicPr preferRelativeResize="0"/>
          <p:nvPr>
            <p:ph idx="1" type="body"/>
          </p:nvPr>
        </p:nvPicPr>
        <p:blipFill rotWithShape="1">
          <a:blip r:embed="rId3">
            <a:alphaModFix/>
          </a:blip>
          <a:srcRect b="0" l="0" r="0" t="0"/>
          <a:stretch/>
        </p:blipFill>
        <p:spPr>
          <a:xfrm>
            <a:off x="653436" y="2589486"/>
            <a:ext cx="3638700" cy="2178900"/>
          </a:xfrm>
          <a:prstGeom prst="rect">
            <a:avLst/>
          </a:prstGeom>
          <a:noFill/>
          <a:ln>
            <a:noFill/>
          </a:ln>
        </p:spPr>
      </p:pic>
      <p:sp>
        <p:nvSpPr>
          <p:cNvPr id="391" name="Google Shape;391;p73"/>
          <p:cNvSpPr txBox="1"/>
          <p:nvPr>
            <p:ph idx="2" type="body"/>
          </p:nvPr>
        </p:nvSpPr>
        <p:spPr>
          <a:xfrm>
            <a:off x="4851874" y="961444"/>
            <a:ext cx="3925800" cy="3404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767679"/>
              </a:buClr>
              <a:buSzPts val="1100"/>
              <a:buNone/>
            </a:pPr>
            <a:r>
              <a:rPr lang="en" sz="1100"/>
              <a:t>Phenotype of Autism Relies Heavily on anatomy of risk gene expression.</a:t>
            </a:r>
            <a:endParaRPr/>
          </a:p>
          <a:p>
            <a:pPr indent="0" lvl="0" marL="0" rtl="0" algn="l">
              <a:lnSpc>
                <a:spcPct val="90000"/>
              </a:lnSpc>
              <a:spcBef>
                <a:spcPts val="1200"/>
              </a:spcBef>
              <a:spcAft>
                <a:spcPts val="0"/>
              </a:spcAft>
              <a:buClr>
                <a:srgbClr val="767679"/>
              </a:buClr>
              <a:buSzPts val="1100"/>
              <a:buNone/>
            </a:pPr>
            <a:r>
              <a:rPr lang="en" sz="1100"/>
              <a:t>Many Genes that increase risk for ASD are involved in the pathogenesis of other disorders:</a:t>
            </a:r>
            <a:endParaRPr b="0" i="0" sz="1100" u="none" strike="noStrike"/>
          </a:p>
          <a:p>
            <a:pPr indent="-260350" lvl="0" marL="254000" rtl="0" algn="l">
              <a:lnSpc>
                <a:spcPct val="90000"/>
              </a:lnSpc>
              <a:spcBef>
                <a:spcPts val="1200"/>
              </a:spcBef>
              <a:spcAft>
                <a:spcPts val="0"/>
              </a:spcAft>
              <a:buClr>
                <a:srgbClr val="767679"/>
              </a:buClr>
              <a:buSzPts val="1100"/>
              <a:buFont typeface="Arial"/>
              <a:buChar char="•"/>
            </a:pPr>
            <a:r>
              <a:rPr lang="en" sz="1100"/>
              <a:t>The interplay of the nature of the genetic insult on neuronal development, along with the location of expression accounts for the wide range of differences between ASD symptoms and syndromes </a:t>
            </a:r>
            <a:endParaRPr/>
          </a:p>
          <a:p>
            <a:pPr indent="-260350" lvl="1" marL="596900" rtl="0" algn="l">
              <a:lnSpc>
                <a:spcPct val="90000"/>
              </a:lnSpc>
              <a:spcBef>
                <a:spcPts val="800"/>
              </a:spcBef>
              <a:spcAft>
                <a:spcPts val="0"/>
              </a:spcAft>
              <a:buClr>
                <a:srgbClr val="767679"/>
              </a:buClr>
              <a:buSzPts val="1100"/>
              <a:buChar char="•"/>
            </a:pPr>
            <a:r>
              <a:rPr b="0" i="0" lang="en" sz="1100" u="none" strike="noStrike"/>
              <a:t>Intellectual disability, </a:t>
            </a:r>
            <a:endParaRPr/>
          </a:p>
          <a:p>
            <a:pPr indent="-260350" lvl="1" marL="596900" rtl="0" algn="l">
              <a:lnSpc>
                <a:spcPct val="90000"/>
              </a:lnSpc>
              <a:spcBef>
                <a:spcPts val="800"/>
              </a:spcBef>
              <a:spcAft>
                <a:spcPts val="0"/>
              </a:spcAft>
              <a:buClr>
                <a:srgbClr val="767679"/>
              </a:buClr>
              <a:buSzPts val="1100"/>
              <a:buFont typeface="Arial"/>
              <a:buChar char="•"/>
            </a:pPr>
            <a:r>
              <a:rPr b="0" i="0" lang="en" sz="1100" u="none" strike="noStrike"/>
              <a:t>Epilepsy</a:t>
            </a:r>
            <a:endParaRPr/>
          </a:p>
          <a:p>
            <a:pPr indent="-260350" lvl="1" marL="596900" rtl="0" algn="l">
              <a:lnSpc>
                <a:spcPct val="90000"/>
              </a:lnSpc>
              <a:spcBef>
                <a:spcPts val="800"/>
              </a:spcBef>
              <a:spcAft>
                <a:spcPts val="0"/>
              </a:spcAft>
              <a:buClr>
                <a:srgbClr val="767679"/>
              </a:buClr>
              <a:buSzPts val="1100"/>
              <a:buFont typeface="Arial"/>
              <a:buChar char="•"/>
            </a:pPr>
            <a:r>
              <a:rPr b="0" i="0" lang="en" sz="1100" u="none" strike="noStrike"/>
              <a:t>ADHD</a:t>
            </a:r>
            <a:endParaRPr/>
          </a:p>
          <a:p>
            <a:pPr indent="-260350" lvl="1" marL="596900" rtl="0" algn="l">
              <a:lnSpc>
                <a:spcPct val="90000"/>
              </a:lnSpc>
              <a:spcBef>
                <a:spcPts val="800"/>
              </a:spcBef>
              <a:spcAft>
                <a:spcPts val="0"/>
              </a:spcAft>
              <a:buClr>
                <a:srgbClr val="767679"/>
              </a:buClr>
              <a:buSzPts val="1100"/>
              <a:buFont typeface="Arial"/>
              <a:buChar char="•"/>
            </a:pPr>
            <a:r>
              <a:rPr lang="en" sz="1100"/>
              <a:t>L</a:t>
            </a:r>
            <a:r>
              <a:rPr b="0" i="0" lang="en" sz="1100" u="none" strike="noStrike"/>
              <a:t>anguage delays</a:t>
            </a:r>
            <a:r>
              <a:rPr lang="en" sz="1100"/>
              <a:t> </a:t>
            </a:r>
            <a:endParaRPr/>
          </a:p>
          <a:p>
            <a:pPr indent="-260350" lvl="1" marL="596900" rtl="0" algn="l">
              <a:lnSpc>
                <a:spcPct val="90000"/>
              </a:lnSpc>
              <a:spcBef>
                <a:spcPts val="800"/>
              </a:spcBef>
              <a:spcAft>
                <a:spcPts val="0"/>
              </a:spcAft>
              <a:buClr>
                <a:srgbClr val="767679"/>
              </a:buClr>
              <a:buSzPts val="1100"/>
              <a:buFont typeface="Arial"/>
              <a:buChar char="•"/>
            </a:pPr>
            <a:r>
              <a:rPr b="0" i="0" lang="en" sz="1100" u="none" strike="noStrike"/>
              <a:t>Neuropsychiatri</a:t>
            </a:r>
            <a:r>
              <a:rPr lang="en" sz="1100"/>
              <a:t>c disorders.</a:t>
            </a:r>
            <a:endParaRPr/>
          </a:p>
          <a:p>
            <a:pPr indent="-254000" lvl="0" marL="254000" rtl="0" algn="l">
              <a:lnSpc>
                <a:spcPct val="90000"/>
              </a:lnSpc>
              <a:spcBef>
                <a:spcPts val="1200"/>
              </a:spcBef>
              <a:spcAft>
                <a:spcPts val="0"/>
              </a:spcAft>
              <a:buClr>
                <a:srgbClr val="767679"/>
              </a:buClr>
              <a:buSzPts val="1400"/>
              <a:buChar char="•"/>
            </a:pPr>
            <a:r>
              <a:rPr lang="en" sz="1400"/>
              <a:t>Examples:</a:t>
            </a:r>
            <a:endParaRPr/>
          </a:p>
          <a:p>
            <a:pPr indent="-260350" lvl="1" marL="596900" rtl="0" algn="l">
              <a:lnSpc>
                <a:spcPct val="90000"/>
              </a:lnSpc>
              <a:spcBef>
                <a:spcPts val="800"/>
              </a:spcBef>
              <a:spcAft>
                <a:spcPts val="0"/>
              </a:spcAft>
              <a:buClr>
                <a:srgbClr val="767679"/>
              </a:buClr>
              <a:buSzPts val="1100"/>
              <a:buChar char="•"/>
            </a:pPr>
            <a:r>
              <a:rPr lang="en" sz="1100"/>
              <a:t>MET mutations = ASD + GI symptoms</a:t>
            </a:r>
            <a:endParaRPr/>
          </a:p>
          <a:p>
            <a:pPr indent="-260350" lvl="1" marL="596900" rtl="0" algn="l">
              <a:lnSpc>
                <a:spcPct val="90000"/>
              </a:lnSpc>
              <a:spcBef>
                <a:spcPts val="800"/>
              </a:spcBef>
              <a:spcAft>
                <a:spcPts val="0"/>
              </a:spcAft>
              <a:buClr>
                <a:srgbClr val="767679"/>
              </a:buClr>
              <a:buSzPts val="1100"/>
              <a:buChar char="•"/>
            </a:pPr>
            <a:r>
              <a:rPr lang="en" sz="1100"/>
              <a:t>FOXP2 mutations = ASD + Speech and Language Disorders</a:t>
            </a:r>
            <a:endParaRPr/>
          </a:p>
        </p:txBody>
      </p:sp>
      <p:sp>
        <p:nvSpPr>
          <p:cNvPr id="392" name="Google Shape;392;p73"/>
          <p:cNvSpPr txBox="1"/>
          <p:nvPr>
            <p:ph type="title"/>
          </p:nvPr>
        </p:nvSpPr>
        <p:spPr>
          <a:xfrm>
            <a:off x="366340" y="0"/>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b="0" i="0" lang="en" u="none" cap="none" strike="noStrike"/>
              <a:t>Why </a:t>
            </a:r>
            <a:r>
              <a:rPr lang="en"/>
              <a:t>So Many Co-occurring Disorders</a:t>
            </a:r>
            <a:r>
              <a:rPr b="0" i="0" lang="en" u="none" cap="none" strike="noStrike"/>
              <a:t>!</a:t>
            </a:r>
            <a:endParaRPr/>
          </a:p>
        </p:txBody>
      </p:sp>
      <p:sp>
        <p:nvSpPr>
          <p:cNvPr id="393" name="Google Shape;393;p73"/>
          <p:cNvSpPr txBox="1"/>
          <p:nvPr/>
        </p:nvSpPr>
        <p:spPr>
          <a:xfrm>
            <a:off x="1736155" y="4742699"/>
            <a:ext cx="65157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00">
                <a:solidFill>
                  <a:srgbClr val="767679"/>
                </a:solidFill>
                <a:latin typeface="Arial"/>
                <a:ea typeface="Arial"/>
                <a:cs typeface="Arial"/>
                <a:sym typeface="Arial"/>
              </a:rPr>
              <a:t>Manoli &amp; State, Am J Psychiatry 178:1, January 2021;  Nisar S, Hashem S, Bhat AA, et al. Association of genes with phenotype in autism spectrum disorder. Aging (Albany NY). 2019;11(22):10742-10770. doi:10.18632/aging.102473</a:t>
            </a:r>
            <a:endParaRPr sz="1100"/>
          </a:p>
          <a:p>
            <a:pPr indent="0" lvl="0" marL="0" marR="0" rtl="0" algn="l">
              <a:spcBef>
                <a:spcPts val="0"/>
              </a:spcBef>
              <a:spcAft>
                <a:spcPts val="0"/>
              </a:spcAft>
              <a:buNone/>
            </a:pPr>
            <a:r>
              <a:rPr b="0" i="0" lang="en" sz="600">
                <a:solidFill>
                  <a:srgbClr val="222222"/>
                </a:solidFill>
                <a:latin typeface="Arial"/>
                <a:ea typeface="Arial"/>
                <a:cs typeface="Arial"/>
                <a:sym typeface="Arial"/>
              </a:rPr>
              <a:t>Peng, J., Zhou, Y. &amp; Wang, K. Multiplex gene and phenotype network to characterize shared genetic pathways of epilepsy and autism. </a:t>
            </a:r>
            <a:r>
              <a:rPr b="0" i="1" lang="en" sz="600">
                <a:solidFill>
                  <a:srgbClr val="222222"/>
                </a:solidFill>
                <a:latin typeface="Arial"/>
                <a:ea typeface="Arial"/>
                <a:cs typeface="Arial"/>
                <a:sym typeface="Arial"/>
              </a:rPr>
              <a:t>Sci Rep</a:t>
            </a:r>
            <a:r>
              <a:rPr b="0" i="0" lang="en" sz="600">
                <a:solidFill>
                  <a:srgbClr val="222222"/>
                </a:solidFill>
                <a:latin typeface="Arial"/>
                <a:ea typeface="Arial"/>
                <a:cs typeface="Arial"/>
                <a:sym typeface="Arial"/>
              </a:rPr>
              <a:t> </a:t>
            </a:r>
            <a:r>
              <a:rPr b="1" i="0" lang="en" sz="600">
                <a:solidFill>
                  <a:srgbClr val="222222"/>
                </a:solidFill>
                <a:latin typeface="Arial"/>
                <a:ea typeface="Arial"/>
                <a:cs typeface="Arial"/>
                <a:sym typeface="Arial"/>
              </a:rPr>
              <a:t>11</a:t>
            </a:r>
            <a:r>
              <a:rPr b="0" i="0" lang="en" sz="600">
                <a:solidFill>
                  <a:srgbClr val="222222"/>
                </a:solidFill>
                <a:latin typeface="Arial"/>
                <a:ea typeface="Arial"/>
                <a:cs typeface="Arial"/>
                <a:sym typeface="Arial"/>
              </a:rPr>
              <a:t>, 952 (2021). https://doi.org/10.1038/s41598-020-78654-y</a:t>
            </a:r>
            <a:endParaRPr sz="600">
              <a:solidFill>
                <a:srgbClr val="767679"/>
              </a:solidFill>
              <a:latin typeface="Arial"/>
              <a:ea typeface="Arial"/>
              <a:cs typeface="Arial"/>
              <a:sym typeface="Arial"/>
            </a:endParaRPr>
          </a:p>
        </p:txBody>
      </p:sp>
      <p:pic>
        <p:nvPicPr>
          <p:cNvPr id="394" name="Google Shape;394;p73"/>
          <p:cNvPicPr preferRelativeResize="0"/>
          <p:nvPr/>
        </p:nvPicPr>
        <p:blipFill rotWithShape="1">
          <a:blip r:embed="rId4">
            <a:alphaModFix/>
          </a:blip>
          <a:srcRect b="0" l="5105" r="0" t="22480"/>
          <a:stretch/>
        </p:blipFill>
        <p:spPr>
          <a:xfrm>
            <a:off x="653436" y="702318"/>
            <a:ext cx="3501368" cy="1841303"/>
          </a:xfrm>
          <a:prstGeom prst="rect">
            <a:avLst/>
          </a:prstGeom>
          <a:noFill/>
          <a:ln>
            <a:noFill/>
          </a:ln>
        </p:spPr>
      </p:pic>
      <p:cxnSp>
        <p:nvCxnSpPr>
          <p:cNvPr id="395" name="Google Shape;395;p73"/>
          <p:cNvCxnSpPr/>
          <p:nvPr/>
        </p:nvCxnSpPr>
        <p:spPr>
          <a:xfrm rot="10800000">
            <a:off x="2621363" y="1696592"/>
            <a:ext cx="2634300" cy="13158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96" name="Google Shape;396;p73"/>
          <p:cNvCxnSpPr/>
          <p:nvPr/>
        </p:nvCxnSpPr>
        <p:spPr>
          <a:xfrm rot="10800000">
            <a:off x="1403795" y="4005802"/>
            <a:ext cx="3736500" cy="47340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transition spd="med">
    <p:push/>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7" name="Shape 1157"/>
        <p:cNvGrpSpPr/>
        <p:nvPr/>
      </p:nvGrpSpPr>
      <p:grpSpPr>
        <a:xfrm>
          <a:off x="0" y="0"/>
          <a:ext cx="0" cy="0"/>
          <a:chOff x="0" y="0"/>
          <a:chExt cx="0" cy="0"/>
        </a:xfrm>
      </p:grpSpPr>
      <p:sp>
        <p:nvSpPr>
          <p:cNvPr id="1158" name="Google Shape;1158;p163"/>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Follow up 4 weeks:</a:t>
            </a:r>
            <a:endParaRPr/>
          </a:p>
        </p:txBody>
      </p:sp>
      <p:sp>
        <p:nvSpPr>
          <p:cNvPr id="1159" name="Google Shape;1159;p163"/>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Font typeface="Noto Sans Symbols"/>
              <a:buChar char="🞐"/>
            </a:pPr>
            <a:r>
              <a:rPr lang="en">
                <a:latin typeface="Times New Roman"/>
                <a:ea typeface="Times New Roman"/>
                <a:cs typeface="Times New Roman"/>
                <a:sym typeface="Times New Roman"/>
              </a:rPr>
              <a:t>Moved milk to beginning of routine in open cup</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No longer has special cup in bed</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No longer needing milk in the night</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SOL still 60-90 minutes</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Still waking 2-3 hours during middle of the night, regardless of parental presence</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4" name="Shape 1164"/>
        <p:cNvGrpSpPr/>
        <p:nvPr/>
      </p:nvGrpSpPr>
      <p:grpSpPr>
        <a:xfrm>
          <a:off x="0" y="0"/>
          <a:ext cx="0" cy="0"/>
          <a:chOff x="0" y="0"/>
          <a:chExt cx="0" cy="0"/>
        </a:xfrm>
      </p:grpSpPr>
      <p:sp>
        <p:nvSpPr>
          <p:cNvPr id="1165" name="Google Shape;1165;p164"/>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Recommendations:</a:t>
            </a:r>
            <a:endParaRPr/>
          </a:p>
        </p:txBody>
      </p:sp>
      <p:sp>
        <p:nvSpPr>
          <p:cNvPr id="1166" name="Google Shape;1166;p164"/>
          <p:cNvSpPr txBox="1"/>
          <p:nvPr>
            <p:ph idx="1" type="body"/>
          </p:nvPr>
        </p:nvSpPr>
        <p:spPr>
          <a:xfrm>
            <a:off x="457200" y="900113"/>
            <a:ext cx="8229600" cy="254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Font typeface="Noto Sans Symbols"/>
              <a:buChar char="🞐"/>
            </a:pPr>
            <a:r>
              <a:rPr lang="en">
                <a:latin typeface="Times New Roman"/>
                <a:ea typeface="Times New Roman"/>
                <a:cs typeface="Times New Roman"/>
                <a:sym typeface="Times New Roman"/>
              </a:rPr>
              <a:t>Refer for Developmental Evaluation</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Social story for getting up at night</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Visuals on wall, door</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Continue with good sleep hygiene and good morning light</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1" name="Shape 1171"/>
        <p:cNvGrpSpPr/>
        <p:nvPr/>
      </p:nvGrpSpPr>
      <p:grpSpPr>
        <a:xfrm>
          <a:off x="0" y="0"/>
          <a:ext cx="0" cy="0"/>
          <a:chOff x="0" y="0"/>
          <a:chExt cx="0" cy="0"/>
        </a:xfrm>
      </p:grpSpPr>
      <p:sp>
        <p:nvSpPr>
          <p:cNvPr id="1172" name="Google Shape;1172;p165"/>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Follow up 6 months:</a:t>
            </a:r>
            <a:endParaRPr/>
          </a:p>
        </p:txBody>
      </p:sp>
      <p:sp>
        <p:nvSpPr>
          <p:cNvPr id="1173" name="Google Shape;1173;p165"/>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Diagnosed with ASD</a:t>
            </a:r>
            <a:endParaRPr/>
          </a:p>
          <a:p>
            <a:pPr indent="-342900" lvl="0" marL="34290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Started melatonin</a:t>
            </a:r>
            <a:endParaRPr/>
          </a:p>
          <a:p>
            <a:pPr indent="-342900" lvl="0" marL="34290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Shorter time to fall asleep (10-30 minutes)</a:t>
            </a:r>
            <a:endParaRPr/>
          </a:p>
          <a:p>
            <a:pPr indent="-342900" lvl="0" marL="34290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Persistent night waking</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Change expectations and treatment target (safety)</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Basket of toys in parents’ room</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66"/>
          <p:cNvSpPr txBox="1"/>
          <p:nvPr>
            <p:ph idx="1" type="subTitle"/>
          </p:nvPr>
        </p:nvSpPr>
        <p:spPr>
          <a:xfrm>
            <a:off x="4099560" y="2910008"/>
            <a:ext cx="5044500" cy="244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1200"/>
              <a:buNone/>
            </a:pPr>
            <a:r>
              <a:rPr lang="en"/>
              <a:t>03/20/24</a:t>
            </a:r>
            <a:endParaRPr/>
          </a:p>
        </p:txBody>
      </p:sp>
      <p:sp>
        <p:nvSpPr>
          <p:cNvPr id="1179" name="Google Shape;1179;p166"/>
          <p:cNvSpPr txBox="1"/>
          <p:nvPr>
            <p:ph type="ctrTitle"/>
          </p:nvPr>
        </p:nvSpPr>
        <p:spPr>
          <a:xfrm>
            <a:off x="4099560" y="2080957"/>
            <a:ext cx="5044500" cy="822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2400"/>
              <a:buFont typeface="Arial"/>
              <a:buNone/>
            </a:pPr>
            <a:r>
              <a:rPr lang="en"/>
              <a:t>Epilepsy and Autism:</a:t>
            </a:r>
            <a:br>
              <a:rPr lang="en"/>
            </a:br>
            <a:r>
              <a:rPr i="1" lang="en" sz="1800"/>
              <a:t>How they influence each other</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67"/>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273050" lvl="0" marL="508000" rtl="0" algn="l">
              <a:lnSpc>
                <a:spcPct val="115000"/>
              </a:lnSpc>
              <a:spcBef>
                <a:spcPts val="0"/>
              </a:spcBef>
              <a:spcAft>
                <a:spcPts val="0"/>
              </a:spcAft>
              <a:buClr>
                <a:srgbClr val="0064A4"/>
              </a:buClr>
              <a:buSzPts val="1500"/>
              <a:buFont typeface="Arial"/>
              <a:buChar char="●"/>
            </a:pPr>
            <a:r>
              <a:rPr lang="en"/>
              <a:t>I do not have relevant financial relationship(s) to disclose with ineligible companies whose primary business is producing, marketing, selling, re-selling, or distributing healthcare products used by or on patients.</a:t>
            </a:r>
            <a:r>
              <a:rPr lang="en">
                <a:solidFill>
                  <a:srgbClr val="0064A4"/>
                </a:solidFill>
              </a:rPr>
              <a:t>​</a:t>
            </a:r>
            <a:endParaRPr>
              <a:solidFill>
                <a:srgbClr val="0064A4"/>
              </a:solidFill>
            </a:endParaRPr>
          </a:p>
          <a:p>
            <a:pPr indent="-273050" lvl="0" marL="508000" rtl="0" algn="l">
              <a:lnSpc>
                <a:spcPct val="115000"/>
              </a:lnSpc>
              <a:spcBef>
                <a:spcPts val="0"/>
              </a:spcBef>
              <a:spcAft>
                <a:spcPts val="0"/>
              </a:spcAft>
              <a:buClr>
                <a:srgbClr val="0064A4"/>
              </a:buClr>
              <a:buSzPts val="1500"/>
              <a:buFont typeface="Arial"/>
              <a:buChar char="●"/>
            </a:pPr>
            <a:r>
              <a:rPr lang="en"/>
              <a:t>I do not intend to discuss an unapproved/investigative use of a commercial product/device.</a:t>
            </a:r>
            <a:endParaRPr/>
          </a:p>
          <a:p>
            <a:pPr indent="0" lvl="0" marL="0" rtl="0" algn="l">
              <a:lnSpc>
                <a:spcPct val="90000"/>
              </a:lnSpc>
              <a:spcBef>
                <a:spcPts val="800"/>
              </a:spcBef>
              <a:spcAft>
                <a:spcPts val="500"/>
              </a:spcAft>
              <a:buSzPts val="2100"/>
              <a:buNone/>
            </a:pPr>
            <a:r>
              <a:t/>
            </a:r>
            <a:endParaRPr/>
          </a:p>
        </p:txBody>
      </p:sp>
      <p:sp>
        <p:nvSpPr>
          <p:cNvPr id="1186" name="Google Shape;1186;p167"/>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000"/>
              <a:buNone/>
            </a:pPr>
            <a:r>
              <a:rPr lang="en">
                <a:solidFill>
                  <a:srgbClr val="3466CC"/>
                </a:solidFill>
              </a:rPr>
              <a:t>Disclosures</a:t>
            </a:r>
            <a:endParaRPr>
              <a:solidFill>
                <a:srgbClr val="3466CC"/>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68"/>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273050" lvl="0" marL="508000" rtl="0" algn="l">
              <a:lnSpc>
                <a:spcPct val="115000"/>
              </a:lnSpc>
              <a:spcBef>
                <a:spcPts val="0"/>
              </a:spcBef>
              <a:spcAft>
                <a:spcPts val="0"/>
              </a:spcAft>
              <a:buClr>
                <a:srgbClr val="0064A4"/>
              </a:buClr>
              <a:buSzPts val="1500"/>
              <a:buFont typeface="Arial"/>
              <a:buChar char="●"/>
            </a:pPr>
            <a:r>
              <a:rPr lang="en"/>
              <a:t>Define Autism and Epilepsy</a:t>
            </a:r>
            <a:r>
              <a:rPr lang="en">
                <a:solidFill>
                  <a:srgbClr val="0064A4"/>
                </a:solidFill>
              </a:rPr>
              <a:t>​</a:t>
            </a:r>
            <a:endParaRPr>
              <a:solidFill>
                <a:srgbClr val="0064A4"/>
              </a:solidFill>
            </a:endParaRPr>
          </a:p>
          <a:p>
            <a:pPr indent="-273050" lvl="0" marL="508000" rtl="0" algn="l">
              <a:lnSpc>
                <a:spcPct val="115000"/>
              </a:lnSpc>
              <a:spcBef>
                <a:spcPts val="0"/>
              </a:spcBef>
              <a:spcAft>
                <a:spcPts val="0"/>
              </a:spcAft>
              <a:buClr>
                <a:srgbClr val="0064A4"/>
              </a:buClr>
              <a:buSzPts val="1500"/>
              <a:buFont typeface="Arial"/>
              <a:buChar char="●"/>
            </a:pPr>
            <a:r>
              <a:rPr lang="en"/>
              <a:t>Review common risk factors and associations of both conditions </a:t>
            </a:r>
            <a:r>
              <a:rPr lang="en">
                <a:solidFill>
                  <a:srgbClr val="0064A4"/>
                </a:solidFill>
              </a:rPr>
              <a:t>​</a:t>
            </a:r>
            <a:endParaRPr>
              <a:solidFill>
                <a:srgbClr val="0064A4"/>
              </a:solidFill>
            </a:endParaRPr>
          </a:p>
          <a:p>
            <a:pPr indent="-273050" lvl="0" marL="508000" rtl="0" algn="l">
              <a:lnSpc>
                <a:spcPct val="115000"/>
              </a:lnSpc>
              <a:spcBef>
                <a:spcPts val="0"/>
              </a:spcBef>
              <a:spcAft>
                <a:spcPts val="0"/>
              </a:spcAft>
              <a:buClr>
                <a:srgbClr val="0064A4"/>
              </a:buClr>
              <a:buSzPts val="1500"/>
              <a:buFont typeface="Arial"/>
              <a:buChar char="●"/>
            </a:pPr>
            <a:r>
              <a:rPr lang="en"/>
              <a:t>Discuss common circumstances where both autism and epilepsy exist in the same patient</a:t>
            </a:r>
            <a:r>
              <a:rPr lang="en">
                <a:solidFill>
                  <a:srgbClr val="0064A4"/>
                </a:solidFill>
              </a:rPr>
              <a:t>​</a:t>
            </a:r>
            <a:endParaRPr>
              <a:solidFill>
                <a:srgbClr val="0064A4"/>
              </a:solidFill>
            </a:endParaRPr>
          </a:p>
          <a:p>
            <a:pPr indent="-273050" lvl="0" marL="508000" rtl="0" algn="l">
              <a:lnSpc>
                <a:spcPct val="115000"/>
              </a:lnSpc>
              <a:spcBef>
                <a:spcPts val="0"/>
              </a:spcBef>
              <a:spcAft>
                <a:spcPts val="0"/>
              </a:spcAft>
              <a:buClr>
                <a:srgbClr val="0064A4"/>
              </a:buClr>
              <a:buSzPts val="1500"/>
              <a:buFont typeface="Arial"/>
              <a:buChar char="●"/>
            </a:pPr>
            <a:r>
              <a:rPr lang="en"/>
              <a:t>Review realistic circumstances potential areas of treatment overlap between these two conditions</a:t>
            </a:r>
            <a:r>
              <a:rPr lang="en">
                <a:solidFill>
                  <a:srgbClr val="0064A4"/>
                </a:solidFill>
              </a:rPr>
              <a:t>​</a:t>
            </a:r>
            <a:endParaRPr>
              <a:solidFill>
                <a:srgbClr val="0064A4"/>
              </a:solidFill>
            </a:endParaRPr>
          </a:p>
          <a:p>
            <a:pPr indent="0" lvl="0" marL="0" rtl="0" algn="l">
              <a:lnSpc>
                <a:spcPct val="90000"/>
              </a:lnSpc>
              <a:spcBef>
                <a:spcPts val="800"/>
              </a:spcBef>
              <a:spcAft>
                <a:spcPts val="500"/>
              </a:spcAft>
              <a:buSzPts val="2100"/>
              <a:buNone/>
            </a:pPr>
            <a:r>
              <a:t/>
            </a:r>
            <a:endParaRPr/>
          </a:p>
        </p:txBody>
      </p:sp>
      <p:sp>
        <p:nvSpPr>
          <p:cNvPr id="1193" name="Google Shape;1193;p168"/>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000"/>
              <a:buNone/>
            </a:pPr>
            <a:r>
              <a:rPr lang="en">
                <a:solidFill>
                  <a:srgbClr val="3466CC"/>
                </a:solidFill>
              </a:rPr>
              <a:t>Objectives</a:t>
            </a:r>
            <a:endParaRPr>
              <a:solidFill>
                <a:srgbClr val="3466CC"/>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69"/>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57070"/>
              </a:buClr>
              <a:buSzPts val="2100"/>
              <a:buChar char="•"/>
            </a:pPr>
            <a:r>
              <a:rPr b="0" i="0" lang="en">
                <a:solidFill>
                  <a:srgbClr val="757070"/>
                </a:solidFill>
                <a:latin typeface="Arial"/>
                <a:ea typeface="Arial"/>
                <a:cs typeface="Arial"/>
                <a:sym typeface="Arial"/>
              </a:rPr>
              <a:t>How we define Autism Changed with the DSM 5</a:t>
            </a:r>
            <a:endParaRPr/>
          </a:p>
          <a:p>
            <a:pPr indent="-177800" lvl="1" marL="520700" rtl="0" algn="l">
              <a:lnSpc>
                <a:spcPct val="90000"/>
              </a:lnSpc>
              <a:spcBef>
                <a:spcPts val="800"/>
              </a:spcBef>
              <a:spcAft>
                <a:spcPts val="0"/>
              </a:spcAft>
              <a:buClr>
                <a:srgbClr val="757070"/>
              </a:buClr>
              <a:buSzPts val="1800"/>
              <a:buChar char="•"/>
            </a:pPr>
            <a:r>
              <a:rPr lang="en">
                <a:solidFill>
                  <a:srgbClr val="757070"/>
                </a:solidFill>
                <a:latin typeface="Arial"/>
                <a:ea typeface="Arial"/>
                <a:cs typeface="Arial"/>
                <a:sym typeface="Arial"/>
              </a:rPr>
              <a:t>Autistic disorder, pervasive developmental disorder, Asperger’s, etc. </a:t>
            </a:r>
            <a:endParaRPr b="0" i="0">
              <a:solidFill>
                <a:srgbClr val="757070"/>
              </a:solidFill>
              <a:latin typeface="Arial"/>
              <a:ea typeface="Arial"/>
              <a:cs typeface="Arial"/>
              <a:sym typeface="Arial"/>
            </a:endParaRPr>
          </a:p>
          <a:p>
            <a:pPr indent="-171450" lvl="0" marL="177800" rtl="0" algn="l">
              <a:lnSpc>
                <a:spcPct val="90000"/>
              </a:lnSpc>
              <a:spcBef>
                <a:spcPts val="1200"/>
              </a:spcBef>
              <a:spcAft>
                <a:spcPts val="0"/>
              </a:spcAft>
              <a:buClr>
                <a:srgbClr val="757070"/>
              </a:buClr>
              <a:buSzPts val="2100"/>
              <a:buChar char="•"/>
            </a:pPr>
            <a:r>
              <a:rPr b="0" i="0" lang="en">
                <a:solidFill>
                  <a:srgbClr val="757070"/>
                </a:solidFill>
                <a:latin typeface="Arial"/>
                <a:ea typeface="Arial"/>
                <a:cs typeface="Arial"/>
                <a:sym typeface="Arial"/>
              </a:rPr>
              <a:t>Persistent deficits in social communication and social interaction across multiple contexts</a:t>
            </a:r>
            <a:endParaRPr/>
          </a:p>
          <a:p>
            <a:pPr indent="-171450" lvl="0" marL="177800" rtl="0" algn="l">
              <a:lnSpc>
                <a:spcPct val="90000"/>
              </a:lnSpc>
              <a:spcBef>
                <a:spcPts val="1200"/>
              </a:spcBef>
              <a:spcAft>
                <a:spcPts val="0"/>
              </a:spcAft>
              <a:buClr>
                <a:srgbClr val="757070"/>
              </a:buClr>
              <a:buSzPts val="2100"/>
              <a:buChar char="•"/>
            </a:pPr>
            <a:r>
              <a:rPr b="0" i="0" lang="en">
                <a:solidFill>
                  <a:srgbClr val="757070"/>
                </a:solidFill>
                <a:latin typeface="Arial"/>
                <a:ea typeface="Arial"/>
                <a:cs typeface="Arial"/>
                <a:sym typeface="Arial"/>
              </a:rPr>
              <a:t>Restricted, repetitive patterns of behavior, interests, or activities</a:t>
            </a:r>
            <a:endParaRPr>
              <a:solidFill>
                <a:srgbClr val="757070"/>
              </a:solidFill>
              <a:latin typeface="Arial"/>
              <a:ea typeface="Arial"/>
              <a:cs typeface="Arial"/>
              <a:sym typeface="Arial"/>
            </a:endParaRPr>
          </a:p>
        </p:txBody>
      </p:sp>
      <p:sp>
        <p:nvSpPr>
          <p:cNvPr id="1200" name="Google Shape;1200;p169"/>
          <p:cNvSpPr txBox="1"/>
          <p:nvPr>
            <p:ph type="title"/>
          </p:nvPr>
        </p:nvSpPr>
        <p:spPr>
          <a:xfrm>
            <a:off x="366340" y="266469"/>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What is Autism?</a:t>
            </a:r>
            <a:endParaRPr>
              <a:solidFill>
                <a:srgbClr val="3466CC"/>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70"/>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57070"/>
              </a:buClr>
              <a:buSzPts val="2100"/>
              <a:buChar char="•"/>
            </a:pPr>
            <a:r>
              <a:rPr b="0" i="0" lang="en">
                <a:solidFill>
                  <a:srgbClr val="757070"/>
                </a:solidFill>
                <a:latin typeface="Arial"/>
                <a:ea typeface="Arial"/>
                <a:cs typeface="Arial"/>
                <a:sym typeface="Arial"/>
              </a:rPr>
              <a:t>Persistent deficits in social communication and social interaction across multiple contexts, as manifested by the following, currently or by history  	</a:t>
            </a:r>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Deficits in social-emotional reciprocity</a:t>
            </a:r>
            <a:endParaRPr>
              <a:solidFill>
                <a:srgbClr val="757070"/>
              </a:solidFill>
              <a:latin typeface="Arial"/>
              <a:ea typeface="Arial"/>
              <a:cs typeface="Arial"/>
              <a:sym typeface="Arial"/>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Deficits in nonverbal communicative behaviors used for social interaction</a:t>
            </a:r>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Deficits in developing, maintaining, and understanding relationships</a:t>
            </a:r>
            <a:endParaRPr/>
          </a:p>
        </p:txBody>
      </p:sp>
      <p:sp>
        <p:nvSpPr>
          <p:cNvPr id="1207" name="Google Shape;1207;p170"/>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What is Autism?</a:t>
            </a:r>
            <a:endParaRPr>
              <a:solidFill>
                <a:srgbClr val="3466CC"/>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71"/>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57070"/>
              </a:buClr>
              <a:buSzPts val="2100"/>
              <a:buChar char="•"/>
            </a:pPr>
            <a:r>
              <a:rPr b="0" i="0" lang="en">
                <a:solidFill>
                  <a:srgbClr val="757070"/>
                </a:solidFill>
                <a:latin typeface="Arial"/>
                <a:ea typeface="Arial"/>
                <a:cs typeface="Arial"/>
                <a:sym typeface="Arial"/>
              </a:rPr>
              <a:t>Restricted, repetitive patterns of behavior, interests, or activities, as manifested by at least two of the following, currently or by history (examples are illustrative, not exhaustive; see text):</a:t>
            </a:r>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Stereotyped or repetitive motor movements, use of objects, or speech</a:t>
            </a:r>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Insistence on sameness, inflexible adherence to routines, or ritualized patterns of verbal or nonverbal behavior</a:t>
            </a:r>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Highly restricted, fixated interests that are abnormal in intensity or focus </a:t>
            </a:r>
            <a:endParaRPr>
              <a:solidFill>
                <a:srgbClr val="757070"/>
              </a:solidFill>
              <a:latin typeface="Arial"/>
              <a:ea typeface="Arial"/>
              <a:cs typeface="Arial"/>
              <a:sym typeface="Arial"/>
            </a:endParaRPr>
          </a:p>
          <a:p>
            <a:pPr indent="-177800" lvl="1" marL="520700" rtl="0" algn="l">
              <a:lnSpc>
                <a:spcPct val="90000"/>
              </a:lnSpc>
              <a:spcBef>
                <a:spcPts val="800"/>
              </a:spcBef>
              <a:spcAft>
                <a:spcPts val="0"/>
              </a:spcAft>
              <a:buClr>
                <a:srgbClr val="757070"/>
              </a:buClr>
              <a:buSzPts val="1800"/>
              <a:buChar char="•"/>
            </a:pPr>
            <a:r>
              <a:rPr b="0" i="0" lang="en">
                <a:solidFill>
                  <a:srgbClr val="757070"/>
                </a:solidFill>
                <a:latin typeface="Arial"/>
                <a:ea typeface="Arial"/>
                <a:cs typeface="Arial"/>
                <a:sym typeface="Arial"/>
              </a:rPr>
              <a:t>yper- or hyporeactivity to sensory input or unusual interest in sensory aspects of the environment </a:t>
            </a:r>
            <a:endParaRPr>
              <a:solidFill>
                <a:srgbClr val="757070"/>
              </a:solidFill>
              <a:latin typeface="Arial"/>
              <a:ea typeface="Arial"/>
              <a:cs typeface="Arial"/>
              <a:sym typeface="Arial"/>
            </a:endParaRPr>
          </a:p>
        </p:txBody>
      </p:sp>
      <p:sp>
        <p:nvSpPr>
          <p:cNvPr id="1214" name="Google Shape;1214;p171"/>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What is Autism?</a:t>
            </a:r>
            <a:endParaRPr>
              <a:solidFill>
                <a:srgbClr val="3466CC"/>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72"/>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Epilepsy is a disease of the brain defined by any of the following conditions:</a:t>
            </a:r>
            <a:endParaRPr/>
          </a:p>
          <a:p>
            <a:pPr indent="-177800" lvl="1" marL="520700" rtl="0" algn="l">
              <a:lnSpc>
                <a:spcPct val="90000"/>
              </a:lnSpc>
              <a:spcBef>
                <a:spcPts val="800"/>
              </a:spcBef>
              <a:spcAft>
                <a:spcPts val="0"/>
              </a:spcAft>
              <a:buClr>
                <a:srgbClr val="767679"/>
              </a:buClr>
              <a:buSzPts val="1800"/>
              <a:buChar char="•"/>
            </a:pPr>
            <a:r>
              <a:rPr lang="en"/>
              <a:t> 1. At least two unprovoked (or reflex) seizures occurring &gt;24 h apart </a:t>
            </a:r>
            <a:endParaRPr/>
          </a:p>
          <a:p>
            <a:pPr indent="-177800" lvl="1" marL="520700" rtl="0" algn="l">
              <a:lnSpc>
                <a:spcPct val="90000"/>
              </a:lnSpc>
              <a:spcBef>
                <a:spcPts val="800"/>
              </a:spcBef>
              <a:spcAft>
                <a:spcPts val="0"/>
              </a:spcAft>
              <a:buClr>
                <a:srgbClr val="767679"/>
              </a:buClr>
              <a:buSzPts val="1800"/>
              <a:buChar char="•"/>
            </a:pPr>
            <a:r>
              <a:rPr lang="en"/>
              <a:t>2. One unprovoked (or reflex) seizure and a probability of further seizures similar to the general recurrence risk (at least 60%) after two unprovoked seizures, occurring over the next 10 years </a:t>
            </a:r>
            <a:endParaRPr/>
          </a:p>
          <a:p>
            <a:pPr indent="-177800" lvl="1" marL="520700" rtl="0" algn="l">
              <a:lnSpc>
                <a:spcPct val="90000"/>
              </a:lnSpc>
              <a:spcBef>
                <a:spcPts val="800"/>
              </a:spcBef>
              <a:spcAft>
                <a:spcPts val="0"/>
              </a:spcAft>
              <a:buClr>
                <a:srgbClr val="767679"/>
              </a:buClr>
              <a:buSzPts val="1800"/>
              <a:buChar char="•"/>
            </a:pPr>
            <a:r>
              <a:rPr lang="en"/>
              <a:t>3. Diagnosis of an epilepsy syndrome </a:t>
            </a:r>
            <a:endParaRPr/>
          </a:p>
        </p:txBody>
      </p:sp>
      <p:sp>
        <p:nvSpPr>
          <p:cNvPr id="1220" name="Google Shape;1220;p172"/>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What is Epilepsy</a:t>
            </a:r>
            <a:endParaRPr>
              <a:solidFill>
                <a:srgbClr val="3466CC"/>
              </a:solidFill>
            </a:endParaRPr>
          </a:p>
        </p:txBody>
      </p:sp>
      <p:sp>
        <p:nvSpPr>
          <p:cNvPr id="1221" name="Google Shape;1221;p172"/>
          <p:cNvSpPr txBox="1"/>
          <p:nvPr/>
        </p:nvSpPr>
        <p:spPr>
          <a:xfrm>
            <a:off x="7053656" y="4627282"/>
            <a:ext cx="15759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RS Fisher 2014, ILAE task force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74"/>
          <p:cNvSpPr txBox="1"/>
          <p:nvPr>
            <p:ph idx="1" type="body"/>
          </p:nvPr>
        </p:nvSpPr>
        <p:spPr>
          <a:xfrm>
            <a:off x="366340" y="1369219"/>
            <a:ext cx="4148700" cy="2983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2"/>
              </a:buClr>
              <a:buSzPts val="2400"/>
              <a:buNone/>
            </a:pPr>
            <a:r>
              <a:rPr b="1" lang="en" sz="2000">
                <a:solidFill>
                  <a:schemeClr val="dk2"/>
                </a:solidFill>
              </a:rPr>
              <a:t>Intellectual disability (ID)</a:t>
            </a:r>
            <a:endParaRPr sz="1700"/>
          </a:p>
          <a:p>
            <a:pPr indent="-177800" lvl="0" marL="177800" rtl="0" algn="l">
              <a:lnSpc>
                <a:spcPct val="90000"/>
              </a:lnSpc>
              <a:spcBef>
                <a:spcPts val="1200"/>
              </a:spcBef>
              <a:spcAft>
                <a:spcPts val="0"/>
              </a:spcAft>
              <a:buClr>
                <a:srgbClr val="767679"/>
              </a:buClr>
              <a:buSzPts val="1800"/>
              <a:buChar char="•"/>
            </a:pPr>
            <a:r>
              <a:rPr lang="en" sz="1800"/>
              <a:t>25 -70% in ASD</a:t>
            </a:r>
            <a:endParaRPr/>
          </a:p>
          <a:p>
            <a:pPr indent="-177800" lvl="0" marL="177800" rtl="0" algn="l">
              <a:lnSpc>
                <a:spcPct val="90000"/>
              </a:lnSpc>
              <a:spcBef>
                <a:spcPts val="1200"/>
              </a:spcBef>
              <a:spcAft>
                <a:spcPts val="0"/>
              </a:spcAft>
              <a:buClr>
                <a:srgbClr val="767679"/>
              </a:buClr>
              <a:buSzPts val="1800"/>
              <a:buChar char="•"/>
            </a:pPr>
            <a:r>
              <a:rPr lang="en" sz="1800"/>
              <a:t>Conversely, </a:t>
            </a:r>
            <a:r>
              <a:rPr lang="en"/>
              <a:t>ASD Prevalence in ID is 6x more likely with increasing severity of ID.</a:t>
            </a:r>
            <a:endParaRPr/>
          </a:p>
          <a:p>
            <a:pPr indent="-177800" lvl="0" marL="177800" rtl="0" algn="l">
              <a:lnSpc>
                <a:spcPct val="90000"/>
              </a:lnSpc>
              <a:spcBef>
                <a:spcPts val="1200"/>
              </a:spcBef>
              <a:spcAft>
                <a:spcPts val="0"/>
              </a:spcAft>
              <a:buClr>
                <a:srgbClr val="767679"/>
              </a:buClr>
              <a:buSzPts val="1800"/>
              <a:buChar char="•"/>
            </a:pPr>
            <a:r>
              <a:rPr lang="en" sz="1800"/>
              <a:t>Impairments (verbal, social, behavioral)  are greater, with less favorable prognosis </a:t>
            </a:r>
            <a:endParaRPr/>
          </a:p>
        </p:txBody>
      </p:sp>
      <p:sp>
        <p:nvSpPr>
          <p:cNvPr id="402" name="Google Shape;402;p74"/>
          <p:cNvSpPr txBox="1"/>
          <p:nvPr>
            <p:ph idx="2" type="body"/>
          </p:nvPr>
        </p:nvSpPr>
        <p:spPr>
          <a:xfrm>
            <a:off x="4629149" y="1369219"/>
            <a:ext cx="4150800" cy="35007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90000"/>
              </a:lnSpc>
              <a:spcBef>
                <a:spcPts val="0"/>
              </a:spcBef>
              <a:spcAft>
                <a:spcPts val="0"/>
              </a:spcAft>
              <a:buClr>
                <a:schemeClr val="dk2"/>
              </a:buClr>
              <a:buSzPct val="100000"/>
              <a:buNone/>
            </a:pPr>
            <a:r>
              <a:rPr b="1" lang="en" sz="2900">
                <a:solidFill>
                  <a:schemeClr val="dk2"/>
                </a:solidFill>
              </a:rPr>
              <a:t>Gastrointestinal (GI)</a:t>
            </a:r>
            <a:endParaRPr b="1">
              <a:solidFill>
                <a:schemeClr val="dk2"/>
              </a:solidFill>
            </a:endParaRPr>
          </a:p>
          <a:p>
            <a:pPr indent="-191770" lvl="0" marL="177800" rtl="0" algn="l">
              <a:lnSpc>
                <a:spcPct val="120000"/>
              </a:lnSpc>
              <a:spcBef>
                <a:spcPts val="1200"/>
              </a:spcBef>
              <a:spcAft>
                <a:spcPts val="0"/>
              </a:spcAft>
              <a:buClr>
                <a:srgbClr val="767679"/>
              </a:buClr>
              <a:buSzPct val="100000"/>
              <a:buChar char="•"/>
            </a:pPr>
            <a:r>
              <a:rPr lang="en" sz="2600"/>
              <a:t>Constipation, Diarrhea, Abd Pain, Vomiting, GERD, Food Intolerance</a:t>
            </a:r>
            <a:endParaRPr/>
          </a:p>
          <a:p>
            <a:pPr indent="-191770" lvl="0" marL="177800" rtl="0" algn="l">
              <a:lnSpc>
                <a:spcPct val="120000"/>
              </a:lnSpc>
              <a:spcBef>
                <a:spcPts val="1200"/>
              </a:spcBef>
              <a:spcAft>
                <a:spcPts val="0"/>
              </a:spcAft>
              <a:buClr>
                <a:srgbClr val="767679"/>
              </a:buClr>
              <a:buSzPct val="100000"/>
              <a:buChar char="•"/>
            </a:pPr>
            <a:r>
              <a:rPr lang="en" sz="2600"/>
              <a:t>9 – 91%</a:t>
            </a:r>
            <a:endParaRPr/>
          </a:p>
          <a:p>
            <a:pPr indent="-191770" lvl="0" marL="177800" rtl="0" algn="l">
              <a:lnSpc>
                <a:spcPct val="120000"/>
              </a:lnSpc>
              <a:spcBef>
                <a:spcPts val="1200"/>
              </a:spcBef>
              <a:spcAft>
                <a:spcPts val="0"/>
              </a:spcAft>
              <a:buClr>
                <a:srgbClr val="767679"/>
              </a:buClr>
              <a:buSzPct val="100000"/>
              <a:buChar char="•"/>
            </a:pPr>
            <a:r>
              <a:rPr lang="en" sz="2600"/>
              <a:t>More likely in those with regression presentation (84% vs 61%)</a:t>
            </a:r>
            <a:endParaRPr/>
          </a:p>
          <a:p>
            <a:pPr indent="-191770" lvl="0" marL="177800" rtl="0" algn="l">
              <a:lnSpc>
                <a:spcPct val="120000"/>
              </a:lnSpc>
              <a:spcBef>
                <a:spcPts val="1200"/>
              </a:spcBef>
              <a:spcAft>
                <a:spcPts val="0"/>
              </a:spcAft>
              <a:buClr>
                <a:srgbClr val="767679"/>
              </a:buClr>
              <a:buSzPct val="100000"/>
              <a:buChar char="•"/>
            </a:pPr>
            <a:r>
              <a:rPr lang="en" sz="2600"/>
              <a:t>GI disorders in turn lead to Increased rates of co-occurring anxiety, irritability, aggression, agitation.</a:t>
            </a:r>
            <a:endParaRPr/>
          </a:p>
          <a:p>
            <a:pPr indent="-88900" lvl="0" marL="177800" rtl="0" algn="l">
              <a:lnSpc>
                <a:spcPct val="90000"/>
              </a:lnSpc>
              <a:spcBef>
                <a:spcPts val="1200"/>
              </a:spcBef>
              <a:spcAft>
                <a:spcPts val="0"/>
              </a:spcAft>
              <a:buClr>
                <a:srgbClr val="767679"/>
              </a:buClr>
              <a:buSzPct val="100000"/>
              <a:buNone/>
            </a:pPr>
            <a:r>
              <a:t/>
            </a:r>
            <a:endParaRPr/>
          </a:p>
        </p:txBody>
      </p:sp>
      <p:sp>
        <p:nvSpPr>
          <p:cNvPr id="403" name="Google Shape;403;p74"/>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Examples of Co-Occurring Disorders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73"/>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Should be able to subcategorize to focal vs. generalized vs. unknown onset. (ILAE 2017 Classification, “new”)</a:t>
            </a:r>
            <a:endParaRPr/>
          </a:p>
          <a:p>
            <a:pPr indent="-177800" lvl="1" marL="520700" rtl="0" algn="l">
              <a:lnSpc>
                <a:spcPct val="90000"/>
              </a:lnSpc>
              <a:spcBef>
                <a:spcPts val="800"/>
              </a:spcBef>
              <a:spcAft>
                <a:spcPts val="0"/>
              </a:spcAft>
              <a:buClr>
                <a:srgbClr val="767679"/>
              </a:buClr>
              <a:buSzPts val="1800"/>
              <a:buChar char="•"/>
            </a:pPr>
            <a:r>
              <a:rPr lang="en"/>
              <a:t>Fighting to call them focal when possible🡪 more common &amp; more options</a:t>
            </a:r>
            <a:endParaRPr/>
          </a:p>
          <a:p>
            <a:pPr indent="-171450" lvl="0" marL="177800" rtl="0" algn="l">
              <a:lnSpc>
                <a:spcPct val="90000"/>
              </a:lnSpc>
              <a:spcBef>
                <a:spcPts val="1200"/>
              </a:spcBef>
              <a:spcAft>
                <a:spcPts val="0"/>
              </a:spcAft>
              <a:buClr>
                <a:srgbClr val="767679"/>
              </a:buClr>
              <a:buSzPts val="2100"/>
              <a:buChar char="•"/>
            </a:pPr>
            <a:r>
              <a:rPr lang="en"/>
              <a:t>Etiology:</a:t>
            </a:r>
            <a:endParaRPr/>
          </a:p>
          <a:p>
            <a:pPr indent="-177800" lvl="1" marL="520700" rtl="0" algn="l">
              <a:lnSpc>
                <a:spcPct val="90000"/>
              </a:lnSpc>
              <a:spcBef>
                <a:spcPts val="800"/>
              </a:spcBef>
              <a:spcAft>
                <a:spcPts val="0"/>
              </a:spcAft>
              <a:buClr>
                <a:srgbClr val="767679"/>
              </a:buClr>
              <a:buSzPts val="1800"/>
              <a:buChar char="•"/>
            </a:pPr>
            <a:r>
              <a:rPr lang="en"/>
              <a:t>Structural—abnormalities of the brain seen on MRI (or CT) </a:t>
            </a:r>
            <a:endParaRPr/>
          </a:p>
          <a:p>
            <a:pPr indent="-177800" lvl="1" marL="520700" rtl="0" algn="l">
              <a:lnSpc>
                <a:spcPct val="90000"/>
              </a:lnSpc>
              <a:spcBef>
                <a:spcPts val="800"/>
              </a:spcBef>
              <a:spcAft>
                <a:spcPts val="0"/>
              </a:spcAft>
              <a:buClr>
                <a:srgbClr val="767679"/>
              </a:buClr>
              <a:buSzPts val="1800"/>
              <a:buChar char="•"/>
            </a:pPr>
            <a:r>
              <a:rPr lang="en"/>
              <a:t>Genetic, metabolic, post infectious/autoimmune causes</a:t>
            </a:r>
            <a:endParaRPr/>
          </a:p>
          <a:p>
            <a:pPr indent="-38100" lvl="0" marL="177800" rtl="0" algn="l">
              <a:lnSpc>
                <a:spcPct val="90000"/>
              </a:lnSpc>
              <a:spcBef>
                <a:spcPts val="1200"/>
              </a:spcBef>
              <a:spcAft>
                <a:spcPts val="0"/>
              </a:spcAft>
              <a:buClr>
                <a:srgbClr val="767679"/>
              </a:buClr>
              <a:buSzPts val="2100"/>
              <a:buNone/>
            </a:pPr>
            <a:r>
              <a:t/>
            </a:r>
            <a:endParaRPr/>
          </a:p>
        </p:txBody>
      </p:sp>
      <p:sp>
        <p:nvSpPr>
          <p:cNvPr id="1227" name="Google Shape;1227;p173"/>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What is Epilepsy</a:t>
            </a:r>
            <a:endParaRPr>
              <a:solidFill>
                <a:srgbClr val="3466CC"/>
              </a:solidFill>
            </a:endParaRPr>
          </a:p>
        </p:txBody>
      </p:sp>
      <p:sp>
        <p:nvSpPr>
          <p:cNvPr id="1228" name="Google Shape;1228;p173"/>
          <p:cNvSpPr txBox="1"/>
          <p:nvPr/>
        </p:nvSpPr>
        <p:spPr>
          <a:xfrm>
            <a:off x="7053656" y="4627282"/>
            <a:ext cx="15759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RS Fisher 2014, ILAE task force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pic>
        <p:nvPicPr>
          <p:cNvPr id="1234" name="Google Shape;1234;p174"/>
          <p:cNvPicPr preferRelativeResize="0"/>
          <p:nvPr>
            <p:ph idx="2" type="pic"/>
          </p:nvPr>
        </p:nvPicPr>
        <p:blipFill rotWithShape="1">
          <a:blip r:embed="rId3">
            <a:alphaModFix/>
          </a:blip>
          <a:srcRect b="1047" l="0" r="0" t="1047"/>
          <a:stretch/>
        </p:blipFill>
        <p:spPr>
          <a:xfrm>
            <a:off x="960835" y="540470"/>
            <a:ext cx="7222329" cy="406256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75"/>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Family history of epilepsy</a:t>
            </a:r>
            <a:endParaRPr/>
          </a:p>
          <a:p>
            <a:pPr indent="-171450" lvl="0" marL="177800" rtl="0" algn="l">
              <a:lnSpc>
                <a:spcPct val="90000"/>
              </a:lnSpc>
              <a:spcBef>
                <a:spcPts val="1200"/>
              </a:spcBef>
              <a:spcAft>
                <a:spcPts val="0"/>
              </a:spcAft>
              <a:buClr>
                <a:srgbClr val="767679"/>
              </a:buClr>
              <a:buSzPts val="2100"/>
              <a:buChar char="•"/>
            </a:pPr>
            <a:r>
              <a:rPr lang="en"/>
              <a:t>Traumatic brain injury</a:t>
            </a:r>
            <a:endParaRPr/>
          </a:p>
          <a:p>
            <a:pPr indent="-177800" lvl="1" marL="520700" rtl="0" algn="l">
              <a:lnSpc>
                <a:spcPct val="90000"/>
              </a:lnSpc>
              <a:spcBef>
                <a:spcPts val="800"/>
              </a:spcBef>
              <a:spcAft>
                <a:spcPts val="0"/>
              </a:spcAft>
              <a:buClr>
                <a:srgbClr val="767679"/>
              </a:buClr>
              <a:buSzPts val="1800"/>
              <a:buChar char="•"/>
            </a:pPr>
            <a:r>
              <a:rPr lang="en"/>
              <a:t>More significant than we dropped them and they cried immediately</a:t>
            </a:r>
            <a:endParaRPr/>
          </a:p>
          <a:p>
            <a:pPr indent="-171450" lvl="0" marL="177800" rtl="0" algn="l">
              <a:lnSpc>
                <a:spcPct val="90000"/>
              </a:lnSpc>
              <a:spcBef>
                <a:spcPts val="1200"/>
              </a:spcBef>
              <a:spcAft>
                <a:spcPts val="0"/>
              </a:spcAft>
              <a:buClr>
                <a:srgbClr val="767679"/>
              </a:buClr>
              <a:buSzPts val="2100"/>
              <a:buChar char="•"/>
            </a:pPr>
            <a:r>
              <a:rPr lang="en"/>
              <a:t>Brain infections (history of meningitis, encephalitis) </a:t>
            </a:r>
            <a:endParaRPr/>
          </a:p>
          <a:p>
            <a:pPr indent="-171450" lvl="0" marL="177800" rtl="0" algn="l">
              <a:lnSpc>
                <a:spcPct val="90000"/>
              </a:lnSpc>
              <a:spcBef>
                <a:spcPts val="1200"/>
              </a:spcBef>
              <a:spcAft>
                <a:spcPts val="0"/>
              </a:spcAft>
              <a:buClr>
                <a:srgbClr val="FF0000"/>
              </a:buClr>
              <a:buSzPts val="2100"/>
              <a:buChar char="•"/>
            </a:pPr>
            <a:r>
              <a:rPr lang="en">
                <a:solidFill>
                  <a:srgbClr val="FF0000"/>
                </a:solidFill>
              </a:rPr>
              <a:t>Autism</a:t>
            </a:r>
            <a:r>
              <a:rPr lang="en"/>
              <a:t> and developmental delay</a:t>
            </a:r>
            <a:endParaRPr/>
          </a:p>
          <a:p>
            <a:pPr indent="-171450" lvl="0" marL="177800" rtl="0" algn="l">
              <a:lnSpc>
                <a:spcPct val="90000"/>
              </a:lnSpc>
              <a:spcBef>
                <a:spcPts val="1200"/>
              </a:spcBef>
              <a:spcAft>
                <a:spcPts val="0"/>
              </a:spcAft>
              <a:buClr>
                <a:srgbClr val="767679"/>
              </a:buClr>
              <a:buSzPts val="2100"/>
              <a:buChar char="•"/>
            </a:pPr>
            <a:r>
              <a:rPr lang="en"/>
              <a:t>History of febrile seizures</a:t>
            </a:r>
            <a:endParaRPr/>
          </a:p>
          <a:p>
            <a:pPr indent="-38100" lvl="0" marL="177800" rtl="0" algn="l">
              <a:lnSpc>
                <a:spcPct val="90000"/>
              </a:lnSpc>
              <a:spcBef>
                <a:spcPts val="1200"/>
              </a:spcBef>
              <a:spcAft>
                <a:spcPts val="0"/>
              </a:spcAft>
              <a:buClr>
                <a:srgbClr val="767679"/>
              </a:buClr>
              <a:buSzPts val="2100"/>
              <a:buNone/>
            </a:pPr>
            <a:r>
              <a:t/>
            </a:r>
            <a:endParaRPr/>
          </a:p>
        </p:txBody>
      </p:sp>
      <p:sp>
        <p:nvSpPr>
          <p:cNvPr id="1240" name="Google Shape;1240;p175"/>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Risk Factors (not causes)</a:t>
            </a:r>
            <a:endParaRPr>
              <a:solidFill>
                <a:srgbClr val="3466CC"/>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76"/>
          <p:cNvSpPr/>
          <p:nvPr>
            <p:ph idx="2" type="pic"/>
          </p:nvPr>
        </p:nvSpPr>
        <p:spPr>
          <a:xfrm>
            <a:off x="0" y="0"/>
            <a:ext cx="9144000" cy="5143500"/>
          </a:xfrm>
          <a:prstGeom prst="rect">
            <a:avLst/>
          </a:prstGeom>
          <a:noFill/>
          <a:ln>
            <a:noFill/>
          </a:ln>
        </p:spPr>
      </p:sp>
      <p:pic>
        <p:nvPicPr>
          <p:cNvPr descr="We know that hens lay eggs, but what is the science behind how that egg is formed? Here’s a look ..." id="1246" name="Google Shape;1246;p176"/>
          <p:cNvPicPr preferRelativeResize="0"/>
          <p:nvPr/>
        </p:nvPicPr>
        <p:blipFill rotWithShape="1">
          <a:blip r:embed="rId3">
            <a:alphaModFix/>
          </a:blip>
          <a:srcRect b="0" l="0" r="0" t="0"/>
          <a:stretch/>
        </p:blipFill>
        <p:spPr>
          <a:xfrm>
            <a:off x="1425179" y="282179"/>
            <a:ext cx="6293644" cy="457914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77"/>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84150" lvl="0" marL="177800" rtl="0" algn="l">
              <a:lnSpc>
                <a:spcPct val="90000"/>
              </a:lnSpc>
              <a:spcBef>
                <a:spcPts val="0"/>
              </a:spcBef>
              <a:spcAft>
                <a:spcPts val="0"/>
              </a:spcAft>
              <a:buClr>
                <a:srgbClr val="767679"/>
              </a:buClr>
              <a:buSzPts val="2100"/>
              <a:buChar char="•"/>
            </a:pPr>
            <a:r>
              <a:rPr lang="en"/>
              <a:t>Reported frequency of epilepsy in patients with autism is 5-40%</a:t>
            </a:r>
            <a:endParaRPr/>
          </a:p>
          <a:p>
            <a:pPr indent="-190500" lvl="1" marL="520700" rtl="0" algn="l">
              <a:lnSpc>
                <a:spcPct val="90000"/>
              </a:lnSpc>
              <a:spcBef>
                <a:spcPts val="800"/>
              </a:spcBef>
              <a:spcAft>
                <a:spcPts val="0"/>
              </a:spcAft>
              <a:buClr>
                <a:srgbClr val="767679"/>
              </a:buClr>
              <a:buSzPts val="1800"/>
              <a:buChar char="•"/>
            </a:pPr>
            <a:r>
              <a:rPr lang="en"/>
              <a:t>Depending on the study and the definition of either which has changed over time</a:t>
            </a:r>
            <a:endParaRPr/>
          </a:p>
          <a:p>
            <a:pPr indent="-184150" lvl="0" marL="177800" rtl="0" algn="l">
              <a:lnSpc>
                <a:spcPct val="90000"/>
              </a:lnSpc>
              <a:spcBef>
                <a:spcPts val="1200"/>
              </a:spcBef>
              <a:spcAft>
                <a:spcPts val="0"/>
              </a:spcAft>
              <a:buClr>
                <a:srgbClr val="767679"/>
              </a:buClr>
              <a:buSzPts val="2100"/>
              <a:buChar char="•"/>
            </a:pPr>
            <a:r>
              <a:rPr lang="en"/>
              <a:t>Based on Swedish Patient Registry individuals with epilepsy were 10.49 x more likely to have a future diagnosis of autism</a:t>
            </a:r>
            <a:endParaRPr/>
          </a:p>
          <a:p>
            <a:pPr indent="-190500" lvl="1" marL="520700" rtl="0" algn="l">
              <a:lnSpc>
                <a:spcPct val="90000"/>
              </a:lnSpc>
              <a:spcBef>
                <a:spcPts val="800"/>
              </a:spcBef>
              <a:spcAft>
                <a:spcPts val="0"/>
              </a:spcAft>
              <a:buClr>
                <a:srgbClr val="767679"/>
              </a:buClr>
              <a:buSzPts val="1800"/>
              <a:buChar char="•"/>
            </a:pPr>
            <a:r>
              <a:rPr lang="en"/>
              <a:t>Hazards ratio of 9.27 for males, 13.1 for females (p&lt;0.001).</a:t>
            </a:r>
            <a:endParaRPr/>
          </a:p>
          <a:p>
            <a:pPr indent="-190500" lvl="1" marL="520700" rtl="0" algn="l">
              <a:lnSpc>
                <a:spcPct val="90000"/>
              </a:lnSpc>
              <a:spcBef>
                <a:spcPts val="800"/>
              </a:spcBef>
              <a:spcAft>
                <a:spcPts val="0"/>
              </a:spcAft>
              <a:buClr>
                <a:srgbClr val="767679"/>
              </a:buClr>
              <a:buSzPts val="1800"/>
              <a:buChar char="•"/>
            </a:pPr>
            <a:r>
              <a:rPr i="1" lang="en"/>
              <a:t>More boys have autism, but the rate of epilepsy in girls with autism is higher</a:t>
            </a:r>
            <a:endParaRPr/>
          </a:p>
          <a:p>
            <a:pPr indent="-184150" lvl="0" marL="177800" rtl="0" algn="l">
              <a:lnSpc>
                <a:spcPct val="90000"/>
              </a:lnSpc>
              <a:spcBef>
                <a:spcPts val="1200"/>
              </a:spcBef>
              <a:spcAft>
                <a:spcPts val="0"/>
              </a:spcAft>
              <a:buClr>
                <a:srgbClr val="767679"/>
              </a:buClr>
              <a:buSzPts val="2100"/>
              <a:buChar char="•"/>
            </a:pPr>
            <a:r>
              <a:rPr lang="en"/>
              <a:t>Recent long-term follow up studies (El Achkar and Spence) have showed 22% out of 150 individuals with autism later developed epilepsy</a:t>
            </a:r>
            <a:endParaRPr/>
          </a:p>
        </p:txBody>
      </p:sp>
      <p:sp>
        <p:nvSpPr>
          <p:cNvPr id="1252" name="Google Shape;1252;p177"/>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Risk of Epilepsy in patients with Autism</a:t>
            </a:r>
            <a:endParaRPr>
              <a:solidFill>
                <a:srgbClr val="3466CC"/>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78"/>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Rate of autism was 16% in those with epilepsy compared to 1% of the general population</a:t>
            </a:r>
            <a:endParaRPr/>
          </a:p>
          <a:p>
            <a:pPr indent="-171450" lvl="0" marL="177800" rtl="0" algn="l">
              <a:lnSpc>
                <a:spcPct val="90000"/>
              </a:lnSpc>
              <a:spcBef>
                <a:spcPts val="1200"/>
              </a:spcBef>
              <a:spcAft>
                <a:spcPts val="0"/>
              </a:spcAft>
              <a:buClr>
                <a:srgbClr val="767679"/>
              </a:buClr>
              <a:buSzPts val="2100"/>
              <a:buChar char="•"/>
            </a:pPr>
            <a:r>
              <a:rPr lang="en"/>
              <a:t>ADHD</a:t>
            </a:r>
            <a:endParaRPr/>
          </a:p>
          <a:p>
            <a:pPr indent="-171450" lvl="0" marL="177800" rtl="0" algn="l">
              <a:lnSpc>
                <a:spcPct val="90000"/>
              </a:lnSpc>
              <a:spcBef>
                <a:spcPts val="1200"/>
              </a:spcBef>
              <a:spcAft>
                <a:spcPts val="0"/>
              </a:spcAft>
              <a:buClr>
                <a:srgbClr val="767679"/>
              </a:buClr>
              <a:buSzPts val="2100"/>
              <a:buChar char="•"/>
            </a:pPr>
            <a:r>
              <a:rPr lang="en"/>
              <a:t>Poor or disrupted sleep</a:t>
            </a:r>
            <a:endParaRPr/>
          </a:p>
          <a:p>
            <a:pPr indent="-171450" lvl="0" marL="177800" rtl="0" algn="l">
              <a:lnSpc>
                <a:spcPct val="90000"/>
              </a:lnSpc>
              <a:spcBef>
                <a:spcPts val="1200"/>
              </a:spcBef>
              <a:spcAft>
                <a:spcPts val="0"/>
              </a:spcAft>
              <a:buClr>
                <a:srgbClr val="767679"/>
              </a:buClr>
              <a:buSzPts val="2100"/>
              <a:buChar char="•"/>
            </a:pPr>
            <a:r>
              <a:rPr lang="en"/>
              <a:t>Anxiety</a:t>
            </a:r>
            <a:endParaRPr/>
          </a:p>
        </p:txBody>
      </p:sp>
      <p:sp>
        <p:nvSpPr>
          <p:cNvPr id="1258" name="Google Shape;1258;p178"/>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Other Co-occurring Risks</a:t>
            </a:r>
            <a:endParaRPr>
              <a:solidFill>
                <a:srgbClr val="3466CC"/>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79"/>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Tuberous Sclerosis </a:t>
            </a:r>
            <a:endParaRPr/>
          </a:p>
          <a:p>
            <a:pPr indent="-171450" lvl="2" marL="863600" rtl="0" algn="l">
              <a:lnSpc>
                <a:spcPct val="90000"/>
              </a:lnSpc>
              <a:spcBef>
                <a:spcPts val="800"/>
              </a:spcBef>
              <a:spcAft>
                <a:spcPts val="0"/>
              </a:spcAft>
              <a:buClr>
                <a:srgbClr val="767679"/>
              </a:buClr>
              <a:buSzPts val="1500"/>
              <a:buChar char="•"/>
            </a:pPr>
            <a:r>
              <a:rPr lang="en"/>
              <a:t>Genetic diagnosis which causes generally benign tumors throughout the body with high prevalence of both autism and epilepsy. </a:t>
            </a:r>
            <a:endParaRPr/>
          </a:p>
          <a:p>
            <a:pPr indent="-171450" lvl="0" marL="177800" rtl="0" algn="l">
              <a:lnSpc>
                <a:spcPct val="90000"/>
              </a:lnSpc>
              <a:spcBef>
                <a:spcPts val="1200"/>
              </a:spcBef>
              <a:spcAft>
                <a:spcPts val="0"/>
              </a:spcAft>
              <a:buClr>
                <a:srgbClr val="767679"/>
              </a:buClr>
              <a:buSzPts val="2100"/>
              <a:buChar char="•"/>
            </a:pPr>
            <a:r>
              <a:rPr lang="en"/>
              <a:t>Dravet Syndrome</a:t>
            </a:r>
            <a:endParaRPr/>
          </a:p>
          <a:p>
            <a:pPr indent="-171450" lvl="0" marL="177800" rtl="0" algn="l">
              <a:lnSpc>
                <a:spcPct val="90000"/>
              </a:lnSpc>
              <a:spcBef>
                <a:spcPts val="1200"/>
              </a:spcBef>
              <a:spcAft>
                <a:spcPts val="0"/>
              </a:spcAft>
              <a:buClr>
                <a:srgbClr val="767679"/>
              </a:buClr>
              <a:buSzPts val="2100"/>
              <a:buChar char="•"/>
            </a:pPr>
            <a:r>
              <a:rPr lang="en"/>
              <a:t>GLUT1 deficiency</a:t>
            </a:r>
            <a:endParaRPr/>
          </a:p>
          <a:p>
            <a:pPr indent="-171450" lvl="0" marL="177800" rtl="0" algn="l">
              <a:lnSpc>
                <a:spcPct val="90000"/>
              </a:lnSpc>
              <a:spcBef>
                <a:spcPts val="1200"/>
              </a:spcBef>
              <a:spcAft>
                <a:spcPts val="0"/>
              </a:spcAft>
              <a:buClr>
                <a:srgbClr val="767679"/>
              </a:buClr>
              <a:buSzPts val="2100"/>
              <a:buChar char="•"/>
            </a:pPr>
            <a:r>
              <a:rPr lang="en"/>
              <a:t>Hundreds of other causes with literature expanding on a regular basis</a:t>
            </a:r>
            <a:endParaRPr/>
          </a:p>
        </p:txBody>
      </p:sp>
      <p:sp>
        <p:nvSpPr>
          <p:cNvPr id="1264" name="Google Shape;1264;p179"/>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Genetic Disorders </a:t>
            </a:r>
            <a:endParaRPr>
              <a:solidFill>
                <a:srgbClr val="3466CC"/>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80"/>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7800" lvl="1" marL="520700" rtl="0" algn="l">
              <a:lnSpc>
                <a:spcPct val="90000"/>
              </a:lnSpc>
              <a:spcBef>
                <a:spcPts val="0"/>
              </a:spcBef>
              <a:spcAft>
                <a:spcPts val="0"/>
              </a:spcAft>
              <a:buClr>
                <a:srgbClr val="767679"/>
              </a:buClr>
              <a:buSzPts val="1800"/>
              <a:buChar char="•"/>
            </a:pPr>
            <a:r>
              <a:rPr lang="en"/>
              <a:t>Developmental or Epileptic encephalopathies</a:t>
            </a:r>
            <a:endParaRPr/>
          </a:p>
          <a:p>
            <a:pPr indent="-177800" lvl="1" marL="520700" rtl="0" algn="l">
              <a:lnSpc>
                <a:spcPct val="90000"/>
              </a:lnSpc>
              <a:spcBef>
                <a:spcPts val="800"/>
              </a:spcBef>
              <a:spcAft>
                <a:spcPts val="0"/>
              </a:spcAft>
              <a:buClr>
                <a:srgbClr val="767679"/>
              </a:buClr>
              <a:buSzPts val="1800"/>
              <a:buChar char="•"/>
            </a:pPr>
            <a:r>
              <a:rPr lang="en"/>
              <a:t>Infantile spasms</a:t>
            </a:r>
            <a:endParaRPr/>
          </a:p>
          <a:p>
            <a:pPr indent="-177800" lvl="1" marL="520700" rtl="0" algn="l">
              <a:lnSpc>
                <a:spcPct val="90000"/>
              </a:lnSpc>
              <a:spcBef>
                <a:spcPts val="800"/>
              </a:spcBef>
              <a:spcAft>
                <a:spcPts val="0"/>
              </a:spcAft>
              <a:buClr>
                <a:srgbClr val="767679"/>
              </a:buClr>
              <a:buSzPts val="1800"/>
              <a:buChar char="•"/>
            </a:pPr>
            <a:r>
              <a:rPr lang="en"/>
              <a:t>Lennox Gastaut</a:t>
            </a:r>
            <a:endParaRPr/>
          </a:p>
          <a:p>
            <a:pPr indent="-177800" lvl="1" marL="520700" rtl="0" algn="l">
              <a:lnSpc>
                <a:spcPct val="90000"/>
              </a:lnSpc>
              <a:spcBef>
                <a:spcPts val="800"/>
              </a:spcBef>
              <a:spcAft>
                <a:spcPts val="0"/>
              </a:spcAft>
              <a:buClr>
                <a:srgbClr val="767679"/>
              </a:buClr>
              <a:buSzPts val="1800"/>
              <a:buChar char="•"/>
            </a:pPr>
            <a:r>
              <a:rPr lang="en"/>
              <a:t>Myoclonic-atonic or Doose Syndrome</a:t>
            </a:r>
            <a:endParaRPr/>
          </a:p>
          <a:p>
            <a:pPr indent="-177800" lvl="1" marL="520700" rtl="0" algn="l">
              <a:lnSpc>
                <a:spcPct val="90000"/>
              </a:lnSpc>
              <a:spcBef>
                <a:spcPts val="800"/>
              </a:spcBef>
              <a:spcAft>
                <a:spcPts val="0"/>
              </a:spcAft>
              <a:buClr>
                <a:srgbClr val="767679"/>
              </a:buClr>
              <a:buSzPts val="1800"/>
              <a:buChar char="•"/>
            </a:pPr>
            <a:r>
              <a:rPr lang="en"/>
              <a:t>Landau-Kleffner, Electrographic Status Epilepticus in Sleep (ESES), Developmental and/or epileptic encephalopathy with spike-and-wave activation in sleep (DEE-SWAS)</a:t>
            </a:r>
            <a:endParaRPr/>
          </a:p>
          <a:p>
            <a:pPr indent="-171450" lvl="2" marL="863600" rtl="0" algn="l">
              <a:lnSpc>
                <a:spcPct val="90000"/>
              </a:lnSpc>
              <a:spcBef>
                <a:spcPts val="800"/>
              </a:spcBef>
              <a:spcAft>
                <a:spcPts val="0"/>
              </a:spcAft>
              <a:buClr>
                <a:srgbClr val="767679"/>
              </a:buClr>
              <a:buSzPts val="1500"/>
              <a:buChar char="•"/>
            </a:pPr>
            <a:r>
              <a:rPr lang="en"/>
              <a:t>Population of children with EEG abnormalities in sleep thought to be directly related to developmental outcomes. </a:t>
            </a:r>
            <a:endParaRPr/>
          </a:p>
          <a:p>
            <a:pPr indent="-171450" lvl="2" marL="863600" rtl="0" algn="l">
              <a:lnSpc>
                <a:spcPct val="90000"/>
              </a:lnSpc>
              <a:spcBef>
                <a:spcPts val="800"/>
              </a:spcBef>
              <a:spcAft>
                <a:spcPts val="0"/>
              </a:spcAft>
              <a:buClr>
                <a:srgbClr val="767679"/>
              </a:buClr>
              <a:buSzPts val="1500"/>
              <a:buChar char="•"/>
            </a:pPr>
            <a:r>
              <a:rPr lang="en"/>
              <a:t>Classically have speech regression and autistic features. But can be improved with medication</a:t>
            </a:r>
            <a:endParaRPr/>
          </a:p>
        </p:txBody>
      </p:sp>
      <p:sp>
        <p:nvSpPr>
          <p:cNvPr id="1271" name="Google Shape;1271;p180"/>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Epilepsies that Cause Features of Autism </a:t>
            </a:r>
            <a:endParaRPr>
              <a:solidFill>
                <a:srgbClr val="3466CC"/>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181"/>
          <p:cNvSpPr/>
          <p:nvPr>
            <p:ph idx="2" type="pic"/>
          </p:nvPr>
        </p:nvSpPr>
        <p:spPr>
          <a:xfrm>
            <a:off x="0" y="0"/>
            <a:ext cx="9144000" cy="5143500"/>
          </a:xfrm>
          <a:prstGeom prst="rect">
            <a:avLst/>
          </a:prstGeom>
          <a:noFill/>
          <a:ln>
            <a:noFill/>
          </a:ln>
        </p:spPr>
      </p:sp>
      <p:pic>
        <p:nvPicPr>
          <p:cNvPr id="1277" name="Google Shape;1277;p181"/>
          <p:cNvPicPr preferRelativeResize="0"/>
          <p:nvPr/>
        </p:nvPicPr>
        <p:blipFill rotWithShape="1">
          <a:blip r:embed="rId3">
            <a:alphaModFix/>
          </a:blip>
          <a:srcRect b="0" l="0" r="0" t="0"/>
          <a:stretch/>
        </p:blipFill>
        <p:spPr>
          <a:xfrm>
            <a:off x="950119" y="417909"/>
            <a:ext cx="7243763" cy="4307681"/>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82"/>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Genetic screening for all children with autism</a:t>
            </a:r>
            <a:endParaRPr/>
          </a:p>
          <a:p>
            <a:pPr indent="-171450" lvl="0" marL="177800" rtl="0" algn="l">
              <a:lnSpc>
                <a:spcPct val="90000"/>
              </a:lnSpc>
              <a:spcBef>
                <a:spcPts val="1200"/>
              </a:spcBef>
              <a:spcAft>
                <a:spcPts val="0"/>
              </a:spcAft>
              <a:buClr>
                <a:srgbClr val="767679"/>
              </a:buClr>
              <a:buSzPts val="2100"/>
              <a:buChar char="•"/>
            </a:pPr>
            <a:r>
              <a:rPr lang="en"/>
              <a:t>Often indications to look for genetic causes if there is both a diagnosis of autism and epilepsy</a:t>
            </a:r>
            <a:endParaRPr/>
          </a:p>
          <a:p>
            <a:pPr indent="-171450" lvl="0" marL="177800" rtl="0" algn="l">
              <a:lnSpc>
                <a:spcPct val="90000"/>
              </a:lnSpc>
              <a:spcBef>
                <a:spcPts val="1200"/>
              </a:spcBef>
              <a:spcAft>
                <a:spcPts val="0"/>
              </a:spcAft>
              <a:buClr>
                <a:srgbClr val="767679"/>
              </a:buClr>
              <a:buSzPts val="2100"/>
              <a:buChar char="•"/>
            </a:pPr>
            <a:r>
              <a:rPr lang="en"/>
              <a:t>EEG need and duration</a:t>
            </a:r>
            <a:endParaRPr/>
          </a:p>
          <a:p>
            <a:pPr indent="-177800" lvl="1" marL="520700" rtl="0" algn="l">
              <a:lnSpc>
                <a:spcPct val="90000"/>
              </a:lnSpc>
              <a:spcBef>
                <a:spcPts val="800"/>
              </a:spcBef>
              <a:spcAft>
                <a:spcPts val="0"/>
              </a:spcAft>
              <a:buClr>
                <a:srgbClr val="767679"/>
              </a:buClr>
              <a:buSzPts val="1800"/>
              <a:buChar char="•"/>
            </a:pPr>
            <a:r>
              <a:rPr lang="en"/>
              <a:t>Highly variable and dependent on access and availability</a:t>
            </a:r>
            <a:endParaRPr/>
          </a:p>
          <a:p>
            <a:pPr indent="-177800" lvl="1" marL="520700" rtl="0" algn="l">
              <a:lnSpc>
                <a:spcPct val="90000"/>
              </a:lnSpc>
              <a:spcBef>
                <a:spcPts val="800"/>
              </a:spcBef>
              <a:spcAft>
                <a:spcPts val="0"/>
              </a:spcAft>
              <a:buClr>
                <a:srgbClr val="767679"/>
              </a:buClr>
              <a:buSzPts val="1800"/>
              <a:buChar char="•"/>
            </a:pPr>
            <a:r>
              <a:rPr lang="en"/>
              <a:t>Repetitive and stereotyped events🡪 epilepsy is a “clinical diagnosis” </a:t>
            </a:r>
            <a:endParaRPr/>
          </a:p>
          <a:p>
            <a:pPr indent="-177800" lvl="1" marL="520700" rtl="0" algn="l">
              <a:lnSpc>
                <a:spcPct val="90000"/>
              </a:lnSpc>
              <a:spcBef>
                <a:spcPts val="800"/>
              </a:spcBef>
              <a:spcAft>
                <a:spcPts val="0"/>
              </a:spcAft>
              <a:buClr>
                <a:srgbClr val="767679"/>
              </a:buClr>
              <a:buSzPts val="1800"/>
              <a:buChar char="•"/>
            </a:pPr>
            <a:r>
              <a:rPr lang="en"/>
              <a:t>Showing features of an epilepsy syndrome, multiple risk factors for epilepsy, developmental regression, or other atypical features</a:t>
            </a:r>
            <a:endParaRPr/>
          </a:p>
        </p:txBody>
      </p:sp>
      <p:sp>
        <p:nvSpPr>
          <p:cNvPr id="1283" name="Google Shape;1283;p182"/>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How and when do we look for causes?</a:t>
            </a:r>
            <a:endParaRPr>
              <a:solidFill>
                <a:srgbClr val="3466C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5"/>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Gastrointestinal Problems Have Complex Relationship With Other Disorders</a:t>
            </a:r>
            <a:endParaRPr/>
          </a:p>
        </p:txBody>
      </p:sp>
      <p:sp>
        <p:nvSpPr>
          <p:cNvPr id="410" name="Google Shape;410;p75"/>
          <p:cNvSpPr txBox="1"/>
          <p:nvPr/>
        </p:nvSpPr>
        <p:spPr>
          <a:xfrm>
            <a:off x="2440594" y="4670678"/>
            <a:ext cx="45702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767679"/>
                </a:solidFill>
                <a:latin typeface="Arial"/>
                <a:ea typeface="Arial"/>
                <a:cs typeface="Arial"/>
                <a:sym typeface="Arial"/>
              </a:rPr>
              <a:t>Ofei and Fuchs, in Handbook of Interdisciplinary Treatments of ASD, Rieske ed. 2019.</a:t>
            </a:r>
            <a:endParaRPr sz="1100"/>
          </a:p>
        </p:txBody>
      </p:sp>
      <p:grpSp>
        <p:nvGrpSpPr>
          <p:cNvPr id="411" name="Google Shape;411;p75"/>
          <p:cNvGrpSpPr/>
          <p:nvPr/>
        </p:nvGrpSpPr>
        <p:grpSpPr>
          <a:xfrm>
            <a:off x="5048220" y="1368494"/>
            <a:ext cx="2985075" cy="2985075"/>
            <a:chOff x="859595" y="-966"/>
            <a:chExt cx="3980100" cy="3980100"/>
          </a:xfrm>
        </p:grpSpPr>
        <p:sp>
          <p:nvSpPr>
            <p:cNvPr id="412" name="Google Shape;412;p75"/>
            <p:cNvSpPr/>
            <p:nvPr/>
          </p:nvSpPr>
          <p:spPr>
            <a:xfrm>
              <a:off x="3342494" y="88190"/>
              <a:ext cx="1408200" cy="1408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3" name="Google Shape;413;p75"/>
            <p:cNvSpPr txBox="1"/>
            <p:nvPr/>
          </p:nvSpPr>
          <p:spPr>
            <a:xfrm>
              <a:off x="3342494" y="88190"/>
              <a:ext cx="1408200" cy="14082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Increasing Anxiety</a:t>
              </a:r>
              <a:endParaRPr sz="1100"/>
            </a:p>
          </p:txBody>
        </p:sp>
        <p:sp>
          <p:nvSpPr>
            <p:cNvPr id="414" name="Google Shape;414;p75"/>
            <p:cNvSpPr/>
            <p:nvPr/>
          </p:nvSpPr>
          <p:spPr>
            <a:xfrm>
              <a:off x="859595" y="-966"/>
              <a:ext cx="3980100" cy="3980100"/>
            </a:xfrm>
            <a:custGeom>
              <a:rect b="b" l="l" r="r" t="t"/>
              <a:pathLst>
                <a:path extrusionOk="0" h="120000" w="120000">
                  <a:moveTo>
                    <a:pt x="112120" y="44138"/>
                  </a:moveTo>
                  <a:lnTo>
                    <a:pt x="112120" y="44138"/>
                  </a:lnTo>
                  <a:cubicBezTo>
                    <a:pt x="114595" y="52269"/>
                    <a:pt x="115133" y="60866"/>
                    <a:pt x="113691" y="69242"/>
                  </a:cubicBezTo>
                  <a:lnTo>
                    <a:pt x="118938" y="70839"/>
                  </a:lnTo>
                  <a:lnTo>
                    <a:pt x="108160" y="74656"/>
                  </a:lnTo>
                  <a:lnTo>
                    <a:pt x="100457" y="65215"/>
                  </a:lnTo>
                  <a:lnTo>
                    <a:pt x="105697" y="66809"/>
                  </a:lnTo>
                  <a:cubicBezTo>
                    <a:pt x="106708" y="60028"/>
                    <a:pt x="106196" y="53108"/>
                    <a:pt x="104200" y="4654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5" name="Google Shape;415;p75"/>
            <p:cNvSpPr/>
            <p:nvPr/>
          </p:nvSpPr>
          <p:spPr>
            <a:xfrm>
              <a:off x="3342494" y="2481932"/>
              <a:ext cx="1408200" cy="1408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6" name="Google Shape;416;p75"/>
            <p:cNvSpPr txBox="1"/>
            <p:nvPr/>
          </p:nvSpPr>
          <p:spPr>
            <a:xfrm>
              <a:off x="3342494" y="2481932"/>
              <a:ext cx="1408200" cy="14082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Increasing Irritability</a:t>
              </a:r>
              <a:endParaRPr sz="1100"/>
            </a:p>
          </p:txBody>
        </p:sp>
        <p:sp>
          <p:nvSpPr>
            <p:cNvPr id="417" name="Google Shape;417;p75"/>
            <p:cNvSpPr/>
            <p:nvPr/>
          </p:nvSpPr>
          <p:spPr>
            <a:xfrm>
              <a:off x="859595" y="-966"/>
              <a:ext cx="3980100" cy="3980100"/>
            </a:xfrm>
            <a:custGeom>
              <a:rect b="b" l="l" r="r" t="t"/>
              <a:pathLst>
                <a:path extrusionOk="0" h="120000" w="120000">
                  <a:moveTo>
                    <a:pt x="75862" y="112120"/>
                  </a:moveTo>
                  <a:cubicBezTo>
                    <a:pt x="67731" y="114595"/>
                    <a:pt x="59134" y="115133"/>
                    <a:pt x="50758" y="113691"/>
                  </a:cubicBezTo>
                  <a:lnTo>
                    <a:pt x="49161" y="118938"/>
                  </a:lnTo>
                  <a:lnTo>
                    <a:pt x="45344" y="108160"/>
                  </a:lnTo>
                  <a:lnTo>
                    <a:pt x="54785" y="100457"/>
                  </a:lnTo>
                  <a:lnTo>
                    <a:pt x="53191" y="105697"/>
                  </a:lnTo>
                  <a:lnTo>
                    <a:pt x="53191" y="105697"/>
                  </a:lnTo>
                  <a:cubicBezTo>
                    <a:pt x="59972" y="106708"/>
                    <a:pt x="66892" y="106196"/>
                    <a:pt x="73451" y="104200"/>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8" name="Google Shape;418;p75"/>
            <p:cNvSpPr/>
            <p:nvPr/>
          </p:nvSpPr>
          <p:spPr>
            <a:xfrm>
              <a:off x="948751" y="2481932"/>
              <a:ext cx="1408200" cy="1408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9" name="Google Shape;419;p75"/>
            <p:cNvSpPr txBox="1"/>
            <p:nvPr/>
          </p:nvSpPr>
          <p:spPr>
            <a:xfrm>
              <a:off x="948751" y="2481932"/>
              <a:ext cx="1408200" cy="14082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Increasing GI Symptoms</a:t>
              </a:r>
              <a:endParaRPr sz="1100"/>
            </a:p>
          </p:txBody>
        </p:sp>
        <p:sp>
          <p:nvSpPr>
            <p:cNvPr id="420" name="Google Shape;420;p75"/>
            <p:cNvSpPr/>
            <p:nvPr/>
          </p:nvSpPr>
          <p:spPr>
            <a:xfrm>
              <a:off x="859595" y="-966"/>
              <a:ext cx="3980100" cy="3980100"/>
            </a:xfrm>
            <a:custGeom>
              <a:rect b="b" l="l" r="r" t="t"/>
              <a:pathLst>
                <a:path extrusionOk="0" h="120000" w="120000">
                  <a:moveTo>
                    <a:pt x="7880" y="75862"/>
                  </a:moveTo>
                  <a:lnTo>
                    <a:pt x="7880" y="75862"/>
                  </a:lnTo>
                  <a:cubicBezTo>
                    <a:pt x="5405" y="67731"/>
                    <a:pt x="4867" y="59134"/>
                    <a:pt x="6309" y="50758"/>
                  </a:cubicBezTo>
                  <a:lnTo>
                    <a:pt x="1062" y="49161"/>
                  </a:lnTo>
                  <a:lnTo>
                    <a:pt x="11840" y="45344"/>
                  </a:lnTo>
                  <a:lnTo>
                    <a:pt x="19543" y="54785"/>
                  </a:lnTo>
                  <a:lnTo>
                    <a:pt x="14303" y="53191"/>
                  </a:lnTo>
                  <a:lnTo>
                    <a:pt x="14303" y="53191"/>
                  </a:lnTo>
                  <a:cubicBezTo>
                    <a:pt x="13292" y="59972"/>
                    <a:pt x="13804" y="66892"/>
                    <a:pt x="15800" y="7345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1" name="Google Shape;421;p75"/>
            <p:cNvSpPr/>
            <p:nvPr/>
          </p:nvSpPr>
          <p:spPr>
            <a:xfrm>
              <a:off x="948751" y="88190"/>
              <a:ext cx="1408200" cy="1408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2" name="Google Shape;422;p75"/>
            <p:cNvSpPr txBox="1"/>
            <p:nvPr/>
          </p:nvSpPr>
          <p:spPr>
            <a:xfrm>
              <a:off x="948751" y="88190"/>
              <a:ext cx="1408200" cy="14082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Poor Sleep</a:t>
              </a:r>
              <a:endParaRPr sz="1100"/>
            </a:p>
          </p:txBody>
        </p:sp>
        <p:sp>
          <p:nvSpPr>
            <p:cNvPr id="423" name="Google Shape;423;p75"/>
            <p:cNvSpPr/>
            <p:nvPr/>
          </p:nvSpPr>
          <p:spPr>
            <a:xfrm>
              <a:off x="859595" y="-966"/>
              <a:ext cx="3980100" cy="3980100"/>
            </a:xfrm>
            <a:custGeom>
              <a:rect b="b" l="l" r="r" t="t"/>
              <a:pathLst>
                <a:path extrusionOk="0" h="120000" w="120000">
                  <a:moveTo>
                    <a:pt x="44138" y="7880"/>
                  </a:moveTo>
                  <a:lnTo>
                    <a:pt x="44138" y="7880"/>
                  </a:lnTo>
                  <a:cubicBezTo>
                    <a:pt x="52269" y="5405"/>
                    <a:pt x="60866" y="4867"/>
                    <a:pt x="69242" y="6309"/>
                  </a:cubicBezTo>
                  <a:lnTo>
                    <a:pt x="70839" y="1062"/>
                  </a:lnTo>
                  <a:lnTo>
                    <a:pt x="74656" y="11840"/>
                  </a:lnTo>
                  <a:lnTo>
                    <a:pt x="65215" y="19543"/>
                  </a:lnTo>
                  <a:lnTo>
                    <a:pt x="66809" y="14303"/>
                  </a:lnTo>
                  <a:lnTo>
                    <a:pt x="66809" y="14303"/>
                  </a:lnTo>
                  <a:cubicBezTo>
                    <a:pt x="60028" y="13292"/>
                    <a:pt x="53108" y="13804"/>
                    <a:pt x="46549" y="15800"/>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nvGrpSpPr>
          <p:cNvPr id="424" name="Google Shape;424;p75"/>
          <p:cNvGrpSpPr/>
          <p:nvPr/>
        </p:nvGrpSpPr>
        <p:grpSpPr>
          <a:xfrm>
            <a:off x="406730" y="2253351"/>
            <a:ext cx="4107400" cy="1215450"/>
            <a:chOff x="53357" y="1178843"/>
            <a:chExt cx="5476533" cy="1620600"/>
          </a:xfrm>
        </p:grpSpPr>
        <p:sp>
          <p:nvSpPr>
            <p:cNvPr id="425" name="Google Shape;425;p75"/>
            <p:cNvSpPr/>
            <p:nvPr/>
          </p:nvSpPr>
          <p:spPr>
            <a:xfrm rot="-5400000">
              <a:off x="577157" y="655043"/>
              <a:ext cx="1620600" cy="2668200"/>
            </a:xfrm>
            <a:prstGeom prst="downArrow">
              <a:avLst>
                <a:gd fmla="val 50000" name="adj1"/>
                <a:gd fmla="val 35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6" name="Google Shape;426;p75"/>
            <p:cNvSpPr txBox="1"/>
            <p:nvPr/>
          </p:nvSpPr>
          <p:spPr>
            <a:xfrm>
              <a:off x="53358" y="1583982"/>
              <a:ext cx="2384700" cy="810300"/>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GI Symptoms</a:t>
              </a:r>
              <a:endParaRPr sz="1100"/>
            </a:p>
          </p:txBody>
        </p:sp>
        <p:sp>
          <p:nvSpPr>
            <p:cNvPr id="427" name="Google Shape;427;p75"/>
            <p:cNvSpPr/>
            <p:nvPr/>
          </p:nvSpPr>
          <p:spPr>
            <a:xfrm rot="5400000">
              <a:off x="3489911" y="654981"/>
              <a:ext cx="1411500" cy="2668200"/>
            </a:xfrm>
            <a:prstGeom prst="downArrow">
              <a:avLst>
                <a:gd fmla="val 50000" name="adj1"/>
                <a:gd fmla="val 35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8" name="Google Shape;428;p75"/>
            <p:cNvSpPr txBox="1"/>
            <p:nvPr/>
          </p:nvSpPr>
          <p:spPr>
            <a:xfrm>
              <a:off x="3108590" y="1636233"/>
              <a:ext cx="2421300" cy="705900"/>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Anxiety</a:t>
              </a:r>
              <a:endParaRPr sz="1100"/>
            </a:p>
          </p:txBody>
        </p:sp>
      </p:grpSp>
      <p:sp>
        <p:nvSpPr>
          <p:cNvPr id="429" name="Google Shape;429;p75"/>
          <p:cNvSpPr/>
          <p:nvPr/>
        </p:nvSpPr>
        <p:spPr>
          <a:xfrm>
            <a:off x="4521565" y="3404821"/>
            <a:ext cx="5484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dk1"/>
                </a:solidFill>
                <a:latin typeface="Arial"/>
                <a:ea typeface="Arial"/>
                <a:cs typeface="Arial"/>
                <a:sym typeface="Arial"/>
              </a:rPr>
              <a:t>A</a:t>
            </a:r>
            <a:endParaRPr sz="1100"/>
          </a:p>
        </p:txBody>
      </p:sp>
      <p:sp>
        <p:nvSpPr>
          <p:cNvPr id="430" name="Google Shape;430;p75"/>
          <p:cNvSpPr/>
          <p:nvPr/>
        </p:nvSpPr>
        <p:spPr>
          <a:xfrm>
            <a:off x="8029263" y="1361455"/>
            <a:ext cx="5220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dk1"/>
                </a:solidFill>
                <a:latin typeface="Arial"/>
                <a:ea typeface="Arial"/>
                <a:cs typeface="Arial"/>
                <a:sym typeface="Arial"/>
              </a:rPr>
              <a:t>C</a:t>
            </a:r>
            <a:endParaRPr sz="1100"/>
          </a:p>
        </p:txBody>
      </p:sp>
      <p:sp>
        <p:nvSpPr>
          <p:cNvPr id="431" name="Google Shape;431;p75"/>
          <p:cNvSpPr/>
          <p:nvPr/>
        </p:nvSpPr>
        <p:spPr>
          <a:xfrm>
            <a:off x="4660772" y="1369219"/>
            <a:ext cx="5136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dk1"/>
                </a:solidFill>
                <a:latin typeface="Arial"/>
                <a:ea typeface="Arial"/>
                <a:cs typeface="Arial"/>
                <a:sym typeface="Arial"/>
              </a:rPr>
              <a:t>B</a:t>
            </a:r>
            <a:endParaRPr sz="1100"/>
          </a:p>
        </p:txBody>
      </p:sp>
      <p:sp>
        <p:nvSpPr>
          <p:cNvPr id="432" name="Google Shape;432;p75"/>
          <p:cNvSpPr/>
          <p:nvPr/>
        </p:nvSpPr>
        <p:spPr>
          <a:xfrm>
            <a:off x="8017842" y="3473055"/>
            <a:ext cx="5451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dk1"/>
                </a:solidFill>
                <a:latin typeface="Arial"/>
                <a:ea typeface="Arial"/>
                <a:cs typeface="Arial"/>
                <a:sym typeface="Arial"/>
              </a:rPr>
              <a:t>D</a:t>
            </a:r>
            <a:endParaRPr sz="1100"/>
          </a:p>
        </p:txBody>
      </p:sp>
      <p:grpSp>
        <p:nvGrpSpPr>
          <p:cNvPr id="433" name="Google Shape;433;p75"/>
          <p:cNvGrpSpPr/>
          <p:nvPr/>
        </p:nvGrpSpPr>
        <p:grpSpPr>
          <a:xfrm>
            <a:off x="5831162" y="2276785"/>
            <a:ext cx="1259944" cy="1352925"/>
            <a:chOff x="7774882" y="3035713"/>
            <a:chExt cx="1679926" cy="1803900"/>
          </a:xfrm>
        </p:grpSpPr>
        <p:cxnSp>
          <p:nvCxnSpPr>
            <p:cNvPr id="434" name="Google Shape;434;p75"/>
            <p:cNvCxnSpPr/>
            <p:nvPr/>
          </p:nvCxnSpPr>
          <p:spPr>
            <a:xfrm flipH="1" rot="10800000">
              <a:off x="8212508" y="3035713"/>
              <a:ext cx="1242300" cy="1517400"/>
            </a:xfrm>
            <a:prstGeom prst="straightConnector1">
              <a:avLst/>
            </a:prstGeom>
            <a:noFill/>
            <a:ln cap="flat" cmpd="sng" w="19050">
              <a:solidFill>
                <a:srgbClr val="FF0000"/>
              </a:solidFill>
              <a:prstDash val="dash"/>
              <a:round/>
              <a:headEnd len="sm" w="sm" type="none"/>
              <a:tailEnd len="med" w="med" type="stealth"/>
            </a:ln>
          </p:spPr>
        </p:cxnSp>
        <p:cxnSp>
          <p:nvCxnSpPr>
            <p:cNvPr id="435" name="Google Shape;435;p75"/>
            <p:cNvCxnSpPr/>
            <p:nvPr/>
          </p:nvCxnSpPr>
          <p:spPr>
            <a:xfrm rot="10800000">
              <a:off x="7774882" y="3035713"/>
              <a:ext cx="436200" cy="1517400"/>
            </a:xfrm>
            <a:prstGeom prst="straightConnector1">
              <a:avLst/>
            </a:prstGeom>
            <a:noFill/>
            <a:ln cap="flat" cmpd="sng" w="19050">
              <a:solidFill>
                <a:srgbClr val="FF0000"/>
              </a:solidFill>
              <a:prstDash val="dash"/>
              <a:round/>
              <a:headEnd len="sm" w="sm" type="none"/>
              <a:tailEnd len="med" w="med" type="stealth"/>
            </a:ln>
          </p:spPr>
        </p:cxnSp>
        <p:cxnSp>
          <p:nvCxnSpPr>
            <p:cNvPr id="436" name="Google Shape;436;p75"/>
            <p:cNvCxnSpPr/>
            <p:nvPr/>
          </p:nvCxnSpPr>
          <p:spPr>
            <a:xfrm>
              <a:off x="8211082" y="4553113"/>
              <a:ext cx="960300" cy="286500"/>
            </a:xfrm>
            <a:prstGeom prst="straightConnector1">
              <a:avLst/>
            </a:prstGeom>
            <a:noFill/>
            <a:ln cap="flat" cmpd="sng" w="19050">
              <a:solidFill>
                <a:srgbClr val="FF0000"/>
              </a:solidFill>
              <a:prstDash val="dash"/>
              <a:round/>
              <a:headEnd len="sm" w="sm" type="none"/>
              <a:tailEnd len="med" w="med" type="stealth"/>
            </a:ln>
          </p:spPr>
        </p:cxnSp>
      </p:gr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p183"/>
          <p:cNvPicPr preferRelativeResize="0"/>
          <p:nvPr>
            <p:ph idx="2" type="pic"/>
          </p:nvPr>
        </p:nvPicPr>
        <p:blipFill rotWithShape="1">
          <a:blip r:embed="rId3">
            <a:alphaModFix/>
          </a:blip>
          <a:srcRect b="1047" l="0" r="0" t="1047"/>
          <a:stretch/>
        </p:blipFill>
        <p:spPr>
          <a:xfrm>
            <a:off x="960835" y="540470"/>
            <a:ext cx="7222329" cy="406256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pic>
        <p:nvPicPr>
          <p:cNvPr id="1295" name="Google Shape;1295;p184"/>
          <p:cNvPicPr preferRelativeResize="0"/>
          <p:nvPr>
            <p:ph idx="2" type="pic"/>
          </p:nvPr>
        </p:nvPicPr>
        <p:blipFill rotWithShape="1">
          <a:blip r:embed="rId3">
            <a:alphaModFix/>
          </a:blip>
          <a:srcRect b="11366" l="0" r="0" t="11366"/>
          <a:stretch/>
        </p:blipFill>
        <p:spPr>
          <a:xfrm>
            <a:off x="714983" y="393915"/>
            <a:ext cx="7714034" cy="433914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p185"/>
          <p:cNvPicPr preferRelativeResize="0"/>
          <p:nvPr>
            <p:ph idx="2" type="pic"/>
          </p:nvPr>
        </p:nvPicPr>
        <p:blipFill rotWithShape="1">
          <a:blip r:embed="rId3">
            <a:alphaModFix/>
          </a:blip>
          <a:srcRect b="11366" l="0" r="0" t="11366"/>
          <a:stretch/>
        </p:blipFill>
        <p:spPr>
          <a:xfrm>
            <a:off x="714983" y="393915"/>
            <a:ext cx="7714034" cy="4339144"/>
          </a:xfrm>
          <a:prstGeom prst="rect">
            <a:avLst/>
          </a:prstGeom>
          <a:noFill/>
          <a:ln>
            <a:noFill/>
          </a:ln>
        </p:spPr>
      </p:pic>
      <p:sp>
        <p:nvSpPr>
          <p:cNvPr id="1302" name="Google Shape;1302;p185"/>
          <p:cNvSpPr/>
          <p:nvPr/>
        </p:nvSpPr>
        <p:spPr>
          <a:xfrm>
            <a:off x="1341455" y="3790741"/>
            <a:ext cx="1364100" cy="188400"/>
          </a:xfrm>
          <a:prstGeom prst="ellipse">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03" name="Google Shape;1303;p185"/>
          <p:cNvSpPr/>
          <p:nvPr/>
        </p:nvSpPr>
        <p:spPr>
          <a:xfrm>
            <a:off x="4572000" y="2857500"/>
            <a:ext cx="1364100" cy="188400"/>
          </a:xfrm>
          <a:prstGeom prst="ellipse">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04" name="Google Shape;1304;p185"/>
          <p:cNvSpPr/>
          <p:nvPr/>
        </p:nvSpPr>
        <p:spPr>
          <a:xfrm>
            <a:off x="3565910" y="1252276"/>
            <a:ext cx="1364100" cy="188400"/>
          </a:xfrm>
          <a:prstGeom prst="ellipse">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05" name="Google Shape;1305;p185"/>
          <p:cNvSpPr/>
          <p:nvPr/>
        </p:nvSpPr>
        <p:spPr>
          <a:xfrm>
            <a:off x="6414617" y="1975757"/>
            <a:ext cx="1364100" cy="188400"/>
          </a:xfrm>
          <a:prstGeom prst="ellipse">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186"/>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Not all episodes of staring are seizures</a:t>
            </a:r>
            <a:endParaRPr/>
          </a:p>
          <a:p>
            <a:pPr indent="-171450" lvl="0" marL="177800" rtl="0" algn="l">
              <a:lnSpc>
                <a:spcPct val="90000"/>
              </a:lnSpc>
              <a:spcBef>
                <a:spcPts val="1200"/>
              </a:spcBef>
              <a:spcAft>
                <a:spcPts val="0"/>
              </a:spcAft>
              <a:buClr>
                <a:srgbClr val="767679"/>
              </a:buClr>
              <a:buSzPts val="2100"/>
              <a:buChar char="•"/>
            </a:pPr>
            <a:r>
              <a:rPr lang="en"/>
              <a:t>Not all seizures that involve staring are absence seizures</a:t>
            </a:r>
            <a:endParaRPr/>
          </a:p>
          <a:p>
            <a:pPr indent="-177800" lvl="1" marL="520700" rtl="0" algn="l">
              <a:lnSpc>
                <a:spcPct val="90000"/>
              </a:lnSpc>
              <a:spcBef>
                <a:spcPts val="800"/>
              </a:spcBef>
              <a:spcAft>
                <a:spcPts val="0"/>
              </a:spcAft>
              <a:buClr>
                <a:srgbClr val="767679"/>
              </a:buClr>
              <a:buSzPts val="1800"/>
              <a:buChar char="•"/>
            </a:pPr>
            <a:r>
              <a:rPr lang="en"/>
              <a:t>“petit mal”—older terminology for small seizures often associated with absence but does not differentiate from focal seizures that involve behavioral arrest</a:t>
            </a:r>
            <a:endParaRPr/>
          </a:p>
          <a:p>
            <a:pPr indent="-177800" lvl="1" marL="520700" rtl="0" algn="l">
              <a:lnSpc>
                <a:spcPct val="90000"/>
              </a:lnSpc>
              <a:spcBef>
                <a:spcPts val="800"/>
              </a:spcBef>
              <a:spcAft>
                <a:spcPts val="0"/>
              </a:spcAft>
              <a:buClr>
                <a:srgbClr val="767679"/>
              </a:buClr>
              <a:buSzPts val="1800"/>
              <a:buChar char="•"/>
            </a:pPr>
            <a:r>
              <a:rPr lang="en"/>
              <a:t>Focal epilepsy vs generalized</a:t>
            </a:r>
            <a:endParaRPr/>
          </a:p>
          <a:p>
            <a:pPr indent="-171450" lvl="2" marL="863600" rtl="0" algn="l">
              <a:lnSpc>
                <a:spcPct val="90000"/>
              </a:lnSpc>
              <a:spcBef>
                <a:spcPts val="800"/>
              </a:spcBef>
              <a:spcAft>
                <a:spcPts val="0"/>
              </a:spcAft>
              <a:buClr>
                <a:srgbClr val="767679"/>
              </a:buClr>
              <a:buSzPts val="1500"/>
              <a:buChar char="•"/>
            </a:pPr>
            <a:r>
              <a:rPr lang="en"/>
              <a:t>Different treatments in regards to epilepsy medications</a:t>
            </a:r>
            <a:endParaRPr/>
          </a:p>
          <a:p>
            <a:pPr indent="-177800" lvl="1" marL="520700" rtl="0" algn="l">
              <a:lnSpc>
                <a:spcPct val="90000"/>
              </a:lnSpc>
              <a:spcBef>
                <a:spcPts val="800"/>
              </a:spcBef>
              <a:spcAft>
                <a:spcPts val="0"/>
              </a:spcAft>
              <a:buClr>
                <a:srgbClr val="767679"/>
              </a:buClr>
              <a:buSzPts val="1800"/>
              <a:buChar char="•"/>
            </a:pPr>
            <a:r>
              <a:rPr lang="en"/>
              <a:t>Different etiologies/reasons</a:t>
            </a:r>
            <a:endParaRPr/>
          </a:p>
          <a:p>
            <a:pPr indent="-171450" lvl="2" marL="863600" rtl="0" algn="l">
              <a:lnSpc>
                <a:spcPct val="90000"/>
              </a:lnSpc>
              <a:spcBef>
                <a:spcPts val="800"/>
              </a:spcBef>
              <a:spcAft>
                <a:spcPts val="0"/>
              </a:spcAft>
              <a:buClr>
                <a:srgbClr val="767679"/>
              </a:buClr>
              <a:buSzPts val="1500"/>
              <a:buChar char="•"/>
            </a:pPr>
            <a:r>
              <a:rPr lang="en"/>
              <a:t>Genetic vs structural </a:t>
            </a:r>
            <a:endParaRPr/>
          </a:p>
        </p:txBody>
      </p:sp>
      <p:sp>
        <p:nvSpPr>
          <p:cNvPr id="1312" name="Google Shape;1312;p186"/>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Staring Spells</a:t>
            </a:r>
            <a:endParaRPr>
              <a:solidFill>
                <a:srgbClr val="3466CC"/>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87"/>
          <p:cNvSpPr txBox="1"/>
          <p:nvPr>
            <p:ph idx="1" type="body"/>
          </p:nvPr>
        </p:nvSpPr>
        <p:spPr>
          <a:xfrm>
            <a:off x="366340" y="1369219"/>
            <a:ext cx="8412000" cy="3003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Therapies and developmental monitoring</a:t>
            </a:r>
            <a:endParaRPr/>
          </a:p>
          <a:p>
            <a:pPr indent="-171450" lvl="0" marL="177800" rtl="0" algn="l">
              <a:lnSpc>
                <a:spcPct val="90000"/>
              </a:lnSpc>
              <a:spcBef>
                <a:spcPts val="1200"/>
              </a:spcBef>
              <a:spcAft>
                <a:spcPts val="0"/>
              </a:spcAft>
              <a:buClr>
                <a:srgbClr val="767679"/>
              </a:buClr>
              <a:buSzPts val="2100"/>
              <a:buChar char="•"/>
            </a:pPr>
            <a:r>
              <a:rPr lang="en"/>
              <a:t>“Kill 2 birds with 1 stone”</a:t>
            </a:r>
            <a:endParaRPr/>
          </a:p>
          <a:p>
            <a:pPr indent="-177800" lvl="1" marL="520700" rtl="0" algn="l">
              <a:lnSpc>
                <a:spcPct val="90000"/>
              </a:lnSpc>
              <a:spcBef>
                <a:spcPts val="800"/>
              </a:spcBef>
              <a:spcAft>
                <a:spcPts val="0"/>
              </a:spcAft>
              <a:buClr>
                <a:srgbClr val="767679"/>
              </a:buClr>
              <a:buSzPts val="1800"/>
              <a:buChar char="•"/>
            </a:pPr>
            <a:r>
              <a:rPr lang="en"/>
              <a:t>Seizure medications that help with sleep, mood, or other comorbid issues</a:t>
            </a:r>
            <a:endParaRPr/>
          </a:p>
          <a:p>
            <a:pPr indent="-171450" lvl="0" marL="177800" rtl="0" algn="l">
              <a:lnSpc>
                <a:spcPct val="90000"/>
              </a:lnSpc>
              <a:spcBef>
                <a:spcPts val="1200"/>
              </a:spcBef>
              <a:spcAft>
                <a:spcPts val="0"/>
              </a:spcAft>
              <a:buClr>
                <a:srgbClr val="767679"/>
              </a:buClr>
              <a:buSzPts val="2100"/>
              <a:buChar char="•"/>
            </a:pPr>
            <a:r>
              <a:rPr lang="en"/>
              <a:t>Shared information between medical providers or institutions</a:t>
            </a:r>
            <a:endParaRPr/>
          </a:p>
          <a:p>
            <a:pPr indent="-177800" lvl="1" marL="520700" rtl="0" algn="l">
              <a:lnSpc>
                <a:spcPct val="90000"/>
              </a:lnSpc>
              <a:spcBef>
                <a:spcPts val="800"/>
              </a:spcBef>
              <a:spcAft>
                <a:spcPts val="0"/>
              </a:spcAft>
              <a:buClr>
                <a:srgbClr val="767679"/>
              </a:buClr>
              <a:buSzPts val="1800"/>
              <a:buChar char="•"/>
            </a:pPr>
            <a:r>
              <a:rPr lang="en"/>
              <a:t>Avoids repeating tests and questionnaires</a:t>
            </a:r>
            <a:endParaRPr/>
          </a:p>
          <a:p>
            <a:pPr indent="-177800" lvl="1" marL="520700" rtl="0" algn="l">
              <a:lnSpc>
                <a:spcPct val="90000"/>
              </a:lnSpc>
              <a:spcBef>
                <a:spcPts val="800"/>
              </a:spcBef>
              <a:spcAft>
                <a:spcPts val="0"/>
              </a:spcAft>
              <a:buClr>
                <a:srgbClr val="767679"/>
              </a:buClr>
              <a:buSzPts val="1800"/>
              <a:buChar char="•"/>
            </a:pPr>
            <a:r>
              <a:rPr lang="en"/>
              <a:t>Combined and/or comprehensive appointments</a:t>
            </a:r>
            <a:endParaRPr/>
          </a:p>
          <a:p>
            <a:pPr indent="-171450" lvl="0" marL="177800" rtl="0" algn="l">
              <a:lnSpc>
                <a:spcPct val="90000"/>
              </a:lnSpc>
              <a:spcBef>
                <a:spcPts val="1200"/>
              </a:spcBef>
              <a:spcAft>
                <a:spcPts val="0"/>
              </a:spcAft>
              <a:buClr>
                <a:srgbClr val="767679"/>
              </a:buClr>
              <a:buSzPts val="2100"/>
              <a:buChar char="•"/>
            </a:pPr>
            <a:r>
              <a:rPr lang="en"/>
              <a:t>Education and preparation</a:t>
            </a:r>
            <a:endParaRPr/>
          </a:p>
        </p:txBody>
      </p:sp>
      <p:sp>
        <p:nvSpPr>
          <p:cNvPr id="1319" name="Google Shape;1319;p187"/>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3466CC"/>
                </a:solidFill>
              </a:rPr>
              <a:t>Treatment</a:t>
            </a:r>
            <a:r>
              <a:rPr lang="en"/>
              <a:t>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88"/>
          <p:cNvSpPr txBox="1"/>
          <p:nvPr>
            <p:ph type="ctrTitle"/>
          </p:nvPr>
        </p:nvSpPr>
        <p:spPr>
          <a:xfrm>
            <a:off x="280825" y="679900"/>
            <a:ext cx="4581900" cy="4005300"/>
          </a:xfrm>
          <a:prstGeom prst="rect">
            <a:avLst/>
          </a:prstGeom>
          <a:noFill/>
          <a:ln>
            <a:noFill/>
          </a:ln>
        </p:spPr>
        <p:txBody>
          <a:bodyPr anchorCtr="0" anchor="ctr" bIns="34275" lIns="68575" spcFirstLastPara="1" rIns="68575" wrap="square" tIns="34275">
            <a:noAutofit/>
          </a:bodyPr>
          <a:lstStyle/>
          <a:p>
            <a:pPr indent="-298450" lvl="0" marL="457200" rtl="0" algn="l">
              <a:lnSpc>
                <a:spcPct val="100000"/>
              </a:lnSpc>
              <a:spcBef>
                <a:spcPts val="0"/>
              </a:spcBef>
              <a:spcAft>
                <a:spcPts val="0"/>
              </a:spcAft>
              <a:buClr>
                <a:srgbClr val="767679"/>
              </a:buClr>
              <a:buSzPts val="1100"/>
              <a:buAutoNum type="arabicPeriod"/>
            </a:pPr>
            <a:r>
              <a:rPr b="0" i="0" lang="en" sz="1100">
                <a:solidFill>
                  <a:srgbClr val="767679"/>
                </a:solidFill>
              </a:rPr>
              <a:t>American Psychiatric Association. Diagnostic and statistical manual of mental disorders. 5th ed. Arlington, VA: American Psychiatric Association; 2013. </a:t>
            </a:r>
            <a:endParaRPr sz="1100">
              <a:solidFill>
                <a:srgbClr val="767679"/>
              </a:solidFill>
            </a:endParaRPr>
          </a:p>
          <a:p>
            <a:pPr indent="-298450" lvl="0" marL="457200" rtl="0" algn="l">
              <a:lnSpc>
                <a:spcPct val="100000"/>
              </a:lnSpc>
              <a:spcBef>
                <a:spcPts val="0"/>
              </a:spcBef>
              <a:spcAft>
                <a:spcPts val="0"/>
              </a:spcAft>
              <a:buClr>
                <a:srgbClr val="767679"/>
              </a:buClr>
              <a:buSzPts val="1100"/>
              <a:buAutoNum type="arabicPeriod"/>
            </a:pPr>
            <a:r>
              <a:rPr b="0" i="0" lang="en" sz="1100">
                <a:solidFill>
                  <a:srgbClr val="767679"/>
                </a:solidFill>
              </a:rPr>
              <a:t>Roberto Tuchman, Michael Cuccaro, Michael Alessandri,</a:t>
            </a:r>
            <a:br>
              <a:rPr b="0" i="0" lang="en" sz="1100">
                <a:solidFill>
                  <a:srgbClr val="767679"/>
                </a:solidFill>
              </a:rPr>
            </a:br>
            <a:r>
              <a:rPr b="0" i="0" lang="en" sz="1100">
                <a:solidFill>
                  <a:srgbClr val="767679"/>
                </a:solidFill>
              </a:rPr>
              <a:t>Autism and epilepsy: Historical perspective, Brain and Development, Volume 32, Issue 9, 2010, Pages 709-718, ISSN 0387-7604, https://doi.org/10.1016/j.braindev.2010.04.008. (</a:t>
            </a:r>
            <a:r>
              <a:rPr b="0" i="0" lang="en" sz="1100" u="sng">
                <a:solidFill>
                  <a:schemeClr val="hlink"/>
                </a:solidFill>
                <a:hlinkClick r:id="rId3"/>
              </a:rPr>
              <a:t>https://www.sciencedirect.com/science/article/pii/S0387760410001178</a:t>
            </a:r>
            <a:endParaRPr sz="1100">
              <a:solidFill>
                <a:srgbClr val="767679"/>
              </a:solidFill>
            </a:endParaRPr>
          </a:p>
          <a:p>
            <a:pPr indent="-298450" lvl="0" marL="457200" rtl="0" algn="l">
              <a:lnSpc>
                <a:spcPct val="100000"/>
              </a:lnSpc>
              <a:spcBef>
                <a:spcPts val="0"/>
              </a:spcBef>
              <a:spcAft>
                <a:spcPts val="0"/>
              </a:spcAft>
              <a:buClr>
                <a:srgbClr val="767679"/>
              </a:buClr>
              <a:buSzPts val="1100"/>
              <a:buAutoNum type="arabicPeriod"/>
            </a:pPr>
            <a:r>
              <a:rPr b="0" i="0" lang="en" sz="1100">
                <a:solidFill>
                  <a:srgbClr val="767679"/>
                </a:solidFill>
              </a:rPr>
              <a:t>RS Fisher et al 2014. “A practical clinical definition of epilepsy.” Epilepsia, 55(4):475-482,2014 doi: 10.1111/epi12550 </a:t>
            </a:r>
            <a:endParaRPr sz="1100">
              <a:solidFill>
                <a:srgbClr val="767679"/>
              </a:solidFill>
            </a:endParaRPr>
          </a:p>
          <a:p>
            <a:pPr indent="-298450" lvl="0" marL="457200" rtl="0" algn="l">
              <a:lnSpc>
                <a:spcPct val="100000"/>
              </a:lnSpc>
              <a:spcBef>
                <a:spcPts val="0"/>
              </a:spcBef>
              <a:spcAft>
                <a:spcPts val="0"/>
              </a:spcAft>
              <a:buClr>
                <a:srgbClr val="767679"/>
              </a:buClr>
              <a:buSzPts val="1100"/>
              <a:buAutoNum type="arabicPeriod"/>
            </a:pPr>
            <a:r>
              <a:rPr b="0" i="0" lang="en" sz="1100">
                <a:solidFill>
                  <a:srgbClr val="767679"/>
                </a:solidFill>
              </a:rPr>
              <a:t>Frank MC Besag (2018) Epilepsy in patients with autism: links, risks</a:t>
            </a:r>
            <a:r>
              <a:rPr lang="en" sz="1100">
                <a:solidFill>
                  <a:srgbClr val="767679"/>
                </a:solidFill>
              </a:rPr>
              <a:t> </a:t>
            </a:r>
            <a:r>
              <a:rPr b="0" i="0" lang="en" sz="1100">
                <a:solidFill>
                  <a:srgbClr val="767679"/>
                </a:solidFill>
              </a:rPr>
              <a:t>and treatment challenges, Neuropsychiatric Disease and Treatment, , 1-10, DOI: 10.2147/NDT.S120509</a:t>
            </a:r>
            <a:endParaRPr sz="1100">
              <a:solidFill>
                <a:srgbClr val="767679"/>
              </a:solidFill>
            </a:endParaRPr>
          </a:p>
          <a:p>
            <a:pPr indent="-298450" lvl="0" marL="457200" rtl="0" algn="l">
              <a:lnSpc>
                <a:spcPct val="100000"/>
              </a:lnSpc>
              <a:spcBef>
                <a:spcPts val="0"/>
              </a:spcBef>
              <a:spcAft>
                <a:spcPts val="0"/>
              </a:spcAft>
              <a:buClr>
                <a:srgbClr val="767679"/>
              </a:buClr>
              <a:buSzPts val="1100"/>
              <a:buAutoNum type="arabicPeriod"/>
            </a:pPr>
            <a:r>
              <a:rPr b="0" i="0" lang="en" sz="1100">
                <a:solidFill>
                  <a:srgbClr val="767679"/>
                </a:solidFill>
              </a:rPr>
              <a:t>Specchio N, Wirrell EC, Scheffer IE, Nabbout R, Riney K, Samia P, et al. International League Against Epilepsy classification and definition of epilepsy syndromes with onset in</a:t>
            </a:r>
            <a:r>
              <a:rPr lang="en" sz="1100">
                <a:solidFill>
                  <a:srgbClr val="767679"/>
                </a:solidFill>
              </a:rPr>
              <a:t> </a:t>
            </a:r>
            <a:r>
              <a:rPr b="0" i="0" lang="en" sz="1100">
                <a:solidFill>
                  <a:srgbClr val="767679"/>
                </a:solidFill>
              </a:rPr>
              <a:t>childhood: Position paper by the ILAE Task Force on Nosology and Definitions. Epilepsia. 2022;63:1398– 1442. https://doi.org/10.1111/epi.17241</a:t>
            </a:r>
            <a:endParaRPr b="0" i="0" sz="1200">
              <a:solidFill>
                <a:srgbClr val="767679"/>
              </a:solidFill>
            </a:endParaRPr>
          </a:p>
        </p:txBody>
      </p:sp>
      <p:sp>
        <p:nvSpPr>
          <p:cNvPr id="1325" name="Google Shape;1325;p188"/>
          <p:cNvSpPr txBox="1"/>
          <p:nvPr/>
        </p:nvSpPr>
        <p:spPr>
          <a:xfrm>
            <a:off x="436025" y="243875"/>
            <a:ext cx="4035000" cy="6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64A4"/>
              </a:buClr>
              <a:buSzPts val="3000"/>
              <a:buFont typeface="Arial"/>
              <a:buNone/>
            </a:pPr>
            <a:r>
              <a:rPr lang="en" sz="3000">
                <a:solidFill>
                  <a:srgbClr val="0064A4"/>
                </a:solidFill>
              </a:rPr>
              <a:t>References:</a:t>
            </a:r>
            <a:endParaRPr sz="1800">
              <a:solidFill>
                <a:schemeClr val="dk2"/>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pic>
        <p:nvPicPr>
          <p:cNvPr descr="Long_LIve_Childhood_Tag_Black.eps" id="1330" name="Google Shape;1330;p189"/>
          <p:cNvPicPr preferRelativeResize="0"/>
          <p:nvPr/>
        </p:nvPicPr>
        <p:blipFill rotWithShape="1">
          <a:blip r:embed="rId3">
            <a:alphaModFix/>
          </a:blip>
          <a:srcRect b="0" l="0" r="0" t="0"/>
          <a:stretch/>
        </p:blipFill>
        <p:spPr>
          <a:xfrm>
            <a:off x="462915" y="1932398"/>
            <a:ext cx="3827146" cy="938437"/>
          </a:xfrm>
          <a:prstGeom prst="rect">
            <a:avLst/>
          </a:prstGeom>
          <a:noFill/>
          <a:ln>
            <a:noFill/>
          </a:ln>
        </p:spPr>
      </p:pic>
      <p:sp>
        <p:nvSpPr>
          <p:cNvPr id="1331" name="Google Shape;1331;p189"/>
          <p:cNvSpPr txBox="1"/>
          <p:nvPr/>
        </p:nvSpPr>
        <p:spPr>
          <a:xfrm>
            <a:off x="464820" y="2881057"/>
            <a:ext cx="3825300" cy="2736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64A4"/>
              </a:buClr>
              <a:buSzPts val="1200"/>
              <a:buFont typeface="Arial"/>
              <a:buNone/>
            </a:pPr>
            <a:r>
              <a:rPr b="1" i="0" lang="en" sz="1200" u="none" cap="none" strike="noStrike">
                <a:solidFill>
                  <a:srgbClr val="0064A4"/>
                </a:solidFill>
                <a:latin typeface="Arial"/>
                <a:ea typeface="Arial"/>
                <a:cs typeface="Arial"/>
                <a:sym typeface="Arial"/>
              </a:rPr>
              <a:t>Contact: </a:t>
            </a:r>
            <a:r>
              <a:rPr lang="en" sz="1200">
                <a:solidFill>
                  <a:srgbClr val="0064A4"/>
                </a:solidFill>
              </a:rPr>
              <a:t>Dr. David</a:t>
            </a:r>
            <a:r>
              <a:rPr b="0" i="0" lang="en" sz="1200" u="none" cap="none" strike="noStrike">
                <a:solidFill>
                  <a:srgbClr val="0064A4"/>
                </a:solidFill>
                <a:latin typeface="Arial"/>
                <a:ea typeface="Arial"/>
                <a:cs typeface="Arial"/>
                <a:sym typeface="Arial"/>
              </a:rPr>
              <a:t> / </a:t>
            </a:r>
            <a:r>
              <a:rPr lang="en" sz="1200">
                <a:solidFill>
                  <a:srgbClr val="0064A4"/>
                </a:solidFill>
              </a:rPr>
              <a:t>david.adams</a:t>
            </a:r>
            <a:r>
              <a:rPr b="0" i="0" lang="en" sz="1200" u="none" cap="none" strike="noStrike">
                <a:solidFill>
                  <a:srgbClr val="0064A4"/>
                </a:solidFill>
                <a:latin typeface="Arial"/>
                <a:ea typeface="Arial"/>
                <a:cs typeface="Arial"/>
                <a:sym typeface="Arial"/>
              </a:rPr>
              <a:t>@choc.org</a:t>
            </a:r>
            <a:endParaRPr b="0" i="0" sz="1200" u="none" cap="none" strike="noStrike">
              <a:solidFill>
                <a:srgbClr val="0064A4"/>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4A4"/>
        </a:solidFill>
      </p:bgPr>
    </p:bg>
    <p:spTree>
      <p:nvGrpSpPr>
        <p:cNvPr id="1335" name="Shape 1335"/>
        <p:cNvGrpSpPr/>
        <p:nvPr/>
      </p:nvGrpSpPr>
      <p:grpSpPr>
        <a:xfrm>
          <a:off x="0" y="0"/>
          <a:ext cx="0" cy="0"/>
          <a:chOff x="0" y="0"/>
          <a:chExt cx="0" cy="0"/>
        </a:xfrm>
      </p:grpSpPr>
      <p:sp>
        <p:nvSpPr>
          <p:cNvPr id="1336" name="Google Shape;1336;p190"/>
          <p:cNvSpPr txBox="1"/>
          <p:nvPr>
            <p:ph type="ctrTitle"/>
          </p:nvPr>
        </p:nvSpPr>
        <p:spPr>
          <a:xfrm>
            <a:off x="311708" y="80954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chemeClr val="lt1"/>
                </a:solidFill>
                <a:latin typeface="Helvetica Neue"/>
                <a:ea typeface="Helvetica Neue"/>
                <a:cs typeface="Helvetica Neue"/>
                <a:sym typeface="Helvetica Neue"/>
              </a:rPr>
              <a:t>Lunch Break</a:t>
            </a:r>
            <a:endParaRPr b="1">
              <a:solidFill>
                <a:schemeClr val="lt1"/>
              </a:solidFill>
              <a:latin typeface="Helvetica Neue"/>
              <a:ea typeface="Helvetica Neue"/>
              <a:cs typeface="Helvetica Neue"/>
              <a:sym typeface="Helvetica Neue"/>
            </a:endParaRPr>
          </a:p>
        </p:txBody>
      </p:sp>
      <p:cxnSp>
        <p:nvCxnSpPr>
          <p:cNvPr id="1337" name="Google Shape;1337;p190"/>
          <p:cNvCxnSpPr/>
          <p:nvPr/>
        </p:nvCxnSpPr>
        <p:spPr>
          <a:xfrm>
            <a:off x="1807200" y="2862150"/>
            <a:ext cx="55296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91"/>
          <p:cNvSpPr txBox="1"/>
          <p:nvPr>
            <p:ph type="ctrTitle"/>
          </p:nvPr>
        </p:nvSpPr>
        <p:spPr>
          <a:xfrm>
            <a:off x="335280" y="762001"/>
            <a:ext cx="8473500" cy="4381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rPr b="1" i="0" lang="en" sz="2700"/>
              <a:t>Co-Occurring Anxiety Disorders in Youth with Autism Spectrum Disorder (ASD)</a:t>
            </a:r>
            <a:br>
              <a:rPr i="0" lang="en" sz="2700"/>
            </a:br>
            <a:r>
              <a:rPr i="0" lang="en" sz="2700"/>
              <a:t>Considerations for Assessment and Treatment </a:t>
            </a:r>
            <a:br>
              <a:rPr i="0" lang="en" sz="2700"/>
            </a:br>
            <a:br>
              <a:rPr i="0" lang="en" sz="2700"/>
            </a:br>
            <a:br>
              <a:rPr i="0" lang="en" sz="2700"/>
            </a:br>
            <a:br>
              <a:rPr i="0" lang="en" sz="2700"/>
            </a:br>
            <a:r>
              <a:rPr i="0" lang="en" sz="1800"/>
              <a:t>Esther Hong, Ph.D.</a:t>
            </a:r>
            <a:br>
              <a:rPr i="0" lang="en" sz="1800"/>
            </a:br>
            <a:r>
              <a:rPr i="0" lang="en" sz="1800"/>
              <a:t>March 20, 2024</a:t>
            </a:r>
            <a:endParaRPr i="0" sz="2700"/>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92"/>
          <p:cNvSpPr txBox="1"/>
          <p:nvPr>
            <p:ph idx="1" type="body"/>
          </p:nvPr>
        </p:nvSpPr>
        <p:spPr>
          <a:xfrm>
            <a:off x="274749" y="1026925"/>
            <a:ext cx="7963200" cy="2252100"/>
          </a:xfrm>
          <a:prstGeom prst="rect">
            <a:avLst/>
          </a:prstGeom>
          <a:noFill/>
          <a:ln>
            <a:noFill/>
          </a:ln>
        </p:spPr>
        <p:txBody>
          <a:bodyPr anchorCtr="0" anchor="t" bIns="34275" lIns="68575" spcFirstLastPara="1" rIns="68575" wrap="square" tIns="34275">
            <a:normAutofit/>
          </a:bodyPr>
          <a:lstStyle/>
          <a:p>
            <a:pPr indent="-247650" lvl="0" marL="254000" rtl="0" algn="l">
              <a:lnSpc>
                <a:spcPct val="100000"/>
              </a:lnSpc>
              <a:spcBef>
                <a:spcPts val="0"/>
              </a:spcBef>
              <a:spcAft>
                <a:spcPts val="0"/>
              </a:spcAft>
              <a:buClr>
                <a:schemeClr val="dk1"/>
              </a:buClr>
              <a:buSzPts val="1100"/>
              <a:buChar char="●"/>
            </a:pPr>
            <a:r>
              <a:rPr lang="en" sz="1500">
                <a:solidFill>
                  <a:schemeClr val="dk1"/>
                </a:solidFill>
              </a:rPr>
              <a:t>I do not have relevant financial relationship(s) to disclose with ineligible companies whose primary business is producing, marketing, selling, re-selling, or distributing healthcare products used by or on patients.</a:t>
            </a:r>
            <a:endParaRPr>
              <a:solidFill>
                <a:schemeClr val="dk1"/>
              </a:solidFill>
            </a:endParaRPr>
          </a:p>
          <a:p>
            <a:pPr indent="-177800" lvl="0" marL="254000" rtl="0" algn="l">
              <a:lnSpc>
                <a:spcPct val="100000"/>
              </a:lnSpc>
              <a:spcBef>
                <a:spcPts val="300"/>
              </a:spcBef>
              <a:spcAft>
                <a:spcPts val="0"/>
              </a:spcAft>
              <a:buClr>
                <a:srgbClr val="000000"/>
              </a:buClr>
              <a:buSzPts val="1100"/>
              <a:buFont typeface="Arial"/>
              <a:buNone/>
            </a:pPr>
            <a:r>
              <a:t/>
            </a:r>
            <a:endParaRPr sz="1500">
              <a:solidFill>
                <a:schemeClr val="dk1"/>
              </a:solidFill>
            </a:endParaRPr>
          </a:p>
          <a:p>
            <a:pPr indent="-247650" lvl="0" marL="254000" rtl="0" algn="l">
              <a:lnSpc>
                <a:spcPct val="100000"/>
              </a:lnSpc>
              <a:spcBef>
                <a:spcPts val="300"/>
              </a:spcBef>
              <a:spcAft>
                <a:spcPts val="0"/>
              </a:spcAft>
              <a:buClr>
                <a:schemeClr val="dk1"/>
              </a:buClr>
              <a:buSzPts val="1100"/>
              <a:buChar char="●"/>
            </a:pPr>
            <a:r>
              <a:rPr lang="en" sz="1500">
                <a:solidFill>
                  <a:schemeClr val="dk1"/>
                </a:solidFill>
              </a:rPr>
              <a:t>I do not intend to discuss an unapproved/investigative use of a commercial product/device.</a:t>
            </a:r>
            <a:endParaRPr>
              <a:solidFill>
                <a:schemeClr val="dk1"/>
              </a:solidFill>
            </a:endParaRPr>
          </a:p>
        </p:txBody>
      </p:sp>
      <p:sp>
        <p:nvSpPr>
          <p:cNvPr id="1350" name="Google Shape;1350;p192"/>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000"/>
              <a:buNone/>
            </a:pPr>
            <a:r>
              <a:rPr lang="en">
                <a:solidFill>
                  <a:srgbClr val="0064A4"/>
                </a:solidFill>
              </a:rPr>
              <a:t>Disclosure</a:t>
            </a: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6"/>
          <p:cNvSpPr txBox="1"/>
          <p:nvPr>
            <p:ph idx="1" type="body"/>
          </p:nvPr>
        </p:nvSpPr>
        <p:spPr>
          <a:xfrm>
            <a:off x="366340" y="1369219"/>
            <a:ext cx="4148700" cy="2983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767679"/>
              </a:buClr>
              <a:buSzPts val="2100"/>
              <a:buNone/>
            </a:pPr>
            <a:r>
              <a:rPr lang="en"/>
              <a:t>Sleep Disorders in ASD</a:t>
            </a:r>
            <a:endParaRPr/>
          </a:p>
          <a:p>
            <a:pPr indent="-177800" lvl="1" marL="520700" rtl="0" algn="l">
              <a:lnSpc>
                <a:spcPct val="90000"/>
              </a:lnSpc>
              <a:spcBef>
                <a:spcPts val="800"/>
              </a:spcBef>
              <a:spcAft>
                <a:spcPts val="0"/>
              </a:spcAft>
              <a:buClr>
                <a:srgbClr val="767679"/>
              </a:buClr>
              <a:buSzPts val="1800"/>
              <a:buChar char="•"/>
            </a:pPr>
            <a:r>
              <a:rPr lang="en"/>
              <a:t>53- 80%</a:t>
            </a:r>
            <a:endParaRPr/>
          </a:p>
          <a:p>
            <a:pPr indent="-177800" lvl="1" marL="520700" rtl="0" algn="l">
              <a:lnSpc>
                <a:spcPct val="90000"/>
              </a:lnSpc>
              <a:spcBef>
                <a:spcPts val="800"/>
              </a:spcBef>
              <a:spcAft>
                <a:spcPts val="0"/>
              </a:spcAft>
              <a:buClr>
                <a:srgbClr val="767679"/>
              </a:buClr>
              <a:buSzPts val="1800"/>
              <a:buChar char="•"/>
            </a:pPr>
            <a:r>
              <a:rPr lang="en"/>
              <a:t>Insomnia (Difficulty falling asleep)</a:t>
            </a:r>
            <a:endParaRPr/>
          </a:p>
          <a:p>
            <a:pPr indent="-177800" lvl="1" marL="520700" rtl="0" algn="l">
              <a:lnSpc>
                <a:spcPct val="90000"/>
              </a:lnSpc>
              <a:spcBef>
                <a:spcPts val="800"/>
              </a:spcBef>
              <a:spcAft>
                <a:spcPts val="0"/>
              </a:spcAft>
              <a:buClr>
                <a:srgbClr val="767679"/>
              </a:buClr>
              <a:buSzPts val="1800"/>
              <a:buChar char="•"/>
            </a:pPr>
            <a:r>
              <a:rPr lang="en"/>
              <a:t>Night Waking (Staying Asleep)</a:t>
            </a:r>
            <a:endParaRPr/>
          </a:p>
          <a:p>
            <a:pPr indent="-177800" lvl="1" marL="520700" rtl="0" algn="l">
              <a:lnSpc>
                <a:spcPct val="90000"/>
              </a:lnSpc>
              <a:spcBef>
                <a:spcPts val="800"/>
              </a:spcBef>
              <a:spcAft>
                <a:spcPts val="0"/>
              </a:spcAft>
              <a:buClr>
                <a:srgbClr val="767679"/>
              </a:buClr>
              <a:buSzPts val="1800"/>
              <a:buChar char="•"/>
            </a:pPr>
            <a:r>
              <a:rPr lang="en"/>
              <a:t>Sleep Apnea</a:t>
            </a:r>
            <a:endParaRPr/>
          </a:p>
          <a:p>
            <a:pPr indent="-38100" lvl="0" marL="177800" rtl="0" algn="l">
              <a:lnSpc>
                <a:spcPct val="90000"/>
              </a:lnSpc>
              <a:spcBef>
                <a:spcPts val="1200"/>
              </a:spcBef>
              <a:spcAft>
                <a:spcPts val="0"/>
              </a:spcAft>
              <a:buClr>
                <a:srgbClr val="767679"/>
              </a:buClr>
              <a:buSzPts val="2100"/>
              <a:buNone/>
            </a:pPr>
            <a:r>
              <a:t/>
            </a:r>
            <a:endParaRPr/>
          </a:p>
        </p:txBody>
      </p:sp>
      <p:sp>
        <p:nvSpPr>
          <p:cNvPr id="443" name="Google Shape;443;p76"/>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Examples of Co-Occurring Disorders: Sleep</a:t>
            </a:r>
            <a:endParaRPr/>
          </a:p>
        </p:txBody>
      </p:sp>
      <p:grpSp>
        <p:nvGrpSpPr>
          <p:cNvPr id="444" name="Google Shape;444;p76"/>
          <p:cNvGrpSpPr/>
          <p:nvPr/>
        </p:nvGrpSpPr>
        <p:grpSpPr>
          <a:xfrm>
            <a:off x="5190075" y="1254919"/>
            <a:ext cx="3028675" cy="2983718"/>
            <a:chOff x="747900" y="0"/>
            <a:chExt cx="4038233" cy="3978290"/>
          </a:xfrm>
        </p:grpSpPr>
        <p:sp>
          <p:nvSpPr>
            <p:cNvPr id="445" name="Google Shape;445;p76"/>
            <p:cNvSpPr/>
            <p:nvPr/>
          </p:nvSpPr>
          <p:spPr>
            <a:xfrm>
              <a:off x="1974824" y="1283391"/>
              <a:ext cx="1631100" cy="14112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6" name="Google Shape;446;p76"/>
            <p:cNvSpPr txBox="1"/>
            <p:nvPr/>
          </p:nvSpPr>
          <p:spPr>
            <a:xfrm>
              <a:off x="2245144" y="1517229"/>
              <a:ext cx="1090500" cy="943500"/>
            </a:xfrm>
            <a:prstGeom prst="rect">
              <a:avLst/>
            </a:prstGeom>
            <a:noFill/>
            <a:ln>
              <a:noFill/>
            </a:ln>
          </p:spPr>
          <p:txBody>
            <a:bodyPr anchorCtr="0" anchor="ctr" bIns="26675" lIns="26675" spcFirstLastPara="1" rIns="26675" wrap="square" tIns="26675">
              <a:noAutofit/>
            </a:bodyPr>
            <a:lstStyle/>
            <a:p>
              <a:pPr indent="0" lvl="0" marL="0" marR="0" rtl="0" algn="ctr">
                <a:lnSpc>
                  <a:spcPct val="90000"/>
                </a:lnSpc>
                <a:spcBef>
                  <a:spcPts val="0"/>
                </a:spcBef>
                <a:spcAft>
                  <a:spcPts val="0"/>
                </a:spcAft>
                <a:buClr>
                  <a:schemeClr val="lt1"/>
                </a:buClr>
                <a:buSzPts val="2100"/>
                <a:buFont typeface="Arial"/>
                <a:buNone/>
              </a:pPr>
              <a:r>
                <a:rPr lang="en" sz="2100">
                  <a:solidFill>
                    <a:schemeClr val="lt1"/>
                  </a:solidFill>
                  <a:latin typeface="Arial"/>
                  <a:ea typeface="Arial"/>
                  <a:cs typeface="Arial"/>
                  <a:sym typeface="Arial"/>
                </a:rPr>
                <a:t>Sleep</a:t>
              </a:r>
              <a:endParaRPr sz="700">
                <a:solidFill>
                  <a:schemeClr val="lt1"/>
                </a:solidFill>
                <a:latin typeface="Arial"/>
                <a:ea typeface="Arial"/>
                <a:cs typeface="Arial"/>
                <a:sym typeface="Arial"/>
              </a:endParaRPr>
            </a:p>
          </p:txBody>
        </p:sp>
        <p:sp>
          <p:nvSpPr>
            <p:cNvPr id="447" name="Google Shape;447;p76"/>
            <p:cNvSpPr/>
            <p:nvPr/>
          </p:nvSpPr>
          <p:spPr>
            <a:xfrm>
              <a:off x="2996297" y="608278"/>
              <a:ext cx="615600" cy="530400"/>
            </a:xfrm>
            <a:prstGeom prst="hexagon">
              <a:avLst>
                <a:gd fmla="val 28900" name="adj"/>
                <a:gd fmla="val 115470" name="vf"/>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8" name="Google Shape;448;p76"/>
            <p:cNvSpPr/>
            <p:nvPr/>
          </p:nvSpPr>
          <p:spPr>
            <a:xfrm>
              <a:off x="2125085" y="0"/>
              <a:ext cx="1336800" cy="11565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9" name="Google Shape;449;p76"/>
            <p:cNvSpPr txBox="1"/>
            <p:nvPr/>
          </p:nvSpPr>
          <p:spPr>
            <a:xfrm>
              <a:off x="2346620" y="191654"/>
              <a:ext cx="893700" cy="7731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Arial"/>
                <a:buNone/>
              </a:pPr>
              <a:r>
                <a:rPr lang="en" sz="1100">
                  <a:solidFill>
                    <a:schemeClr val="lt1"/>
                  </a:solidFill>
                  <a:latin typeface="Arial"/>
                  <a:ea typeface="Arial"/>
                  <a:cs typeface="Arial"/>
                  <a:sym typeface="Arial"/>
                </a:rPr>
                <a:t>Genetic</a:t>
              </a:r>
              <a:r>
                <a:rPr lang="en" sz="1000">
                  <a:solidFill>
                    <a:schemeClr val="lt1"/>
                  </a:solidFill>
                  <a:latin typeface="Arial"/>
                  <a:ea typeface="Arial"/>
                  <a:cs typeface="Arial"/>
                  <a:sym typeface="Arial"/>
                </a:rPr>
                <a:t> Syndrome</a:t>
              </a:r>
              <a:endParaRPr sz="1100"/>
            </a:p>
          </p:txBody>
        </p:sp>
        <p:sp>
          <p:nvSpPr>
            <p:cNvPr id="450" name="Google Shape;450;p76"/>
            <p:cNvSpPr/>
            <p:nvPr/>
          </p:nvSpPr>
          <p:spPr>
            <a:xfrm>
              <a:off x="3714592" y="1599664"/>
              <a:ext cx="615600" cy="530400"/>
            </a:xfrm>
            <a:prstGeom prst="hexagon">
              <a:avLst>
                <a:gd fmla="val 28900" name="adj"/>
                <a:gd fmla="val 115470" name="vf"/>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1" name="Google Shape;451;p76"/>
            <p:cNvSpPr/>
            <p:nvPr/>
          </p:nvSpPr>
          <p:spPr>
            <a:xfrm>
              <a:off x="3252833" y="711315"/>
              <a:ext cx="1533300" cy="11565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2" name="Google Shape;452;p76"/>
            <p:cNvSpPr txBox="1"/>
            <p:nvPr/>
          </p:nvSpPr>
          <p:spPr>
            <a:xfrm>
              <a:off x="3490743" y="890759"/>
              <a:ext cx="1057500" cy="7977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Arial"/>
                <a:buNone/>
              </a:pPr>
              <a:r>
                <a:rPr lang="en" sz="1100">
                  <a:solidFill>
                    <a:schemeClr val="lt1"/>
                  </a:solidFill>
                  <a:latin typeface="Arial"/>
                  <a:ea typeface="Arial"/>
                  <a:cs typeface="Arial"/>
                  <a:sym typeface="Arial"/>
                </a:rPr>
                <a:t>Melatonin** </a:t>
              </a:r>
              <a:endParaRPr sz="800">
                <a:solidFill>
                  <a:schemeClr val="lt1"/>
                </a:solidFill>
                <a:latin typeface="Arial"/>
                <a:ea typeface="Arial"/>
                <a:cs typeface="Arial"/>
                <a:sym typeface="Arial"/>
              </a:endParaRPr>
            </a:p>
          </p:txBody>
        </p:sp>
        <p:sp>
          <p:nvSpPr>
            <p:cNvPr id="453" name="Google Shape;453;p76"/>
            <p:cNvSpPr/>
            <p:nvPr/>
          </p:nvSpPr>
          <p:spPr>
            <a:xfrm>
              <a:off x="3215618" y="2718753"/>
              <a:ext cx="615600" cy="530400"/>
            </a:xfrm>
            <a:prstGeom prst="hexagon">
              <a:avLst>
                <a:gd fmla="val 28900" name="adj"/>
                <a:gd fmla="val 115470" name="vf"/>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4" name="Google Shape;454;p76"/>
            <p:cNvSpPr/>
            <p:nvPr/>
          </p:nvSpPr>
          <p:spPr>
            <a:xfrm>
              <a:off x="3351081" y="2109679"/>
              <a:ext cx="1336800" cy="11565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5" name="Google Shape;455;p76"/>
            <p:cNvSpPr txBox="1"/>
            <p:nvPr/>
          </p:nvSpPr>
          <p:spPr>
            <a:xfrm>
              <a:off x="3572616" y="2301333"/>
              <a:ext cx="893700" cy="7731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Arial"/>
                <a:buNone/>
              </a:pPr>
              <a:r>
                <a:rPr lang="en" sz="1100">
                  <a:solidFill>
                    <a:schemeClr val="lt1"/>
                  </a:solidFill>
                  <a:latin typeface="Arial"/>
                  <a:ea typeface="Arial"/>
                  <a:cs typeface="Arial"/>
                  <a:sym typeface="Arial"/>
                </a:rPr>
                <a:t>IQ</a:t>
              </a:r>
              <a:endParaRPr sz="1100"/>
            </a:p>
          </p:txBody>
        </p:sp>
        <p:sp>
          <p:nvSpPr>
            <p:cNvPr id="456" name="Google Shape;456;p76"/>
            <p:cNvSpPr/>
            <p:nvPr/>
          </p:nvSpPr>
          <p:spPr>
            <a:xfrm>
              <a:off x="1977859" y="2834918"/>
              <a:ext cx="615600" cy="530400"/>
            </a:xfrm>
            <a:prstGeom prst="hexagon">
              <a:avLst>
                <a:gd fmla="val 28900" name="adj"/>
                <a:gd fmla="val 115470" name="vf"/>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7" name="Google Shape;457;p76"/>
            <p:cNvSpPr/>
            <p:nvPr/>
          </p:nvSpPr>
          <p:spPr>
            <a:xfrm>
              <a:off x="2125085" y="2821790"/>
              <a:ext cx="1336800" cy="11565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8" name="Google Shape;458;p76"/>
            <p:cNvSpPr txBox="1"/>
            <p:nvPr/>
          </p:nvSpPr>
          <p:spPr>
            <a:xfrm>
              <a:off x="2346620" y="3013444"/>
              <a:ext cx="893700" cy="7731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Arial"/>
                <a:buNone/>
              </a:pPr>
              <a:r>
                <a:rPr lang="en" sz="1100">
                  <a:solidFill>
                    <a:schemeClr val="lt1"/>
                  </a:solidFill>
                  <a:latin typeface="Arial"/>
                  <a:ea typeface="Arial"/>
                  <a:cs typeface="Arial"/>
                  <a:sym typeface="Arial"/>
                </a:rPr>
                <a:t>Social Factors*</a:t>
              </a:r>
              <a:endParaRPr sz="800">
                <a:solidFill>
                  <a:schemeClr val="lt1"/>
                </a:solidFill>
                <a:latin typeface="Arial"/>
                <a:ea typeface="Arial"/>
                <a:cs typeface="Arial"/>
                <a:sym typeface="Arial"/>
              </a:endParaRPr>
            </a:p>
          </p:txBody>
        </p:sp>
        <p:sp>
          <p:nvSpPr>
            <p:cNvPr id="459" name="Google Shape;459;p76"/>
            <p:cNvSpPr/>
            <p:nvPr/>
          </p:nvSpPr>
          <p:spPr>
            <a:xfrm>
              <a:off x="1247801" y="1843930"/>
              <a:ext cx="615600" cy="530400"/>
            </a:xfrm>
            <a:prstGeom prst="hexagon">
              <a:avLst>
                <a:gd fmla="val 28900" name="adj"/>
                <a:gd fmla="val 115470" name="vf"/>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0" name="Google Shape;460;p76"/>
            <p:cNvSpPr/>
            <p:nvPr/>
          </p:nvSpPr>
          <p:spPr>
            <a:xfrm>
              <a:off x="777597" y="2110474"/>
              <a:ext cx="1568400" cy="11565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1" name="Google Shape;461;p76"/>
            <p:cNvSpPr txBox="1"/>
            <p:nvPr/>
          </p:nvSpPr>
          <p:spPr>
            <a:xfrm>
              <a:off x="1018432" y="2288058"/>
              <a:ext cx="1086600" cy="8013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Arial"/>
                <a:buNone/>
              </a:pPr>
              <a:r>
                <a:rPr lang="en" sz="1100">
                  <a:solidFill>
                    <a:schemeClr val="lt1"/>
                  </a:solidFill>
                  <a:latin typeface="Arial"/>
                  <a:ea typeface="Arial"/>
                  <a:cs typeface="Arial"/>
                  <a:sym typeface="Arial"/>
                </a:rPr>
                <a:t>Sensory Difficulties</a:t>
              </a:r>
              <a:endParaRPr sz="1100"/>
            </a:p>
          </p:txBody>
        </p:sp>
        <p:sp>
          <p:nvSpPr>
            <p:cNvPr id="462" name="Google Shape;462;p76"/>
            <p:cNvSpPr/>
            <p:nvPr/>
          </p:nvSpPr>
          <p:spPr>
            <a:xfrm>
              <a:off x="747900" y="709724"/>
              <a:ext cx="1627800" cy="1156500"/>
            </a:xfrm>
            <a:prstGeom prst="hexagon">
              <a:avLst>
                <a:gd fmla="val 28570" name="adj"/>
                <a:gd fmla="val 115470" name="vf"/>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3" name="Google Shape;463;p76"/>
            <p:cNvSpPr txBox="1"/>
            <p:nvPr/>
          </p:nvSpPr>
          <p:spPr>
            <a:xfrm>
              <a:off x="993685" y="884345"/>
              <a:ext cx="1136100" cy="8073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Arial"/>
                <a:buNone/>
              </a:pPr>
              <a:r>
                <a:rPr lang="en" sz="1100">
                  <a:solidFill>
                    <a:schemeClr val="lt1"/>
                  </a:solidFill>
                  <a:latin typeface="Arial"/>
                  <a:ea typeface="Arial"/>
                  <a:cs typeface="Arial"/>
                  <a:sym typeface="Arial"/>
                </a:rPr>
                <a:t>Psychological  &amp; Medical Dx ***</a:t>
              </a:r>
              <a:endParaRPr sz="1100"/>
            </a:p>
          </p:txBody>
        </p:sp>
      </p:grpSp>
      <p:sp>
        <p:nvSpPr>
          <p:cNvPr id="464" name="Google Shape;464;p76"/>
          <p:cNvSpPr txBox="1"/>
          <p:nvPr/>
        </p:nvSpPr>
        <p:spPr>
          <a:xfrm>
            <a:off x="4572000" y="4378345"/>
            <a:ext cx="45720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*Parental approaches, Environmental, Routine</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**Sensitivity to and Production of</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***Sleep Apnea, GI symptoms, Epilepsy Anxiety.</a:t>
            </a:r>
            <a:endParaRPr sz="1400">
              <a:solidFill>
                <a:schemeClr val="dk1"/>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193"/>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Objectives</a:t>
            </a:r>
            <a:r>
              <a:rPr lang="en"/>
              <a:t> </a:t>
            </a:r>
            <a:endParaRPr/>
          </a:p>
        </p:txBody>
      </p:sp>
      <p:grpSp>
        <p:nvGrpSpPr>
          <p:cNvPr id="1357" name="Google Shape;1357;p193"/>
          <p:cNvGrpSpPr/>
          <p:nvPr/>
        </p:nvGrpSpPr>
        <p:grpSpPr>
          <a:xfrm>
            <a:off x="366340" y="1369219"/>
            <a:ext cx="8411856" cy="3002850"/>
            <a:chOff x="0" y="0"/>
            <a:chExt cx="11215808" cy="4003800"/>
          </a:xfrm>
        </p:grpSpPr>
        <p:sp>
          <p:nvSpPr>
            <p:cNvPr id="1358" name="Google Shape;1358;p193"/>
            <p:cNvSpPr/>
            <p:nvPr/>
          </p:nvSpPr>
          <p:spPr>
            <a:xfrm>
              <a:off x="0" y="0"/>
              <a:ext cx="3504900" cy="4003800"/>
            </a:xfrm>
            <a:prstGeom prst="rect">
              <a:avLst/>
            </a:prstGeom>
            <a:solidFill>
              <a:srgbClr val="CCD3EA">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59" name="Google Shape;1359;p193"/>
            <p:cNvSpPr txBox="1"/>
            <p:nvPr/>
          </p:nvSpPr>
          <p:spPr>
            <a:xfrm>
              <a:off x="0"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chemeClr val="dk1"/>
                </a:buClr>
                <a:buSzPts val="2700"/>
                <a:buFont typeface="Arial"/>
                <a:buNone/>
              </a:pPr>
              <a:r>
                <a:rPr b="0" i="0" lang="en" sz="2700" u="none" cap="none" strike="noStrike">
                  <a:solidFill>
                    <a:schemeClr val="dk1"/>
                  </a:solidFill>
                  <a:latin typeface="Arial"/>
                  <a:ea typeface="Arial"/>
                  <a:cs typeface="Arial"/>
                  <a:sym typeface="Arial"/>
                </a:rPr>
                <a:t>Risk factors </a:t>
              </a:r>
              <a:endParaRPr b="0" i="0" sz="1100" u="none" cap="none" strike="noStrike">
                <a:solidFill>
                  <a:srgbClr val="000000"/>
                </a:solidFill>
                <a:latin typeface="Arial"/>
                <a:ea typeface="Arial"/>
                <a:cs typeface="Arial"/>
                <a:sym typeface="Arial"/>
              </a:endParaRPr>
            </a:p>
          </p:txBody>
        </p:sp>
        <p:sp>
          <p:nvSpPr>
            <p:cNvPr id="1360" name="Google Shape;1360;p193"/>
            <p:cNvSpPr/>
            <p:nvPr/>
          </p:nvSpPr>
          <p:spPr>
            <a:xfrm>
              <a:off x="1151927" y="400367"/>
              <a:ext cx="1201200" cy="1201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1" name="Google Shape;1361;p193"/>
            <p:cNvSpPr txBox="1"/>
            <p:nvPr/>
          </p:nvSpPr>
          <p:spPr>
            <a:xfrm>
              <a:off x="1327824"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1</a:t>
              </a:r>
              <a:endParaRPr b="0" i="0" sz="1100" u="none" cap="none" strike="noStrike">
                <a:solidFill>
                  <a:srgbClr val="000000"/>
                </a:solidFill>
                <a:latin typeface="Arial"/>
                <a:ea typeface="Arial"/>
                <a:cs typeface="Arial"/>
                <a:sym typeface="Arial"/>
              </a:endParaRPr>
            </a:p>
          </p:txBody>
        </p:sp>
        <p:sp>
          <p:nvSpPr>
            <p:cNvPr id="1362" name="Google Shape;1362;p193"/>
            <p:cNvSpPr/>
            <p:nvPr/>
          </p:nvSpPr>
          <p:spPr>
            <a:xfrm>
              <a:off x="0"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3" name="Google Shape;1363;p193"/>
            <p:cNvSpPr/>
            <p:nvPr/>
          </p:nvSpPr>
          <p:spPr>
            <a:xfrm>
              <a:off x="3855454" y="0"/>
              <a:ext cx="3504900" cy="4003800"/>
            </a:xfrm>
            <a:prstGeom prst="rect">
              <a:avLst/>
            </a:prstGeom>
            <a:solidFill>
              <a:srgbClr val="CCD3EA">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4" name="Google Shape;1364;p193"/>
            <p:cNvSpPr txBox="1"/>
            <p:nvPr/>
          </p:nvSpPr>
          <p:spPr>
            <a:xfrm>
              <a:off x="3855454"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chemeClr val="dk1"/>
                </a:buClr>
                <a:buSzPts val="2700"/>
                <a:buFont typeface="Arial"/>
                <a:buNone/>
              </a:pPr>
              <a:r>
                <a:rPr b="0" i="0" lang="en" sz="2700" u="none" cap="none" strike="noStrike">
                  <a:solidFill>
                    <a:schemeClr val="dk1"/>
                  </a:solidFill>
                  <a:latin typeface="Arial"/>
                  <a:ea typeface="Arial"/>
                  <a:cs typeface="Arial"/>
                  <a:sym typeface="Arial"/>
                </a:rPr>
                <a:t>Assessment</a:t>
              </a:r>
              <a:endParaRPr b="0" i="0" sz="1100" u="none" cap="none" strike="noStrike">
                <a:solidFill>
                  <a:srgbClr val="000000"/>
                </a:solidFill>
                <a:latin typeface="Arial"/>
                <a:ea typeface="Arial"/>
                <a:cs typeface="Arial"/>
                <a:sym typeface="Arial"/>
              </a:endParaRPr>
            </a:p>
          </p:txBody>
        </p:sp>
        <p:sp>
          <p:nvSpPr>
            <p:cNvPr id="1365" name="Google Shape;1365;p193"/>
            <p:cNvSpPr/>
            <p:nvPr/>
          </p:nvSpPr>
          <p:spPr>
            <a:xfrm>
              <a:off x="5007382" y="400367"/>
              <a:ext cx="1201200" cy="1201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6" name="Google Shape;1366;p193"/>
            <p:cNvSpPr txBox="1"/>
            <p:nvPr/>
          </p:nvSpPr>
          <p:spPr>
            <a:xfrm>
              <a:off x="5183279"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2</a:t>
              </a:r>
              <a:endParaRPr b="0" i="0" sz="1100" u="none" cap="none" strike="noStrike">
                <a:solidFill>
                  <a:srgbClr val="000000"/>
                </a:solidFill>
                <a:latin typeface="Arial"/>
                <a:ea typeface="Arial"/>
                <a:cs typeface="Arial"/>
                <a:sym typeface="Arial"/>
              </a:endParaRPr>
            </a:p>
          </p:txBody>
        </p:sp>
        <p:sp>
          <p:nvSpPr>
            <p:cNvPr id="1367" name="Google Shape;1367;p193"/>
            <p:cNvSpPr/>
            <p:nvPr/>
          </p:nvSpPr>
          <p:spPr>
            <a:xfrm>
              <a:off x="3855454"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8" name="Google Shape;1368;p193"/>
            <p:cNvSpPr/>
            <p:nvPr/>
          </p:nvSpPr>
          <p:spPr>
            <a:xfrm>
              <a:off x="7710908" y="0"/>
              <a:ext cx="3504900" cy="4003800"/>
            </a:xfrm>
            <a:prstGeom prst="rect">
              <a:avLst/>
            </a:prstGeom>
            <a:solidFill>
              <a:srgbClr val="CCD3EA">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9" name="Google Shape;1369;p193"/>
            <p:cNvSpPr txBox="1"/>
            <p:nvPr/>
          </p:nvSpPr>
          <p:spPr>
            <a:xfrm>
              <a:off x="7710908"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chemeClr val="dk1"/>
                </a:buClr>
                <a:buSzPts val="2700"/>
                <a:buFont typeface="Arial"/>
                <a:buNone/>
              </a:pPr>
              <a:r>
                <a:rPr b="0" i="0" lang="en" sz="2700" u="none" cap="none" strike="noStrike">
                  <a:solidFill>
                    <a:schemeClr val="dk1"/>
                  </a:solidFill>
                  <a:latin typeface="Arial"/>
                  <a:ea typeface="Arial"/>
                  <a:cs typeface="Arial"/>
                  <a:sym typeface="Arial"/>
                </a:rPr>
                <a:t>Intervention</a:t>
              </a:r>
              <a:endParaRPr b="0" i="0" sz="1100" u="none" cap="none" strike="noStrike">
                <a:solidFill>
                  <a:srgbClr val="000000"/>
                </a:solidFill>
                <a:latin typeface="Arial"/>
                <a:ea typeface="Arial"/>
                <a:cs typeface="Arial"/>
                <a:sym typeface="Arial"/>
              </a:endParaRPr>
            </a:p>
          </p:txBody>
        </p:sp>
        <p:sp>
          <p:nvSpPr>
            <p:cNvPr id="1370" name="Google Shape;1370;p193"/>
            <p:cNvSpPr/>
            <p:nvPr/>
          </p:nvSpPr>
          <p:spPr>
            <a:xfrm>
              <a:off x="8862836" y="400367"/>
              <a:ext cx="1201200" cy="1201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71" name="Google Shape;1371;p193"/>
            <p:cNvSpPr txBox="1"/>
            <p:nvPr/>
          </p:nvSpPr>
          <p:spPr>
            <a:xfrm>
              <a:off x="9038733"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3</a:t>
              </a:r>
              <a:endParaRPr b="0" i="0" sz="1100" u="none" cap="none" strike="noStrike">
                <a:solidFill>
                  <a:srgbClr val="000000"/>
                </a:solidFill>
                <a:latin typeface="Arial"/>
                <a:ea typeface="Arial"/>
                <a:cs typeface="Arial"/>
                <a:sym typeface="Arial"/>
              </a:endParaRPr>
            </a:p>
          </p:txBody>
        </p:sp>
        <p:sp>
          <p:nvSpPr>
            <p:cNvPr id="1372" name="Google Shape;1372;p193"/>
            <p:cNvSpPr/>
            <p:nvPr/>
          </p:nvSpPr>
          <p:spPr>
            <a:xfrm>
              <a:off x="7710908"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94"/>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ASD Diagnostic Criteria</a:t>
            </a:r>
            <a:r>
              <a:rPr lang="en"/>
              <a:t> </a:t>
            </a:r>
            <a:endParaRPr/>
          </a:p>
        </p:txBody>
      </p:sp>
      <p:sp>
        <p:nvSpPr>
          <p:cNvPr id="1379" name="Google Shape;1379;p194"/>
          <p:cNvSpPr/>
          <p:nvPr/>
        </p:nvSpPr>
        <p:spPr>
          <a:xfrm>
            <a:off x="364050" y="1369225"/>
            <a:ext cx="4150799" cy="3172674"/>
          </a:xfrm>
          <a:custGeom>
            <a:rect b="b" l="l" r="r" t="t"/>
            <a:pathLst>
              <a:path extrusionOk="0" fill="none" h="3978275" w="5534399">
                <a:moveTo>
                  <a:pt x="0" y="0"/>
                </a:moveTo>
                <a:cubicBezTo>
                  <a:pt x="235137" y="-20661"/>
                  <a:pt x="265676" y="26139"/>
                  <a:pt x="498096" y="0"/>
                </a:cubicBezTo>
                <a:cubicBezTo>
                  <a:pt x="730516" y="-26139"/>
                  <a:pt x="862756" y="30045"/>
                  <a:pt x="1106880" y="0"/>
                </a:cubicBezTo>
                <a:cubicBezTo>
                  <a:pt x="1351004" y="-30045"/>
                  <a:pt x="1393419" y="17874"/>
                  <a:pt x="1549632" y="0"/>
                </a:cubicBezTo>
                <a:cubicBezTo>
                  <a:pt x="1705845" y="-17874"/>
                  <a:pt x="1953989" y="24948"/>
                  <a:pt x="2103072" y="0"/>
                </a:cubicBezTo>
                <a:cubicBezTo>
                  <a:pt x="2252155" y="-24948"/>
                  <a:pt x="2407878" y="11051"/>
                  <a:pt x="2711856" y="0"/>
                </a:cubicBezTo>
                <a:cubicBezTo>
                  <a:pt x="3015834" y="-11051"/>
                  <a:pt x="3003946" y="32442"/>
                  <a:pt x="3099263" y="0"/>
                </a:cubicBezTo>
                <a:cubicBezTo>
                  <a:pt x="3194580" y="-32442"/>
                  <a:pt x="3341698" y="42842"/>
                  <a:pt x="3486671" y="0"/>
                </a:cubicBezTo>
                <a:cubicBezTo>
                  <a:pt x="3631644" y="-42842"/>
                  <a:pt x="4000135" y="39527"/>
                  <a:pt x="4150799" y="0"/>
                </a:cubicBezTo>
                <a:cubicBezTo>
                  <a:pt x="4301463" y="-39527"/>
                  <a:pt x="4464256" y="53899"/>
                  <a:pt x="4704239" y="0"/>
                </a:cubicBezTo>
                <a:cubicBezTo>
                  <a:pt x="4944222" y="-53899"/>
                  <a:pt x="5198669" y="39579"/>
                  <a:pt x="5534399" y="0"/>
                </a:cubicBezTo>
                <a:cubicBezTo>
                  <a:pt x="5571909" y="230629"/>
                  <a:pt x="5498474" y="368260"/>
                  <a:pt x="5534399" y="568325"/>
                </a:cubicBezTo>
                <a:cubicBezTo>
                  <a:pt x="5570324" y="768390"/>
                  <a:pt x="5512656" y="953898"/>
                  <a:pt x="5534399" y="1176433"/>
                </a:cubicBezTo>
                <a:cubicBezTo>
                  <a:pt x="5556142" y="1398968"/>
                  <a:pt x="5484049" y="1518007"/>
                  <a:pt x="5534399" y="1665192"/>
                </a:cubicBezTo>
                <a:cubicBezTo>
                  <a:pt x="5584749" y="1812377"/>
                  <a:pt x="5530631" y="1963107"/>
                  <a:pt x="5534399" y="2233517"/>
                </a:cubicBezTo>
                <a:cubicBezTo>
                  <a:pt x="5538167" y="2503927"/>
                  <a:pt x="5492058" y="2523127"/>
                  <a:pt x="5534399" y="2682494"/>
                </a:cubicBezTo>
                <a:cubicBezTo>
                  <a:pt x="5576740" y="2841861"/>
                  <a:pt x="5524842" y="3019119"/>
                  <a:pt x="5534399" y="3330384"/>
                </a:cubicBezTo>
                <a:cubicBezTo>
                  <a:pt x="5543956" y="3641649"/>
                  <a:pt x="5491169" y="3688391"/>
                  <a:pt x="5534399" y="3978275"/>
                </a:cubicBezTo>
                <a:cubicBezTo>
                  <a:pt x="5217432" y="3984760"/>
                  <a:pt x="5174081" y="3931574"/>
                  <a:pt x="4870271" y="3978275"/>
                </a:cubicBezTo>
                <a:cubicBezTo>
                  <a:pt x="4566461" y="4024976"/>
                  <a:pt x="4426327" y="3923011"/>
                  <a:pt x="4261487" y="3978275"/>
                </a:cubicBezTo>
                <a:cubicBezTo>
                  <a:pt x="4096647" y="4033539"/>
                  <a:pt x="3959526" y="3934373"/>
                  <a:pt x="3818735" y="3978275"/>
                </a:cubicBezTo>
                <a:cubicBezTo>
                  <a:pt x="3677944" y="4022177"/>
                  <a:pt x="3444001" y="3951224"/>
                  <a:pt x="3154607" y="3978275"/>
                </a:cubicBezTo>
                <a:cubicBezTo>
                  <a:pt x="2865213" y="4005326"/>
                  <a:pt x="2873527" y="3913782"/>
                  <a:pt x="2601168" y="3978275"/>
                </a:cubicBezTo>
                <a:cubicBezTo>
                  <a:pt x="2328809" y="4042768"/>
                  <a:pt x="2377186" y="3964461"/>
                  <a:pt x="2213760" y="3978275"/>
                </a:cubicBezTo>
                <a:cubicBezTo>
                  <a:pt x="2050334" y="3992089"/>
                  <a:pt x="1922683" y="3920491"/>
                  <a:pt x="1660320" y="3978275"/>
                </a:cubicBezTo>
                <a:cubicBezTo>
                  <a:pt x="1397957" y="4036059"/>
                  <a:pt x="1343567" y="3920796"/>
                  <a:pt x="1162224" y="3978275"/>
                </a:cubicBezTo>
                <a:cubicBezTo>
                  <a:pt x="980881" y="4035754"/>
                  <a:pt x="808700" y="3945369"/>
                  <a:pt x="664128" y="3978275"/>
                </a:cubicBezTo>
                <a:cubicBezTo>
                  <a:pt x="519556" y="4011181"/>
                  <a:pt x="174837" y="3910233"/>
                  <a:pt x="0" y="3978275"/>
                </a:cubicBezTo>
                <a:cubicBezTo>
                  <a:pt x="-46611" y="3781890"/>
                  <a:pt x="58148" y="3610072"/>
                  <a:pt x="0" y="3449733"/>
                </a:cubicBezTo>
                <a:cubicBezTo>
                  <a:pt x="-58148" y="3289394"/>
                  <a:pt x="34497" y="3093341"/>
                  <a:pt x="0" y="2841625"/>
                </a:cubicBezTo>
                <a:cubicBezTo>
                  <a:pt x="-34497" y="2589909"/>
                  <a:pt x="50957" y="2497456"/>
                  <a:pt x="0" y="2313083"/>
                </a:cubicBezTo>
                <a:cubicBezTo>
                  <a:pt x="-50957" y="2128710"/>
                  <a:pt x="32896" y="1975909"/>
                  <a:pt x="0" y="1864106"/>
                </a:cubicBezTo>
                <a:cubicBezTo>
                  <a:pt x="-32896" y="1752303"/>
                  <a:pt x="46734" y="1449449"/>
                  <a:pt x="0" y="1335564"/>
                </a:cubicBezTo>
                <a:cubicBezTo>
                  <a:pt x="-46734" y="1221679"/>
                  <a:pt x="13397" y="875927"/>
                  <a:pt x="0" y="727456"/>
                </a:cubicBezTo>
                <a:cubicBezTo>
                  <a:pt x="-13397" y="578985"/>
                  <a:pt x="71636" y="160446"/>
                  <a:pt x="0" y="0"/>
                </a:cubicBezTo>
                <a:close/>
              </a:path>
              <a:path extrusionOk="0" h="3978275" w="5534399">
                <a:moveTo>
                  <a:pt x="0" y="0"/>
                </a:moveTo>
                <a:cubicBezTo>
                  <a:pt x="109434" y="-57532"/>
                  <a:pt x="270326" y="47599"/>
                  <a:pt x="498096" y="0"/>
                </a:cubicBezTo>
                <a:cubicBezTo>
                  <a:pt x="725866" y="-47599"/>
                  <a:pt x="762907" y="40159"/>
                  <a:pt x="885504" y="0"/>
                </a:cubicBezTo>
                <a:cubicBezTo>
                  <a:pt x="1008101" y="-40159"/>
                  <a:pt x="1375897" y="17780"/>
                  <a:pt x="1549632" y="0"/>
                </a:cubicBezTo>
                <a:cubicBezTo>
                  <a:pt x="1723367" y="-17780"/>
                  <a:pt x="1909592" y="50482"/>
                  <a:pt x="2047728" y="0"/>
                </a:cubicBezTo>
                <a:cubicBezTo>
                  <a:pt x="2185864" y="-50482"/>
                  <a:pt x="2321613" y="7568"/>
                  <a:pt x="2545824" y="0"/>
                </a:cubicBezTo>
                <a:cubicBezTo>
                  <a:pt x="2770035" y="-7568"/>
                  <a:pt x="2961851" y="30245"/>
                  <a:pt x="3209951" y="0"/>
                </a:cubicBezTo>
                <a:cubicBezTo>
                  <a:pt x="3458051" y="-30245"/>
                  <a:pt x="3536246" y="43014"/>
                  <a:pt x="3652703" y="0"/>
                </a:cubicBezTo>
                <a:cubicBezTo>
                  <a:pt x="3769160" y="-43014"/>
                  <a:pt x="4179871" y="60498"/>
                  <a:pt x="4316831" y="0"/>
                </a:cubicBezTo>
                <a:cubicBezTo>
                  <a:pt x="4453791" y="-60498"/>
                  <a:pt x="4815921" y="65144"/>
                  <a:pt x="4980959" y="0"/>
                </a:cubicBezTo>
                <a:cubicBezTo>
                  <a:pt x="5145997" y="-65144"/>
                  <a:pt x="5325778" y="60464"/>
                  <a:pt x="5534399" y="0"/>
                </a:cubicBezTo>
                <a:cubicBezTo>
                  <a:pt x="5578154" y="312997"/>
                  <a:pt x="5510047" y="383351"/>
                  <a:pt x="5534399" y="647890"/>
                </a:cubicBezTo>
                <a:cubicBezTo>
                  <a:pt x="5558751" y="912429"/>
                  <a:pt x="5492686" y="997054"/>
                  <a:pt x="5534399" y="1255998"/>
                </a:cubicBezTo>
                <a:cubicBezTo>
                  <a:pt x="5576112" y="1514942"/>
                  <a:pt x="5530498" y="1558062"/>
                  <a:pt x="5534399" y="1704975"/>
                </a:cubicBezTo>
                <a:cubicBezTo>
                  <a:pt x="5538300" y="1851888"/>
                  <a:pt x="5522157" y="2054621"/>
                  <a:pt x="5534399" y="2273300"/>
                </a:cubicBezTo>
                <a:cubicBezTo>
                  <a:pt x="5546641" y="2491980"/>
                  <a:pt x="5494546" y="2646684"/>
                  <a:pt x="5534399" y="2841625"/>
                </a:cubicBezTo>
                <a:cubicBezTo>
                  <a:pt x="5574252" y="3036567"/>
                  <a:pt x="5471459" y="3130376"/>
                  <a:pt x="5534399" y="3409950"/>
                </a:cubicBezTo>
                <a:cubicBezTo>
                  <a:pt x="5597339" y="3689524"/>
                  <a:pt x="5489592" y="3710683"/>
                  <a:pt x="5534399" y="3978275"/>
                </a:cubicBezTo>
                <a:cubicBezTo>
                  <a:pt x="5269228" y="4037540"/>
                  <a:pt x="5169962" y="3909822"/>
                  <a:pt x="4925615" y="3978275"/>
                </a:cubicBezTo>
                <a:cubicBezTo>
                  <a:pt x="4681268" y="4046728"/>
                  <a:pt x="4698171" y="3952008"/>
                  <a:pt x="4538207" y="3978275"/>
                </a:cubicBezTo>
                <a:cubicBezTo>
                  <a:pt x="4378243" y="4004542"/>
                  <a:pt x="4208914" y="3956039"/>
                  <a:pt x="4095455" y="3978275"/>
                </a:cubicBezTo>
                <a:cubicBezTo>
                  <a:pt x="3981996" y="4000511"/>
                  <a:pt x="3647001" y="3960976"/>
                  <a:pt x="3431327" y="3978275"/>
                </a:cubicBezTo>
                <a:cubicBezTo>
                  <a:pt x="3215653" y="3995574"/>
                  <a:pt x="3010529" y="3948706"/>
                  <a:pt x="2877887" y="3978275"/>
                </a:cubicBezTo>
                <a:cubicBezTo>
                  <a:pt x="2745245" y="4007844"/>
                  <a:pt x="2596514" y="3969326"/>
                  <a:pt x="2435136" y="3978275"/>
                </a:cubicBezTo>
                <a:cubicBezTo>
                  <a:pt x="2273758" y="3987224"/>
                  <a:pt x="2044995" y="3943439"/>
                  <a:pt x="1881696" y="3978275"/>
                </a:cubicBezTo>
                <a:cubicBezTo>
                  <a:pt x="1718397" y="4013111"/>
                  <a:pt x="1643204" y="3961633"/>
                  <a:pt x="1494288" y="3978275"/>
                </a:cubicBezTo>
                <a:cubicBezTo>
                  <a:pt x="1345372" y="3994917"/>
                  <a:pt x="1192805" y="3933956"/>
                  <a:pt x="1106880" y="3978275"/>
                </a:cubicBezTo>
                <a:cubicBezTo>
                  <a:pt x="1020955" y="4022594"/>
                  <a:pt x="693602" y="3949776"/>
                  <a:pt x="553440" y="3978275"/>
                </a:cubicBezTo>
                <a:cubicBezTo>
                  <a:pt x="413278" y="4006774"/>
                  <a:pt x="198009" y="3916102"/>
                  <a:pt x="0" y="3978275"/>
                </a:cubicBezTo>
                <a:cubicBezTo>
                  <a:pt x="-13263" y="3806916"/>
                  <a:pt x="4095" y="3582174"/>
                  <a:pt x="0" y="3370167"/>
                </a:cubicBezTo>
                <a:cubicBezTo>
                  <a:pt x="-4095" y="3158160"/>
                  <a:pt x="1572" y="2957386"/>
                  <a:pt x="0" y="2841625"/>
                </a:cubicBezTo>
                <a:cubicBezTo>
                  <a:pt x="-1572" y="2725864"/>
                  <a:pt x="29115" y="2616285"/>
                  <a:pt x="0" y="2392648"/>
                </a:cubicBezTo>
                <a:cubicBezTo>
                  <a:pt x="-29115" y="2169011"/>
                  <a:pt x="23630" y="1990421"/>
                  <a:pt x="0" y="1784541"/>
                </a:cubicBezTo>
                <a:cubicBezTo>
                  <a:pt x="-23630" y="1578661"/>
                  <a:pt x="43506" y="1513894"/>
                  <a:pt x="0" y="1295781"/>
                </a:cubicBezTo>
                <a:cubicBezTo>
                  <a:pt x="-43506" y="1077668"/>
                  <a:pt x="21189" y="865277"/>
                  <a:pt x="0" y="687673"/>
                </a:cubicBezTo>
                <a:cubicBezTo>
                  <a:pt x="-21189" y="510069"/>
                  <a:pt x="26266" y="231562"/>
                  <a:pt x="0" y="0"/>
                </a:cubicBezTo>
                <a:close/>
              </a:path>
            </a:pathLst>
          </a:custGeom>
          <a:noFill/>
          <a:ln cap="rnd" cmpd="sng" w="25400">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767679"/>
              </a:buClr>
              <a:buSzPts val="2000"/>
              <a:buFont typeface="Arial"/>
              <a:buNone/>
            </a:pPr>
            <a:r>
              <a:t/>
            </a:r>
            <a:endParaRPr b="1" i="0" sz="2000" u="none" cap="none" strike="noStrike">
              <a:solidFill>
                <a:srgbClr val="767679"/>
              </a:solidFill>
              <a:latin typeface="Arial"/>
              <a:ea typeface="Arial"/>
              <a:cs typeface="Arial"/>
              <a:sym typeface="Arial"/>
            </a:endParaRPr>
          </a:p>
          <a:p>
            <a:pPr indent="0" lvl="0" marL="0" marR="0" rtl="0" algn="ctr">
              <a:lnSpc>
                <a:spcPct val="90000"/>
              </a:lnSpc>
              <a:spcBef>
                <a:spcPts val="1200"/>
              </a:spcBef>
              <a:spcAft>
                <a:spcPts val="0"/>
              </a:spcAft>
              <a:buClr>
                <a:srgbClr val="767679"/>
              </a:buClr>
              <a:buSzPts val="2000"/>
              <a:buFont typeface="Arial"/>
              <a:buNone/>
            </a:pPr>
            <a:r>
              <a:rPr b="1" i="0" lang="en" sz="2000" u="none" cap="none" strike="noStrike">
                <a:solidFill>
                  <a:srgbClr val="545454"/>
                </a:solidFill>
                <a:latin typeface="Arial"/>
                <a:ea typeface="Arial"/>
                <a:cs typeface="Arial"/>
                <a:sym typeface="Arial"/>
              </a:rPr>
              <a:t>Social Communication</a:t>
            </a:r>
            <a:endParaRPr b="0" i="0" sz="1100" u="none" cap="none" strike="noStrike">
              <a:solidFill>
                <a:srgbClr val="545454"/>
              </a:solidFill>
              <a:latin typeface="Arial"/>
              <a:ea typeface="Arial"/>
              <a:cs typeface="Arial"/>
              <a:sym typeface="Arial"/>
            </a:endParaRPr>
          </a:p>
          <a:p>
            <a:pPr indent="-177800" lvl="0" marL="177800" marR="0" rtl="0" algn="l">
              <a:lnSpc>
                <a:spcPct val="90000"/>
              </a:lnSpc>
              <a:spcBef>
                <a:spcPts val="1200"/>
              </a:spcBef>
              <a:spcAft>
                <a:spcPts val="0"/>
              </a:spcAft>
              <a:buClr>
                <a:srgbClr val="545454"/>
              </a:buClr>
              <a:buSzPts val="2000"/>
              <a:buFont typeface="Arial"/>
              <a:buChar char="•"/>
            </a:pPr>
            <a:r>
              <a:rPr b="0" i="0" lang="en" sz="2000" u="none" cap="none" strike="noStrike">
                <a:solidFill>
                  <a:srgbClr val="545454"/>
                </a:solidFill>
                <a:latin typeface="Arial"/>
                <a:ea typeface="Arial"/>
                <a:cs typeface="Arial"/>
                <a:sym typeface="Arial"/>
              </a:rPr>
              <a:t>Social-emotional reciprocity </a:t>
            </a:r>
            <a:endParaRPr b="0" i="0" sz="1100" u="none" cap="none" strike="noStrike">
              <a:solidFill>
                <a:srgbClr val="545454"/>
              </a:solidFill>
              <a:latin typeface="Arial"/>
              <a:ea typeface="Arial"/>
              <a:cs typeface="Arial"/>
              <a:sym typeface="Arial"/>
            </a:endParaRPr>
          </a:p>
          <a:p>
            <a:pPr indent="-177800" lvl="0" marL="177800" marR="0" rtl="0" algn="l">
              <a:lnSpc>
                <a:spcPct val="90000"/>
              </a:lnSpc>
              <a:spcBef>
                <a:spcPts val="1200"/>
              </a:spcBef>
              <a:spcAft>
                <a:spcPts val="0"/>
              </a:spcAft>
              <a:buClr>
                <a:srgbClr val="545454"/>
              </a:buClr>
              <a:buSzPts val="2000"/>
              <a:buFont typeface="Arial"/>
              <a:buChar char="•"/>
            </a:pPr>
            <a:r>
              <a:rPr b="0" i="0" lang="en" sz="2000" u="none" cap="none" strike="noStrike">
                <a:solidFill>
                  <a:srgbClr val="545454"/>
                </a:solidFill>
                <a:latin typeface="Arial"/>
                <a:ea typeface="Arial"/>
                <a:cs typeface="Arial"/>
                <a:sym typeface="Arial"/>
              </a:rPr>
              <a:t>Nonverbal communication for social interactions </a:t>
            </a:r>
            <a:endParaRPr b="0" i="0" sz="1100" u="none" cap="none" strike="noStrike">
              <a:solidFill>
                <a:srgbClr val="545454"/>
              </a:solidFill>
              <a:latin typeface="Arial"/>
              <a:ea typeface="Arial"/>
              <a:cs typeface="Arial"/>
              <a:sym typeface="Arial"/>
            </a:endParaRPr>
          </a:p>
          <a:p>
            <a:pPr indent="-177800" lvl="0" marL="177800" marR="0" rtl="0" algn="l">
              <a:lnSpc>
                <a:spcPct val="90000"/>
              </a:lnSpc>
              <a:spcBef>
                <a:spcPts val="1200"/>
              </a:spcBef>
              <a:spcAft>
                <a:spcPts val="0"/>
              </a:spcAft>
              <a:buClr>
                <a:srgbClr val="545454"/>
              </a:buClr>
              <a:buSzPts val="2000"/>
              <a:buFont typeface="Arial"/>
              <a:buChar char="•"/>
            </a:pPr>
            <a:r>
              <a:rPr b="0" i="0" lang="en" sz="2000" u="none" cap="none" strike="noStrike">
                <a:solidFill>
                  <a:srgbClr val="545454"/>
                </a:solidFill>
                <a:latin typeface="Arial"/>
                <a:ea typeface="Arial"/>
                <a:cs typeface="Arial"/>
                <a:sym typeface="Arial"/>
              </a:rPr>
              <a:t>Developing and maintaining relationships </a:t>
            </a:r>
            <a:endParaRPr b="0" i="0" sz="1100" u="none" cap="none" strike="noStrike">
              <a:solidFill>
                <a:srgbClr val="545454"/>
              </a:solidFill>
              <a:latin typeface="Arial"/>
              <a:ea typeface="Arial"/>
              <a:cs typeface="Arial"/>
              <a:sym typeface="Arial"/>
            </a:endParaRPr>
          </a:p>
          <a:p>
            <a:pPr indent="-50800" lvl="0" marL="177800" marR="0" rtl="0" algn="l">
              <a:lnSpc>
                <a:spcPct val="90000"/>
              </a:lnSpc>
              <a:spcBef>
                <a:spcPts val="1200"/>
              </a:spcBef>
              <a:spcAft>
                <a:spcPts val="0"/>
              </a:spcAft>
              <a:buClr>
                <a:srgbClr val="767679"/>
              </a:buClr>
              <a:buSzPts val="2000"/>
              <a:buFont typeface="Arial"/>
              <a:buNone/>
            </a:pPr>
            <a:r>
              <a:t/>
            </a:r>
            <a:endParaRPr b="0" i="0" sz="2000" u="none" cap="none" strike="noStrike">
              <a:solidFill>
                <a:srgbClr val="767679"/>
              </a:solidFill>
              <a:latin typeface="Arial"/>
              <a:ea typeface="Arial"/>
              <a:cs typeface="Arial"/>
              <a:sym typeface="Arial"/>
            </a:endParaRPr>
          </a:p>
        </p:txBody>
      </p:sp>
      <p:sp>
        <p:nvSpPr>
          <p:cNvPr id="1380" name="Google Shape;1380;p194"/>
          <p:cNvSpPr/>
          <p:nvPr/>
        </p:nvSpPr>
        <p:spPr>
          <a:xfrm>
            <a:off x="4626950" y="1369225"/>
            <a:ext cx="4150799" cy="3172674"/>
          </a:xfrm>
          <a:custGeom>
            <a:rect b="b" l="l" r="r" t="t"/>
            <a:pathLst>
              <a:path extrusionOk="0" fill="none" h="3978275" w="5534399">
                <a:moveTo>
                  <a:pt x="0" y="0"/>
                </a:moveTo>
                <a:cubicBezTo>
                  <a:pt x="235137" y="-20661"/>
                  <a:pt x="265676" y="26139"/>
                  <a:pt x="498096" y="0"/>
                </a:cubicBezTo>
                <a:cubicBezTo>
                  <a:pt x="730516" y="-26139"/>
                  <a:pt x="862756" y="30045"/>
                  <a:pt x="1106880" y="0"/>
                </a:cubicBezTo>
                <a:cubicBezTo>
                  <a:pt x="1351004" y="-30045"/>
                  <a:pt x="1393419" y="17874"/>
                  <a:pt x="1549632" y="0"/>
                </a:cubicBezTo>
                <a:cubicBezTo>
                  <a:pt x="1705845" y="-17874"/>
                  <a:pt x="1953989" y="24948"/>
                  <a:pt x="2103072" y="0"/>
                </a:cubicBezTo>
                <a:cubicBezTo>
                  <a:pt x="2252155" y="-24948"/>
                  <a:pt x="2407878" y="11051"/>
                  <a:pt x="2711856" y="0"/>
                </a:cubicBezTo>
                <a:cubicBezTo>
                  <a:pt x="3015834" y="-11051"/>
                  <a:pt x="3003946" y="32442"/>
                  <a:pt x="3099263" y="0"/>
                </a:cubicBezTo>
                <a:cubicBezTo>
                  <a:pt x="3194580" y="-32442"/>
                  <a:pt x="3341698" y="42842"/>
                  <a:pt x="3486671" y="0"/>
                </a:cubicBezTo>
                <a:cubicBezTo>
                  <a:pt x="3631644" y="-42842"/>
                  <a:pt x="4000135" y="39527"/>
                  <a:pt x="4150799" y="0"/>
                </a:cubicBezTo>
                <a:cubicBezTo>
                  <a:pt x="4301463" y="-39527"/>
                  <a:pt x="4464256" y="53899"/>
                  <a:pt x="4704239" y="0"/>
                </a:cubicBezTo>
                <a:cubicBezTo>
                  <a:pt x="4944222" y="-53899"/>
                  <a:pt x="5198669" y="39579"/>
                  <a:pt x="5534399" y="0"/>
                </a:cubicBezTo>
                <a:cubicBezTo>
                  <a:pt x="5571909" y="230629"/>
                  <a:pt x="5498474" y="368260"/>
                  <a:pt x="5534399" y="568325"/>
                </a:cubicBezTo>
                <a:cubicBezTo>
                  <a:pt x="5570324" y="768390"/>
                  <a:pt x="5512656" y="953898"/>
                  <a:pt x="5534399" y="1176433"/>
                </a:cubicBezTo>
                <a:cubicBezTo>
                  <a:pt x="5556142" y="1398968"/>
                  <a:pt x="5484049" y="1518007"/>
                  <a:pt x="5534399" y="1665192"/>
                </a:cubicBezTo>
                <a:cubicBezTo>
                  <a:pt x="5584749" y="1812377"/>
                  <a:pt x="5530631" y="1963107"/>
                  <a:pt x="5534399" y="2233517"/>
                </a:cubicBezTo>
                <a:cubicBezTo>
                  <a:pt x="5538167" y="2503927"/>
                  <a:pt x="5492058" y="2523127"/>
                  <a:pt x="5534399" y="2682494"/>
                </a:cubicBezTo>
                <a:cubicBezTo>
                  <a:pt x="5576740" y="2841861"/>
                  <a:pt x="5524842" y="3019119"/>
                  <a:pt x="5534399" y="3330384"/>
                </a:cubicBezTo>
                <a:cubicBezTo>
                  <a:pt x="5543956" y="3641649"/>
                  <a:pt x="5491169" y="3688391"/>
                  <a:pt x="5534399" y="3978275"/>
                </a:cubicBezTo>
                <a:cubicBezTo>
                  <a:pt x="5217432" y="3984760"/>
                  <a:pt x="5174081" y="3931574"/>
                  <a:pt x="4870271" y="3978275"/>
                </a:cubicBezTo>
                <a:cubicBezTo>
                  <a:pt x="4566461" y="4024976"/>
                  <a:pt x="4426327" y="3923011"/>
                  <a:pt x="4261487" y="3978275"/>
                </a:cubicBezTo>
                <a:cubicBezTo>
                  <a:pt x="4096647" y="4033539"/>
                  <a:pt x="3959526" y="3934373"/>
                  <a:pt x="3818735" y="3978275"/>
                </a:cubicBezTo>
                <a:cubicBezTo>
                  <a:pt x="3677944" y="4022177"/>
                  <a:pt x="3444001" y="3951224"/>
                  <a:pt x="3154607" y="3978275"/>
                </a:cubicBezTo>
                <a:cubicBezTo>
                  <a:pt x="2865213" y="4005326"/>
                  <a:pt x="2873527" y="3913782"/>
                  <a:pt x="2601168" y="3978275"/>
                </a:cubicBezTo>
                <a:cubicBezTo>
                  <a:pt x="2328809" y="4042768"/>
                  <a:pt x="2377186" y="3964461"/>
                  <a:pt x="2213760" y="3978275"/>
                </a:cubicBezTo>
                <a:cubicBezTo>
                  <a:pt x="2050334" y="3992089"/>
                  <a:pt x="1922683" y="3920491"/>
                  <a:pt x="1660320" y="3978275"/>
                </a:cubicBezTo>
                <a:cubicBezTo>
                  <a:pt x="1397957" y="4036059"/>
                  <a:pt x="1343567" y="3920796"/>
                  <a:pt x="1162224" y="3978275"/>
                </a:cubicBezTo>
                <a:cubicBezTo>
                  <a:pt x="980881" y="4035754"/>
                  <a:pt x="808700" y="3945369"/>
                  <a:pt x="664128" y="3978275"/>
                </a:cubicBezTo>
                <a:cubicBezTo>
                  <a:pt x="519556" y="4011181"/>
                  <a:pt x="174837" y="3910233"/>
                  <a:pt x="0" y="3978275"/>
                </a:cubicBezTo>
                <a:cubicBezTo>
                  <a:pt x="-46611" y="3781890"/>
                  <a:pt x="58148" y="3610072"/>
                  <a:pt x="0" y="3449733"/>
                </a:cubicBezTo>
                <a:cubicBezTo>
                  <a:pt x="-58148" y="3289394"/>
                  <a:pt x="34497" y="3093341"/>
                  <a:pt x="0" y="2841625"/>
                </a:cubicBezTo>
                <a:cubicBezTo>
                  <a:pt x="-34497" y="2589909"/>
                  <a:pt x="50957" y="2497456"/>
                  <a:pt x="0" y="2313083"/>
                </a:cubicBezTo>
                <a:cubicBezTo>
                  <a:pt x="-50957" y="2128710"/>
                  <a:pt x="32896" y="1975909"/>
                  <a:pt x="0" y="1864106"/>
                </a:cubicBezTo>
                <a:cubicBezTo>
                  <a:pt x="-32896" y="1752303"/>
                  <a:pt x="46734" y="1449449"/>
                  <a:pt x="0" y="1335564"/>
                </a:cubicBezTo>
                <a:cubicBezTo>
                  <a:pt x="-46734" y="1221679"/>
                  <a:pt x="13397" y="875927"/>
                  <a:pt x="0" y="727456"/>
                </a:cubicBezTo>
                <a:cubicBezTo>
                  <a:pt x="-13397" y="578985"/>
                  <a:pt x="71636" y="160446"/>
                  <a:pt x="0" y="0"/>
                </a:cubicBezTo>
                <a:close/>
              </a:path>
              <a:path extrusionOk="0" h="3978275" w="5534399">
                <a:moveTo>
                  <a:pt x="0" y="0"/>
                </a:moveTo>
                <a:cubicBezTo>
                  <a:pt x="109434" y="-57532"/>
                  <a:pt x="270326" y="47599"/>
                  <a:pt x="498096" y="0"/>
                </a:cubicBezTo>
                <a:cubicBezTo>
                  <a:pt x="725866" y="-47599"/>
                  <a:pt x="762907" y="40159"/>
                  <a:pt x="885504" y="0"/>
                </a:cubicBezTo>
                <a:cubicBezTo>
                  <a:pt x="1008101" y="-40159"/>
                  <a:pt x="1375897" y="17780"/>
                  <a:pt x="1549632" y="0"/>
                </a:cubicBezTo>
                <a:cubicBezTo>
                  <a:pt x="1723367" y="-17780"/>
                  <a:pt x="1909592" y="50482"/>
                  <a:pt x="2047728" y="0"/>
                </a:cubicBezTo>
                <a:cubicBezTo>
                  <a:pt x="2185864" y="-50482"/>
                  <a:pt x="2321613" y="7568"/>
                  <a:pt x="2545824" y="0"/>
                </a:cubicBezTo>
                <a:cubicBezTo>
                  <a:pt x="2770035" y="-7568"/>
                  <a:pt x="2961851" y="30245"/>
                  <a:pt x="3209951" y="0"/>
                </a:cubicBezTo>
                <a:cubicBezTo>
                  <a:pt x="3458051" y="-30245"/>
                  <a:pt x="3536246" y="43014"/>
                  <a:pt x="3652703" y="0"/>
                </a:cubicBezTo>
                <a:cubicBezTo>
                  <a:pt x="3769160" y="-43014"/>
                  <a:pt x="4179871" y="60498"/>
                  <a:pt x="4316831" y="0"/>
                </a:cubicBezTo>
                <a:cubicBezTo>
                  <a:pt x="4453791" y="-60498"/>
                  <a:pt x="4815921" y="65144"/>
                  <a:pt x="4980959" y="0"/>
                </a:cubicBezTo>
                <a:cubicBezTo>
                  <a:pt x="5145997" y="-65144"/>
                  <a:pt x="5325778" y="60464"/>
                  <a:pt x="5534399" y="0"/>
                </a:cubicBezTo>
                <a:cubicBezTo>
                  <a:pt x="5578154" y="312997"/>
                  <a:pt x="5510047" y="383351"/>
                  <a:pt x="5534399" y="647890"/>
                </a:cubicBezTo>
                <a:cubicBezTo>
                  <a:pt x="5558751" y="912429"/>
                  <a:pt x="5492686" y="997054"/>
                  <a:pt x="5534399" y="1255998"/>
                </a:cubicBezTo>
                <a:cubicBezTo>
                  <a:pt x="5576112" y="1514942"/>
                  <a:pt x="5530498" y="1558062"/>
                  <a:pt x="5534399" y="1704975"/>
                </a:cubicBezTo>
                <a:cubicBezTo>
                  <a:pt x="5538300" y="1851888"/>
                  <a:pt x="5522157" y="2054621"/>
                  <a:pt x="5534399" y="2273300"/>
                </a:cubicBezTo>
                <a:cubicBezTo>
                  <a:pt x="5546641" y="2491980"/>
                  <a:pt x="5494546" y="2646684"/>
                  <a:pt x="5534399" y="2841625"/>
                </a:cubicBezTo>
                <a:cubicBezTo>
                  <a:pt x="5574252" y="3036567"/>
                  <a:pt x="5471459" y="3130376"/>
                  <a:pt x="5534399" y="3409950"/>
                </a:cubicBezTo>
                <a:cubicBezTo>
                  <a:pt x="5597339" y="3689524"/>
                  <a:pt x="5489592" y="3710683"/>
                  <a:pt x="5534399" y="3978275"/>
                </a:cubicBezTo>
                <a:cubicBezTo>
                  <a:pt x="5269228" y="4037540"/>
                  <a:pt x="5169962" y="3909822"/>
                  <a:pt x="4925615" y="3978275"/>
                </a:cubicBezTo>
                <a:cubicBezTo>
                  <a:pt x="4681268" y="4046728"/>
                  <a:pt x="4698171" y="3952008"/>
                  <a:pt x="4538207" y="3978275"/>
                </a:cubicBezTo>
                <a:cubicBezTo>
                  <a:pt x="4378243" y="4004542"/>
                  <a:pt x="4208914" y="3956039"/>
                  <a:pt x="4095455" y="3978275"/>
                </a:cubicBezTo>
                <a:cubicBezTo>
                  <a:pt x="3981996" y="4000511"/>
                  <a:pt x="3647001" y="3960976"/>
                  <a:pt x="3431327" y="3978275"/>
                </a:cubicBezTo>
                <a:cubicBezTo>
                  <a:pt x="3215653" y="3995574"/>
                  <a:pt x="3010529" y="3948706"/>
                  <a:pt x="2877887" y="3978275"/>
                </a:cubicBezTo>
                <a:cubicBezTo>
                  <a:pt x="2745245" y="4007844"/>
                  <a:pt x="2596514" y="3969326"/>
                  <a:pt x="2435136" y="3978275"/>
                </a:cubicBezTo>
                <a:cubicBezTo>
                  <a:pt x="2273758" y="3987224"/>
                  <a:pt x="2044995" y="3943439"/>
                  <a:pt x="1881696" y="3978275"/>
                </a:cubicBezTo>
                <a:cubicBezTo>
                  <a:pt x="1718397" y="4013111"/>
                  <a:pt x="1643204" y="3961633"/>
                  <a:pt x="1494288" y="3978275"/>
                </a:cubicBezTo>
                <a:cubicBezTo>
                  <a:pt x="1345372" y="3994917"/>
                  <a:pt x="1192805" y="3933956"/>
                  <a:pt x="1106880" y="3978275"/>
                </a:cubicBezTo>
                <a:cubicBezTo>
                  <a:pt x="1020955" y="4022594"/>
                  <a:pt x="693602" y="3949776"/>
                  <a:pt x="553440" y="3978275"/>
                </a:cubicBezTo>
                <a:cubicBezTo>
                  <a:pt x="413278" y="4006774"/>
                  <a:pt x="198009" y="3916102"/>
                  <a:pt x="0" y="3978275"/>
                </a:cubicBezTo>
                <a:cubicBezTo>
                  <a:pt x="-13263" y="3806916"/>
                  <a:pt x="4095" y="3582174"/>
                  <a:pt x="0" y="3370167"/>
                </a:cubicBezTo>
                <a:cubicBezTo>
                  <a:pt x="-4095" y="3158160"/>
                  <a:pt x="1572" y="2957386"/>
                  <a:pt x="0" y="2841625"/>
                </a:cubicBezTo>
                <a:cubicBezTo>
                  <a:pt x="-1572" y="2725864"/>
                  <a:pt x="29115" y="2616285"/>
                  <a:pt x="0" y="2392648"/>
                </a:cubicBezTo>
                <a:cubicBezTo>
                  <a:pt x="-29115" y="2169011"/>
                  <a:pt x="23630" y="1990421"/>
                  <a:pt x="0" y="1784541"/>
                </a:cubicBezTo>
                <a:cubicBezTo>
                  <a:pt x="-23630" y="1578661"/>
                  <a:pt x="43506" y="1513894"/>
                  <a:pt x="0" y="1295781"/>
                </a:cubicBezTo>
                <a:cubicBezTo>
                  <a:pt x="-43506" y="1077668"/>
                  <a:pt x="21189" y="865277"/>
                  <a:pt x="0" y="687673"/>
                </a:cubicBezTo>
                <a:cubicBezTo>
                  <a:pt x="-21189" y="510069"/>
                  <a:pt x="26266" y="231562"/>
                  <a:pt x="0" y="0"/>
                </a:cubicBezTo>
                <a:close/>
              </a:path>
            </a:pathLst>
          </a:custGeom>
          <a:noFill/>
          <a:ln cap="rnd" cmpd="sng" w="25400">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t/>
            </a:r>
            <a:endParaRPr b="1" sz="1800">
              <a:solidFill>
                <a:schemeClr val="dk2"/>
              </a:solidFill>
            </a:endParaRPr>
          </a:p>
          <a:p>
            <a:pPr indent="0" lvl="0" marL="0" rtl="0" algn="ctr">
              <a:lnSpc>
                <a:spcPct val="90000"/>
              </a:lnSpc>
              <a:spcBef>
                <a:spcPts val="1200"/>
              </a:spcBef>
              <a:spcAft>
                <a:spcPts val="0"/>
              </a:spcAft>
              <a:buNone/>
            </a:pPr>
            <a:r>
              <a:rPr b="1" lang="en" sz="2000">
                <a:solidFill>
                  <a:schemeClr val="dk2"/>
                </a:solidFill>
              </a:rPr>
              <a:t>Restricted, Repetitive Behaviors </a:t>
            </a:r>
            <a:endParaRPr sz="2000">
              <a:solidFill>
                <a:schemeClr val="dk2"/>
              </a:solidFill>
            </a:endParaRPr>
          </a:p>
          <a:p>
            <a:pPr indent="-177800" lvl="0" marL="177800" rtl="0" algn="l">
              <a:lnSpc>
                <a:spcPct val="90000"/>
              </a:lnSpc>
              <a:spcBef>
                <a:spcPts val="1200"/>
              </a:spcBef>
              <a:spcAft>
                <a:spcPts val="0"/>
              </a:spcAft>
              <a:buClr>
                <a:srgbClr val="767679"/>
              </a:buClr>
              <a:buSzPts val="2000"/>
              <a:buChar char="•"/>
            </a:pPr>
            <a:r>
              <a:rPr lang="en" sz="2000">
                <a:solidFill>
                  <a:schemeClr val="dk2"/>
                </a:solidFill>
              </a:rPr>
              <a:t>Repetitive, stereotyped speech, motor movements, use of objects </a:t>
            </a:r>
            <a:endParaRPr sz="2000">
              <a:solidFill>
                <a:schemeClr val="dk2"/>
              </a:solidFill>
            </a:endParaRPr>
          </a:p>
          <a:p>
            <a:pPr indent="-177800" lvl="0" marL="177800" rtl="0" algn="l">
              <a:lnSpc>
                <a:spcPct val="90000"/>
              </a:lnSpc>
              <a:spcBef>
                <a:spcPts val="1200"/>
              </a:spcBef>
              <a:spcAft>
                <a:spcPts val="0"/>
              </a:spcAft>
              <a:buClr>
                <a:srgbClr val="767679"/>
              </a:buClr>
              <a:buSzPts val="2000"/>
              <a:buChar char="•"/>
            </a:pPr>
            <a:r>
              <a:rPr lang="en" sz="2000">
                <a:solidFill>
                  <a:schemeClr val="dk2"/>
                </a:solidFill>
              </a:rPr>
              <a:t>Adherence to routines, ritualized behavior, rigid thinking</a:t>
            </a:r>
            <a:endParaRPr sz="2000">
              <a:solidFill>
                <a:schemeClr val="dk2"/>
              </a:solidFill>
            </a:endParaRPr>
          </a:p>
          <a:p>
            <a:pPr indent="-177800" lvl="0" marL="177800" rtl="0" algn="l">
              <a:lnSpc>
                <a:spcPct val="90000"/>
              </a:lnSpc>
              <a:spcBef>
                <a:spcPts val="1200"/>
              </a:spcBef>
              <a:spcAft>
                <a:spcPts val="0"/>
              </a:spcAft>
              <a:buClr>
                <a:srgbClr val="767679"/>
              </a:buClr>
              <a:buSzPts val="2000"/>
              <a:buChar char="•"/>
            </a:pPr>
            <a:r>
              <a:rPr lang="en" sz="2000">
                <a:solidFill>
                  <a:schemeClr val="dk2"/>
                </a:solidFill>
              </a:rPr>
              <a:t>Restricted, fixated interests </a:t>
            </a:r>
            <a:endParaRPr sz="2000">
              <a:solidFill>
                <a:schemeClr val="dk2"/>
              </a:solidFill>
            </a:endParaRPr>
          </a:p>
          <a:p>
            <a:pPr indent="-177800" lvl="0" marL="177800" rtl="0" algn="l">
              <a:lnSpc>
                <a:spcPct val="90000"/>
              </a:lnSpc>
              <a:spcBef>
                <a:spcPts val="1200"/>
              </a:spcBef>
              <a:spcAft>
                <a:spcPts val="0"/>
              </a:spcAft>
              <a:buClr>
                <a:srgbClr val="767679"/>
              </a:buClr>
              <a:buSzPts val="2000"/>
              <a:buChar char="•"/>
            </a:pPr>
            <a:r>
              <a:rPr lang="en" sz="2000">
                <a:solidFill>
                  <a:schemeClr val="dk2"/>
                </a:solidFill>
              </a:rPr>
              <a:t>Sensory interests/aversions</a:t>
            </a:r>
            <a:endParaRPr b="1" sz="2000">
              <a:solidFill>
                <a:srgbClr val="767679"/>
              </a:solidFill>
            </a:endParaRPr>
          </a:p>
          <a:p>
            <a:pPr indent="-50800" lvl="0" marL="177800" marR="0" rtl="0" algn="l">
              <a:lnSpc>
                <a:spcPct val="90000"/>
              </a:lnSpc>
              <a:spcBef>
                <a:spcPts val="1200"/>
              </a:spcBef>
              <a:spcAft>
                <a:spcPts val="0"/>
              </a:spcAft>
              <a:buClr>
                <a:srgbClr val="767679"/>
              </a:buClr>
              <a:buSzPts val="2000"/>
              <a:buFont typeface="Arial"/>
              <a:buNone/>
            </a:pPr>
            <a:r>
              <a:t/>
            </a:r>
            <a:endParaRPr b="0" i="0" sz="2000" u="none" cap="none" strike="noStrike">
              <a:solidFill>
                <a:srgbClr val="767679"/>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195"/>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Anxiety Disorders</a:t>
            </a:r>
            <a:endParaRPr>
              <a:solidFill>
                <a:srgbClr val="0064A4"/>
              </a:solidFill>
            </a:endParaRPr>
          </a:p>
        </p:txBody>
      </p:sp>
      <p:grpSp>
        <p:nvGrpSpPr>
          <p:cNvPr id="1387" name="Google Shape;1387;p195"/>
          <p:cNvGrpSpPr/>
          <p:nvPr/>
        </p:nvGrpSpPr>
        <p:grpSpPr>
          <a:xfrm>
            <a:off x="4241272" y="1349403"/>
            <a:ext cx="4148550" cy="2982989"/>
            <a:chOff x="0" y="485"/>
            <a:chExt cx="5531400" cy="3977318"/>
          </a:xfrm>
        </p:grpSpPr>
        <p:cxnSp>
          <p:nvCxnSpPr>
            <p:cNvPr id="1388" name="Google Shape;1388;p195"/>
            <p:cNvCxnSpPr/>
            <p:nvPr/>
          </p:nvCxnSpPr>
          <p:spPr>
            <a:xfrm>
              <a:off x="0" y="485"/>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389" name="Google Shape;1389;p195"/>
            <p:cNvSpPr/>
            <p:nvPr/>
          </p:nvSpPr>
          <p:spPr>
            <a:xfrm>
              <a:off x="0" y="485"/>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90" name="Google Shape;1390;p195"/>
            <p:cNvSpPr txBox="1"/>
            <p:nvPr/>
          </p:nvSpPr>
          <p:spPr>
            <a:xfrm>
              <a:off x="0" y="485"/>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Separation anxiety disorder</a:t>
              </a:r>
              <a:endParaRPr b="0" i="0" sz="1100" u="none" cap="none" strike="noStrike">
                <a:solidFill>
                  <a:srgbClr val="000000"/>
                </a:solidFill>
                <a:latin typeface="Arial"/>
                <a:ea typeface="Arial"/>
                <a:cs typeface="Arial"/>
                <a:sym typeface="Arial"/>
              </a:endParaRPr>
            </a:p>
          </p:txBody>
        </p:sp>
        <p:cxnSp>
          <p:nvCxnSpPr>
            <p:cNvPr id="1391" name="Google Shape;1391;p195"/>
            <p:cNvCxnSpPr/>
            <p:nvPr/>
          </p:nvCxnSpPr>
          <p:spPr>
            <a:xfrm>
              <a:off x="0" y="568671"/>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392" name="Google Shape;1392;p195"/>
            <p:cNvSpPr/>
            <p:nvPr/>
          </p:nvSpPr>
          <p:spPr>
            <a:xfrm>
              <a:off x="0" y="568671"/>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93" name="Google Shape;1393;p195"/>
            <p:cNvSpPr txBox="1"/>
            <p:nvPr/>
          </p:nvSpPr>
          <p:spPr>
            <a:xfrm>
              <a:off x="0" y="568671"/>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Selective mutism </a:t>
              </a:r>
              <a:endParaRPr b="0" i="0" sz="1100" u="none" cap="none" strike="noStrike">
                <a:solidFill>
                  <a:srgbClr val="000000"/>
                </a:solidFill>
                <a:latin typeface="Arial"/>
                <a:ea typeface="Arial"/>
                <a:cs typeface="Arial"/>
                <a:sym typeface="Arial"/>
              </a:endParaRPr>
            </a:p>
          </p:txBody>
        </p:sp>
        <p:cxnSp>
          <p:nvCxnSpPr>
            <p:cNvPr id="1394" name="Google Shape;1394;p195"/>
            <p:cNvCxnSpPr/>
            <p:nvPr/>
          </p:nvCxnSpPr>
          <p:spPr>
            <a:xfrm>
              <a:off x="0" y="1136858"/>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395" name="Google Shape;1395;p195"/>
            <p:cNvSpPr/>
            <p:nvPr/>
          </p:nvSpPr>
          <p:spPr>
            <a:xfrm>
              <a:off x="0" y="1136858"/>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96" name="Google Shape;1396;p195"/>
            <p:cNvSpPr txBox="1"/>
            <p:nvPr/>
          </p:nvSpPr>
          <p:spPr>
            <a:xfrm>
              <a:off x="0" y="1136858"/>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Specific phobia</a:t>
              </a:r>
              <a:endParaRPr b="0" i="0" sz="1100" u="none" cap="none" strike="noStrike">
                <a:solidFill>
                  <a:srgbClr val="000000"/>
                </a:solidFill>
                <a:latin typeface="Arial"/>
                <a:ea typeface="Arial"/>
                <a:cs typeface="Arial"/>
                <a:sym typeface="Arial"/>
              </a:endParaRPr>
            </a:p>
          </p:txBody>
        </p:sp>
        <p:cxnSp>
          <p:nvCxnSpPr>
            <p:cNvPr id="1397" name="Google Shape;1397;p195"/>
            <p:cNvCxnSpPr/>
            <p:nvPr/>
          </p:nvCxnSpPr>
          <p:spPr>
            <a:xfrm>
              <a:off x="0" y="1705044"/>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398" name="Google Shape;1398;p195"/>
            <p:cNvSpPr/>
            <p:nvPr/>
          </p:nvSpPr>
          <p:spPr>
            <a:xfrm>
              <a:off x="0" y="1705044"/>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99" name="Google Shape;1399;p195"/>
            <p:cNvSpPr txBox="1"/>
            <p:nvPr/>
          </p:nvSpPr>
          <p:spPr>
            <a:xfrm>
              <a:off x="0" y="1705044"/>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Social anxiety disorder</a:t>
              </a:r>
              <a:endParaRPr b="0" i="0" sz="1100" u="none" cap="none" strike="noStrike">
                <a:solidFill>
                  <a:srgbClr val="000000"/>
                </a:solidFill>
                <a:latin typeface="Arial"/>
                <a:ea typeface="Arial"/>
                <a:cs typeface="Arial"/>
                <a:sym typeface="Arial"/>
              </a:endParaRPr>
            </a:p>
          </p:txBody>
        </p:sp>
        <p:cxnSp>
          <p:nvCxnSpPr>
            <p:cNvPr id="1400" name="Google Shape;1400;p195"/>
            <p:cNvCxnSpPr/>
            <p:nvPr/>
          </p:nvCxnSpPr>
          <p:spPr>
            <a:xfrm>
              <a:off x="0" y="2273230"/>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401" name="Google Shape;1401;p195"/>
            <p:cNvSpPr/>
            <p:nvPr/>
          </p:nvSpPr>
          <p:spPr>
            <a:xfrm>
              <a:off x="0" y="2273230"/>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02" name="Google Shape;1402;p195"/>
            <p:cNvSpPr txBox="1"/>
            <p:nvPr/>
          </p:nvSpPr>
          <p:spPr>
            <a:xfrm>
              <a:off x="0" y="2273230"/>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Panic disorder</a:t>
              </a:r>
              <a:endParaRPr b="0" i="0" sz="1100" u="none" cap="none" strike="noStrike">
                <a:solidFill>
                  <a:srgbClr val="000000"/>
                </a:solidFill>
                <a:latin typeface="Arial"/>
                <a:ea typeface="Arial"/>
                <a:cs typeface="Arial"/>
                <a:sym typeface="Arial"/>
              </a:endParaRPr>
            </a:p>
          </p:txBody>
        </p:sp>
        <p:cxnSp>
          <p:nvCxnSpPr>
            <p:cNvPr id="1403" name="Google Shape;1403;p195"/>
            <p:cNvCxnSpPr/>
            <p:nvPr/>
          </p:nvCxnSpPr>
          <p:spPr>
            <a:xfrm>
              <a:off x="0" y="2841416"/>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404" name="Google Shape;1404;p195"/>
            <p:cNvSpPr/>
            <p:nvPr/>
          </p:nvSpPr>
          <p:spPr>
            <a:xfrm>
              <a:off x="0" y="2841416"/>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05" name="Google Shape;1405;p195"/>
            <p:cNvSpPr txBox="1"/>
            <p:nvPr/>
          </p:nvSpPr>
          <p:spPr>
            <a:xfrm>
              <a:off x="0" y="2841416"/>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Agoraphobia </a:t>
              </a:r>
              <a:endParaRPr b="0" i="0" sz="1100" u="none" cap="none" strike="noStrike">
                <a:solidFill>
                  <a:srgbClr val="000000"/>
                </a:solidFill>
                <a:latin typeface="Arial"/>
                <a:ea typeface="Arial"/>
                <a:cs typeface="Arial"/>
                <a:sym typeface="Arial"/>
              </a:endParaRPr>
            </a:p>
          </p:txBody>
        </p:sp>
        <p:cxnSp>
          <p:nvCxnSpPr>
            <p:cNvPr id="1406" name="Google Shape;1406;p195"/>
            <p:cNvCxnSpPr/>
            <p:nvPr/>
          </p:nvCxnSpPr>
          <p:spPr>
            <a:xfrm>
              <a:off x="0" y="3409603"/>
              <a:ext cx="5531400" cy="0"/>
            </a:xfrm>
            <a:prstGeom prst="straightConnector1">
              <a:avLst/>
            </a:prstGeom>
            <a:gradFill>
              <a:gsLst>
                <a:gs pos="0">
                  <a:srgbClr val="5E81C9"/>
                </a:gs>
                <a:gs pos="50000">
                  <a:srgbClr val="3B70C9"/>
                </a:gs>
                <a:gs pos="100000">
                  <a:srgbClr val="2E60B8"/>
                </a:gs>
              </a:gsLst>
              <a:lin ang="5400012" scaled="0"/>
            </a:gradFill>
            <a:ln cap="flat" cmpd="sng" w="9525">
              <a:solidFill>
                <a:srgbClr val="4372C3"/>
              </a:solidFill>
              <a:prstDash val="solid"/>
              <a:miter lim="800000"/>
              <a:headEnd len="sm" w="sm" type="none"/>
              <a:tailEnd len="sm" w="sm" type="none"/>
            </a:ln>
          </p:spPr>
        </p:cxnSp>
        <p:sp>
          <p:nvSpPr>
            <p:cNvPr id="1407" name="Google Shape;1407;p195"/>
            <p:cNvSpPr/>
            <p:nvPr/>
          </p:nvSpPr>
          <p:spPr>
            <a:xfrm>
              <a:off x="0" y="3409603"/>
              <a:ext cx="5531400" cy="568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08" name="Google Shape;1408;p195"/>
            <p:cNvSpPr txBox="1"/>
            <p:nvPr/>
          </p:nvSpPr>
          <p:spPr>
            <a:xfrm>
              <a:off x="0" y="3409603"/>
              <a:ext cx="5531400" cy="568200"/>
            </a:xfrm>
            <a:prstGeom prst="rect">
              <a:avLst/>
            </a:prstGeom>
            <a:noFill/>
            <a:ln>
              <a:noFill/>
            </a:ln>
          </p:spPr>
          <p:txBody>
            <a:bodyPr anchorCtr="0" anchor="t" bIns="77150" lIns="77150" spcFirstLastPara="1" rIns="77150" wrap="square" tIns="77150">
              <a:noAutofit/>
            </a:bodyPr>
            <a:lstStyle/>
            <a:p>
              <a:pPr indent="0" lvl="0" marL="0" marR="0" rtl="0" algn="l">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Generalized anxiety disorder</a:t>
              </a:r>
              <a:endParaRPr b="0" i="0" sz="1100" u="none" cap="none" strike="noStrike">
                <a:solidFill>
                  <a:srgbClr val="000000"/>
                </a:solidFill>
                <a:latin typeface="Arial"/>
                <a:ea typeface="Arial"/>
                <a:cs typeface="Arial"/>
                <a:sym typeface="Arial"/>
              </a:endParaRPr>
            </a:p>
          </p:txBody>
        </p:sp>
      </p:grpSp>
      <p:pic>
        <p:nvPicPr>
          <p:cNvPr descr="A cartoon of a person biting her nails&#10;&#10;Description automatically generated" id="1409" name="Google Shape;1409;p195"/>
          <p:cNvPicPr preferRelativeResize="0"/>
          <p:nvPr>
            <p:ph idx="2" type="body"/>
          </p:nvPr>
        </p:nvPicPr>
        <p:blipFill rotWithShape="1">
          <a:blip r:embed="rId3">
            <a:alphaModFix/>
          </a:blip>
          <a:srcRect b="0" l="0" r="0" t="0"/>
          <a:stretch/>
        </p:blipFill>
        <p:spPr>
          <a:xfrm>
            <a:off x="824696" y="1207444"/>
            <a:ext cx="2827500" cy="32748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196"/>
          <p:cNvSpPr txBox="1"/>
          <p:nvPr>
            <p:ph idx="1" type="body"/>
          </p:nvPr>
        </p:nvSpPr>
        <p:spPr>
          <a:xfrm>
            <a:off x="366000" y="1131875"/>
            <a:ext cx="8412000" cy="3674400"/>
          </a:xfrm>
          <a:prstGeom prst="rect">
            <a:avLst/>
          </a:prstGeom>
          <a:noFill/>
          <a:ln>
            <a:noFill/>
          </a:ln>
        </p:spPr>
        <p:txBody>
          <a:bodyPr anchorCtr="0" anchor="t" bIns="34275" lIns="68575" spcFirstLastPara="1" rIns="68575" wrap="square" tIns="34275">
            <a:normAutofit fontScale="55000" lnSpcReduction="10000"/>
          </a:bodyPr>
          <a:lstStyle/>
          <a:p>
            <a:pPr indent="-176530" lvl="0" marL="177800" rtl="0" algn="l">
              <a:lnSpc>
                <a:spcPct val="90000"/>
              </a:lnSpc>
              <a:spcBef>
                <a:spcPts val="0"/>
              </a:spcBef>
              <a:spcAft>
                <a:spcPts val="0"/>
              </a:spcAft>
              <a:buClr>
                <a:srgbClr val="767679"/>
              </a:buClr>
              <a:buSzPct val="100000"/>
              <a:buChar char="•"/>
            </a:pPr>
            <a:r>
              <a:rPr lang="en" sz="3600"/>
              <a:t>Approximately 40% of children with ASD have an anxiety disorder</a:t>
            </a:r>
            <a:endParaRPr sz="3600"/>
          </a:p>
          <a:p>
            <a:pPr indent="-290830" lvl="1" marL="685800" rtl="0" algn="l">
              <a:lnSpc>
                <a:spcPct val="90000"/>
              </a:lnSpc>
              <a:spcBef>
                <a:spcPts val="0"/>
              </a:spcBef>
              <a:spcAft>
                <a:spcPts val="0"/>
              </a:spcAft>
              <a:buSzPct val="100000"/>
              <a:buChar char="•"/>
            </a:pPr>
            <a:r>
              <a:rPr lang="en" sz="3600"/>
              <a:t>Sampling bias?</a:t>
            </a:r>
            <a:endParaRPr sz="3600"/>
          </a:p>
          <a:p>
            <a:pPr indent="-176530" lvl="0" marL="177800" rtl="0" algn="l">
              <a:lnSpc>
                <a:spcPct val="90000"/>
              </a:lnSpc>
              <a:spcBef>
                <a:spcPts val="1200"/>
              </a:spcBef>
              <a:spcAft>
                <a:spcPts val="0"/>
              </a:spcAft>
              <a:buClr>
                <a:srgbClr val="767679"/>
              </a:buClr>
              <a:buSzPct val="100000"/>
              <a:buChar char="•"/>
            </a:pPr>
            <a:r>
              <a:rPr lang="en" sz="3600"/>
              <a:t>Wide range of prevalence </a:t>
            </a:r>
            <a:endParaRPr sz="3600"/>
          </a:p>
          <a:p>
            <a:pPr indent="-189230" lvl="1" marL="520700" rtl="0" algn="l">
              <a:lnSpc>
                <a:spcPct val="90000"/>
              </a:lnSpc>
              <a:spcBef>
                <a:spcPts val="800"/>
              </a:spcBef>
              <a:spcAft>
                <a:spcPts val="0"/>
              </a:spcAft>
              <a:buClr>
                <a:srgbClr val="767679"/>
              </a:buClr>
              <a:buSzPct val="100000"/>
              <a:buChar char="•"/>
            </a:pPr>
            <a:r>
              <a:rPr lang="en" sz="3600"/>
              <a:t>1.6% - 62% overall </a:t>
            </a:r>
            <a:endParaRPr sz="3600"/>
          </a:p>
          <a:p>
            <a:pPr indent="-189230" lvl="1" marL="520700" rtl="0" algn="l">
              <a:lnSpc>
                <a:spcPct val="90000"/>
              </a:lnSpc>
              <a:spcBef>
                <a:spcPts val="800"/>
              </a:spcBef>
              <a:spcAft>
                <a:spcPts val="0"/>
              </a:spcAft>
              <a:buClr>
                <a:srgbClr val="767679"/>
              </a:buClr>
              <a:buSzPct val="100000"/>
              <a:buChar char="•"/>
            </a:pPr>
            <a:r>
              <a:rPr lang="en" sz="3600"/>
              <a:t>2.6% - 62% (clinical samples) </a:t>
            </a:r>
            <a:endParaRPr sz="3600"/>
          </a:p>
          <a:p>
            <a:pPr indent="-189230" lvl="1" marL="520700" rtl="0" algn="l">
              <a:lnSpc>
                <a:spcPct val="90000"/>
              </a:lnSpc>
              <a:spcBef>
                <a:spcPts val="800"/>
              </a:spcBef>
              <a:spcAft>
                <a:spcPts val="0"/>
              </a:spcAft>
              <a:buClr>
                <a:srgbClr val="767679"/>
              </a:buClr>
              <a:buSzPct val="100000"/>
              <a:buChar char="•"/>
            </a:pPr>
            <a:r>
              <a:rPr lang="en" sz="3600"/>
              <a:t>1.6% - 23.3% (community-based samples)</a:t>
            </a:r>
            <a:endParaRPr sz="3600"/>
          </a:p>
          <a:p>
            <a:pPr indent="-189230" lvl="1" marL="520700" rtl="0" algn="l">
              <a:lnSpc>
                <a:spcPct val="90000"/>
              </a:lnSpc>
              <a:spcBef>
                <a:spcPts val="800"/>
              </a:spcBef>
              <a:spcAft>
                <a:spcPts val="0"/>
              </a:spcAft>
              <a:buClr>
                <a:srgbClr val="767679"/>
              </a:buClr>
              <a:buSzPct val="100000"/>
              <a:buChar char="•"/>
            </a:pPr>
            <a:r>
              <a:rPr lang="en" sz="3600"/>
              <a:t>22.3% - 38% (epidemiological sample) </a:t>
            </a:r>
            <a:endParaRPr sz="3600"/>
          </a:p>
          <a:p>
            <a:pPr indent="-176530" lvl="0" marL="177800" rtl="0" algn="l">
              <a:lnSpc>
                <a:spcPct val="90000"/>
              </a:lnSpc>
              <a:spcBef>
                <a:spcPts val="1200"/>
              </a:spcBef>
              <a:spcAft>
                <a:spcPts val="0"/>
              </a:spcAft>
              <a:buClr>
                <a:srgbClr val="767679"/>
              </a:buClr>
              <a:buSzPct val="100000"/>
              <a:buChar char="•"/>
            </a:pPr>
            <a:r>
              <a:rPr lang="en" sz="3600"/>
              <a:t>Overall, anxiety levels higher in children with ASD in comparison to:</a:t>
            </a:r>
            <a:endParaRPr sz="3600"/>
          </a:p>
          <a:p>
            <a:pPr indent="-176530" lvl="1" marL="520700" rtl="0" algn="l">
              <a:lnSpc>
                <a:spcPct val="90000"/>
              </a:lnSpc>
              <a:spcBef>
                <a:spcPts val="800"/>
              </a:spcBef>
              <a:spcAft>
                <a:spcPts val="0"/>
              </a:spcAft>
              <a:buClr>
                <a:srgbClr val="767679"/>
              </a:buClr>
              <a:buSzPct val="100000"/>
              <a:buChar char="•"/>
            </a:pPr>
            <a:r>
              <a:rPr lang="en" sz="3600"/>
              <a:t>Neurotypical (NT) children</a:t>
            </a:r>
            <a:endParaRPr sz="3600"/>
          </a:p>
          <a:p>
            <a:pPr indent="-176530" lvl="1" marL="520700" rtl="0" algn="l">
              <a:lnSpc>
                <a:spcPct val="90000"/>
              </a:lnSpc>
              <a:spcBef>
                <a:spcPts val="800"/>
              </a:spcBef>
              <a:spcAft>
                <a:spcPts val="0"/>
              </a:spcAft>
              <a:buClr>
                <a:srgbClr val="767679"/>
              </a:buClr>
              <a:buSzPct val="100000"/>
              <a:buChar char="•"/>
            </a:pPr>
            <a:r>
              <a:rPr lang="en" sz="3600"/>
              <a:t>Children with other neurodevelopmental disabilities (NDDs)</a:t>
            </a:r>
            <a:endParaRPr sz="3600"/>
          </a:p>
          <a:p>
            <a:pPr indent="0" lvl="0" marL="0" rtl="0" algn="l">
              <a:lnSpc>
                <a:spcPct val="90000"/>
              </a:lnSpc>
              <a:spcBef>
                <a:spcPts val="1200"/>
              </a:spcBef>
              <a:spcAft>
                <a:spcPts val="0"/>
              </a:spcAft>
              <a:buClr>
                <a:srgbClr val="767679"/>
              </a:buClr>
              <a:buSzPct val="72222"/>
              <a:buNone/>
            </a:pPr>
            <a:r>
              <a:t/>
            </a:r>
            <a:endParaRPr/>
          </a:p>
        </p:txBody>
      </p:sp>
      <p:sp>
        <p:nvSpPr>
          <p:cNvPr id="1416" name="Google Shape;1416;p196"/>
          <p:cNvSpPr txBox="1"/>
          <p:nvPr>
            <p:ph type="title"/>
          </p:nvPr>
        </p:nvSpPr>
        <p:spPr>
          <a:xfrm>
            <a:off x="274755" y="2815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ASD and Anxiety </a:t>
            </a:r>
            <a:endParaRPr>
              <a:solidFill>
                <a:srgbClr val="0064A4"/>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97"/>
          <p:cNvSpPr txBox="1"/>
          <p:nvPr>
            <p:ph idx="1" type="body"/>
          </p:nvPr>
        </p:nvSpPr>
        <p:spPr>
          <a:xfrm>
            <a:off x="366340" y="1191815"/>
            <a:ext cx="8412000" cy="33156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rgbClr val="767679"/>
              </a:buClr>
              <a:buSzPts val="2000"/>
              <a:buChar char="•"/>
            </a:pPr>
            <a:r>
              <a:rPr lang="en" sz="2000"/>
              <a:t> </a:t>
            </a:r>
            <a:r>
              <a:rPr lang="en" sz="2000"/>
              <a:t>Overall, m</a:t>
            </a:r>
            <a:r>
              <a:rPr lang="en" sz="2000"/>
              <a:t>ost common anxiety disorders in ASD: </a:t>
            </a:r>
            <a:endParaRPr sz="2000"/>
          </a:p>
          <a:p>
            <a:pPr indent="-292100" lvl="1" marL="685800" rtl="0" algn="l">
              <a:lnSpc>
                <a:spcPct val="90000"/>
              </a:lnSpc>
              <a:spcBef>
                <a:spcPts val="0"/>
              </a:spcBef>
              <a:spcAft>
                <a:spcPts val="0"/>
              </a:spcAft>
              <a:buClr>
                <a:srgbClr val="767679"/>
              </a:buClr>
              <a:buSzPts val="2000"/>
              <a:buChar char="•"/>
            </a:pPr>
            <a:r>
              <a:rPr lang="en" sz="2000"/>
              <a:t>Specific phobia, social anxiety, GAD</a:t>
            </a:r>
            <a:endParaRPr sz="2000"/>
          </a:p>
          <a:p>
            <a:pPr indent="-292100" lvl="0" marL="342900" rtl="0" algn="l">
              <a:spcBef>
                <a:spcPts val="1200"/>
              </a:spcBef>
              <a:spcAft>
                <a:spcPts val="0"/>
              </a:spcAft>
              <a:buSzPts val="2000"/>
              <a:buChar char="•"/>
            </a:pPr>
            <a:r>
              <a:rPr lang="en" sz="2000"/>
              <a:t> Longitudinal study </a:t>
            </a:r>
            <a:endParaRPr sz="2000"/>
          </a:p>
          <a:p>
            <a:pPr indent="-292100" lvl="1" marL="685800" rtl="0" algn="l">
              <a:spcBef>
                <a:spcPts val="1200"/>
              </a:spcBef>
              <a:spcAft>
                <a:spcPts val="0"/>
              </a:spcAft>
              <a:buSzPts val="2000"/>
              <a:buChar char="•"/>
            </a:pPr>
            <a:r>
              <a:rPr lang="en" sz="2000"/>
              <a:t>Mean age T1 = 26.6 months old, Mean age T2 = 164.8 months </a:t>
            </a:r>
            <a:endParaRPr sz="2000"/>
          </a:p>
          <a:p>
            <a:pPr indent="-292100" lvl="1" marL="685800" rtl="0" algn="l">
              <a:spcBef>
                <a:spcPts val="1200"/>
              </a:spcBef>
              <a:spcAft>
                <a:spcPts val="0"/>
              </a:spcAft>
              <a:buSzPts val="2000"/>
              <a:buChar char="•"/>
            </a:pPr>
            <a:r>
              <a:rPr lang="en" sz="2000"/>
              <a:t>55.7% of adolescents with ASD had anxiety disorders</a:t>
            </a:r>
            <a:endParaRPr sz="2000"/>
          </a:p>
          <a:p>
            <a:pPr indent="-292100" lvl="1" marL="685800" rtl="0" algn="l">
              <a:spcBef>
                <a:spcPts val="1200"/>
              </a:spcBef>
              <a:spcAft>
                <a:spcPts val="0"/>
              </a:spcAft>
              <a:buSzPts val="2000"/>
              <a:buChar char="•"/>
            </a:pPr>
            <a:r>
              <a:rPr lang="en" sz="2000"/>
              <a:t>Separation (39.3%), Social (27.9%), GAD (18.0%), Panic (6.6%), School (3.3%) </a:t>
            </a:r>
            <a:endParaRPr sz="2000"/>
          </a:p>
          <a:p>
            <a:pPr indent="-292100" lvl="0" marL="342900" rtl="0" algn="l">
              <a:spcBef>
                <a:spcPts val="1200"/>
              </a:spcBef>
              <a:spcAft>
                <a:spcPts val="0"/>
              </a:spcAft>
              <a:buSzPts val="2000"/>
              <a:buChar char="•"/>
            </a:pPr>
            <a:r>
              <a:rPr lang="en" sz="2000"/>
              <a:t>Anxiety symptoms increase from early childhood to adolescence </a:t>
            </a:r>
            <a:endParaRPr sz="2000"/>
          </a:p>
          <a:p>
            <a:pPr indent="0" lvl="0" marL="0" rtl="0" algn="l">
              <a:lnSpc>
                <a:spcPct val="90000"/>
              </a:lnSpc>
              <a:spcBef>
                <a:spcPts val="1200"/>
              </a:spcBef>
              <a:spcAft>
                <a:spcPts val="0"/>
              </a:spcAft>
              <a:buClr>
                <a:srgbClr val="767679"/>
              </a:buClr>
              <a:buSzPts val="900"/>
              <a:buNone/>
            </a:pPr>
            <a:r>
              <a:t/>
            </a:r>
            <a:endParaRPr sz="2000"/>
          </a:p>
        </p:txBody>
      </p:sp>
      <p:sp>
        <p:nvSpPr>
          <p:cNvPr id="1423" name="Google Shape;1423;p197"/>
          <p:cNvSpPr txBox="1"/>
          <p:nvPr>
            <p:ph type="title"/>
          </p:nvPr>
        </p:nvSpPr>
        <p:spPr>
          <a:xfrm>
            <a:off x="274755" y="2815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ASD and Anxiety </a:t>
            </a:r>
            <a:endParaRPr>
              <a:solidFill>
                <a:srgbClr val="0064A4"/>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198"/>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Objectives </a:t>
            </a:r>
            <a:endParaRPr/>
          </a:p>
        </p:txBody>
      </p:sp>
      <p:grpSp>
        <p:nvGrpSpPr>
          <p:cNvPr id="1430" name="Google Shape;1430;p198"/>
          <p:cNvGrpSpPr/>
          <p:nvPr/>
        </p:nvGrpSpPr>
        <p:grpSpPr>
          <a:xfrm>
            <a:off x="366340" y="1369219"/>
            <a:ext cx="8411856" cy="3002850"/>
            <a:chOff x="0" y="0"/>
            <a:chExt cx="11215808" cy="4003800"/>
          </a:xfrm>
        </p:grpSpPr>
        <p:sp>
          <p:nvSpPr>
            <p:cNvPr id="1431" name="Google Shape;1431;p198"/>
            <p:cNvSpPr/>
            <p:nvPr/>
          </p:nvSpPr>
          <p:spPr>
            <a:xfrm>
              <a:off x="0" y="0"/>
              <a:ext cx="3504900" cy="4003800"/>
            </a:xfrm>
            <a:prstGeom prst="rect">
              <a:avLst/>
            </a:prstGeom>
            <a:solidFill>
              <a:srgbClr val="CCD3EA">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2" name="Google Shape;1432;p198"/>
            <p:cNvSpPr txBox="1"/>
            <p:nvPr/>
          </p:nvSpPr>
          <p:spPr>
            <a:xfrm>
              <a:off x="0"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chemeClr val="dk1"/>
                </a:buClr>
                <a:buSzPts val="2700"/>
                <a:buFont typeface="Arial"/>
                <a:buNone/>
              </a:pPr>
              <a:r>
                <a:rPr b="0" i="0" lang="en" sz="2700" u="none" cap="none" strike="noStrike">
                  <a:solidFill>
                    <a:schemeClr val="dk1"/>
                  </a:solidFill>
                  <a:latin typeface="Arial"/>
                  <a:ea typeface="Arial"/>
                  <a:cs typeface="Arial"/>
                  <a:sym typeface="Arial"/>
                </a:rPr>
                <a:t>Risk factors</a:t>
              </a:r>
              <a:endParaRPr b="0" i="0" sz="1100" u="none" cap="none" strike="noStrike">
                <a:solidFill>
                  <a:srgbClr val="000000"/>
                </a:solidFill>
                <a:latin typeface="Arial"/>
                <a:ea typeface="Arial"/>
                <a:cs typeface="Arial"/>
                <a:sym typeface="Arial"/>
              </a:endParaRPr>
            </a:p>
          </p:txBody>
        </p:sp>
        <p:sp>
          <p:nvSpPr>
            <p:cNvPr id="1433" name="Google Shape;1433;p198"/>
            <p:cNvSpPr/>
            <p:nvPr/>
          </p:nvSpPr>
          <p:spPr>
            <a:xfrm>
              <a:off x="1151927" y="400367"/>
              <a:ext cx="1201200" cy="1201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4" name="Google Shape;1434;p198"/>
            <p:cNvSpPr txBox="1"/>
            <p:nvPr/>
          </p:nvSpPr>
          <p:spPr>
            <a:xfrm>
              <a:off x="1327824"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1</a:t>
              </a:r>
              <a:endParaRPr b="0" i="0" sz="1100" u="none" cap="none" strike="noStrike">
                <a:solidFill>
                  <a:srgbClr val="000000"/>
                </a:solidFill>
                <a:latin typeface="Arial"/>
                <a:ea typeface="Arial"/>
                <a:cs typeface="Arial"/>
                <a:sym typeface="Arial"/>
              </a:endParaRPr>
            </a:p>
          </p:txBody>
        </p:sp>
        <p:sp>
          <p:nvSpPr>
            <p:cNvPr id="1435" name="Google Shape;1435;p198"/>
            <p:cNvSpPr/>
            <p:nvPr/>
          </p:nvSpPr>
          <p:spPr>
            <a:xfrm>
              <a:off x="0"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6" name="Google Shape;1436;p198"/>
            <p:cNvSpPr/>
            <p:nvPr/>
          </p:nvSpPr>
          <p:spPr>
            <a:xfrm>
              <a:off x="3855454" y="0"/>
              <a:ext cx="3504900" cy="4003800"/>
            </a:xfrm>
            <a:prstGeom prst="rect">
              <a:avLst/>
            </a:prstGeom>
            <a:solidFill>
              <a:srgbClr val="F2F2F2">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7" name="Google Shape;1437;p198"/>
            <p:cNvSpPr txBox="1"/>
            <p:nvPr/>
          </p:nvSpPr>
          <p:spPr>
            <a:xfrm>
              <a:off x="3855454"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rgbClr val="D8D8D8"/>
                </a:buClr>
                <a:buSzPts val="2700"/>
                <a:buFont typeface="Arial"/>
                <a:buNone/>
              </a:pPr>
              <a:r>
                <a:rPr b="0" i="0" lang="en" sz="2700" u="none" cap="none" strike="noStrike">
                  <a:solidFill>
                    <a:srgbClr val="D8D8D8"/>
                  </a:solidFill>
                  <a:latin typeface="Arial"/>
                  <a:ea typeface="Arial"/>
                  <a:cs typeface="Arial"/>
                  <a:sym typeface="Arial"/>
                </a:rPr>
                <a:t>Assessment</a:t>
              </a:r>
              <a:endParaRPr b="0" i="0" sz="1100" u="none" cap="none" strike="noStrike">
                <a:solidFill>
                  <a:srgbClr val="000000"/>
                </a:solidFill>
                <a:latin typeface="Arial"/>
                <a:ea typeface="Arial"/>
                <a:cs typeface="Arial"/>
                <a:sym typeface="Arial"/>
              </a:endParaRPr>
            </a:p>
          </p:txBody>
        </p:sp>
        <p:sp>
          <p:nvSpPr>
            <p:cNvPr id="1438" name="Google Shape;1438;p198"/>
            <p:cNvSpPr/>
            <p:nvPr/>
          </p:nvSpPr>
          <p:spPr>
            <a:xfrm>
              <a:off x="5007382" y="400367"/>
              <a:ext cx="1201200" cy="1201200"/>
            </a:xfrm>
            <a:prstGeom prst="ellipse">
              <a:avLst/>
            </a:prstGeom>
            <a:solidFill>
              <a:srgbClr val="D8D8D8"/>
            </a:solidFill>
            <a:ln cap="flat" cmpd="sng" w="12700">
              <a:solidFill>
                <a:srgbClr val="D8D8D8"/>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9" name="Google Shape;1439;p198"/>
            <p:cNvSpPr txBox="1"/>
            <p:nvPr/>
          </p:nvSpPr>
          <p:spPr>
            <a:xfrm>
              <a:off x="5183279"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2</a:t>
              </a:r>
              <a:endParaRPr b="0" i="0" sz="3600" u="none" cap="none" strike="noStrike">
                <a:solidFill>
                  <a:schemeClr val="lt1"/>
                </a:solidFill>
                <a:latin typeface="Arial"/>
                <a:ea typeface="Arial"/>
                <a:cs typeface="Arial"/>
                <a:sym typeface="Arial"/>
              </a:endParaRPr>
            </a:p>
          </p:txBody>
        </p:sp>
        <p:sp>
          <p:nvSpPr>
            <p:cNvPr id="1440" name="Google Shape;1440;p198"/>
            <p:cNvSpPr/>
            <p:nvPr/>
          </p:nvSpPr>
          <p:spPr>
            <a:xfrm>
              <a:off x="3855454"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1" name="Google Shape;1441;p198"/>
            <p:cNvSpPr/>
            <p:nvPr/>
          </p:nvSpPr>
          <p:spPr>
            <a:xfrm>
              <a:off x="7710908" y="0"/>
              <a:ext cx="3504900" cy="4003800"/>
            </a:xfrm>
            <a:prstGeom prst="rect">
              <a:avLst/>
            </a:prstGeom>
            <a:solidFill>
              <a:srgbClr val="F2F2F2">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2" name="Google Shape;1442;p198"/>
            <p:cNvSpPr txBox="1"/>
            <p:nvPr/>
          </p:nvSpPr>
          <p:spPr>
            <a:xfrm>
              <a:off x="7710908"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rgbClr val="D8D8D8"/>
                </a:buClr>
                <a:buSzPts val="2700"/>
                <a:buFont typeface="Arial"/>
                <a:buNone/>
              </a:pPr>
              <a:r>
                <a:rPr b="0" i="0" lang="en" sz="2700" u="none" cap="none" strike="noStrike">
                  <a:solidFill>
                    <a:srgbClr val="D8D8D8"/>
                  </a:solidFill>
                  <a:latin typeface="Arial"/>
                  <a:ea typeface="Arial"/>
                  <a:cs typeface="Arial"/>
                  <a:sym typeface="Arial"/>
                </a:rPr>
                <a:t>Intervention</a:t>
              </a:r>
              <a:endParaRPr b="0" i="0" sz="1100" u="none" cap="none" strike="noStrike">
                <a:solidFill>
                  <a:srgbClr val="000000"/>
                </a:solidFill>
                <a:latin typeface="Arial"/>
                <a:ea typeface="Arial"/>
                <a:cs typeface="Arial"/>
                <a:sym typeface="Arial"/>
              </a:endParaRPr>
            </a:p>
          </p:txBody>
        </p:sp>
        <p:sp>
          <p:nvSpPr>
            <p:cNvPr id="1443" name="Google Shape;1443;p198"/>
            <p:cNvSpPr/>
            <p:nvPr/>
          </p:nvSpPr>
          <p:spPr>
            <a:xfrm>
              <a:off x="8862836" y="400367"/>
              <a:ext cx="1201200" cy="1201200"/>
            </a:xfrm>
            <a:prstGeom prst="ellipse">
              <a:avLst/>
            </a:prstGeom>
            <a:solidFill>
              <a:srgbClr val="D8D8D8"/>
            </a:solidFill>
            <a:ln cap="flat" cmpd="sng" w="12700">
              <a:solidFill>
                <a:srgbClr val="D8D8D8"/>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4" name="Google Shape;1444;p198"/>
            <p:cNvSpPr txBox="1"/>
            <p:nvPr/>
          </p:nvSpPr>
          <p:spPr>
            <a:xfrm>
              <a:off x="9038733"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3</a:t>
              </a:r>
              <a:endParaRPr b="0" i="0" sz="1100" u="none" cap="none" strike="noStrike">
                <a:solidFill>
                  <a:srgbClr val="000000"/>
                </a:solidFill>
                <a:latin typeface="Arial"/>
                <a:ea typeface="Arial"/>
                <a:cs typeface="Arial"/>
                <a:sym typeface="Arial"/>
              </a:endParaRPr>
            </a:p>
          </p:txBody>
        </p:sp>
        <p:sp>
          <p:nvSpPr>
            <p:cNvPr id="1445" name="Google Shape;1445;p198"/>
            <p:cNvSpPr/>
            <p:nvPr/>
          </p:nvSpPr>
          <p:spPr>
            <a:xfrm>
              <a:off x="7710908"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99"/>
          <p:cNvSpPr txBox="1"/>
          <p:nvPr>
            <p:ph idx="1" type="body"/>
          </p:nvPr>
        </p:nvSpPr>
        <p:spPr>
          <a:xfrm>
            <a:off x="274750" y="1026925"/>
            <a:ext cx="7976400" cy="35262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rgbClr val="767679"/>
              </a:buClr>
              <a:buSzPts val="2000"/>
              <a:buChar char="•"/>
            </a:pPr>
            <a:r>
              <a:rPr lang="en" sz="2000"/>
              <a:t>Early childhood risk factors have been evaluated in NT children </a:t>
            </a:r>
            <a:endParaRPr sz="2000"/>
          </a:p>
          <a:p>
            <a:pPr indent="0" lvl="0" marL="342900" rtl="0" algn="l">
              <a:lnSpc>
                <a:spcPct val="90000"/>
              </a:lnSpc>
              <a:spcBef>
                <a:spcPts val="0"/>
              </a:spcBef>
              <a:spcAft>
                <a:spcPts val="0"/>
              </a:spcAft>
              <a:buNone/>
            </a:pPr>
            <a:r>
              <a:t/>
            </a:r>
            <a:endParaRPr sz="2000"/>
          </a:p>
          <a:p>
            <a:pPr indent="-165100" lvl="0" marL="177800" rtl="0" algn="l">
              <a:lnSpc>
                <a:spcPct val="90000"/>
              </a:lnSpc>
              <a:spcBef>
                <a:spcPts val="0"/>
              </a:spcBef>
              <a:spcAft>
                <a:spcPts val="0"/>
              </a:spcAft>
              <a:buClr>
                <a:srgbClr val="767679"/>
              </a:buClr>
              <a:buSzPts val="2000"/>
              <a:buChar char="•"/>
            </a:pPr>
            <a:r>
              <a:rPr lang="en" sz="2000"/>
              <a:t>Limited research on early childhood risk factors in ASD population </a:t>
            </a:r>
            <a:endParaRPr sz="2000"/>
          </a:p>
          <a:p>
            <a:pPr indent="-190500" lvl="1" marL="520700" rtl="0" algn="l">
              <a:lnSpc>
                <a:spcPct val="90000"/>
              </a:lnSpc>
              <a:spcBef>
                <a:spcPts val="800"/>
              </a:spcBef>
              <a:spcAft>
                <a:spcPts val="0"/>
              </a:spcAft>
              <a:buClr>
                <a:srgbClr val="767679"/>
              </a:buClr>
              <a:buSzPts val="2000"/>
              <a:buChar char="•"/>
            </a:pPr>
            <a:r>
              <a:rPr lang="en" sz="2000"/>
              <a:t>Gender</a:t>
            </a:r>
            <a:endParaRPr sz="2000"/>
          </a:p>
          <a:p>
            <a:pPr indent="-190500" lvl="1" marL="520700" rtl="0" algn="l">
              <a:lnSpc>
                <a:spcPct val="90000"/>
              </a:lnSpc>
              <a:spcBef>
                <a:spcPts val="800"/>
              </a:spcBef>
              <a:spcAft>
                <a:spcPts val="0"/>
              </a:spcAft>
              <a:buClr>
                <a:srgbClr val="767679"/>
              </a:buClr>
              <a:buSzPts val="2000"/>
              <a:buChar char="•"/>
            </a:pPr>
            <a:r>
              <a:rPr lang="en" sz="2000"/>
              <a:t>Cognitive and adaptive functioning</a:t>
            </a:r>
            <a:endParaRPr sz="2000"/>
          </a:p>
          <a:p>
            <a:pPr indent="-190500" lvl="1" marL="520700" rtl="0" algn="l">
              <a:lnSpc>
                <a:spcPct val="90000"/>
              </a:lnSpc>
              <a:spcBef>
                <a:spcPts val="800"/>
              </a:spcBef>
              <a:spcAft>
                <a:spcPts val="0"/>
              </a:spcAft>
              <a:buClr>
                <a:srgbClr val="767679"/>
              </a:buClr>
              <a:buSzPts val="2000"/>
              <a:buChar char="•"/>
            </a:pPr>
            <a:r>
              <a:rPr lang="en" sz="2000"/>
              <a:t>ASD severity </a:t>
            </a:r>
            <a:endParaRPr sz="2000"/>
          </a:p>
          <a:p>
            <a:pPr indent="-165100" lvl="0" marL="177800" rtl="0" algn="l">
              <a:lnSpc>
                <a:spcPct val="90000"/>
              </a:lnSpc>
              <a:spcBef>
                <a:spcPts val="1200"/>
              </a:spcBef>
              <a:spcAft>
                <a:spcPts val="0"/>
              </a:spcAft>
              <a:buClr>
                <a:schemeClr val="dk2"/>
              </a:buClr>
              <a:buSzPts val="2000"/>
              <a:buChar char="•"/>
            </a:pPr>
            <a:r>
              <a:rPr lang="en" sz="2000"/>
              <a:t>Can we i</a:t>
            </a:r>
            <a:r>
              <a:rPr lang="en" sz="2000"/>
              <a:t>dentify early risk factors to mitigate or prevent anxiety symptoms in children with ASD?</a:t>
            </a:r>
            <a:endParaRPr/>
          </a:p>
        </p:txBody>
      </p:sp>
      <p:sp>
        <p:nvSpPr>
          <p:cNvPr id="1452" name="Google Shape;1452;p199"/>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Risk Factors for Anxiety</a:t>
            </a:r>
            <a:endParaRPr>
              <a:solidFill>
                <a:srgbClr val="0064A4"/>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200"/>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Risk Factors </a:t>
            </a:r>
            <a:endParaRPr>
              <a:solidFill>
                <a:srgbClr val="0064A4"/>
              </a:solidFill>
            </a:endParaRPr>
          </a:p>
        </p:txBody>
      </p:sp>
      <p:grpSp>
        <p:nvGrpSpPr>
          <p:cNvPr id="1459" name="Google Shape;1459;p200"/>
          <p:cNvGrpSpPr/>
          <p:nvPr/>
        </p:nvGrpSpPr>
        <p:grpSpPr>
          <a:xfrm>
            <a:off x="366340" y="1370464"/>
            <a:ext cx="8411938" cy="3000205"/>
            <a:chOff x="0" y="1661"/>
            <a:chExt cx="11215917" cy="4000273"/>
          </a:xfrm>
        </p:grpSpPr>
        <p:sp>
          <p:nvSpPr>
            <p:cNvPr id="1460" name="Google Shape;1460;p200"/>
            <p:cNvSpPr/>
            <p:nvPr/>
          </p:nvSpPr>
          <p:spPr>
            <a:xfrm>
              <a:off x="0" y="1661"/>
              <a:ext cx="11215800" cy="842100"/>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1" name="Google Shape;1461;p200"/>
            <p:cNvSpPr/>
            <p:nvPr/>
          </p:nvSpPr>
          <p:spPr>
            <a:xfrm>
              <a:off x="254759" y="191152"/>
              <a:ext cx="463200" cy="4632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2" name="Google Shape;1462;p200"/>
            <p:cNvSpPr/>
            <p:nvPr/>
          </p:nvSpPr>
          <p:spPr>
            <a:xfrm>
              <a:off x="972717" y="1661"/>
              <a:ext cx="10243200" cy="842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3" name="Google Shape;1463;p200"/>
            <p:cNvSpPr txBox="1"/>
            <p:nvPr/>
          </p:nvSpPr>
          <p:spPr>
            <a:xfrm>
              <a:off x="972717" y="1661"/>
              <a:ext cx="10243200" cy="842100"/>
            </a:xfrm>
            <a:prstGeom prst="rect">
              <a:avLst/>
            </a:prstGeom>
            <a:noFill/>
            <a:ln>
              <a:noFill/>
            </a:ln>
          </p:spPr>
          <p:txBody>
            <a:bodyPr anchorCtr="0" anchor="ctr" bIns="66850" lIns="66850" spcFirstLastPara="1" rIns="66850" wrap="square" tIns="66850">
              <a:noAutofit/>
            </a:bodyPr>
            <a:lstStyle/>
            <a:p>
              <a:pPr indent="0" lvl="0" marL="0" marR="0" rtl="0" algn="l">
                <a:lnSpc>
                  <a:spcPct val="90000"/>
                </a:lnSpc>
                <a:spcBef>
                  <a:spcPts val="0"/>
                </a:spcBef>
                <a:spcAft>
                  <a:spcPts val="0"/>
                </a:spcAft>
                <a:buClr>
                  <a:schemeClr val="dk1"/>
                </a:buClr>
                <a:buSzPts val="1700"/>
                <a:buFont typeface="Arial"/>
                <a:buNone/>
              </a:pPr>
              <a:r>
                <a:rPr b="0" i="0" lang="en" sz="2000" u="none" cap="none" strike="noStrike">
                  <a:solidFill>
                    <a:schemeClr val="dk1"/>
                  </a:solidFill>
                  <a:latin typeface="Arial"/>
                  <a:ea typeface="Arial"/>
                  <a:cs typeface="Arial"/>
                  <a:sym typeface="Arial"/>
                </a:rPr>
                <a:t>Cognitive functioning</a:t>
              </a:r>
              <a:endParaRPr b="0" i="0" sz="2000" u="none" cap="none" strike="noStrike">
                <a:solidFill>
                  <a:srgbClr val="000000"/>
                </a:solidFill>
                <a:latin typeface="Arial"/>
                <a:ea typeface="Arial"/>
                <a:cs typeface="Arial"/>
                <a:sym typeface="Arial"/>
              </a:endParaRPr>
            </a:p>
          </p:txBody>
        </p:sp>
        <p:sp>
          <p:nvSpPr>
            <p:cNvPr id="1464" name="Google Shape;1464;p200"/>
            <p:cNvSpPr/>
            <p:nvPr/>
          </p:nvSpPr>
          <p:spPr>
            <a:xfrm>
              <a:off x="0" y="1054385"/>
              <a:ext cx="11215800" cy="842100"/>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5" name="Google Shape;1465;p200"/>
            <p:cNvSpPr/>
            <p:nvPr/>
          </p:nvSpPr>
          <p:spPr>
            <a:xfrm>
              <a:off x="254759" y="1243876"/>
              <a:ext cx="463200" cy="4632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6" name="Google Shape;1466;p200"/>
            <p:cNvSpPr/>
            <p:nvPr/>
          </p:nvSpPr>
          <p:spPr>
            <a:xfrm>
              <a:off x="972717" y="1054385"/>
              <a:ext cx="10243200" cy="842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7" name="Google Shape;1467;p200"/>
            <p:cNvSpPr txBox="1"/>
            <p:nvPr/>
          </p:nvSpPr>
          <p:spPr>
            <a:xfrm>
              <a:off x="972717" y="1054385"/>
              <a:ext cx="10243200" cy="842100"/>
            </a:xfrm>
            <a:prstGeom prst="rect">
              <a:avLst/>
            </a:prstGeom>
            <a:noFill/>
            <a:ln>
              <a:noFill/>
            </a:ln>
          </p:spPr>
          <p:txBody>
            <a:bodyPr anchorCtr="0" anchor="ctr" bIns="66850" lIns="66850" spcFirstLastPara="1" rIns="66850" wrap="square" tIns="66850">
              <a:noAutofit/>
            </a:bodyPr>
            <a:lstStyle/>
            <a:p>
              <a:pPr indent="0" lvl="0" marL="0" marR="0" rtl="0" algn="l">
                <a:lnSpc>
                  <a:spcPct val="90000"/>
                </a:lnSpc>
                <a:spcBef>
                  <a:spcPts val="0"/>
                </a:spcBef>
                <a:spcAft>
                  <a:spcPts val="0"/>
                </a:spcAft>
                <a:buClr>
                  <a:schemeClr val="dk1"/>
                </a:buClr>
                <a:buSzPts val="1700"/>
                <a:buFont typeface="Arial"/>
                <a:buNone/>
              </a:pPr>
              <a:r>
                <a:rPr b="0" i="0" lang="en" sz="2000" u="none" cap="none" strike="noStrike">
                  <a:solidFill>
                    <a:schemeClr val="dk1"/>
                  </a:solidFill>
                  <a:latin typeface="Arial"/>
                  <a:ea typeface="Arial"/>
                  <a:cs typeface="Arial"/>
                  <a:sym typeface="Arial"/>
                </a:rPr>
                <a:t>Sensory behaviors </a:t>
              </a:r>
              <a:endParaRPr b="0" i="0" sz="2000" u="none" cap="none" strike="noStrike">
                <a:solidFill>
                  <a:srgbClr val="000000"/>
                </a:solidFill>
                <a:latin typeface="Arial"/>
                <a:ea typeface="Arial"/>
                <a:cs typeface="Arial"/>
                <a:sym typeface="Arial"/>
              </a:endParaRPr>
            </a:p>
          </p:txBody>
        </p:sp>
        <p:sp>
          <p:nvSpPr>
            <p:cNvPr id="1468" name="Google Shape;1468;p200"/>
            <p:cNvSpPr/>
            <p:nvPr/>
          </p:nvSpPr>
          <p:spPr>
            <a:xfrm>
              <a:off x="0" y="2107109"/>
              <a:ext cx="11215800" cy="842100"/>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9" name="Google Shape;1469;p200"/>
            <p:cNvSpPr/>
            <p:nvPr/>
          </p:nvSpPr>
          <p:spPr>
            <a:xfrm>
              <a:off x="254759" y="2296600"/>
              <a:ext cx="463200" cy="4632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0" name="Google Shape;1470;p200"/>
            <p:cNvSpPr/>
            <p:nvPr/>
          </p:nvSpPr>
          <p:spPr>
            <a:xfrm>
              <a:off x="972717" y="2107109"/>
              <a:ext cx="10243200" cy="842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1" name="Google Shape;1471;p200"/>
            <p:cNvSpPr txBox="1"/>
            <p:nvPr/>
          </p:nvSpPr>
          <p:spPr>
            <a:xfrm>
              <a:off x="972717" y="2107109"/>
              <a:ext cx="10243200" cy="842100"/>
            </a:xfrm>
            <a:prstGeom prst="rect">
              <a:avLst/>
            </a:prstGeom>
            <a:noFill/>
            <a:ln>
              <a:noFill/>
            </a:ln>
          </p:spPr>
          <p:txBody>
            <a:bodyPr anchorCtr="0" anchor="ctr" bIns="66850" lIns="66850" spcFirstLastPara="1" rIns="66850" wrap="square" tIns="66850">
              <a:noAutofit/>
            </a:bodyPr>
            <a:lstStyle/>
            <a:p>
              <a:pPr indent="0" lvl="0" marL="0" marR="0" rtl="0" algn="l">
                <a:lnSpc>
                  <a:spcPct val="90000"/>
                </a:lnSpc>
                <a:spcBef>
                  <a:spcPts val="0"/>
                </a:spcBef>
                <a:spcAft>
                  <a:spcPts val="0"/>
                </a:spcAft>
                <a:buClr>
                  <a:schemeClr val="dk1"/>
                </a:buClr>
                <a:buSzPts val="1700"/>
                <a:buFont typeface="Arial"/>
                <a:buNone/>
              </a:pPr>
              <a:r>
                <a:rPr b="0" i="0" lang="en" sz="2000" u="none" cap="none" strike="noStrike">
                  <a:solidFill>
                    <a:schemeClr val="dk1"/>
                  </a:solidFill>
                  <a:latin typeface="Arial"/>
                  <a:ea typeface="Arial"/>
                  <a:cs typeface="Arial"/>
                  <a:sym typeface="Arial"/>
                </a:rPr>
                <a:t>Restricted, repetitive behaviors (RRBs)</a:t>
              </a:r>
              <a:endParaRPr b="0" i="0" sz="2000" u="none" cap="none" strike="noStrike">
                <a:solidFill>
                  <a:srgbClr val="000000"/>
                </a:solidFill>
                <a:latin typeface="Arial"/>
                <a:ea typeface="Arial"/>
                <a:cs typeface="Arial"/>
                <a:sym typeface="Arial"/>
              </a:endParaRPr>
            </a:p>
          </p:txBody>
        </p:sp>
        <p:sp>
          <p:nvSpPr>
            <p:cNvPr id="1472" name="Google Shape;1472;p200"/>
            <p:cNvSpPr/>
            <p:nvPr/>
          </p:nvSpPr>
          <p:spPr>
            <a:xfrm>
              <a:off x="0" y="3159834"/>
              <a:ext cx="11215800" cy="842100"/>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3" name="Google Shape;1473;p200"/>
            <p:cNvSpPr/>
            <p:nvPr/>
          </p:nvSpPr>
          <p:spPr>
            <a:xfrm>
              <a:off x="254759" y="3349324"/>
              <a:ext cx="463200" cy="4632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4" name="Google Shape;1474;p200"/>
            <p:cNvSpPr/>
            <p:nvPr/>
          </p:nvSpPr>
          <p:spPr>
            <a:xfrm>
              <a:off x="972717" y="3159834"/>
              <a:ext cx="10243200" cy="842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5" name="Google Shape;1475;p200"/>
            <p:cNvSpPr txBox="1"/>
            <p:nvPr/>
          </p:nvSpPr>
          <p:spPr>
            <a:xfrm>
              <a:off x="972717" y="3159834"/>
              <a:ext cx="10243200" cy="842100"/>
            </a:xfrm>
            <a:prstGeom prst="rect">
              <a:avLst/>
            </a:prstGeom>
            <a:noFill/>
            <a:ln>
              <a:noFill/>
            </a:ln>
          </p:spPr>
          <p:txBody>
            <a:bodyPr anchorCtr="0" anchor="ctr" bIns="66850" lIns="66850" spcFirstLastPara="1" rIns="66850" wrap="square" tIns="66850">
              <a:noAutofit/>
            </a:bodyPr>
            <a:lstStyle/>
            <a:p>
              <a:pPr indent="0" lvl="0" marL="0" marR="0" rtl="0" algn="l">
                <a:lnSpc>
                  <a:spcPct val="90000"/>
                </a:lnSpc>
                <a:spcBef>
                  <a:spcPts val="0"/>
                </a:spcBef>
                <a:spcAft>
                  <a:spcPts val="0"/>
                </a:spcAft>
                <a:buClr>
                  <a:schemeClr val="dk1"/>
                </a:buClr>
                <a:buSzPts val="1700"/>
                <a:buFont typeface="Arial"/>
                <a:buNone/>
              </a:pPr>
              <a:r>
                <a:rPr b="0" i="0" lang="en" sz="2000" u="none" cap="none" strike="noStrike">
                  <a:solidFill>
                    <a:schemeClr val="dk1"/>
                  </a:solidFill>
                  <a:latin typeface="Arial"/>
                  <a:ea typeface="Arial"/>
                  <a:cs typeface="Arial"/>
                  <a:sym typeface="Arial"/>
                </a:rPr>
                <a:t>Social communication </a:t>
              </a:r>
              <a:endParaRPr b="0" i="0" sz="2000" u="none" cap="none" strike="noStrike">
                <a:solidFill>
                  <a:srgbClr val="000000"/>
                </a:solidFill>
                <a:latin typeface="Arial"/>
                <a:ea typeface="Arial"/>
                <a:cs typeface="Arial"/>
                <a:sym typeface="Arial"/>
              </a:endParaRPr>
            </a:p>
          </p:txBody>
        </p:sp>
      </p:gr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201"/>
          <p:cNvSpPr txBox="1"/>
          <p:nvPr>
            <p:ph idx="1" type="body"/>
          </p:nvPr>
        </p:nvSpPr>
        <p:spPr>
          <a:xfrm>
            <a:off x="366050" y="1072074"/>
            <a:ext cx="8412000" cy="3329100"/>
          </a:xfrm>
          <a:prstGeom prst="rect">
            <a:avLst/>
          </a:prstGeom>
          <a:noFill/>
          <a:ln>
            <a:noFill/>
          </a:ln>
        </p:spPr>
        <p:txBody>
          <a:bodyPr anchorCtr="0" anchor="t" bIns="34275" lIns="68575" spcFirstLastPara="1" rIns="68575" wrap="square" tIns="34275">
            <a:noAutofit/>
          </a:bodyPr>
          <a:lstStyle/>
          <a:p>
            <a:pPr indent="-190500" lvl="0" marL="177800" rtl="0" algn="l">
              <a:lnSpc>
                <a:spcPct val="90000"/>
              </a:lnSpc>
              <a:spcBef>
                <a:spcPts val="0"/>
              </a:spcBef>
              <a:spcAft>
                <a:spcPts val="0"/>
              </a:spcAft>
              <a:buClr>
                <a:srgbClr val="767679"/>
              </a:buClr>
              <a:buSzPts val="2000"/>
              <a:buChar char="•"/>
            </a:pPr>
            <a:r>
              <a:rPr lang="en" sz="2000"/>
              <a:t>H</a:t>
            </a:r>
            <a:r>
              <a:rPr lang="en" sz="2000"/>
              <a:t>igher IQ in children with ASD increases risk for anxiety</a:t>
            </a:r>
            <a:endParaRPr sz="2000"/>
          </a:p>
          <a:p>
            <a:pPr indent="-190500" lvl="0" marL="177800" rtl="0" algn="l">
              <a:lnSpc>
                <a:spcPct val="90000"/>
              </a:lnSpc>
              <a:spcBef>
                <a:spcPts val="1200"/>
              </a:spcBef>
              <a:spcAft>
                <a:spcPts val="0"/>
              </a:spcAft>
              <a:buClr>
                <a:srgbClr val="767679"/>
              </a:buClr>
              <a:buSzPts val="2000"/>
              <a:buChar char="•"/>
            </a:pPr>
            <a:r>
              <a:rPr lang="en" sz="2000"/>
              <a:t>Cognitive level may predict type of anxiety disorder </a:t>
            </a:r>
            <a:endParaRPr sz="2000"/>
          </a:p>
          <a:p>
            <a:pPr indent="-190500" lvl="1" marL="520700" rtl="0" algn="l">
              <a:lnSpc>
                <a:spcPct val="90000"/>
              </a:lnSpc>
              <a:spcBef>
                <a:spcPts val="800"/>
              </a:spcBef>
              <a:spcAft>
                <a:spcPts val="0"/>
              </a:spcAft>
              <a:buClr>
                <a:srgbClr val="767679"/>
              </a:buClr>
              <a:buSzPts val="2000"/>
              <a:buChar char="•"/>
            </a:pPr>
            <a:r>
              <a:rPr lang="en" sz="2000"/>
              <a:t>Lower cognitive abilities at toddlerhood → higher separation anxiety in adolescence </a:t>
            </a:r>
            <a:endParaRPr sz="2000"/>
          </a:p>
          <a:p>
            <a:pPr indent="-190500" lvl="1" marL="520700" rtl="0" algn="l">
              <a:lnSpc>
                <a:spcPct val="90000"/>
              </a:lnSpc>
              <a:spcBef>
                <a:spcPts val="800"/>
              </a:spcBef>
              <a:spcAft>
                <a:spcPts val="0"/>
              </a:spcAft>
              <a:buClr>
                <a:srgbClr val="767679"/>
              </a:buClr>
              <a:buSzPts val="2000"/>
              <a:buChar char="•"/>
            </a:pPr>
            <a:r>
              <a:rPr lang="en" sz="2000"/>
              <a:t>Higher cognitive abilities at toddlerhood → higher GAD in adolescence </a:t>
            </a:r>
            <a:endParaRPr sz="2000"/>
          </a:p>
          <a:p>
            <a:pPr indent="-177800" lvl="0" marL="177800" rtl="0" algn="l">
              <a:lnSpc>
                <a:spcPct val="90000"/>
              </a:lnSpc>
              <a:spcBef>
                <a:spcPts val="1200"/>
              </a:spcBef>
              <a:spcAft>
                <a:spcPts val="0"/>
              </a:spcAft>
              <a:buClr>
                <a:srgbClr val="767679"/>
              </a:buClr>
              <a:buSzPts val="2000"/>
              <a:buChar char="•"/>
            </a:pPr>
            <a:r>
              <a:rPr lang="en" sz="2000"/>
              <a:t>Mixed findings overall</a:t>
            </a:r>
            <a:endParaRPr sz="2000"/>
          </a:p>
          <a:p>
            <a:pPr indent="-190500" lvl="1" marL="520700" rtl="0" algn="l">
              <a:lnSpc>
                <a:spcPct val="90000"/>
              </a:lnSpc>
              <a:spcBef>
                <a:spcPts val="800"/>
              </a:spcBef>
              <a:spcAft>
                <a:spcPts val="0"/>
              </a:spcAft>
              <a:buClr>
                <a:srgbClr val="767679"/>
              </a:buClr>
              <a:buSzPts val="2000"/>
              <a:buChar char="•"/>
            </a:pPr>
            <a:r>
              <a:rPr lang="en" sz="2000"/>
              <a:t>Methodological limitations</a:t>
            </a:r>
            <a:endParaRPr sz="2000"/>
          </a:p>
          <a:p>
            <a:pPr indent="-190500" lvl="1" marL="520700" rtl="0" algn="l">
              <a:lnSpc>
                <a:spcPct val="90000"/>
              </a:lnSpc>
              <a:spcBef>
                <a:spcPts val="800"/>
              </a:spcBef>
              <a:spcAft>
                <a:spcPts val="0"/>
              </a:spcAft>
              <a:buClr>
                <a:srgbClr val="767679"/>
              </a:buClr>
              <a:buSzPts val="2000"/>
              <a:buChar char="•"/>
            </a:pPr>
            <a:r>
              <a:rPr lang="en" sz="2000"/>
              <a:t>Sampling bias </a:t>
            </a:r>
            <a:endParaRPr sz="2000"/>
          </a:p>
          <a:p>
            <a:pPr indent="0" lvl="0" marL="0" rtl="0" algn="l">
              <a:lnSpc>
                <a:spcPct val="90000"/>
              </a:lnSpc>
              <a:spcBef>
                <a:spcPts val="1200"/>
              </a:spcBef>
              <a:spcAft>
                <a:spcPts val="0"/>
              </a:spcAft>
              <a:buClr>
                <a:srgbClr val="767679"/>
              </a:buClr>
              <a:buSzPts val="1100"/>
              <a:buNone/>
            </a:pPr>
            <a:r>
              <a:t/>
            </a:r>
            <a:endParaRPr/>
          </a:p>
        </p:txBody>
      </p:sp>
      <p:sp>
        <p:nvSpPr>
          <p:cNvPr id="1482" name="Google Shape;1482;p201"/>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Cognitive Functioning</a:t>
            </a:r>
            <a:endParaRPr>
              <a:solidFill>
                <a:srgbClr val="0064A4"/>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202"/>
          <p:cNvSpPr txBox="1"/>
          <p:nvPr>
            <p:ph idx="1" type="body"/>
          </p:nvPr>
        </p:nvSpPr>
        <p:spPr>
          <a:xfrm>
            <a:off x="365750" y="1060025"/>
            <a:ext cx="8412000" cy="3324600"/>
          </a:xfrm>
          <a:prstGeom prst="rect">
            <a:avLst/>
          </a:prstGeom>
          <a:noFill/>
          <a:ln>
            <a:noFill/>
          </a:ln>
        </p:spPr>
        <p:txBody>
          <a:bodyPr anchorCtr="0" anchor="t" bIns="34275" lIns="68575" spcFirstLastPara="1" rIns="68575" wrap="square" tIns="34275">
            <a:noAutofit/>
          </a:bodyPr>
          <a:lstStyle/>
          <a:p>
            <a:pPr indent="-190500" lvl="0" marL="177800" rtl="0" algn="l">
              <a:lnSpc>
                <a:spcPct val="90000"/>
              </a:lnSpc>
              <a:spcBef>
                <a:spcPts val="0"/>
              </a:spcBef>
              <a:spcAft>
                <a:spcPts val="0"/>
              </a:spcAft>
              <a:buClr>
                <a:srgbClr val="767679"/>
              </a:buClr>
              <a:buSzPts val="2000"/>
              <a:buChar char="•"/>
            </a:pPr>
            <a:r>
              <a:rPr b="1" lang="en" sz="2000"/>
              <a:t>Sensory over-responsivity (SOR)</a:t>
            </a:r>
            <a:r>
              <a:rPr lang="en" sz="2000"/>
              <a:t> in early childhood associated with anxiety </a:t>
            </a:r>
            <a:endParaRPr sz="2000"/>
          </a:p>
          <a:p>
            <a:pPr indent="-190500" lvl="0" marL="177800" rtl="0" algn="l">
              <a:lnSpc>
                <a:spcPct val="90000"/>
              </a:lnSpc>
              <a:spcBef>
                <a:spcPts val="0"/>
              </a:spcBef>
              <a:spcAft>
                <a:spcPts val="0"/>
              </a:spcAft>
              <a:buSzPts val="2000"/>
              <a:buChar char="•"/>
            </a:pPr>
            <a:r>
              <a:rPr lang="en" sz="2000"/>
              <a:t>Longitudinal study </a:t>
            </a:r>
            <a:endParaRPr sz="2000"/>
          </a:p>
          <a:p>
            <a:pPr indent="-292100" lvl="1" marL="685800" rtl="0" algn="l">
              <a:lnSpc>
                <a:spcPct val="90000"/>
              </a:lnSpc>
              <a:spcBef>
                <a:spcPts val="0"/>
              </a:spcBef>
              <a:spcAft>
                <a:spcPts val="0"/>
              </a:spcAft>
              <a:buSzPts val="2000"/>
              <a:buChar char="•"/>
            </a:pPr>
            <a:r>
              <a:rPr lang="en" sz="2000"/>
              <a:t>T1 age = 18-33 months, T2 age = 30-45 months </a:t>
            </a:r>
            <a:endParaRPr sz="2000"/>
          </a:p>
          <a:p>
            <a:pPr indent="-292100" lvl="1" marL="685800" rtl="0" algn="l">
              <a:spcBef>
                <a:spcPts val="1200"/>
              </a:spcBef>
              <a:spcAft>
                <a:spcPts val="0"/>
              </a:spcAft>
              <a:buSzPts val="2000"/>
              <a:buChar char="•"/>
            </a:pPr>
            <a:r>
              <a:rPr lang="en" sz="2000"/>
              <a:t>Higher SOR in toddlerhood predicted increased anxiety at 1-year follow-up </a:t>
            </a:r>
            <a:endParaRPr sz="2000"/>
          </a:p>
          <a:p>
            <a:pPr indent="-292100" lvl="1" marL="685800" rtl="0" algn="l">
              <a:lnSpc>
                <a:spcPct val="90000"/>
              </a:lnSpc>
              <a:spcBef>
                <a:spcPts val="0"/>
              </a:spcBef>
              <a:spcAft>
                <a:spcPts val="0"/>
              </a:spcAft>
              <a:buSzPts val="2000"/>
              <a:buChar char="•"/>
            </a:pPr>
            <a:r>
              <a:rPr lang="en" sz="2000"/>
              <a:t>SOR emerged earlier than anxiety symptoms </a:t>
            </a:r>
            <a:endParaRPr sz="2000"/>
          </a:p>
          <a:p>
            <a:pPr indent="-292100" lvl="1" marL="685800" rtl="0" algn="l">
              <a:lnSpc>
                <a:spcPct val="90000"/>
              </a:lnSpc>
              <a:spcBef>
                <a:spcPts val="1200"/>
              </a:spcBef>
              <a:spcAft>
                <a:spcPts val="0"/>
              </a:spcAft>
              <a:buSzPts val="2000"/>
              <a:buChar char="•"/>
            </a:pPr>
            <a:r>
              <a:rPr lang="en" sz="2000"/>
              <a:t>SOR remained stable, while anxiety increased </a:t>
            </a:r>
            <a:endParaRPr sz="2000"/>
          </a:p>
          <a:p>
            <a:pPr indent="-190500" lvl="0" marL="177800" rtl="0" algn="l">
              <a:lnSpc>
                <a:spcPct val="90000"/>
              </a:lnSpc>
              <a:spcBef>
                <a:spcPts val="1200"/>
              </a:spcBef>
              <a:spcAft>
                <a:spcPts val="0"/>
              </a:spcAft>
              <a:buClr>
                <a:srgbClr val="767679"/>
              </a:buClr>
              <a:buSzPts val="2000"/>
              <a:buChar char="•"/>
            </a:pPr>
            <a:r>
              <a:rPr lang="en" sz="2000"/>
              <a:t>Better predictor of anxiety than ASD severity </a:t>
            </a:r>
            <a:endParaRPr sz="2000"/>
          </a:p>
        </p:txBody>
      </p:sp>
      <p:sp>
        <p:nvSpPr>
          <p:cNvPr id="1489" name="Google Shape;1489;p202"/>
          <p:cNvSpPr txBox="1"/>
          <p:nvPr>
            <p:ph type="title"/>
          </p:nvPr>
        </p:nvSpPr>
        <p:spPr>
          <a:xfrm>
            <a:off x="365759" y="164201"/>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Sensory Behaviors </a:t>
            </a:r>
            <a:endParaRPr>
              <a:solidFill>
                <a:srgbClr val="0064A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7"/>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Neuropsychiatric and Behavioral Diagnosis- Systematic Review 2020</a:t>
            </a:r>
            <a:endParaRPr/>
          </a:p>
        </p:txBody>
      </p:sp>
      <p:graphicFrame>
        <p:nvGraphicFramePr>
          <p:cNvPr id="470" name="Google Shape;470;p77"/>
          <p:cNvGraphicFramePr/>
          <p:nvPr/>
        </p:nvGraphicFramePr>
        <p:xfrm>
          <a:off x="417963" y="1372076"/>
          <a:ext cx="3000000" cy="3000000"/>
        </p:xfrm>
        <a:graphic>
          <a:graphicData uri="http://schemas.openxmlformats.org/drawingml/2006/table">
            <a:tbl>
              <a:tblPr bandRow="1" firstRow="1">
                <a:noFill/>
                <a:tableStyleId>{3A4487E3-CA33-4B0F-A24C-73D9C395A894}</a:tableStyleId>
              </a:tblPr>
              <a:tblGrid>
                <a:gridCol w="1407200"/>
                <a:gridCol w="1995500"/>
                <a:gridCol w="941275"/>
                <a:gridCol w="3716450"/>
              </a:tblGrid>
              <a:tr h="431200">
                <a:tc>
                  <a:txBody>
                    <a:bodyPr/>
                    <a:lstStyle/>
                    <a:p>
                      <a:pPr indent="0" lvl="0" marL="0" marR="0" rtl="0" algn="l">
                        <a:spcBef>
                          <a:spcPts val="0"/>
                        </a:spcBef>
                        <a:spcAft>
                          <a:spcPts val="0"/>
                        </a:spcAft>
                        <a:buNone/>
                      </a:pPr>
                      <a:r>
                        <a:rPr lang="en" sz="1200" u="none" cap="none" strike="noStrike">
                          <a:latin typeface="Arial"/>
                          <a:ea typeface="Arial"/>
                          <a:cs typeface="Arial"/>
                          <a:sym typeface="Arial"/>
                        </a:rPr>
                        <a:t>Diagnosis</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Point Prevalence Estimate</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Range</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Key Points</a:t>
                      </a:r>
                      <a:endParaRPr sz="1100"/>
                    </a:p>
                  </a:txBody>
                  <a:tcPr marT="34300" marB="34300" marR="68600" marL="68600"/>
                </a:tc>
              </a:tr>
              <a:tr h="431200">
                <a:tc>
                  <a:txBody>
                    <a:bodyPr/>
                    <a:lstStyle/>
                    <a:p>
                      <a:pPr indent="0" lvl="0" marL="0" marR="0" rtl="0" algn="l">
                        <a:spcBef>
                          <a:spcPts val="0"/>
                        </a:spcBef>
                        <a:spcAft>
                          <a:spcPts val="0"/>
                        </a:spcAft>
                        <a:buNone/>
                      </a:pPr>
                      <a:r>
                        <a:rPr lang="en" sz="1200">
                          <a:latin typeface="Arial"/>
                          <a:ea typeface="Arial"/>
                          <a:cs typeface="Arial"/>
                          <a:sym typeface="Arial"/>
                        </a:rPr>
                        <a:t>ADHD</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28%</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30-80%</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Conversely, ASD present in 20-50% of Children with ADHD.</a:t>
                      </a:r>
                      <a:endParaRPr sz="1100"/>
                    </a:p>
                  </a:txBody>
                  <a:tcPr marT="34300" marB="34300" marR="68600" marL="68600"/>
                </a:tc>
              </a:tr>
              <a:tr h="431200">
                <a:tc>
                  <a:txBody>
                    <a:bodyPr/>
                    <a:lstStyle/>
                    <a:p>
                      <a:pPr indent="0" lvl="0" marL="0" marR="0" rtl="0" algn="l">
                        <a:spcBef>
                          <a:spcPts val="0"/>
                        </a:spcBef>
                        <a:spcAft>
                          <a:spcPts val="0"/>
                        </a:spcAft>
                        <a:buNone/>
                      </a:pPr>
                      <a:r>
                        <a:rPr lang="en" sz="1200">
                          <a:latin typeface="Arial"/>
                          <a:ea typeface="Arial"/>
                          <a:cs typeface="Arial"/>
                          <a:sym typeface="Arial"/>
                        </a:rPr>
                        <a:t>Depression</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11%</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1.1 – 52%</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Increased SIBs are significantly correlated with depression.</a:t>
                      </a:r>
                      <a:endParaRPr sz="1100"/>
                    </a:p>
                  </a:txBody>
                  <a:tcPr marT="34300" marB="34300" marR="68600" marL="68600"/>
                </a:tc>
              </a:tr>
              <a:tr h="800825">
                <a:tc>
                  <a:txBody>
                    <a:bodyPr/>
                    <a:lstStyle/>
                    <a:p>
                      <a:pPr indent="0" lvl="0" marL="0" marR="0" rtl="0" algn="l">
                        <a:spcBef>
                          <a:spcPts val="0"/>
                        </a:spcBef>
                        <a:spcAft>
                          <a:spcPts val="0"/>
                        </a:spcAft>
                        <a:buNone/>
                      </a:pPr>
                      <a:r>
                        <a:rPr lang="en" sz="1200">
                          <a:latin typeface="Arial"/>
                          <a:ea typeface="Arial"/>
                          <a:cs typeface="Arial"/>
                          <a:sym typeface="Arial"/>
                        </a:rPr>
                        <a:t>Anxiety</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Children = 39.6%</a:t>
                      </a:r>
                      <a:endParaRPr sz="1100"/>
                    </a:p>
                    <a:p>
                      <a:pPr indent="0" lvl="0" marL="0" marR="0" rtl="0" algn="l">
                        <a:spcBef>
                          <a:spcPts val="0"/>
                        </a:spcBef>
                        <a:spcAft>
                          <a:spcPts val="0"/>
                        </a:spcAft>
                        <a:buNone/>
                      </a:pPr>
                      <a:r>
                        <a:rPr lang="en" sz="1200"/>
                        <a:t>Adolescents = 34.8%</a:t>
                      </a:r>
                      <a:endParaRPr sz="1100"/>
                    </a:p>
                    <a:p>
                      <a:pPr indent="0" lvl="0" marL="0" marR="0" rtl="0" algn="l">
                        <a:spcBef>
                          <a:spcPts val="0"/>
                        </a:spcBef>
                        <a:spcAft>
                          <a:spcPts val="0"/>
                        </a:spcAft>
                        <a:buNone/>
                      </a:pPr>
                      <a:r>
                        <a:t/>
                      </a:r>
                      <a:endParaRPr sz="12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13.6-84.1%</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Increased </a:t>
                      </a:r>
                      <a:r>
                        <a:rPr lang="en" sz="1200"/>
                        <a:t>Anxiety may be associated with Higher IQ and Lower ASD severity.</a:t>
                      </a:r>
                      <a:endParaRPr sz="1100"/>
                    </a:p>
                    <a:p>
                      <a:pPr indent="0" lvl="0" marL="0" marR="0" rtl="0" algn="l">
                        <a:lnSpc>
                          <a:spcPct val="100000"/>
                        </a:lnSpc>
                        <a:spcBef>
                          <a:spcPts val="0"/>
                        </a:spcBef>
                        <a:spcAft>
                          <a:spcPts val="0"/>
                        </a:spcAft>
                        <a:buClr>
                          <a:schemeClr val="dk1"/>
                        </a:buClr>
                        <a:buSzPts val="1200"/>
                        <a:buFont typeface="Arial"/>
                        <a:buNone/>
                      </a:pPr>
                      <a:r>
                        <a:rPr lang="en" sz="1200"/>
                        <a:t>Social Anxiety Most prevalent subtype (29.2%)</a:t>
                      </a:r>
                      <a:endParaRPr sz="1100"/>
                    </a:p>
                  </a:txBody>
                  <a:tcPr marT="34300" marB="34300" marR="68600" marL="68600"/>
                </a:tc>
              </a:tr>
              <a:tr h="800825">
                <a:tc>
                  <a:txBody>
                    <a:bodyPr/>
                    <a:lstStyle/>
                    <a:p>
                      <a:pPr indent="0" lvl="0" marL="0" marR="0" rtl="0" algn="l">
                        <a:spcBef>
                          <a:spcPts val="0"/>
                        </a:spcBef>
                        <a:spcAft>
                          <a:spcPts val="0"/>
                        </a:spcAft>
                        <a:buNone/>
                      </a:pPr>
                      <a:r>
                        <a:rPr lang="en" sz="1200">
                          <a:latin typeface="Arial"/>
                          <a:ea typeface="Arial"/>
                          <a:cs typeface="Arial"/>
                          <a:sym typeface="Arial"/>
                        </a:rPr>
                        <a:t>Bipolar and Mood disorders</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18.8%</a:t>
                      </a:r>
                      <a:endParaRPr sz="1100"/>
                    </a:p>
                    <a:p>
                      <a:pPr indent="0" lvl="0" marL="0" marR="0" rtl="0" algn="l">
                        <a:spcBef>
                          <a:spcPts val="0"/>
                        </a:spcBef>
                        <a:spcAft>
                          <a:spcPts val="0"/>
                        </a:spcAft>
                        <a:buNone/>
                      </a:pPr>
                      <a:r>
                        <a:rPr lang="en" sz="1200"/>
                        <a:t>Bipolar 5%</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4.4-37%</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May be associated with higher functioning and insight.  May also cause regression in lower functioning pts (Loss of language, social withdrawal, </a:t>
                      </a:r>
                      <a:r>
                        <a:rPr lang="en" sz="1200"/>
                        <a:t>etc.)</a:t>
                      </a:r>
                      <a:endParaRPr sz="1100"/>
                    </a:p>
                  </a:txBody>
                  <a:tcPr marT="34300" marB="34300" marR="68600" marL="68600"/>
                </a:tc>
              </a:tr>
            </a:tbl>
          </a:graphicData>
        </a:graphic>
      </p:graphicFrame>
      <p:sp>
        <p:nvSpPr>
          <p:cNvPr id="471" name="Google Shape;471;p77"/>
          <p:cNvSpPr txBox="1"/>
          <p:nvPr/>
        </p:nvSpPr>
        <p:spPr>
          <a:xfrm>
            <a:off x="2296351" y="4589842"/>
            <a:ext cx="43035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767679"/>
                </a:solidFill>
                <a:latin typeface="Arial"/>
                <a:ea typeface="Arial"/>
                <a:cs typeface="Arial"/>
                <a:sym typeface="Arial"/>
              </a:rPr>
              <a:t>Hossain, et al, Psychiatry Research 287 (2020) 112922  </a:t>
            </a:r>
            <a:endParaRPr sz="1100"/>
          </a:p>
          <a:p>
            <a:pPr indent="0" lvl="0" marL="0" marR="0" rtl="0" algn="l">
              <a:spcBef>
                <a:spcPts val="0"/>
              </a:spcBef>
              <a:spcAft>
                <a:spcPts val="0"/>
              </a:spcAft>
              <a:buNone/>
            </a:pPr>
            <a:r>
              <a:rPr lang="en" sz="800">
                <a:solidFill>
                  <a:srgbClr val="767679"/>
                </a:solidFill>
                <a:latin typeface="Arial"/>
                <a:ea typeface="Arial"/>
                <a:cs typeface="Arial"/>
                <a:sym typeface="Arial"/>
              </a:rPr>
              <a:t>Shaltout, et al, in; Advances in Neurobiology 24, 2020.</a:t>
            </a:r>
            <a:endParaRPr sz="1100"/>
          </a:p>
          <a:p>
            <a:pPr indent="0" lvl="0" marL="0" marR="0" rtl="0" algn="l">
              <a:spcBef>
                <a:spcPts val="0"/>
              </a:spcBef>
              <a:spcAft>
                <a:spcPts val="0"/>
              </a:spcAft>
              <a:buNone/>
            </a:pPr>
            <a:r>
              <a:rPr lang="en" sz="800">
                <a:solidFill>
                  <a:srgbClr val="767679"/>
                </a:solidFill>
                <a:latin typeface="Arial"/>
                <a:ea typeface="Arial"/>
                <a:cs typeface="Arial"/>
                <a:sym typeface="Arial"/>
              </a:rPr>
              <a:t>Strang, in in Comorbid conditions among children with ASD, Matson,ed Springer, 2016</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203"/>
          <p:cNvSpPr txBox="1"/>
          <p:nvPr>
            <p:ph idx="1" type="body"/>
          </p:nvPr>
        </p:nvSpPr>
        <p:spPr>
          <a:xfrm>
            <a:off x="365750" y="1361150"/>
            <a:ext cx="8412000" cy="3023400"/>
          </a:xfrm>
          <a:prstGeom prst="rect">
            <a:avLst/>
          </a:prstGeom>
          <a:noFill/>
          <a:ln>
            <a:noFill/>
          </a:ln>
        </p:spPr>
        <p:txBody>
          <a:bodyPr anchorCtr="0" anchor="t" bIns="34275" lIns="68575" spcFirstLastPara="1" rIns="68575" wrap="square" tIns="34275">
            <a:noAutofit/>
          </a:bodyPr>
          <a:lstStyle/>
          <a:p>
            <a:pPr indent="-190500" lvl="0" marL="177800" rtl="0" algn="l">
              <a:lnSpc>
                <a:spcPct val="90000"/>
              </a:lnSpc>
              <a:spcBef>
                <a:spcPts val="1200"/>
              </a:spcBef>
              <a:spcAft>
                <a:spcPts val="0"/>
              </a:spcAft>
              <a:buClr>
                <a:srgbClr val="767679"/>
              </a:buClr>
              <a:buSzPts val="2000"/>
              <a:buChar char="•"/>
            </a:pPr>
            <a:r>
              <a:rPr lang="en" sz="2000"/>
              <a:t>Psychophysiological studies in youth with ASD </a:t>
            </a:r>
            <a:endParaRPr sz="2000"/>
          </a:p>
          <a:p>
            <a:pPr indent="-292100" lvl="1" marL="685800" rtl="0" algn="l">
              <a:lnSpc>
                <a:spcPct val="90000"/>
              </a:lnSpc>
              <a:spcBef>
                <a:spcPts val="1200"/>
              </a:spcBef>
              <a:spcAft>
                <a:spcPts val="0"/>
              </a:spcAft>
              <a:buSzPts val="2000"/>
              <a:buChar char="•"/>
            </a:pPr>
            <a:r>
              <a:rPr lang="en" sz="2000"/>
              <a:t>Brain activation positively correlated with parent-reported anxiety and SOR </a:t>
            </a:r>
            <a:endParaRPr sz="2000"/>
          </a:p>
          <a:p>
            <a:pPr indent="-292100" lvl="1" marL="685800" rtl="0" algn="l">
              <a:lnSpc>
                <a:spcPct val="90000"/>
              </a:lnSpc>
              <a:spcBef>
                <a:spcPts val="1200"/>
              </a:spcBef>
              <a:spcAft>
                <a:spcPts val="0"/>
              </a:spcAft>
              <a:buSzPts val="2000"/>
              <a:buChar char="•"/>
            </a:pPr>
            <a:r>
              <a:rPr lang="en" sz="2000"/>
              <a:t>Heightened brain activation when multiple sensory modalities present</a:t>
            </a:r>
            <a:endParaRPr sz="2000"/>
          </a:p>
          <a:p>
            <a:pPr indent="0" lvl="0" marL="342900" rtl="0" algn="l">
              <a:lnSpc>
                <a:spcPct val="90000"/>
              </a:lnSpc>
              <a:spcBef>
                <a:spcPts val="1200"/>
              </a:spcBef>
              <a:spcAft>
                <a:spcPts val="0"/>
              </a:spcAft>
              <a:buNone/>
            </a:pPr>
            <a:r>
              <a:t/>
            </a:r>
            <a:endParaRPr sz="2000"/>
          </a:p>
        </p:txBody>
      </p:sp>
      <p:sp>
        <p:nvSpPr>
          <p:cNvPr id="1496" name="Google Shape;1496;p203"/>
          <p:cNvSpPr txBox="1"/>
          <p:nvPr>
            <p:ph type="title"/>
          </p:nvPr>
        </p:nvSpPr>
        <p:spPr>
          <a:xfrm>
            <a:off x="365759" y="164201"/>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Sensory Behaviors </a:t>
            </a:r>
            <a:endParaRPr>
              <a:solidFill>
                <a:srgbClr val="0064A4"/>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204"/>
          <p:cNvSpPr txBox="1"/>
          <p:nvPr>
            <p:ph idx="1" type="body"/>
          </p:nvPr>
        </p:nvSpPr>
        <p:spPr>
          <a:xfrm>
            <a:off x="366050" y="1268016"/>
            <a:ext cx="8412000" cy="3103800"/>
          </a:xfrm>
          <a:prstGeom prst="rect">
            <a:avLst/>
          </a:prstGeom>
          <a:noFill/>
          <a:ln>
            <a:noFill/>
          </a:ln>
        </p:spPr>
        <p:txBody>
          <a:bodyPr anchorCtr="0" anchor="t" bIns="34275" lIns="68575" spcFirstLastPara="1" rIns="68575" wrap="square" tIns="34275">
            <a:normAutofit/>
          </a:bodyPr>
          <a:lstStyle/>
          <a:p>
            <a:pPr indent="-190500" lvl="0" marL="177800" rtl="0" algn="l">
              <a:lnSpc>
                <a:spcPct val="90000"/>
              </a:lnSpc>
              <a:spcBef>
                <a:spcPts val="0"/>
              </a:spcBef>
              <a:spcAft>
                <a:spcPts val="0"/>
              </a:spcAft>
              <a:buClr>
                <a:srgbClr val="767679"/>
              </a:buClr>
              <a:buSzPts val="2000"/>
              <a:buChar char="•"/>
            </a:pPr>
            <a:r>
              <a:rPr lang="en" sz="2000"/>
              <a:t>RRB</a:t>
            </a:r>
            <a:r>
              <a:rPr lang="en" sz="2000"/>
              <a:t> severity </a:t>
            </a:r>
            <a:r>
              <a:rPr lang="en" sz="2000"/>
              <a:t>found to be an early predictor of anxiety </a:t>
            </a:r>
            <a:endParaRPr sz="2000"/>
          </a:p>
          <a:p>
            <a:pPr indent="-190500" lvl="0" marL="177800" rtl="0" algn="l">
              <a:lnSpc>
                <a:spcPct val="90000"/>
              </a:lnSpc>
              <a:spcBef>
                <a:spcPts val="1200"/>
              </a:spcBef>
              <a:spcAft>
                <a:spcPts val="0"/>
              </a:spcAft>
              <a:buClr>
                <a:srgbClr val="767679"/>
              </a:buClr>
              <a:buSzPts val="2000"/>
              <a:buChar char="•"/>
            </a:pPr>
            <a:r>
              <a:rPr lang="en" sz="2000"/>
              <a:t>58% of children with severe RRBs in early childhood (2-5 years) had elevated anxiety symptoms by age 11 </a:t>
            </a:r>
            <a:endParaRPr sz="2000"/>
          </a:p>
          <a:p>
            <a:pPr indent="-190500" lvl="0" marL="177800" rtl="0" algn="l">
              <a:lnSpc>
                <a:spcPct val="90000"/>
              </a:lnSpc>
              <a:spcBef>
                <a:spcPts val="1200"/>
              </a:spcBef>
              <a:spcAft>
                <a:spcPts val="0"/>
              </a:spcAft>
              <a:buClr>
                <a:srgbClr val="767679"/>
              </a:buClr>
              <a:buSzPts val="2000"/>
              <a:buChar char="•"/>
            </a:pPr>
            <a:r>
              <a:rPr lang="en" sz="2000"/>
              <a:t>RRB severity associated with specific anxiety disorders </a:t>
            </a:r>
            <a:endParaRPr sz="2000"/>
          </a:p>
          <a:p>
            <a:pPr indent="-203200" lvl="1" marL="520700" rtl="0" algn="l">
              <a:lnSpc>
                <a:spcPct val="90000"/>
              </a:lnSpc>
              <a:spcBef>
                <a:spcPts val="800"/>
              </a:spcBef>
              <a:spcAft>
                <a:spcPts val="0"/>
              </a:spcAft>
              <a:buClr>
                <a:srgbClr val="767679"/>
              </a:buClr>
              <a:buSzPts val="2000"/>
              <a:buChar char="•"/>
            </a:pPr>
            <a:r>
              <a:rPr lang="en" sz="2000"/>
              <a:t>Separation anxiety, GAD, panic/agoraphobia, obsessive-compulsive subscales</a:t>
            </a:r>
            <a:endParaRPr sz="2000"/>
          </a:p>
          <a:p>
            <a:pPr indent="-203200" lvl="1" marL="520700" rtl="0" algn="l">
              <a:lnSpc>
                <a:spcPct val="90000"/>
              </a:lnSpc>
              <a:spcBef>
                <a:spcPts val="800"/>
              </a:spcBef>
              <a:spcAft>
                <a:spcPts val="0"/>
              </a:spcAft>
              <a:buClr>
                <a:srgbClr val="767679"/>
              </a:buClr>
              <a:buSzPts val="2000"/>
              <a:buChar char="•"/>
            </a:pPr>
            <a:r>
              <a:rPr lang="en" sz="2000"/>
              <a:t>Not associated with social phobia and physical injury fears</a:t>
            </a:r>
            <a:endParaRPr sz="2000"/>
          </a:p>
        </p:txBody>
      </p:sp>
      <p:sp>
        <p:nvSpPr>
          <p:cNvPr id="1503" name="Google Shape;1503;p204"/>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RRBs</a:t>
            </a:r>
            <a:endParaRPr>
              <a:solidFill>
                <a:srgbClr val="0064A4"/>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05"/>
          <p:cNvSpPr txBox="1"/>
          <p:nvPr>
            <p:ph idx="1" type="body"/>
          </p:nvPr>
        </p:nvSpPr>
        <p:spPr>
          <a:xfrm>
            <a:off x="354000" y="581950"/>
            <a:ext cx="7861200" cy="24054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0"/>
              </a:spcBef>
              <a:spcAft>
                <a:spcPts val="0"/>
              </a:spcAft>
              <a:buNone/>
            </a:pPr>
            <a:r>
              <a:t/>
            </a:r>
            <a:endParaRPr/>
          </a:p>
          <a:p>
            <a:pPr indent="-177800" lvl="0" marL="177800" rtl="0" algn="l">
              <a:lnSpc>
                <a:spcPct val="90000"/>
              </a:lnSpc>
              <a:spcBef>
                <a:spcPts val="1200"/>
              </a:spcBef>
              <a:spcAft>
                <a:spcPts val="0"/>
              </a:spcAft>
              <a:buClr>
                <a:srgbClr val="767679"/>
              </a:buClr>
              <a:buSzPts val="1800"/>
              <a:buChar char="•"/>
            </a:pPr>
            <a:r>
              <a:rPr b="1" lang="en"/>
              <a:t>I</a:t>
            </a:r>
            <a:r>
              <a:rPr b="1" lang="en"/>
              <a:t>ntolerance of uncertainty (IU)</a:t>
            </a:r>
            <a:r>
              <a:rPr lang="en"/>
              <a:t> </a:t>
            </a:r>
            <a:endParaRPr/>
          </a:p>
          <a:p>
            <a:pPr indent="-279400" lvl="1" marL="685800" rtl="0" algn="l">
              <a:lnSpc>
                <a:spcPct val="90000"/>
              </a:lnSpc>
              <a:spcBef>
                <a:spcPts val="1200"/>
              </a:spcBef>
              <a:spcAft>
                <a:spcPts val="0"/>
              </a:spcAft>
              <a:buSzPts val="1800"/>
              <a:buChar char="•"/>
            </a:pPr>
            <a:r>
              <a:rPr lang="en" sz="1800"/>
              <a:t>Reduced tolerance and increased discomfort with ambiguity</a:t>
            </a:r>
            <a:endParaRPr sz="1800"/>
          </a:p>
          <a:p>
            <a:pPr indent="-279400" lvl="1" marL="685800" rtl="0" algn="l">
              <a:lnSpc>
                <a:spcPct val="90000"/>
              </a:lnSpc>
              <a:spcBef>
                <a:spcPts val="1200"/>
              </a:spcBef>
              <a:spcAft>
                <a:spcPts val="0"/>
              </a:spcAft>
              <a:buSzPts val="1800"/>
              <a:buChar char="•"/>
            </a:pPr>
            <a:r>
              <a:rPr lang="en" sz="1800"/>
              <a:t>Negative reactions to uncertain situations and events  </a:t>
            </a:r>
            <a:endParaRPr sz="1800"/>
          </a:p>
          <a:p>
            <a:pPr indent="-279400" lvl="1" marL="685800" rtl="0" algn="l">
              <a:lnSpc>
                <a:spcPct val="90000"/>
              </a:lnSpc>
              <a:spcBef>
                <a:spcPts val="1200"/>
              </a:spcBef>
              <a:spcAft>
                <a:spcPts val="0"/>
              </a:spcAft>
              <a:buSzPts val="1800"/>
              <a:buChar char="•"/>
            </a:pPr>
            <a:r>
              <a:rPr lang="en" sz="1800"/>
              <a:t>Distinct from excessive worrying </a:t>
            </a:r>
            <a:endParaRPr sz="1800"/>
          </a:p>
          <a:p>
            <a:pPr indent="-177800" lvl="0" marL="177800" rtl="0" algn="l">
              <a:lnSpc>
                <a:spcPct val="90000"/>
              </a:lnSpc>
              <a:spcBef>
                <a:spcPts val="1200"/>
              </a:spcBef>
              <a:spcAft>
                <a:spcPts val="0"/>
              </a:spcAft>
              <a:buClr>
                <a:srgbClr val="767679"/>
              </a:buClr>
              <a:buSzPts val="1800"/>
              <a:buChar char="•"/>
            </a:pPr>
            <a:r>
              <a:rPr lang="en"/>
              <a:t>Significantly higher IU in children with ASD </a:t>
            </a:r>
            <a:endParaRPr/>
          </a:p>
          <a:p>
            <a:pPr indent="-177800" lvl="0" marL="177800" rtl="0" algn="l">
              <a:lnSpc>
                <a:spcPct val="90000"/>
              </a:lnSpc>
              <a:spcBef>
                <a:spcPts val="1200"/>
              </a:spcBef>
              <a:spcAft>
                <a:spcPts val="0"/>
              </a:spcAft>
              <a:buClr>
                <a:srgbClr val="767679"/>
              </a:buClr>
              <a:buSzPts val="1800"/>
              <a:buChar char="•"/>
            </a:pPr>
            <a:r>
              <a:rPr lang="en"/>
              <a:t>IU mediated the relationship between ASD diagnosis and anxiety scores</a:t>
            </a:r>
            <a:endParaRPr/>
          </a:p>
        </p:txBody>
      </p:sp>
      <p:sp>
        <p:nvSpPr>
          <p:cNvPr id="1510" name="Google Shape;1510;p205"/>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RRBs</a:t>
            </a:r>
            <a:endParaRPr>
              <a:solidFill>
                <a:srgbClr val="0064A4"/>
              </a:solidFill>
            </a:endParaRPr>
          </a:p>
        </p:txBody>
      </p:sp>
      <p:sp>
        <p:nvSpPr>
          <p:cNvPr id="1511" name="Google Shape;1511;p205"/>
          <p:cNvSpPr/>
          <p:nvPr/>
        </p:nvSpPr>
        <p:spPr>
          <a:xfrm>
            <a:off x="1565950" y="4054975"/>
            <a:ext cx="1433400" cy="745800"/>
          </a:xfrm>
          <a:prstGeom prst="roundRect">
            <a:avLst>
              <a:gd fmla="val 16667" name="adj"/>
            </a:avLst>
          </a:prstGeom>
          <a:solidFill>
            <a:srgbClr val="B3CAE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ASD</a:t>
            </a:r>
            <a:r>
              <a:rPr lang="en"/>
              <a:t> </a:t>
            </a:r>
            <a:endParaRPr/>
          </a:p>
        </p:txBody>
      </p:sp>
      <p:sp>
        <p:nvSpPr>
          <p:cNvPr id="1512" name="Google Shape;1512;p205"/>
          <p:cNvSpPr/>
          <p:nvPr/>
        </p:nvSpPr>
        <p:spPr>
          <a:xfrm>
            <a:off x="6143175" y="4054975"/>
            <a:ext cx="1433400" cy="7458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Anxiety</a:t>
            </a:r>
            <a:r>
              <a:rPr lang="en"/>
              <a:t> </a:t>
            </a:r>
            <a:endParaRPr/>
          </a:p>
        </p:txBody>
      </p:sp>
      <p:sp>
        <p:nvSpPr>
          <p:cNvPr id="1513" name="Google Shape;1513;p205"/>
          <p:cNvSpPr/>
          <p:nvPr/>
        </p:nvSpPr>
        <p:spPr>
          <a:xfrm>
            <a:off x="3855300" y="3063275"/>
            <a:ext cx="1433400" cy="7458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IU</a:t>
            </a:r>
            <a:r>
              <a:rPr lang="en"/>
              <a:t> </a:t>
            </a:r>
            <a:endParaRPr/>
          </a:p>
        </p:txBody>
      </p:sp>
      <p:sp>
        <p:nvSpPr>
          <p:cNvPr id="1514" name="Google Shape;1514;p205"/>
          <p:cNvSpPr/>
          <p:nvPr/>
        </p:nvSpPr>
        <p:spPr>
          <a:xfrm>
            <a:off x="2288650" y="3399575"/>
            <a:ext cx="1168500" cy="409500"/>
          </a:xfrm>
          <a:prstGeom prst="bentArrow">
            <a:avLst>
              <a:gd fmla="val 25000" name="adj1"/>
              <a:gd fmla="val 25000" name="adj2"/>
              <a:gd fmla="val 25000" name="adj3"/>
              <a:gd fmla="val 43750" name="adj4"/>
            </a:avLst>
          </a:prstGeom>
          <a:solidFill>
            <a:srgbClr val="7570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5" name="Google Shape;1515;p205"/>
          <p:cNvSpPr/>
          <p:nvPr/>
        </p:nvSpPr>
        <p:spPr>
          <a:xfrm rot="5400000">
            <a:off x="6087600" y="2934875"/>
            <a:ext cx="414300" cy="1338900"/>
          </a:xfrm>
          <a:prstGeom prst="bentArrow">
            <a:avLst>
              <a:gd fmla="val 25000" name="adj1"/>
              <a:gd fmla="val 25000" name="adj2"/>
              <a:gd fmla="val 25000" name="adj3"/>
              <a:gd fmla="val 43750" name="adj4"/>
            </a:avLst>
          </a:prstGeom>
          <a:solidFill>
            <a:srgbClr val="7570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206"/>
          <p:cNvSpPr txBox="1"/>
          <p:nvPr>
            <p:ph idx="1" type="body"/>
          </p:nvPr>
        </p:nvSpPr>
        <p:spPr>
          <a:xfrm>
            <a:off x="366050" y="1132300"/>
            <a:ext cx="8412000" cy="3565500"/>
          </a:xfrm>
          <a:prstGeom prst="rect">
            <a:avLst/>
          </a:prstGeom>
          <a:noFill/>
          <a:ln>
            <a:noFill/>
          </a:ln>
        </p:spPr>
        <p:txBody>
          <a:bodyPr anchorCtr="0" anchor="t" bIns="34275" lIns="68575" spcFirstLastPara="1" rIns="68575" wrap="square" tIns="34275">
            <a:normAutofit lnSpcReduction="10000"/>
          </a:bodyPr>
          <a:lstStyle/>
          <a:p>
            <a:pPr indent="-209550" lvl="0" marL="177800" rtl="0" algn="l">
              <a:lnSpc>
                <a:spcPct val="90000"/>
              </a:lnSpc>
              <a:spcBef>
                <a:spcPts val="0"/>
              </a:spcBef>
              <a:spcAft>
                <a:spcPts val="0"/>
              </a:spcAft>
              <a:buClr>
                <a:srgbClr val="767679"/>
              </a:buClr>
              <a:buSzPts val="2300"/>
              <a:buChar char="•"/>
            </a:pPr>
            <a:r>
              <a:rPr lang="en" sz="2300"/>
              <a:t>Early social communication difficulties associated with higher rates of social anxiety at 7, 10, and 13 years of age</a:t>
            </a:r>
            <a:endParaRPr/>
          </a:p>
          <a:p>
            <a:pPr indent="-209550" lvl="0" marL="177800" rtl="0" algn="l">
              <a:lnSpc>
                <a:spcPct val="90000"/>
              </a:lnSpc>
              <a:spcBef>
                <a:spcPts val="1200"/>
              </a:spcBef>
              <a:spcAft>
                <a:spcPts val="0"/>
              </a:spcAft>
              <a:buClr>
                <a:srgbClr val="767679"/>
              </a:buClr>
              <a:buSzPts val="2300"/>
              <a:buChar char="•"/>
            </a:pPr>
            <a:r>
              <a:rPr lang="en" sz="2300"/>
              <a:t>Bidirectional relationship between social communication and social anxiety </a:t>
            </a:r>
            <a:endParaRPr sz="2300"/>
          </a:p>
          <a:p>
            <a:pPr indent="-311150" lvl="1" marL="685800" rtl="0" algn="l">
              <a:lnSpc>
                <a:spcPct val="90000"/>
              </a:lnSpc>
              <a:spcBef>
                <a:spcPts val="1200"/>
              </a:spcBef>
              <a:spcAft>
                <a:spcPts val="0"/>
              </a:spcAft>
              <a:buClr>
                <a:srgbClr val="767679"/>
              </a:buClr>
              <a:buSzPts val="2300"/>
              <a:buChar char="•"/>
            </a:pPr>
            <a:r>
              <a:rPr lang="en" sz="2300"/>
              <a:t>Social anxiety during adolescence is </a:t>
            </a:r>
            <a:r>
              <a:rPr lang="en" sz="2300" u="sng"/>
              <a:t>not</a:t>
            </a:r>
            <a:r>
              <a:rPr lang="en" sz="2300"/>
              <a:t> associated with social communication deficits </a:t>
            </a:r>
            <a:endParaRPr sz="2300"/>
          </a:p>
          <a:p>
            <a:pPr indent="-311150" lvl="1" marL="685800" rtl="0" algn="l">
              <a:spcBef>
                <a:spcPts val="1200"/>
              </a:spcBef>
              <a:spcAft>
                <a:spcPts val="0"/>
              </a:spcAft>
              <a:buSzPts val="2300"/>
              <a:buChar char="•"/>
            </a:pPr>
            <a:r>
              <a:rPr lang="en" sz="2300"/>
              <a:t>Social communication and social anxiety are </a:t>
            </a:r>
            <a:r>
              <a:rPr i="1" lang="en" sz="2300"/>
              <a:t>distinct</a:t>
            </a:r>
            <a:r>
              <a:rPr lang="en" sz="2300"/>
              <a:t> domains </a:t>
            </a:r>
            <a:endParaRPr sz="2300"/>
          </a:p>
          <a:p>
            <a:pPr indent="-209550" lvl="0" marL="177800" rtl="0" algn="l">
              <a:lnSpc>
                <a:spcPct val="90000"/>
              </a:lnSpc>
              <a:spcBef>
                <a:spcPts val="1200"/>
              </a:spcBef>
              <a:spcAft>
                <a:spcPts val="0"/>
              </a:spcAft>
              <a:buClr>
                <a:srgbClr val="767679"/>
              </a:buClr>
              <a:buSzPts val="2300"/>
              <a:buChar char="•"/>
            </a:pPr>
            <a:r>
              <a:rPr lang="en" sz="2300"/>
              <a:t>Mixed findings, other studies have found no significant relationship with anxiety</a:t>
            </a:r>
            <a:endParaRPr/>
          </a:p>
        </p:txBody>
      </p:sp>
      <p:sp>
        <p:nvSpPr>
          <p:cNvPr id="1522" name="Google Shape;1522;p206"/>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Social Communication</a:t>
            </a:r>
            <a:endParaRPr>
              <a:solidFill>
                <a:srgbClr val="0064A4"/>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207"/>
          <p:cNvSpPr txBox="1"/>
          <p:nvPr>
            <p:ph idx="1" type="body"/>
          </p:nvPr>
        </p:nvSpPr>
        <p:spPr>
          <a:xfrm>
            <a:off x="366050" y="1268016"/>
            <a:ext cx="8412000" cy="3176700"/>
          </a:xfrm>
          <a:prstGeom prst="rect">
            <a:avLst/>
          </a:prstGeom>
          <a:noFill/>
          <a:ln>
            <a:noFill/>
          </a:ln>
        </p:spPr>
        <p:txBody>
          <a:bodyPr anchorCtr="0" anchor="t" bIns="34275" lIns="68575" spcFirstLastPara="1" rIns="68575" wrap="square" tIns="34275">
            <a:normAutofit/>
          </a:bodyPr>
          <a:lstStyle/>
          <a:p>
            <a:pPr indent="-209550" lvl="0" marL="177800" rtl="0" algn="l">
              <a:lnSpc>
                <a:spcPct val="90000"/>
              </a:lnSpc>
              <a:spcBef>
                <a:spcPts val="0"/>
              </a:spcBef>
              <a:spcAft>
                <a:spcPts val="0"/>
              </a:spcAft>
              <a:buClr>
                <a:srgbClr val="767679"/>
              </a:buClr>
              <a:buSzPts val="2300"/>
              <a:buChar char="•"/>
            </a:pPr>
            <a:r>
              <a:rPr lang="en" sz="2300"/>
              <a:t>Sleep disturbance</a:t>
            </a:r>
            <a:endParaRPr sz="2300"/>
          </a:p>
          <a:p>
            <a:pPr indent="-209550" lvl="0" marL="177800" rtl="0" algn="l">
              <a:lnSpc>
                <a:spcPct val="90000"/>
              </a:lnSpc>
              <a:spcBef>
                <a:spcPts val="0"/>
              </a:spcBef>
              <a:spcAft>
                <a:spcPts val="0"/>
              </a:spcAft>
              <a:buSzPts val="2300"/>
              <a:buChar char="•"/>
            </a:pPr>
            <a:r>
              <a:rPr lang="en" sz="2300"/>
              <a:t>Aggression</a:t>
            </a:r>
            <a:endParaRPr sz="2300"/>
          </a:p>
          <a:p>
            <a:pPr indent="-209550" lvl="0" marL="177800" rtl="0" algn="l">
              <a:lnSpc>
                <a:spcPct val="90000"/>
              </a:lnSpc>
              <a:spcBef>
                <a:spcPts val="0"/>
              </a:spcBef>
              <a:spcAft>
                <a:spcPts val="0"/>
              </a:spcAft>
              <a:buSzPts val="2300"/>
              <a:buChar char="•"/>
            </a:pPr>
            <a:r>
              <a:rPr lang="en" sz="2300"/>
              <a:t>Defiant behavior </a:t>
            </a:r>
            <a:endParaRPr sz="2300"/>
          </a:p>
          <a:p>
            <a:pPr indent="-209550" lvl="0" marL="177800" rtl="0" algn="l">
              <a:lnSpc>
                <a:spcPct val="90000"/>
              </a:lnSpc>
              <a:spcBef>
                <a:spcPts val="0"/>
              </a:spcBef>
              <a:spcAft>
                <a:spcPts val="0"/>
              </a:spcAft>
              <a:buSzPts val="2300"/>
              <a:buChar char="•"/>
            </a:pPr>
            <a:r>
              <a:rPr lang="en" sz="2300"/>
              <a:t>Other co-occurring conditions (e.g., ADHD) </a:t>
            </a:r>
            <a:endParaRPr sz="2300"/>
          </a:p>
          <a:p>
            <a:pPr indent="0" lvl="0" marL="0" rtl="0" algn="l">
              <a:lnSpc>
                <a:spcPct val="90000"/>
              </a:lnSpc>
              <a:spcBef>
                <a:spcPts val="1200"/>
              </a:spcBef>
              <a:spcAft>
                <a:spcPts val="0"/>
              </a:spcAft>
              <a:buClr>
                <a:srgbClr val="767679"/>
              </a:buClr>
              <a:buSzPts val="900"/>
              <a:buNone/>
            </a:pPr>
            <a:r>
              <a:t/>
            </a:r>
            <a:endParaRPr/>
          </a:p>
        </p:txBody>
      </p:sp>
      <p:sp>
        <p:nvSpPr>
          <p:cNvPr id="1529" name="Google Shape;1529;p207"/>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Other Factors </a:t>
            </a:r>
            <a:endParaRPr>
              <a:solidFill>
                <a:srgbClr val="0064A4"/>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208"/>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Objectives </a:t>
            </a:r>
            <a:endParaRPr/>
          </a:p>
        </p:txBody>
      </p:sp>
      <p:grpSp>
        <p:nvGrpSpPr>
          <p:cNvPr id="1536" name="Google Shape;1536;p208"/>
          <p:cNvGrpSpPr/>
          <p:nvPr/>
        </p:nvGrpSpPr>
        <p:grpSpPr>
          <a:xfrm>
            <a:off x="366340" y="1369219"/>
            <a:ext cx="8411856" cy="3002850"/>
            <a:chOff x="0" y="0"/>
            <a:chExt cx="11215808" cy="4003800"/>
          </a:xfrm>
        </p:grpSpPr>
        <p:sp>
          <p:nvSpPr>
            <p:cNvPr id="1537" name="Google Shape;1537;p208"/>
            <p:cNvSpPr/>
            <p:nvPr/>
          </p:nvSpPr>
          <p:spPr>
            <a:xfrm>
              <a:off x="0" y="0"/>
              <a:ext cx="3504900" cy="4003800"/>
            </a:xfrm>
            <a:prstGeom prst="rect">
              <a:avLst/>
            </a:prstGeom>
            <a:solidFill>
              <a:srgbClr val="F2F2F2">
                <a:alpha val="89410"/>
              </a:srgbClr>
            </a:solidFill>
            <a:ln cap="flat" cmpd="sng" w="12700">
              <a:solidFill>
                <a:srgbClr val="D8D8D8">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38" name="Google Shape;1538;p208"/>
            <p:cNvSpPr txBox="1"/>
            <p:nvPr/>
          </p:nvSpPr>
          <p:spPr>
            <a:xfrm>
              <a:off x="0"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rgbClr val="D8D8D8"/>
                </a:buClr>
                <a:buSzPts val="2700"/>
                <a:buFont typeface="Arial"/>
                <a:buNone/>
              </a:pPr>
              <a:r>
                <a:rPr b="0" i="0" lang="en" sz="2700" u="none" cap="none" strike="noStrike">
                  <a:solidFill>
                    <a:srgbClr val="D8D8D8"/>
                  </a:solidFill>
                  <a:latin typeface="Arial"/>
                  <a:ea typeface="Arial"/>
                  <a:cs typeface="Arial"/>
                  <a:sym typeface="Arial"/>
                </a:rPr>
                <a:t>Risk factors</a:t>
              </a:r>
              <a:endParaRPr b="0" i="0" sz="1100" u="none" cap="none" strike="noStrike">
                <a:solidFill>
                  <a:srgbClr val="000000"/>
                </a:solidFill>
                <a:latin typeface="Arial"/>
                <a:ea typeface="Arial"/>
                <a:cs typeface="Arial"/>
                <a:sym typeface="Arial"/>
              </a:endParaRPr>
            </a:p>
          </p:txBody>
        </p:sp>
        <p:sp>
          <p:nvSpPr>
            <p:cNvPr id="1539" name="Google Shape;1539;p208"/>
            <p:cNvSpPr/>
            <p:nvPr/>
          </p:nvSpPr>
          <p:spPr>
            <a:xfrm>
              <a:off x="1151927" y="400367"/>
              <a:ext cx="1201200" cy="1201200"/>
            </a:xfrm>
            <a:prstGeom prst="ellipse">
              <a:avLst/>
            </a:prstGeom>
            <a:solidFill>
              <a:srgbClr val="D8D8D8"/>
            </a:solidFill>
            <a:ln cap="flat" cmpd="sng" w="12700">
              <a:solidFill>
                <a:srgbClr val="D8D8D8"/>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0" name="Google Shape;1540;p208"/>
            <p:cNvSpPr txBox="1"/>
            <p:nvPr/>
          </p:nvSpPr>
          <p:spPr>
            <a:xfrm>
              <a:off x="1327824"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1</a:t>
              </a:r>
              <a:endParaRPr b="0" i="0" sz="1100" u="none" cap="none" strike="noStrike">
                <a:solidFill>
                  <a:srgbClr val="000000"/>
                </a:solidFill>
                <a:latin typeface="Arial"/>
                <a:ea typeface="Arial"/>
                <a:cs typeface="Arial"/>
                <a:sym typeface="Arial"/>
              </a:endParaRPr>
            </a:p>
          </p:txBody>
        </p:sp>
        <p:sp>
          <p:nvSpPr>
            <p:cNvPr id="1541" name="Google Shape;1541;p208"/>
            <p:cNvSpPr/>
            <p:nvPr/>
          </p:nvSpPr>
          <p:spPr>
            <a:xfrm>
              <a:off x="0"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2" name="Google Shape;1542;p208"/>
            <p:cNvSpPr/>
            <p:nvPr/>
          </p:nvSpPr>
          <p:spPr>
            <a:xfrm>
              <a:off x="3855454" y="0"/>
              <a:ext cx="3504900" cy="4003800"/>
            </a:xfrm>
            <a:prstGeom prst="rect">
              <a:avLst/>
            </a:prstGeom>
            <a:solidFill>
              <a:srgbClr val="CCD3EA">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3" name="Google Shape;1543;p208"/>
            <p:cNvSpPr txBox="1"/>
            <p:nvPr/>
          </p:nvSpPr>
          <p:spPr>
            <a:xfrm>
              <a:off x="3855454"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chemeClr val="dk1"/>
                </a:buClr>
                <a:buSzPts val="2700"/>
                <a:buFont typeface="Arial"/>
                <a:buNone/>
              </a:pPr>
              <a:r>
                <a:rPr b="0" i="0" lang="en" sz="2700" u="none" cap="none" strike="noStrike">
                  <a:solidFill>
                    <a:schemeClr val="dk1"/>
                  </a:solidFill>
                  <a:latin typeface="Arial"/>
                  <a:ea typeface="Arial"/>
                  <a:cs typeface="Arial"/>
                  <a:sym typeface="Arial"/>
                </a:rPr>
                <a:t>Assessment</a:t>
              </a:r>
              <a:endParaRPr b="0" i="0" sz="1100" u="none" cap="none" strike="noStrike">
                <a:solidFill>
                  <a:srgbClr val="000000"/>
                </a:solidFill>
                <a:latin typeface="Arial"/>
                <a:ea typeface="Arial"/>
                <a:cs typeface="Arial"/>
                <a:sym typeface="Arial"/>
              </a:endParaRPr>
            </a:p>
          </p:txBody>
        </p:sp>
        <p:sp>
          <p:nvSpPr>
            <p:cNvPr id="1544" name="Google Shape;1544;p208"/>
            <p:cNvSpPr/>
            <p:nvPr/>
          </p:nvSpPr>
          <p:spPr>
            <a:xfrm>
              <a:off x="5007382" y="400367"/>
              <a:ext cx="1201200" cy="1201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5" name="Google Shape;1545;p208"/>
            <p:cNvSpPr txBox="1"/>
            <p:nvPr/>
          </p:nvSpPr>
          <p:spPr>
            <a:xfrm>
              <a:off x="5183279"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2</a:t>
              </a:r>
              <a:endParaRPr b="0" i="0" sz="3600" u="none" cap="none" strike="noStrike">
                <a:solidFill>
                  <a:schemeClr val="lt1"/>
                </a:solidFill>
                <a:latin typeface="Arial"/>
                <a:ea typeface="Arial"/>
                <a:cs typeface="Arial"/>
                <a:sym typeface="Arial"/>
              </a:endParaRPr>
            </a:p>
          </p:txBody>
        </p:sp>
        <p:sp>
          <p:nvSpPr>
            <p:cNvPr id="1546" name="Google Shape;1546;p208"/>
            <p:cNvSpPr/>
            <p:nvPr/>
          </p:nvSpPr>
          <p:spPr>
            <a:xfrm>
              <a:off x="3855454"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7" name="Google Shape;1547;p208"/>
            <p:cNvSpPr/>
            <p:nvPr/>
          </p:nvSpPr>
          <p:spPr>
            <a:xfrm>
              <a:off x="7710908" y="0"/>
              <a:ext cx="3504900" cy="4003800"/>
            </a:xfrm>
            <a:prstGeom prst="rect">
              <a:avLst/>
            </a:prstGeom>
            <a:solidFill>
              <a:srgbClr val="F2F2F2">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8" name="Google Shape;1548;p208"/>
            <p:cNvSpPr txBox="1"/>
            <p:nvPr/>
          </p:nvSpPr>
          <p:spPr>
            <a:xfrm>
              <a:off x="7710908"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rgbClr val="D8D8D8"/>
                </a:buClr>
                <a:buSzPts val="2700"/>
                <a:buFont typeface="Arial"/>
                <a:buNone/>
              </a:pPr>
              <a:r>
                <a:rPr b="0" i="0" lang="en" sz="2700" u="none" cap="none" strike="noStrike">
                  <a:solidFill>
                    <a:srgbClr val="D8D8D8"/>
                  </a:solidFill>
                  <a:latin typeface="Arial"/>
                  <a:ea typeface="Arial"/>
                  <a:cs typeface="Arial"/>
                  <a:sym typeface="Arial"/>
                </a:rPr>
                <a:t>Intervention</a:t>
              </a:r>
              <a:endParaRPr b="0" i="0" sz="1100" u="none" cap="none" strike="noStrike">
                <a:solidFill>
                  <a:srgbClr val="000000"/>
                </a:solidFill>
                <a:latin typeface="Arial"/>
                <a:ea typeface="Arial"/>
                <a:cs typeface="Arial"/>
                <a:sym typeface="Arial"/>
              </a:endParaRPr>
            </a:p>
          </p:txBody>
        </p:sp>
        <p:sp>
          <p:nvSpPr>
            <p:cNvPr id="1549" name="Google Shape;1549;p208"/>
            <p:cNvSpPr/>
            <p:nvPr/>
          </p:nvSpPr>
          <p:spPr>
            <a:xfrm>
              <a:off x="8862836" y="400367"/>
              <a:ext cx="1201200" cy="1201200"/>
            </a:xfrm>
            <a:prstGeom prst="ellipse">
              <a:avLst/>
            </a:prstGeom>
            <a:solidFill>
              <a:srgbClr val="D8D8D8"/>
            </a:solidFill>
            <a:ln cap="flat" cmpd="sng" w="12700">
              <a:solidFill>
                <a:srgbClr val="D8D8D8"/>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50" name="Google Shape;1550;p208"/>
            <p:cNvSpPr txBox="1"/>
            <p:nvPr/>
          </p:nvSpPr>
          <p:spPr>
            <a:xfrm>
              <a:off x="9038733"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3</a:t>
              </a:r>
              <a:endParaRPr b="0" i="0" sz="1100" u="none" cap="none" strike="noStrike">
                <a:solidFill>
                  <a:srgbClr val="000000"/>
                </a:solidFill>
                <a:latin typeface="Arial"/>
                <a:ea typeface="Arial"/>
                <a:cs typeface="Arial"/>
                <a:sym typeface="Arial"/>
              </a:endParaRPr>
            </a:p>
          </p:txBody>
        </p:sp>
        <p:sp>
          <p:nvSpPr>
            <p:cNvPr id="1551" name="Google Shape;1551;p208"/>
            <p:cNvSpPr/>
            <p:nvPr/>
          </p:nvSpPr>
          <p:spPr>
            <a:xfrm>
              <a:off x="7710908"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209"/>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Anxiety Measures </a:t>
            </a:r>
            <a:endParaRPr>
              <a:solidFill>
                <a:srgbClr val="0064A4"/>
              </a:solidFill>
            </a:endParaRPr>
          </a:p>
        </p:txBody>
      </p:sp>
      <p:grpSp>
        <p:nvGrpSpPr>
          <p:cNvPr id="1558" name="Google Shape;1558;p209"/>
          <p:cNvGrpSpPr/>
          <p:nvPr/>
        </p:nvGrpSpPr>
        <p:grpSpPr>
          <a:xfrm>
            <a:off x="442457" y="1268050"/>
            <a:ext cx="8259084" cy="3254621"/>
            <a:chOff x="203451" y="177"/>
            <a:chExt cx="10808904" cy="4003224"/>
          </a:xfrm>
        </p:grpSpPr>
        <p:sp>
          <p:nvSpPr>
            <p:cNvPr id="1559" name="Google Shape;1559;p209"/>
            <p:cNvSpPr/>
            <p:nvPr/>
          </p:nvSpPr>
          <p:spPr>
            <a:xfrm>
              <a:off x="203451" y="177"/>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0" name="Google Shape;1560;p209"/>
            <p:cNvSpPr txBox="1"/>
            <p:nvPr/>
          </p:nvSpPr>
          <p:spPr>
            <a:xfrm>
              <a:off x="203451" y="177"/>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Child Behavior Checklist (CBCL)</a:t>
              </a:r>
              <a:endParaRPr b="0" i="0" sz="1100" u="none" cap="none" strike="noStrike">
                <a:solidFill>
                  <a:srgbClr val="000000"/>
                </a:solidFill>
                <a:latin typeface="Arial"/>
                <a:ea typeface="Arial"/>
                <a:cs typeface="Arial"/>
                <a:sym typeface="Arial"/>
              </a:endParaRPr>
            </a:p>
          </p:txBody>
        </p:sp>
        <p:sp>
          <p:nvSpPr>
            <p:cNvPr id="1561" name="Google Shape;1561;p209"/>
            <p:cNvSpPr/>
            <p:nvPr/>
          </p:nvSpPr>
          <p:spPr>
            <a:xfrm>
              <a:off x="2405277" y="177"/>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2" name="Google Shape;1562;p209"/>
            <p:cNvSpPr txBox="1"/>
            <p:nvPr/>
          </p:nvSpPr>
          <p:spPr>
            <a:xfrm>
              <a:off x="2405277" y="177"/>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Behavioral Assessment System for Children (BASC) </a:t>
              </a:r>
              <a:endParaRPr b="0" i="0" sz="1100" u="none" cap="none" strike="noStrike">
                <a:solidFill>
                  <a:srgbClr val="000000"/>
                </a:solidFill>
                <a:latin typeface="Arial"/>
                <a:ea typeface="Arial"/>
                <a:cs typeface="Arial"/>
                <a:sym typeface="Arial"/>
              </a:endParaRPr>
            </a:p>
          </p:txBody>
        </p:sp>
        <p:sp>
          <p:nvSpPr>
            <p:cNvPr id="1563" name="Google Shape;1563;p209"/>
            <p:cNvSpPr/>
            <p:nvPr/>
          </p:nvSpPr>
          <p:spPr>
            <a:xfrm>
              <a:off x="4607103" y="177"/>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4" name="Google Shape;1564;p209"/>
            <p:cNvSpPr txBox="1"/>
            <p:nvPr/>
          </p:nvSpPr>
          <p:spPr>
            <a:xfrm>
              <a:off x="4607103" y="177"/>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Screen for Child Anxiety Related Emotional Disorders (SCARED)</a:t>
              </a:r>
              <a:endParaRPr b="0" i="0" sz="1100" u="none" cap="none" strike="noStrike">
                <a:solidFill>
                  <a:srgbClr val="000000"/>
                </a:solidFill>
                <a:latin typeface="Arial"/>
                <a:ea typeface="Arial"/>
                <a:cs typeface="Arial"/>
                <a:sym typeface="Arial"/>
              </a:endParaRPr>
            </a:p>
          </p:txBody>
        </p:sp>
        <p:sp>
          <p:nvSpPr>
            <p:cNvPr id="1565" name="Google Shape;1565;p209"/>
            <p:cNvSpPr/>
            <p:nvPr/>
          </p:nvSpPr>
          <p:spPr>
            <a:xfrm>
              <a:off x="6808929" y="177"/>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6" name="Google Shape;1566;p209"/>
            <p:cNvSpPr txBox="1"/>
            <p:nvPr/>
          </p:nvSpPr>
          <p:spPr>
            <a:xfrm>
              <a:off x="6808929" y="177"/>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Spence Children’s Anxiety Scale (SCAS) </a:t>
              </a:r>
              <a:endParaRPr b="0" i="0" sz="1100" u="none" cap="none" strike="noStrike">
                <a:solidFill>
                  <a:srgbClr val="000000"/>
                </a:solidFill>
                <a:latin typeface="Arial"/>
                <a:ea typeface="Arial"/>
                <a:cs typeface="Arial"/>
                <a:sym typeface="Arial"/>
              </a:endParaRPr>
            </a:p>
          </p:txBody>
        </p:sp>
        <p:sp>
          <p:nvSpPr>
            <p:cNvPr id="1567" name="Google Shape;1567;p209"/>
            <p:cNvSpPr/>
            <p:nvPr/>
          </p:nvSpPr>
          <p:spPr>
            <a:xfrm>
              <a:off x="9010755" y="177"/>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8" name="Google Shape;1568;p209"/>
            <p:cNvSpPr txBox="1"/>
            <p:nvPr/>
          </p:nvSpPr>
          <p:spPr>
            <a:xfrm>
              <a:off x="9010755" y="177"/>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Multidimensional Anxiety Scale for Children (MASC)</a:t>
              </a:r>
              <a:endParaRPr b="0" i="0" sz="1100" u="none" cap="none" strike="noStrike">
                <a:solidFill>
                  <a:srgbClr val="000000"/>
                </a:solidFill>
                <a:latin typeface="Arial"/>
                <a:ea typeface="Arial"/>
                <a:cs typeface="Arial"/>
                <a:sym typeface="Arial"/>
              </a:endParaRPr>
            </a:p>
          </p:txBody>
        </p:sp>
        <p:sp>
          <p:nvSpPr>
            <p:cNvPr id="1569" name="Google Shape;1569;p209"/>
            <p:cNvSpPr/>
            <p:nvPr/>
          </p:nvSpPr>
          <p:spPr>
            <a:xfrm>
              <a:off x="203451" y="1401339"/>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0" name="Google Shape;1570;p209"/>
            <p:cNvSpPr txBox="1"/>
            <p:nvPr/>
          </p:nvSpPr>
          <p:spPr>
            <a:xfrm>
              <a:off x="203451" y="1401339"/>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Beck Anxiety Inventory (BAI)</a:t>
              </a:r>
              <a:endParaRPr b="0" i="0" sz="1100" u="none" cap="none" strike="noStrike">
                <a:solidFill>
                  <a:srgbClr val="000000"/>
                </a:solidFill>
                <a:latin typeface="Arial"/>
                <a:ea typeface="Arial"/>
                <a:cs typeface="Arial"/>
                <a:sym typeface="Arial"/>
              </a:endParaRPr>
            </a:p>
          </p:txBody>
        </p:sp>
        <p:sp>
          <p:nvSpPr>
            <p:cNvPr id="1571" name="Google Shape;1571;p209"/>
            <p:cNvSpPr/>
            <p:nvPr/>
          </p:nvSpPr>
          <p:spPr>
            <a:xfrm>
              <a:off x="2405277" y="1401339"/>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2" name="Google Shape;1572;p209"/>
            <p:cNvSpPr txBox="1"/>
            <p:nvPr/>
          </p:nvSpPr>
          <p:spPr>
            <a:xfrm>
              <a:off x="2405277" y="1401339"/>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Child Symptom Inventory (CSI)</a:t>
              </a:r>
              <a:endParaRPr b="0" i="0" sz="1100" u="none" cap="none" strike="noStrike">
                <a:solidFill>
                  <a:srgbClr val="000000"/>
                </a:solidFill>
                <a:latin typeface="Arial"/>
                <a:ea typeface="Arial"/>
                <a:cs typeface="Arial"/>
                <a:sym typeface="Arial"/>
              </a:endParaRPr>
            </a:p>
          </p:txBody>
        </p:sp>
        <p:sp>
          <p:nvSpPr>
            <p:cNvPr id="1573" name="Google Shape;1573;p209"/>
            <p:cNvSpPr/>
            <p:nvPr/>
          </p:nvSpPr>
          <p:spPr>
            <a:xfrm>
              <a:off x="4607103" y="1401339"/>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4" name="Google Shape;1574;p209"/>
            <p:cNvSpPr txBox="1"/>
            <p:nvPr/>
          </p:nvSpPr>
          <p:spPr>
            <a:xfrm>
              <a:off x="4607103" y="1401339"/>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Social Worries Questionnaire (SWQ) </a:t>
              </a:r>
              <a:endParaRPr b="0" i="0" sz="1100" u="none" cap="none" strike="noStrike">
                <a:solidFill>
                  <a:srgbClr val="000000"/>
                </a:solidFill>
                <a:latin typeface="Arial"/>
                <a:ea typeface="Arial"/>
                <a:cs typeface="Arial"/>
                <a:sym typeface="Arial"/>
              </a:endParaRPr>
            </a:p>
          </p:txBody>
        </p:sp>
        <p:sp>
          <p:nvSpPr>
            <p:cNvPr id="1575" name="Google Shape;1575;p209"/>
            <p:cNvSpPr/>
            <p:nvPr/>
          </p:nvSpPr>
          <p:spPr>
            <a:xfrm>
              <a:off x="6808929" y="1401339"/>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6" name="Google Shape;1576;p209"/>
            <p:cNvSpPr txBox="1"/>
            <p:nvPr/>
          </p:nvSpPr>
          <p:spPr>
            <a:xfrm>
              <a:off x="6808929" y="1401339"/>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Revised Child Anxiety and Depression Scale (RCADS)</a:t>
              </a:r>
              <a:endParaRPr b="0" i="0" sz="1100" u="none" cap="none" strike="noStrike">
                <a:solidFill>
                  <a:srgbClr val="000000"/>
                </a:solidFill>
                <a:latin typeface="Arial"/>
                <a:ea typeface="Arial"/>
                <a:cs typeface="Arial"/>
                <a:sym typeface="Arial"/>
              </a:endParaRPr>
            </a:p>
          </p:txBody>
        </p:sp>
        <p:sp>
          <p:nvSpPr>
            <p:cNvPr id="1577" name="Google Shape;1577;p209"/>
            <p:cNvSpPr/>
            <p:nvPr/>
          </p:nvSpPr>
          <p:spPr>
            <a:xfrm>
              <a:off x="9010755" y="1401339"/>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8" name="Google Shape;1578;p209"/>
            <p:cNvSpPr txBox="1"/>
            <p:nvPr/>
          </p:nvSpPr>
          <p:spPr>
            <a:xfrm>
              <a:off x="9010755" y="1401339"/>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Beck Youth Inventories (BYI)</a:t>
              </a:r>
              <a:endParaRPr b="0" i="0" sz="1100" u="none" cap="none" strike="noStrike">
                <a:solidFill>
                  <a:srgbClr val="000000"/>
                </a:solidFill>
                <a:latin typeface="Arial"/>
                <a:ea typeface="Arial"/>
                <a:cs typeface="Arial"/>
                <a:sym typeface="Arial"/>
              </a:endParaRPr>
            </a:p>
          </p:txBody>
        </p:sp>
        <p:sp>
          <p:nvSpPr>
            <p:cNvPr id="1579" name="Google Shape;1579;p209"/>
            <p:cNvSpPr/>
            <p:nvPr/>
          </p:nvSpPr>
          <p:spPr>
            <a:xfrm>
              <a:off x="2405277" y="2802501"/>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0" name="Google Shape;1580;p209"/>
            <p:cNvSpPr txBox="1"/>
            <p:nvPr/>
          </p:nvSpPr>
          <p:spPr>
            <a:xfrm>
              <a:off x="2405277" y="2802501"/>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Early Childhood Interview (ECI) </a:t>
              </a:r>
              <a:endParaRPr b="0" i="0" sz="1100" u="none" cap="none" strike="noStrike">
                <a:solidFill>
                  <a:srgbClr val="000000"/>
                </a:solidFill>
                <a:latin typeface="Arial"/>
                <a:ea typeface="Arial"/>
                <a:cs typeface="Arial"/>
                <a:sym typeface="Arial"/>
              </a:endParaRPr>
            </a:p>
          </p:txBody>
        </p:sp>
        <p:sp>
          <p:nvSpPr>
            <p:cNvPr id="1581" name="Google Shape;1581;p209"/>
            <p:cNvSpPr/>
            <p:nvPr/>
          </p:nvSpPr>
          <p:spPr>
            <a:xfrm>
              <a:off x="4607103" y="2802501"/>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2" name="Google Shape;1582;p209"/>
            <p:cNvSpPr txBox="1"/>
            <p:nvPr/>
          </p:nvSpPr>
          <p:spPr>
            <a:xfrm>
              <a:off x="4607103" y="2802501"/>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Pediatric Anxiety Rating Scale (PARS)</a:t>
              </a:r>
              <a:endParaRPr b="0" i="0" sz="1100" u="none" cap="none" strike="noStrike">
                <a:solidFill>
                  <a:srgbClr val="000000"/>
                </a:solidFill>
                <a:latin typeface="Arial"/>
                <a:ea typeface="Arial"/>
                <a:cs typeface="Arial"/>
                <a:sym typeface="Arial"/>
              </a:endParaRPr>
            </a:p>
          </p:txBody>
        </p:sp>
        <p:sp>
          <p:nvSpPr>
            <p:cNvPr id="1583" name="Google Shape;1583;p209"/>
            <p:cNvSpPr/>
            <p:nvPr/>
          </p:nvSpPr>
          <p:spPr>
            <a:xfrm>
              <a:off x="6808929" y="2802501"/>
              <a:ext cx="2001600" cy="12009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4" name="Google Shape;1584;p209"/>
            <p:cNvSpPr txBox="1"/>
            <p:nvPr/>
          </p:nvSpPr>
          <p:spPr>
            <a:xfrm>
              <a:off x="6808929" y="2802501"/>
              <a:ext cx="2001600" cy="12009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Anxiety Diagnostic Interview Schedule (ADIS) </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210"/>
          <p:cNvSpPr txBox="1"/>
          <p:nvPr>
            <p:ph idx="1" type="body"/>
          </p:nvPr>
        </p:nvSpPr>
        <p:spPr>
          <a:xfrm>
            <a:off x="366340" y="1369219"/>
            <a:ext cx="8412000" cy="3205500"/>
          </a:xfrm>
          <a:prstGeom prst="rect">
            <a:avLst/>
          </a:prstGeom>
          <a:noFill/>
          <a:ln>
            <a:noFill/>
          </a:ln>
        </p:spPr>
        <p:txBody>
          <a:bodyPr anchorCtr="0" anchor="t" bIns="34275" lIns="68575" spcFirstLastPara="1" rIns="68575" wrap="square" tIns="34275">
            <a:normAutofit/>
          </a:bodyPr>
          <a:lstStyle/>
          <a:p>
            <a:pPr indent="-165100" lvl="0" marL="177800" rtl="0" algn="l">
              <a:lnSpc>
                <a:spcPct val="90000"/>
              </a:lnSpc>
              <a:spcBef>
                <a:spcPts val="0"/>
              </a:spcBef>
              <a:spcAft>
                <a:spcPts val="0"/>
              </a:spcAft>
              <a:buClr>
                <a:srgbClr val="767679"/>
              </a:buClr>
              <a:buSzPts val="2000"/>
              <a:buChar char="•"/>
            </a:pPr>
            <a:r>
              <a:rPr lang="en" sz="2000"/>
              <a:t>Parent-reported rating scales (most commonly used)</a:t>
            </a:r>
            <a:endParaRPr sz="2000"/>
          </a:p>
          <a:p>
            <a:pPr indent="-165100" lvl="0" marL="177800" rtl="0" algn="l">
              <a:lnSpc>
                <a:spcPct val="90000"/>
              </a:lnSpc>
              <a:spcBef>
                <a:spcPts val="1200"/>
              </a:spcBef>
              <a:spcAft>
                <a:spcPts val="0"/>
              </a:spcAft>
              <a:buClr>
                <a:srgbClr val="767679"/>
              </a:buClr>
              <a:buSzPts val="2000"/>
              <a:buChar char="•"/>
            </a:pPr>
            <a:r>
              <a:rPr lang="en" sz="2000"/>
              <a:t>Teacher-reported rating scales</a:t>
            </a:r>
            <a:endParaRPr sz="2000"/>
          </a:p>
          <a:p>
            <a:pPr indent="-165100" lvl="0" marL="177800" rtl="0" algn="l">
              <a:lnSpc>
                <a:spcPct val="90000"/>
              </a:lnSpc>
              <a:spcBef>
                <a:spcPts val="1200"/>
              </a:spcBef>
              <a:spcAft>
                <a:spcPts val="0"/>
              </a:spcAft>
              <a:buClr>
                <a:srgbClr val="767679"/>
              </a:buClr>
              <a:buSzPts val="2000"/>
              <a:buChar char="•"/>
            </a:pPr>
            <a:r>
              <a:rPr lang="en" sz="2000"/>
              <a:t>Self-reported rating scales</a:t>
            </a:r>
            <a:endParaRPr sz="2000"/>
          </a:p>
          <a:p>
            <a:pPr indent="-165100" lvl="0" marL="177800" rtl="0" algn="l">
              <a:lnSpc>
                <a:spcPct val="90000"/>
              </a:lnSpc>
              <a:spcBef>
                <a:spcPts val="1200"/>
              </a:spcBef>
              <a:spcAft>
                <a:spcPts val="0"/>
              </a:spcAft>
              <a:buClr>
                <a:srgbClr val="767679"/>
              </a:buClr>
              <a:buSzPts val="2000"/>
              <a:buChar char="•"/>
            </a:pPr>
            <a:r>
              <a:rPr lang="en" sz="2000"/>
              <a:t>Semi-structured diagnostic interviews</a:t>
            </a:r>
            <a:endParaRPr sz="2000"/>
          </a:p>
          <a:p>
            <a:pPr indent="-165100" lvl="0" marL="177800" rtl="0" algn="l">
              <a:lnSpc>
                <a:spcPct val="90000"/>
              </a:lnSpc>
              <a:spcBef>
                <a:spcPts val="1200"/>
              </a:spcBef>
              <a:spcAft>
                <a:spcPts val="0"/>
              </a:spcAft>
              <a:buClr>
                <a:srgbClr val="767679"/>
              </a:buClr>
              <a:buSzPts val="2000"/>
              <a:buChar char="•"/>
            </a:pPr>
            <a:r>
              <a:rPr lang="en" sz="2000"/>
              <a:t>Customized checklists* </a:t>
            </a:r>
            <a:endParaRPr sz="2000"/>
          </a:p>
        </p:txBody>
      </p:sp>
      <p:sp>
        <p:nvSpPr>
          <p:cNvPr id="1591" name="Google Shape;1591;p210"/>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Anxiety Measures</a:t>
            </a:r>
            <a:endParaRPr>
              <a:solidFill>
                <a:srgbClr val="0064A4"/>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211"/>
          <p:cNvSpPr txBox="1"/>
          <p:nvPr>
            <p:ph idx="1" type="body"/>
          </p:nvPr>
        </p:nvSpPr>
        <p:spPr>
          <a:xfrm>
            <a:off x="366000" y="1065474"/>
            <a:ext cx="8412000" cy="35118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767679"/>
              </a:buClr>
              <a:buSzPts val="2000"/>
              <a:buChar char="•"/>
            </a:pPr>
            <a:r>
              <a:rPr lang="en" sz="2000"/>
              <a:t>Issues with measurement </a:t>
            </a:r>
            <a:endParaRPr sz="2000"/>
          </a:p>
          <a:p>
            <a:pPr indent="-203200" lvl="1" marL="520700" rtl="0" algn="l">
              <a:lnSpc>
                <a:spcPct val="90000"/>
              </a:lnSpc>
              <a:spcBef>
                <a:spcPts val="800"/>
              </a:spcBef>
              <a:spcAft>
                <a:spcPts val="0"/>
              </a:spcAft>
              <a:buClr>
                <a:srgbClr val="767679"/>
              </a:buClr>
              <a:buSzPts val="2000"/>
              <a:buChar char="•"/>
            </a:pPr>
            <a:r>
              <a:rPr lang="en" sz="2000"/>
              <a:t>Incompatible factor structure (e.g., SCAS) </a:t>
            </a:r>
            <a:endParaRPr sz="2000"/>
          </a:p>
          <a:p>
            <a:pPr indent="-203200" lvl="1" marL="520700" rtl="0" algn="l">
              <a:lnSpc>
                <a:spcPct val="90000"/>
              </a:lnSpc>
              <a:spcBef>
                <a:spcPts val="800"/>
              </a:spcBef>
              <a:spcAft>
                <a:spcPts val="0"/>
              </a:spcAft>
              <a:buClr>
                <a:srgbClr val="767679"/>
              </a:buClr>
              <a:buSzPts val="2000"/>
              <a:buChar char="•"/>
            </a:pPr>
            <a:r>
              <a:rPr lang="en" sz="2000"/>
              <a:t>Measurement invariance </a:t>
            </a:r>
            <a:endParaRPr sz="2000"/>
          </a:p>
          <a:p>
            <a:pPr indent="-203200" lvl="1" marL="520700" rtl="0" algn="l">
              <a:lnSpc>
                <a:spcPct val="90000"/>
              </a:lnSpc>
              <a:spcBef>
                <a:spcPts val="800"/>
              </a:spcBef>
              <a:spcAft>
                <a:spcPts val="0"/>
              </a:spcAft>
              <a:buClr>
                <a:srgbClr val="767679"/>
              </a:buClr>
              <a:buSzPts val="2000"/>
              <a:buChar char="•"/>
            </a:pPr>
            <a:r>
              <a:rPr lang="en" sz="2000"/>
              <a:t>Biased normative samples </a:t>
            </a:r>
            <a:endParaRPr sz="2000"/>
          </a:p>
          <a:p>
            <a:pPr indent="-203200" lvl="1" marL="520700" rtl="0" algn="l">
              <a:lnSpc>
                <a:spcPct val="90000"/>
              </a:lnSpc>
              <a:spcBef>
                <a:spcPts val="800"/>
              </a:spcBef>
              <a:spcAft>
                <a:spcPts val="0"/>
              </a:spcAft>
              <a:buSzPts val="2000"/>
              <a:buChar char="•"/>
            </a:pPr>
            <a:r>
              <a:rPr lang="en" sz="2000"/>
              <a:t>Poor parent-child inter-rater reliability (e.g., RCADS, MASC)</a:t>
            </a:r>
            <a:endParaRPr sz="2000"/>
          </a:p>
          <a:p>
            <a:pPr indent="-177800" lvl="0" marL="177800" rtl="0" algn="l">
              <a:lnSpc>
                <a:spcPct val="90000"/>
              </a:lnSpc>
              <a:spcBef>
                <a:spcPts val="1200"/>
              </a:spcBef>
              <a:spcAft>
                <a:spcPts val="0"/>
              </a:spcAft>
              <a:buClr>
                <a:srgbClr val="767679"/>
              </a:buClr>
              <a:buSzPts val="2000"/>
              <a:buChar char="•"/>
            </a:pPr>
            <a:r>
              <a:rPr lang="en" sz="2000"/>
              <a:t>Measures not designed for/validated in youth with ASD </a:t>
            </a:r>
            <a:endParaRPr sz="2000"/>
          </a:p>
          <a:p>
            <a:pPr indent="-203200" lvl="1" marL="520700" rtl="0" algn="l">
              <a:lnSpc>
                <a:spcPct val="90000"/>
              </a:lnSpc>
              <a:spcBef>
                <a:spcPts val="800"/>
              </a:spcBef>
              <a:spcAft>
                <a:spcPts val="0"/>
              </a:spcAft>
              <a:buClr>
                <a:srgbClr val="767679"/>
              </a:buClr>
              <a:buSzPts val="2000"/>
              <a:buChar char="•"/>
            </a:pPr>
            <a:r>
              <a:rPr lang="en" sz="2000"/>
              <a:t>12 of 48 studies included questions that were designed to assess anxiety in ASD population </a:t>
            </a:r>
            <a:endParaRPr sz="2000"/>
          </a:p>
          <a:p>
            <a:pPr indent="-203200" lvl="1" marL="520700" rtl="0" algn="l">
              <a:lnSpc>
                <a:spcPct val="90000"/>
              </a:lnSpc>
              <a:spcBef>
                <a:spcPts val="800"/>
              </a:spcBef>
              <a:spcAft>
                <a:spcPts val="0"/>
              </a:spcAft>
              <a:buClr>
                <a:srgbClr val="767679"/>
              </a:buClr>
              <a:buSzPts val="2000"/>
              <a:buChar char="•"/>
            </a:pPr>
            <a:r>
              <a:rPr lang="en" sz="2000"/>
              <a:t>Dearth of ASD-specific anxiety measures </a:t>
            </a:r>
            <a:endParaRPr sz="2000"/>
          </a:p>
          <a:p>
            <a:pPr indent="0" lvl="0" marL="342900" rtl="0" algn="l">
              <a:lnSpc>
                <a:spcPct val="90000"/>
              </a:lnSpc>
              <a:spcBef>
                <a:spcPts val="1200"/>
              </a:spcBef>
              <a:spcAft>
                <a:spcPts val="0"/>
              </a:spcAft>
              <a:buNone/>
            </a:pPr>
            <a:r>
              <a:t/>
            </a:r>
            <a:endParaRPr sz="2000"/>
          </a:p>
        </p:txBody>
      </p:sp>
      <p:sp>
        <p:nvSpPr>
          <p:cNvPr id="1598" name="Google Shape;1598;p211"/>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Assessment Measures</a:t>
            </a:r>
            <a:endParaRPr>
              <a:solidFill>
                <a:srgbClr val="0064A4"/>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212"/>
          <p:cNvSpPr txBox="1"/>
          <p:nvPr>
            <p:ph idx="1" type="body"/>
          </p:nvPr>
        </p:nvSpPr>
        <p:spPr>
          <a:xfrm>
            <a:off x="4184350" y="1359150"/>
            <a:ext cx="4487700" cy="2425200"/>
          </a:xfrm>
          <a:prstGeom prst="rect">
            <a:avLst/>
          </a:prstGeom>
          <a:noFill/>
          <a:ln>
            <a:noFill/>
          </a:ln>
        </p:spPr>
        <p:txBody>
          <a:bodyPr anchorCtr="0" anchor="t" bIns="34275" lIns="68575" spcFirstLastPara="1" rIns="68575" wrap="square" tIns="34275">
            <a:noAutofit/>
          </a:bodyPr>
          <a:lstStyle/>
          <a:p>
            <a:pPr indent="-292100" lvl="0" marL="342900" rtl="0" algn="l">
              <a:spcBef>
                <a:spcPts val="1200"/>
              </a:spcBef>
              <a:spcAft>
                <a:spcPts val="0"/>
              </a:spcAft>
              <a:buSzPts val="2000"/>
              <a:buChar char="•"/>
            </a:pPr>
            <a:r>
              <a:rPr lang="en" sz="2000"/>
              <a:t>A</a:t>
            </a:r>
            <a:r>
              <a:rPr lang="en" sz="2000"/>
              <a:t>nxiety is mis- or under-diagnosed in children with ASD </a:t>
            </a:r>
            <a:endParaRPr sz="2000"/>
          </a:p>
          <a:p>
            <a:pPr indent="-292100" lvl="0" marL="342900" rtl="0" algn="l">
              <a:spcBef>
                <a:spcPts val="1200"/>
              </a:spcBef>
              <a:spcAft>
                <a:spcPts val="0"/>
              </a:spcAft>
              <a:buSzPts val="2000"/>
              <a:buChar char="•"/>
            </a:pPr>
            <a:r>
              <a:rPr lang="en" sz="2000"/>
              <a:t>Anxiety is mis- or under-diagnosed in children with ASD with lower IQ, lower language abilities, higher ASD symptom severity, etc. </a:t>
            </a:r>
            <a:endParaRPr sz="2000"/>
          </a:p>
          <a:p>
            <a:pPr indent="0" lvl="0" marL="342900" rtl="0" algn="l">
              <a:lnSpc>
                <a:spcPct val="90000"/>
              </a:lnSpc>
              <a:spcBef>
                <a:spcPts val="1200"/>
              </a:spcBef>
              <a:spcAft>
                <a:spcPts val="0"/>
              </a:spcAft>
              <a:buNone/>
            </a:pPr>
            <a:r>
              <a:t/>
            </a:r>
            <a:endParaRPr sz="2000"/>
          </a:p>
        </p:txBody>
      </p:sp>
      <p:sp>
        <p:nvSpPr>
          <p:cNvPr id="1605" name="Google Shape;1605;p212"/>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Assessment Measures</a:t>
            </a:r>
            <a:endParaRPr>
              <a:solidFill>
                <a:srgbClr val="0064A4"/>
              </a:solidFill>
            </a:endParaRPr>
          </a:p>
        </p:txBody>
      </p:sp>
      <p:pic>
        <p:nvPicPr>
          <p:cNvPr id="1606" name="Google Shape;1606;p212"/>
          <p:cNvPicPr preferRelativeResize="0"/>
          <p:nvPr/>
        </p:nvPicPr>
        <p:blipFill rotWithShape="1">
          <a:blip r:embed="rId3">
            <a:alphaModFix/>
          </a:blip>
          <a:srcRect b="6367" l="0" r="0" t="0"/>
          <a:stretch/>
        </p:blipFill>
        <p:spPr>
          <a:xfrm>
            <a:off x="454100" y="1359100"/>
            <a:ext cx="3566350" cy="2425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8"/>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Neuropsychiatric and Behavioral Diagnosis- Systematic Review 2020</a:t>
            </a:r>
            <a:endParaRPr/>
          </a:p>
        </p:txBody>
      </p:sp>
      <p:graphicFrame>
        <p:nvGraphicFramePr>
          <p:cNvPr id="477" name="Google Shape;477;p78"/>
          <p:cNvGraphicFramePr/>
          <p:nvPr/>
        </p:nvGraphicFramePr>
        <p:xfrm>
          <a:off x="366340" y="1440345"/>
          <a:ext cx="3000000" cy="3000000"/>
        </p:xfrm>
        <a:graphic>
          <a:graphicData uri="http://schemas.openxmlformats.org/drawingml/2006/table">
            <a:tbl>
              <a:tblPr bandRow="1" firstRow="1">
                <a:noFill/>
                <a:tableStyleId>{3A4487E3-CA33-4B0F-A24C-73D9C395A894}</a:tableStyleId>
              </a:tblPr>
              <a:tblGrid>
                <a:gridCol w="2761950"/>
                <a:gridCol w="1764500"/>
                <a:gridCol w="1028550"/>
                <a:gridCol w="2856900"/>
              </a:tblGrid>
              <a:tr h="242975">
                <a:tc>
                  <a:txBody>
                    <a:bodyPr/>
                    <a:lstStyle/>
                    <a:p>
                      <a:pPr indent="0" lvl="0" marL="0" marR="0" rtl="0" algn="l">
                        <a:spcBef>
                          <a:spcPts val="0"/>
                        </a:spcBef>
                        <a:spcAft>
                          <a:spcPts val="0"/>
                        </a:spcAft>
                        <a:buNone/>
                      </a:pPr>
                      <a:r>
                        <a:rPr lang="en" sz="1100">
                          <a:latin typeface="Arial"/>
                          <a:ea typeface="Arial"/>
                          <a:cs typeface="Arial"/>
                          <a:sym typeface="Arial"/>
                        </a:rPr>
                        <a:t>Diagnosis</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Point Prevalence Estimate</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Range</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Key Points</a:t>
                      </a:r>
                      <a:endParaRPr sz="1100"/>
                    </a:p>
                  </a:txBody>
                  <a:tcPr marT="27625" marB="27625" marR="55225" marL="55225"/>
                </a:tc>
              </a:tr>
              <a:tr h="905650">
                <a:tc>
                  <a:txBody>
                    <a:bodyPr/>
                    <a:lstStyle/>
                    <a:p>
                      <a:pPr indent="0" lvl="0" marL="0" marR="0" rtl="0" algn="l">
                        <a:spcBef>
                          <a:spcPts val="0"/>
                        </a:spcBef>
                        <a:spcAft>
                          <a:spcPts val="0"/>
                        </a:spcAft>
                        <a:buNone/>
                      </a:pPr>
                      <a:r>
                        <a:rPr lang="en" sz="1100">
                          <a:latin typeface="Arial"/>
                          <a:ea typeface="Arial"/>
                          <a:cs typeface="Arial"/>
                          <a:sym typeface="Arial"/>
                        </a:rPr>
                        <a:t>Sleep</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Pooled Prevalence: 13%</a:t>
                      </a:r>
                      <a:endParaRPr sz="1100"/>
                    </a:p>
                    <a:p>
                      <a:pPr indent="0" lvl="0" marL="0" marR="0" rtl="0" algn="l">
                        <a:spcBef>
                          <a:spcPts val="0"/>
                        </a:spcBef>
                        <a:spcAft>
                          <a:spcPts val="0"/>
                        </a:spcAft>
                        <a:buNone/>
                      </a:pPr>
                      <a:r>
                        <a:rPr lang="en" sz="1100"/>
                        <a:t>(Vs 3.7 % in gen pop)</a:t>
                      </a:r>
                      <a:endParaRPr sz="1100"/>
                    </a:p>
                    <a:p>
                      <a:pPr indent="0" lvl="0" marL="0" marR="0" rtl="0" algn="l">
                        <a:spcBef>
                          <a:spcPts val="0"/>
                        </a:spcBef>
                        <a:spcAft>
                          <a:spcPts val="0"/>
                        </a:spcAft>
                        <a:buNone/>
                      </a:pPr>
                      <a:r>
                        <a:t/>
                      </a:r>
                      <a:endParaRPr sz="1100"/>
                    </a:p>
                    <a:p>
                      <a:pPr indent="0" lvl="0" marL="0" marR="0" rtl="0" algn="l">
                        <a:spcBef>
                          <a:spcPts val="0"/>
                        </a:spcBef>
                        <a:spcAft>
                          <a:spcPts val="0"/>
                        </a:spcAft>
                        <a:buNone/>
                      </a:pPr>
                      <a:r>
                        <a:rPr lang="en" sz="1100"/>
                        <a:t>50 – 80% vs</a:t>
                      </a:r>
                      <a:endParaRPr sz="1100"/>
                    </a:p>
                    <a:p>
                      <a:pPr indent="0" lvl="0" marL="0" marR="0" rtl="0" algn="l">
                        <a:spcBef>
                          <a:spcPts val="0"/>
                        </a:spcBef>
                        <a:spcAft>
                          <a:spcPts val="0"/>
                        </a:spcAft>
                        <a:buNone/>
                      </a:pPr>
                      <a:r>
                        <a:rPr lang="en" sz="1100"/>
                        <a:t>9 – 25% in Gen Pop</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Up to 67%</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Total Sleep time 32.8 min less</a:t>
                      </a:r>
                      <a:endParaRPr sz="1100"/>
                    </a:p>
                    <a:p>
                      <a:pPr indent="0" lvl="0" marL="0" marR="0" rtl="0" algn="l">
                        <a:spcBef>
                          <a:spcPts val="0"/>
                        </a:spcBef>
                        <a:spcAft>
                          <a:spcPts val="0"/>
                        </a:spcAft>
                        <a:buNone/>
                      </a:pPr>
                      <a:r>
                        <a:rPr lang="en" sz="1100"/>
                        <a:t>Latency 10.9 min longer</a:t>
                      </a:r>
                      <a:endParaRPr sz="1100"/>
                    </a:p>
                    <a:p>
                      <a:pPr indent="0" lvl="0" marL="0" marR="0" rtl="0" algn="l">
                        <a:spcBef>
                          <a:spcPts val="0"/>
                        </a:spcBef>
                        <a:spcAft>
                          <a:spcPts val="0"/>
                        </a:spcAft>
                        <a:buNone/>
                      </a:pPr>
                      <a:r>
                        <a:rPr lang="en" sz="1100"/>
                        <a:t>Sleep efficiency = 1.9% less</a:t>
                      </a:r>
                      <a:endParaRPr sz="1100"/>
                    </a:p>
                    <a:p>
                      <a:pPr indent="0" lvl="0" marL="0" marR="0" rtl="0" algn="l">
                        <a:spcBef>
                          <a:spcPts val="0"/>
                        </a:spcBef>
                        <a:spcAft>
                          <a:spcPts val="0"/>
                        </a:spcAft>
                        <a:buNone/>
                      </a:pPr>
                      <a:r>
                        <a:rPr lang="en" sz="1100"/>
                        <a:t>Some Sleep issues may be confounded by other disorders.</a:t>
                      </a:r>
                      <a:endParaRPr sz="1100"/>
                    </a:p>
                  </a:txBody>
                  <a:tcPr marT="27625" marB="27625" marR="55225" marL="55225"/>
                </a:tc>
              </a:tr>
              <a:tr h="242975">
                <a:tc>
                  <a:txBody>
                    <a:bodyPr/>
                    <a:lstStyle/>
                    <a:p>
                      <a:pPr indent="0" lvl="0" marL="0" marR="0" rtl="0" algn="l">
                        <a:spcBef>
                          <a:spcPts val="0"/>
                        </a:spcBef>
                        <a:spcAft>
                          <a:spcPts val="0"/>
                        </a:spcAft>
                        <a:buNone/>
                      </a:pPr>
                      <a:r>
                        <a:rPr lang="en" sz="1100">
                          <a:latin typeface="Arial"/>
                          <a:ea typeface="Arial"/>
                          <a:cs typeface="Arial"/>
                          <a:sym typeface="Arial"/>
                        </a:rPr>
                        <a:t>OCD</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17.4</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2.6-37.2%</a:t>
                      </a:r>
                      <a:endParaRPr sz="1100"/>
                    </a:p>
                  </a:txBody>
                  <a:tcPr marT="27625" marB="27625" marR="55225" marL="55225"/>
                </a:tc>
                <a:tc>
                  <a:txBody>
                    <a:bodyPr/>
                    <a:lstStyle/>
                    <a:p>
                      <a:pPr indent="0" lvl="0" marL="0" marR="0" rtl="0" algn="l">
                        <a:spcBef>
                          <a:spcPts val="0"/>
                        </a:spcBef>
                        <a:spcAft>
                          <a:spcPts val="0"/>
                        </a:spcAft>
                        <a:buNone/>
                      </a:pPr>
                      <a:r>
                        <a:t/>
                      </a:r>
                      <a:endParaRPr sz="1100">
                        <a:latin typeface="Arial"/>
                        <a:ea typeface="Arial"/>
                        <a:cs typeface="Arial"/>
                        <a:sym typeface="Arial"/>
                      </a:endParaRPr>
                    </a:p>
                  </a:txBody>
                  <a:tcPr marT="27625" marB="27625" marR="55225" marL="55225"/>
                </a:tc>
              </a:tr>
              <a:tr h="408650">
                <a:tc>
                  <a:txBody>
                    <a:bodyPr/>
                    <a:lstStyle/>
                    <a:p>
                      <a:pPr indent="0" lvl="0" marL="0" marR="0" rtl="0" algn="l">
                        <a:spcBef>
                          <a:spcPts val="0"/>
                        </a:spcBef>
                        <a:spcAft>
                          <a:spcPts val="0"/>
                        </a:spcAft>
                        <a:buNone/>
                      </a:pPr>
                      <a:r>
                        <a:rPr lang="en" sz="1100">
                          <a:latin typeface="Arial"/>
                          <a:ea typeface="Arial"/>
                          <a:cs typeface="Arial"/>
                          <a:sym typeface="Arial"/>
                        </a:rPr>
                        <a:t>Disruptive, impulse control, conduct disorders</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12%</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1.4-70.8%</a:t>
                      </a:r>
                      <a:endParaRPr sz="1100"/>
                    </a:p>
                  </a:txBody>
                  <a:tcPr marT="27625" marB="27625" marR="55225" marL="55225"/>
                </a:tc>
                <a:tc>
                  <a:txBody>
                    <a:bodyPr/>
                    <a:lstStyle/>
                    <a:p>
                      <a:pPr indent="0" lvl="0" marL="0" marR="0" rtl="0" algn="l">
                        <a:spcBef>
                          <a:spcPts val="0"/>
                        </a:spcBef>
                        <a:spcAft>
                          <a:spcPts val="0"/>
                        </a:spcAft>
                        <a:buNone/>
                      </a:pPr>
                      <a:r>
                        <a:t/>
                      </a:r>
                      <a:endParaRPr sz="1100">
                        <a:latin typeface="Arial"/>
                        <a:ea typeface="Arial"/>
                        <a:cs typeface="Arial"/>
                        <a:sym typeface="Arial"/>
                      </a:endParaRPr>
                    </a:p>
                  </a:txBody>
                  <a:tcPr marT="27625" marB="27625" marR="55225" marL="55225"/>
                </a:tc>
              </a:tr>
              <a:tr h="408650">
                <a:tc>
                  <a:txBody>
                    <a:bodyPr/>
                    <a:lstStyle/>
                    <a:p>
                      <a:pPr indent="0" lvl="0" marL="0" marR="0" rtl="0" algn="l">
                        <a:spcBef>
                          <a:spcPts val="0"/>
                        </a:spcBef>
                        <a:spcAft>
                          <a:spcPts val="0"/>
                        </a:spcAft>
                        <a:buNone/>
                      </a:pPr>
                      <a:r>
                        <a:rPr lang="en" sz="1100">
                          <a:latin typeface="Arial"/>
                          <a:ea typeface="Arial"/>
                          <a:cs typeface="Arial"/>
                          <a:sym typeface="Arial"/>
                        </a:rPr>
                        <a:t>Tic and Tourette Syndrome</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22% Tic</a:t>
                      </a:r>
                      <a:endParaRPr sz="1100"/>
                    </a:p>
                    <a:p>
                      <a:pPr indent="0" lvl="0" marL="0" marR="0" rtl="0" algn="l">
                        <a:spcBef>
                          <a:spcPts val="0"/>
                        </a:spcBef>
                        <a:spcAft>
                          <a:spcPts val="0"/>
                        </a:spcAft>
                        <a:buNone/>
                      </a:pPr>
                      <a:r>
                        <a:rPr lang="en" sz="1100"/>
                        <a:t>11% TS</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2.6-36%</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Tic = 19-24%</a:t>
                      </a:r>
                      <a:endParaRPr sz="1100"/>
                    </a:p>
                    <a:p>
                      <a:pPr indent="0" lvl="0" marL="0" marR="0" rtl="0" algn="l">
                        <a:lnSpc>
                          <a:spcPct val="100000"/>
                        </a:lnSpc>
                        <a:spcBef>
                          <a:spcPts val="0"/>
                        </a:spcBef>
                        <a:spcAft>
                          <a:spcPts val="0"/>
                        </a:spcAft>
                        <a:buClr>
                          <a:schemeClr val="dk1"/>
                        </a:buClr>
                        <a:buSzPts val="1100"/>
                        <a:buFont typeface="Arial"/>
                        <a:buNone/>
                      </a:pPr>
                      <a:r>
                        <a:rPr lang="en" sz="1100"/>
                        <a:t>Tourette = .4-3% in general population</a:t>
                      </a:r>
                      <a:endParaRPr sz="1100"/>
                    </a:p>
                  </a:txBody>
                  <a:tcPr marT="27625" marB="27625" marR="55225" marL="55225"/>
                </a:tc>
              </a:tr>
              <a:tr h="242975">
                <a:tc>
                  <a:txBody>
                    <a:bodyPr/>
                    <a:lstStyle/>
                    <a:p>
                      <a:pPr indent="0" lvl="0" marL="0" marR="0" rtl="0" algn="l">
                        <a:spcBef>
                          <a:spcPts val="0"/>
                        </a:spcBef>
                        <a:spcAft>
                          <a:spcPts val="0"/>
                        </a:spcAft>
                        <a:buNone/>
                      </a:pPr>
                      <a:r>
                        <a:rPr lang="en" sz="1100">
                          <a:latin typeface="Arial"/>
                          <a:ea typeface="Arial"/>
                          <a:cs typeface="Arial"/>
                          <a:sym typeface="Arial"/>
                        </a:rPr>
                        <a:t>Eating Disorders </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7.9%</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1.4 – 7.9%</a:t>
                      </a:r>
                      <a:endParaRPr sz="1100"/>
                    </a:p>
                  </a:txBody>
                  <a:tcPr marT="27625" marB="27625" marR="55225" marL="55225"/>
                </a:tc>
                <a:tc>
                  <a:txBody>
                    <a:bodyPr/>
                    <a:lstStyle/>
                    <a:p>
                      <a:pPr indent="0" lvl="0" marL="0" marR="0" rtl="0" algn="l">
                        <a:spcBef>
                          <a:spcPts val="0"/>
                        </a:spcBef>
                        <a:spcAft>
                          <a:spcPts val="0"/>
                        </a:spcAft>
                        <a:buNone/>
                      </a:pPr>
                      <a:r>
                        <a:t/>
                      </a:r>
                      <a:endParaRPr sz="1100">
                        <a:latin typeface="Arial"/>
                        <a:ea typeface="Arial"/>
                        <a:cs typeface="Arial"/>
                        <a:sym typeface="Arial"/>
                      </a:endParaRPr>
                    </a:p>
                  </a:txBody>
                  <a:tcPr marT="27625" marB="27625" marR="55225" marL="55225"/>
                </a:tc>
              </a:tr>
              <a:tr h="408650">
                <a:tc>
                  <a:txBody>
                    <a:bodyPr/>
                    <a:lstStyle/>
                    <a:p>
                      <a:pPr indent="0" lvl="0" marL="0" marR="0" rtl="0" algn="l">
                        <a:spcBef>
                          <a:spcPts val="0"/>
                        </a:spcBef>
                        <a:spcAft>
                          <a:spcPts val="0"/>
                        </a:spcAft>
                        <a:buNone/>
                      </a:pPr>
                      <a:r>
                        <a:rPr lang="en" sz="1100">
                          <a:latin typeface="Arial"/>
                          <a:ea typeface="Arial"/>
                          <a:cs typeface="Arial"/>
                          <a:sym typeface="Arial"/>
                        </a:rPr>
                        <a:t>Intellectual Disability</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50%</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25-70%</a:t>
                      </a:r>
                      <a:endParaRPr sz="1100"/>
                    </a:p>
                  </a:txBody>
                  <a:tcPr marT="27625" marB="27625" marR="55225" marL="55225"/>
                </a:tc>
                <a:tc>
                  <a:txBody>
                    <a:bodyPr/>
                    <a:lstStyle/>
                    <a:p>
                      <a:pPr indent="0" lvl="0" marL="0" marR="0" rtl="0" algn="l">
                        <a:spcBef>
                          <a:spcPts val="0"/>
                        </a:spcBef>
                        <a:spcAft>
                          <a:spcPts val="0"/>
                        </a:spcAft>
                        <a:buNone/>
                      </a:pPr>
                      <a:r>
                        <a:rPr lang="en" sz="1100">
                          <a:latin typeface="Arial"/>
                          <a:ea typeface="Arial"/>
                          <a:cs typeface="Arial"/>
                          <a:sym typeface="Arial"/>
                        </a:rPr>
                        <a:t>Often associated with more severe social, behavioral and motor issues. </a:t>
                      </a:r>
                      <a:endParaRPr sz="1100"/>
                    </a:p>
                  </a:txBody>
                  <a:tcPr marT="27625" marB="27625" marR="55225" marL="55225"/>
                </a:tc>
              </a:tr>
            </a:tbl>
          </a:graphicData>
        </a:graphic>
      </p:graphicFrame>
      <p:sp>
        <p:nvSpPr>
          <p:cNvPr id="478" name="Google Shape;478;p78"/>
          <p:cNvSpPr txBox="1"/>
          <p:nvPr/>
        </p:nvSpPr>
        <p:spPr>
          <a:xfrm>
            <a:off x="2686336" y="4543458"/>
            <a:ext cx="37713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00">
                <a:solidFill>
                  <a:srgbClr val="767679"/>
                </a:solidFill>
                <a:latin typeface="Arial"/>
                <a:ea typeface="Arial"/>
                <a:cs typeface="Arial"/>
                <a:sym typeface="Arial"/>
              </a:rPr>
              <a:t>Hossain, et al, Psychiatry Research 287 (2020) 112922  </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Shaltout, et al, in; Advances in Neurobiology 24, 2020. </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Ueda, K.; Black, K.J.. J. Clin. Med. 2021, 10, 2479</a:t>
            </a:r>
            <a:endParaRPr sz="1100"/>
          </a:p>
          <a:p>
            <a:pPr indent="0" lvl="0" marL="0" marR="0" rtl="0" algn="l">
              <a:spcBef>
                <a:spcPts val="0"/>
              </a:spcBef>
              <a:spcAft>
                <a:spcPts val="0"/>
              </a:spcAft>
              <a:buNone/>
            </a:pPr>
            <a:r>
              <a:rPr b="0" i="0" lang="en" sz="600">
                <a:solidFill>
                  <a:srgbClr val="767679"/>
                </a:solidFill>
                <a:latin typeface="Arial"/>
                <a:ea typeface="Arial"/>
                <a:cs typeface="Arial"/>
                <a:sym typeface="Arial"/>
              </a:rPr>
              <a:t>Cortese, S., </a:t>
            </a:r>
            <a:r>
              <a:rPr b="0" i="1" lang="en" sz="600">
                <a:solidFill>
                  <a:srgbClr val="767679"/>
                </a:solidFill>
                <a:latin typeface="Arial"/>
                <a:ea typeface="Arial"/>
                <a:cs typeface="Arial"/>
                <a:sym typeface="Arial"/>
              </a:rPr>
              <a:t>CNS Drugs</a:t>
            </a:r>
            <a:r>
              <a:rPr b="0" i="0" lang="en" sz="600">
                <a:solidFill>
                  <a:srgbClr val="767679"/>
                </a:solidFill>
                <a:latin typeface="Arial"/>
                <a:ea typeface="Arial"/>
                <a:cs typeface="Arial"/>
                <a:sym typeface="Arial"/>
              </a:rPr>
              <a:t> </a:t>
            </a:r>
            <a:r>
              <a:rPr b="1" i="0" lang="en" sz="600">
                <a:solidFill>
                  <a:srgbClr val="767679"/>
                </a:solidFill>
                <a:latin typeface="Arial"/>
                <a:ea typeface="Arial"/>
                <a:cs typeface="Arial"/>
                <a:sym typeface="Arial"/>
              </a:rPr>
              <a:t>34, </a:t>
            </a:r>
            <a:r>
              <a:rPr b="0" i="0" lang="en" sz="600">
                <a:solidFill>
                  <a:srgbClr val="767679"/>
                </a:solidFill>
                <a:latin typeface="Arial"/>
                <a:ea typeface="Arial"/>
                <a:cs typeface="Arial"/>
                <a:sym typeface="Arial"/>
              </a:rPr>
              <a:t>415–423 (2020).</a:t>
            </a:r>
            <a:endParaRPr sz="1100"/>
          </a:p>
          <a:p>
            <a:pPr indent="0" lvl="0" marL="0" marR="0" rtl="0" algn="l">
              <a:spcBef>
                <a:spcPts val="0"/>
              </a:spcBef>
              <a:spcAft>
                <a:spcPts val="0"/>
              </a:spcAft>
              <a:buNone/>
            </a:pPr>
            <a:r>
              <a:rPr b="0" i="0" lang="en" sz="600" u="none" strike="noStrike">
                <a:solidFill>
                  <a:srgbClr val="767679"/>
                </a:solidFill>
                <a:latin typeface="Arial"/>
                <a:ea typeface="Arial"/>
                <a:cs typeface="Arial"/>
                <a:sym typeface="Arial"/>
              </a:rPr>
              <a:t>Elrod et al. </a:t>
            </a:r>
            <a:r>
              <a:rPr b="0" i="0" lang="en" sz="600">
                <a:solidFill>
                  <a:srgbClr val="767679"/>
                </a:solidFill>
                <a:latin typeface="Arial"/>
                <a:ea typeface="Arial"/>
                <a:cs typeface="Arial"/>
                <a:sym typeface="Arial"/>
              </a:rPr>
              <a:t>Journal of Developmental &amp; Behavioral Pediatrics: April 2015 - Volume 36 - Issue 3 - p 166-177 </a:t>
            </a:r>
            <a:endParaRPr sz="600">
              <a:solidFill>
                <a:srgbClr val="767679"/>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213"/>
          <p:cNvSpPr txBox="1"/>
          <p:nvPr>
            <p:ph idx="1" type="body"/>
          </p:nvPr>
        </p:nvSpPr>
        <p:spPr>
          <a:xfrm>
            <a:off x="366300" y="1331099"/>
            <a:ext cx="4205700" cy="32475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rgbClr val="767679"/>
              </a:buClr>
              <a:buSzPts val="1800"/>
              <a:buChar char="•"/>
            </a:pPr>
            <a:r>
              <a:rPr lang="en"/>
              <a:t>Adapted the RCADS</a:t>
            </a:r>
            <a:endParaRPr/>
          </a:p>
          <a:p>
            <a:pPr indent="-165100" lvl="0" marL="177800" rtl="0" algn="l">
              <a:lnSpc>
                <a:spcPct val="90000"/>
              </a:lnSpc>
              <a:spcBef>
                <a:spcPts val="1200"/>
              </a:spcBef>
              <a:spcAft>
                <a:spcPts val="0"/>
              </a:spcAft>
              <a:buClr>
                <a:srgbClr val="767679"/>
              </a:buClr>
              <a:buSzPts val="1800"/>
              <a:buChar char="•"/>
            </a:pPr>
            <a:r>
              <a:rPr lang="en"/>
              <a:t>Additional items:</a:t>
            </a:r>
            <a:endParaRPr/>
          </a:p>
          <a:p>
            <a:pPr indent="-177800" lvl="1" marL="520700" rtl="0" algn="l">
              <a:lnSpc>
                <a:spcPct val="90000"/>
              </a:lnSpc>
              <a:spcBef>
                <a:spcPts val="800"/>
              </a:spcBef>
              <a:spcAft>
                <a:spcPts val="0"/>
              </a:spcAft>
              <a:buClr>
                <a:srgbClr val="767679"/>
              </a:buClr>
              <a:buSzPts val="1600"/>
              <a:buChar char="•"/>
            </a:pPr>
            <a:r>
              <a:rPr lang="en" sz="1600"/>
              <a:t>Sensory anxiety</a:t>
            </a:r>
            <a:endParaRPr sz="1600"/>
          </a:p>
          <a:p>
            <a:pPr indent="-177800" lvl="1" marL="520700" rtl="0" algn="l">
              <a:lnSpc>
                <a:spcPct val="90000"/>
              </a:lnSpc>
              <a:spcBef>
                <a:spcPts val="800"/>
              </a:spcBef>
              <a:spcAft>
                <a:spcPts val="0"/>
              </a:spcAft>
              <a:buClr>
                <a:srgbClr val="767679"/>
              </a:buClr>
              <a:buSzPts val="1600"/>
              <a:buChar char="•"/>
            </a:pPr>
            <a:r>
              <a:rPr lang="en" sz="1600"/>
              <a:t>Intolerance of uncertainty </a:t>
            </a:r>
            <a:endParaRPr sz="1600"/>
          </a:p>
          <a:p>
            <a:pPr indent="-177800" lvl="1" marL="520700" rtl="0" algn="l">
              <a:lnSpc>
                <a:spcPct val="90000"/>
              </a:lnSpc>
              <a:spcBef>
                <a:spcPts val="800"/>
              </a:spcBef>
              <a:spcAft>
                <a:spcPts val="0"/>
              </a:spcAft>
              <a:buClr>
                <a:srgbClr val="767679"/>
              </a:buClr>
              <a:buSzPts val="1600"/>
              <a:buChar char="•"/>
            </a:pPr>
            <a:r>
              <a:rPr lang="en" sz="1600"/>
              <a:t>Phobias </a:t>
            </a:r>
            <a:endParaRPr sz="1600"/>
          </a:p>
          <a:p>
            <a:pPr indent="-165100" lvl="0" marL="177800" rtl="0" algn="l">
              <a:lnSpc>
                <a:spcPct val="90000"/>
              </a:lnSpc>
              <a:spcBef>
                <a:spcPts val="1200"/>
              </a:spcBef>
              <a:spcAft>
                <a:spcPts val="0"/>
              </a:spcAft>
              <a:buClr>
                <a:srgbClr val="767679"/>
              </a:buClr>
              <a:buSzPts val="1800"/>
              <a:buChar char="•"/>
            </a:pPr>
            <a:r>
              <a:rPr lang="en"/>
              <a:t>Total 24 items</a:t>
            </a:r>
            <a:endParaRPr/>
          </a:p>
          <a:p>
            <a:pPr indent="-165100" lvl="0" marL="177800" rtl="0" algn="l">
              <a:lnSpc>
                <a:spcPct val="90000"/>
              </a:lnSpc>
              <a:spcBef>
                <a:spcPts val="1200"/>
              </a:spcBef>
              <a:spcAft>
                <a:spcPts val="0"/>
              </a:spcAft>
              <a:buClr>
                <a:srgbClr val="767679"/>
              </a:buClr>
              <a:buSzPts val="1800"/>
              <a:buChar char="•"/>
            </a:pPr>
            <a:r>
              <a:rPr lang="en"/>
              <a:t>Parent and Child versions (8-16 years old)</a:t>
            </a:r>
            <a:endParaRPr/>
          </a:p>
          <a:p>
            <a:pPr indent="-165100" lvl="0" marL="177800" rtl="0" algn="l">
              <a:lnSpc>
                <a:spcPct val="90000"/>
              </a:lnSpc>
              <a:spcBef>
                <a:spcPts val="1200"/>
              </a:spcBef>
              <a:spcAft>
                <a:spcPts val="0"/>
              </a:spcAft>
              <a:buClr>
                <a:srgbClr val="767679"/>
              </a:buClr>
              <a:buSzPts val="1800"/>
              <a:buChar char="•"/>
            </a:pPr>
            <a:r>
              <a:rPr lang="en"/>
              <a:t>Multiple languages  </a:t>
            </a:r>
            <a:endParaRPr/>
          </a:p>
          <a:p>
            <a:pPr indent="0" lvl="0" marL="0" rtl="0" algn="l">
              <a:lnSpc>
                <a:spcPct val="90000"/>
              </a:lnSpc>
              <a:spcBef>
                <a:spcPts val="1200"/>
              </a:spcBef>
              <a:spcAft>
                <a:spcPts val="0"/>
              </a:spcAft>
              <a:buClr>
                <a:srgbClr val="767679"/>
              </a:buClr>
              <a:buSzPts val="1100"/>
              <a:buNone/>
            </a:pPr>
            <a:r>
              <a:t/>
            </a:r>
            <a:endParaRPr/>
          </a:p>
        </p:txBody>
      </p:sp>
      <p:sp>
        <p:nvSpPr>
          <p:cNvPr id="1613" name="Google Shape;1613;p213"/>
          <p:cNvSpPr txBox="1"/>
          <p:nvPr>
            <p:ph type="title"/>
          </p:nvPr>
        </p:nvSpPr>
        <p:spPr>
          <a:xfrm>
            <a:off x="274750" y="337875"/>
            <a:ext cx="7591200" cy="818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64A4"/>
              </a:buClr>
              <a:buSzPct val="100000"/>
              <a:buFont typeface="Arial"/>
              <a:buNone/>
            </a:pPr>
            <a:r>
              <a:rPr lang="en">
                <a:solidFill>
                  <a:srgbClr val="0064A4"/>
                </a:solidFill>
              </a:rPr>
              <a:t>Anxiety Scale for Children with Autism Spectrum Disorder (ASC-ASD)</a:t>
            </a:r>
            <a:r>
              <a:rPr lang="en"/>
              <a:t> </a:t>
            </a:r>
            <a:r>
              <a:rPr lang="en" sz="1100">
                <a:solidFill>
                  <a:schemeClr val="dk2"/>
                </a:solidFill>
              </a:rPr>
              <a:t>(Rodgers et al., 2016)</a:t>
            </a:r>
            <a:r>
              <a:rPr lang="en" sz="1800">
                <a:solidFill>
                  <a:schemeClr val="dk2"/>
                </a:solidFill>
              </a:rPr>
              <a:t> </a:t>
            </a:r>
            <a:endParaRPr/>
          </a:p>
        </p:txBody>
      </p:sp>
      <p:sp>
        <p:nvSpPr>
          <p:cNvPr id="1614" name="Google Shape;1614;p213"/>
          <p:cNvSpPr txBox="1"/>
          <p:nvPr/>
        </p:nvSpPr>
        <p:spPr>
          <a:xfrm>
            <a:off x="4572000" y="1483686"/>
            <a:ext cx="3646200" cy="2839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6595A"/>
                </a:solidFill>
                <a:latin typeface="Arial"/>
                <a:ea typeface="Arial"/>
                <a:cs typeface="Arial"/>
                <a:sym typeface="Arial"/>
              </a:rPr>
              <a:t>Resulted in 4 Subscales:</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Performance Anxiety</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Uncertainty</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Anxious Arousal</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Separation Anxiety </a:t>
            </a:r>
            <a:endParaRPr b="0" i="0" sz="1800" u="none" cap="none" strike="noStrike">
              <a:solidFill>
                <a:srgbClr val="56595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6595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6595A"/>
                </a:solidFill>
                <a:latin typeface="Arial"/>
                <a:ea typeface="Arial"/>
                <a:cs typeface="Arial"/>
                <a:sym typeface="Arial"/>
              </a:rPr>
              <a:t>Psychometrics: </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Good internal consistency</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Good validity</a:t>
            </a:r>
            <a:endParaRPr b="0" i="0" sz="1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56595A"/>
              </a:buClr>
              <a:buSzPts val="1800"/>
              <a:buFont typeface="Arial"/>
              <a:buChar char="-"/>
            </a:pPr>
            <a:r>
              <a:rPr b="0" i="0" lang="en" sz="1800" u="none" cap="none" strike="noStrike">
                <a:solidFill>
                  <a:srgbClr val="56595A"/>
                </a:solidFill>
                <a:latin typeface="Arial"/>
                <a:ea typeface="Arial"/>
                <a:cs typeface="Arial"/>
                <a:sym typeface="Arial"/>
              </a:rPr>
              <a:t>Good test-retest reliability</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214"/>
          <p:cNvSpPr txBox="1"/>
          <p:nvPr>
            <p:ph idx="1" type="body"/>
          </p:nvPr>
        </p:nvSpPr>
        <p:spPr>
          <a:xfrm>
            <a:off x="366340" y="1553901"/>
            <a:ext cx="3991500" cy="2818200"/>
          </a:xfrm>
          <a:prstGeom prst="rect">
            <a:avLst/>
          </a:prstGeom>
          <a:noFill/>
          <a:ln>
            <a:noFill/>
          </a:ln>
        </p:spPr>
        <p:txBody>
          <a:bodyPr anchorCtr="0" anchor="t" bIns="34275" lIns="68575" spcFirstLastPara="1" rIns="68575" wrap="square" tIns="34275">
            <a:normAutofit/>
          </a:bodyPr>
          <a:lstStyle/>
          <a:p>
            <a:pPr indent="-184150" lvl="0" marL="177800" rtl="0" algn="l">
              <a:lnSpc>
                <a:spcPct val="90000"/>
              </a:lnSpc>
              <a:spcBef>
                <a:spcPts val="0"/>
              </a:spcBef>
              <a:spcAft>
                <a:spcPts val="0"/>
              </a:spcAft>
              <a:buClr>
                <a:srgbClr val="767679"/>
              </a:buClr>
              <a:buSzPts val="2100"/>
              <a:buChar char="•"/>
            </a:pPr>
            <a:r>
              <a:rPr lang="en"/>
              <a:t>Developed using a focus group of parents of youth with ASD </a:t>
            </a:r>
            <a:endParaRPr/>
          </a:p>
          <a:p>
            <a:pPr indent="-184150" lvl="0" marL="177800" rtl="0" algn="l">
              <a:lnSpc>
                <a:spcPct val="90000"/>
              </a:lnSpc>
              <a:spcBef>
                <a:spcPts val="1200"/>
              </a:spcBef>
              <a:spcAft>
                <a:spcPts val="0"/>
              </a:spcAft>
              <a:buClr>
                <a:srgbClr val="767679"/>
              </a:buClr>
              <a:buSzPts val="2100"/>
              <a:buChar char="•"/>
            </a:pPr>
            <a:r>
              <a:rPr lang="en"/>
              <a:t>Children and adolescents aged 5-17 years (N=990), 80.8% male </a:t>
            </a:r>
            <a:endParaRPr/>
          </a:p>
          <a:p>
            <a:pPr indent="-184150" lvl="0" marL="177800" rtl="0" algn="l">
              <a:lnSpc>
                <a:spcPct val="90000"/>
              </a:lnSpc>
              <a:spcBef>
                <a:spcPts val="1200"/>
              </a:spcBef>
              <a:spcAft>
                <a:spcPts val="0"/>
              </a:spcAft>
              <a:buClr>
                <a:srgbClr val="767679"/>
              </a:buClr>
              <a:buSzPts val="2100"/>
              <a:buChar char="•"/>
            </a:pPr>
            <a:r>
              <a:rPr lang="en"/>
              <a:t>Started with 72 items</a:t>
            </a:r>
            <a:endParaRPr/>
          </a:p>
          <a:p>
            <a:pPr indent="-184150" lvl="0" marL="177800" rtl="0" algn="l">
              <a:lnSpc>
                <a:spcPct val="90000"/>
              </a:lnSpc>
              <a:spcBef>
                <a:spcPts val="1200"/>
              </a:spcBef>
              <a:spcAft>
                <a:spcPts val="0"/>
              </a:spcAft>
              <a:buClr>
                <a:srgbClr val="767679"/>
              </a:buClr>
              <a:buSzPts val="2100"/>
              <a:buChar char="•"/>
            </a:pPr>
            <a:r>
              <a:rPr lang="en"/>
              <a:t>Resulted in 25 items, with a single factor </a:t>
            </a:r>
            <a:endParaRPr/>
          </a:p>
          <a:p>
            <a:pPr indent="0" lvl="0" marL="0" rtl="0" algn="l">
              <a:lnSpc>
                <a:spcPct val="90000"/>
              </a:lnSpc>
              <a:spcBef>
                <a:spcPts val="1200"/>
              </a:spcBef>
              <a:spcAft>
                <a:spcPts val="0"/>
              </a:spcAft>
              <a:buClr>
                <a:srgbClr val="767679"/>
              </a:buClr>
              <a:buSzPts val="2100"/>
              <a:buNone/>
            </a:pPr>
            <a:r>
              <a:t/>
            </a:r>
            <a:endParaRPr/>
          </a:p>
        </p:txBody>
      </p:sp>
      <p:sp>
        <p:nvSpPr>
          <p:cNvPr id="1621" name="Google Shape;1621;p214"/>
          <p:cNvSpPr txBox="1"/>
          <p:nvPr>
            <p:ph type="title"/>
          </p:nvPr>
        </p:nvSpPr>
        <p:spPr>
          <a:xfrm>
            <a:off x="274750" y="281575"/>
            <a:ext cx="8398200" cy="830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64A4"/>
              </a:buClr>
              <a:buSzPct val="100000"/>
              <a:buFont typeface="Arial"/>
              <a:buNone/>
            </a:pPr>
            <a:r>
              <a:rPr lang="en">
                <a:solidFill>
                  <a:srgbClr val="0064A4"/>
                </a:solidFill>
              </a:rPr>
              <a:t>Parent-Rated Anxiety Scale for Youth with Autism Spectrum Disorder (PRAS-ASD) </a:t>
            </a:r>
            <a:r>
              <a:rPr lang="en" sz="1000">
                <a:solidFill>
                  <a:schemeClr val="dk2"/>
                </a:solidFill>
              </a:rPr>
              <a:t>(Scahill et al., 2019)</a:t>
            </a:r>
            <a:endParaRPr>
              <a:solidFill>
                <a:srgbClr val="0064A4"/>
              </a:solidFill>
            </a:endParaRPr>
          </a:p>
        </p:txBody>
      </p:sp>
      <p:sp>
        <p:nvSpPr>
          <p:cNvPr id="1622" name="Google Shape;1622;p214"/>
          <p:cNvSpPr txBox="1"/>
          <p:nvPr/>
        </p:nvSpPr>
        <p:spPr>
          <a:xfrm>
            <a:off x="4572000" y="1553901"/>
            <a:ext cx="3991500" cy="28182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767679"/>
              </a:buClr>
              <a:buSzPts val="2100"/>
              <a:buFont typeface="Arial"/>
              <a:buNone/>
            </a:pPr>
            <a:r>
              <a:rPr b="0" i="0" lang="en" sz="2100" u="none" cap="none" strike="noStrike">
                <a:solidFill>
                  <a:srgbClr val="767679"/>
                </a:solidFill>
                <a:latin typeface="Arial"/>
                <a:ea typeface="Arial"/>
                <a:cs typeface="Arial"/>
                <a:sym typeface="Arial"/>
              </a:rPr>
              <a:t>Psychometrics:</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1200"/>
              </a:spcBef>
              <a:spcAft>
                <a:spcPts val="0"/>
              </a:spcAft>
              <a:buClr>
                <a:srgbClr val="767679"/>
              </a:buClr>
              <a:buSzPts val="2100"/>
              <a:buFont typeface="Arial"/>
              <a:buChar char="•"/>
            </a:pPr>
            <a:r>
              <a:rPr b="0" i="0" lang="en" sz="2100" u="none" cap="none" strike="noStrike">
                <a:solidFill>
                  <a:srgbClr val="767679"/>
                </a:solidFill>
                <a:latin typeface="Arial"/>
                <a:ea typeface="Arial"/>
                <a:cs typeface="Arial"/>
                <a:sym typeface="Arial"/>
              </a:rPr>
              <a:t>Good divergent validity</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1200"/>
              </a:spcBef>
              <a:spcAft>
                <a:spcPts val="0"/>
              </a:spcAft>
              <a:buClr>
                <a:srgbClr val="767679"/>
              </a:buClr>
              <a:buSzPts val="2100"/>
              <a:buFont typeface="Arial"/>
              <a:buChar char="•"/>
            </a:pPr>
            <a:r>
              <a:rPr b="0" i="0" lang="en" sz="2100" u="none" cap="none" strike="noStrike">
                <a:solidFill>
                  <a:srgbClr val="767679"/>
                </a:solidFill>
                <a:latin typeface="Arial"/>
                <a:ea typeface="Arial"/>
                <a:cs typeface="Arial"/>
                <a:sym typeface="Arial"/>
              </a:rPr>
              <a:t>Good convergent validity</a:t>
            </a:r>
            <a:endParaRPr b="0" i="0" sz="1100" u="none" cap="none" strike="noStrike">
              <a:solidFill>
                <a:srgbClr val="000000"/>
              </a:solidFill>
              <a:latin typeface="Arial"/>
              <a:ea typeface="Arial"/>
              <a:cs typeface="Arial"/>
              <a:sym typeface="Arial"/>
            </a:endParaRPr>
          </a:p>
          <a:p>
            <a:pPr indent="-171450" lvl="0" marL="177800" marR="0" rtl="0" algn="l">
              <a:lnSpc>
                <a:spcPct val="90000"/>
              </a:lnSpc>
              <a:spcBef>
                <a:spcPts val="1200"/>
              </a:spcBef>
              <a:spcAft>
                <a:spcPts val="0"/>
              </a:spcAft>
              <a:buClr>
                <a:srgbClr val="767679"/>
              </a:buClr>
              <a:buSzPts val="2100"/>
              <a:buFont typeface="Arial"/>
              <a:buChar char="•"/>
            </a:pPr>
            <a:r>
              <a:rPr b="0" i="0" lang="en" sz="2100" u="none" cap="none" strike="noStrike">
                <a:solidFill>
                  <a:srgbClr val="767679"/>
                </a:solidFill>
                <a:latin typeface="Arial"/>
                <a:ea typeface="Arial"/>
                <a:cs typeface="Arial"/>
                <a:sym typeface="Arial"/>
              </a:rPr>
              <a:t>Good test-retest reliability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p215"/>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Objectives </a:t>
            </a:r>
            <a:endParaRPr/>
          </a:p>
        </p:txBody>
      </p:sp>
      <p:grpSp>
        <p:nvGrpSpPr>
          <p:cNvPr id="1629" name="Google Shape;1629;p215"/>
          <p:cNvGrpSpPr/>
          <p:nvPr/>
        </p:nvGrpSpPr>
        <p:grpSpPr>
          <a:xfrm>
            <a:off x="366340" y="1369219"/>
            <a:ext cx="8411856" cy="3002850"/>
            <a:chOff x="0" y="0"/>
            <a:chExt cx="11215808" cy="4003800"/>
          </a:xfrm>
        </p:grpSpPr>
        <p:sp>
          <p:nvSpPr>
            <p:cNvPr id="1630" name="Google Shape;1630;p215"/>
            <p:cNvSpPr/>
            <p:nvPr/>
          </p:nvSpPr>
          <p:spPr>
            <a:xfrm>
              <a:off x="0" y="0"/>
              <a:ext cx="3504900" cy="4003800"/>
            </a:xfrm>
            <a:prstGeom prst="rect">
              <a:avLst/>
            </a:prstGeom>
            <a:solidFill>
              <a:srgbClr val="F2F2F2">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1" name="Google Shape;1631;p215"/>
            <p:cNvSpPr txBox="1"/>
            <p:nvPr/>
          </p:nvSpPr>
          <p:spPr>
            <a:xfrm>
              <a:off x="0"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rgbClr val="D8D8D8"/>
                </a:buClr>
                <a:buSzPts val="2700"/>
                <a:buFont typeface="Arial"/>
                <a:buNone/>
              </a:pPr>
              <a:r>
                <a:rPr b="0" i="0" lang="en" sz="2700" u="none" cap="none" strike="noStrike">
                  <a:solidFill>
                    <a:srgbClr val="D8D8D8"/>
                  </a:solidFill>
                  <a:latin typeface="Arial"/>
                  <a:ea typeface="Arial"/>
                  <a:cs typeface="Arial"/>
                  <a:sym typeface="Arial"/>
                </a:rPr>
                <a:t>Risk factors </a:t>
              </a:r>
              <a:endParaRPr b="0" i="0" sz="1100" u="none" cap="none" strike="noStrike">
                <a:solidFill>
                  <a:srgbClr val="000000"/>
                </a:solidFill>
                <a:latin typeface="Arial"/>
                <a:ea typeface="Arial"/>
                <a:cs typeface="Arial"/>
                <a:sym typeface="Arial"/>
              </a:endParaRPr>
            </a:p>
          </p:txBody>
        </p:sp>
        <p:sp>
          <p:nvSpPr>
            <p:cNvPr id="1632" name="Google Shape;1632;p215"/>
            <p:cNvSpPr/>
            <p:nvPr/>
          </p:nvSpPr>
          <p:spPr>
            <a:xfrm>
              <a:off x="1151927" y="400367"/>
              <a:ext cx="1201200" cy="1201200"/>
            </a:xfrm>
            <a:prstGeom prst="ellipse">
              <a:avLst/>
            </a:prstGeom>
            <a:solidFill>
              <a:srgbClr val="D8D8D8"/>
            </a:solidFill>
            <a:ln cap="flat" cmpd="sng" w="12700">
              <a:solidFill>
                <a:srgbClr val="D8D8D8"/>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3" name="Google Shape;1633;p215"/>
            <p:cNvSpPr txBox="1"/>
            <p:nvPr/>
          </p:nvSpPr>
          <p:spPr>
            <a:xfrm>
              <a:off x="1327824"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1</a:t>
              </a:r>
              <a:endParaRPr b="0" i="0" sz="1100" u="none" cap="none" strike="noStrike">
                <a:solidFill>
                  <a:srgbClr val="000000"/>
                </a:solidFill>
                <a:latin typeface="Arial"/>
                <a:ea typeface="Arial"/>
                <a:cs typeface="Arial"/>
                <a:sym typeface="Arial"/>
              </a:endParaRPr>
            </a:p>
          </p:txBody>
        </p:sp>
        <p:sp>
          <p:nvSpPr>
            <p:cNvPr id="1634" name="Google Shape;1634;p215"/>
            <p:cNvSpPr/>
            <p:nvPr/>
          </p:nvSpPr>
          <p:spPr>
            <a:xfrm>
              <a:off x="0"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5" name="Google Shape;1635;p215"/>
            <p:cNvSpPr/>
            <p:nvPr/>
          </p:nvSpPr>
          <p:spPr>
            <a:xfrm>
              <a:off x="3855454" y="0"/>
              <a:ext cx="3504900" cy="4003800"/>
            </a:xfrm>
            <a:prstGeom prst="rect">
              <a:avLst/>
            </a:prstGeom>
            <a:solidFill>
              <a:srgbClr val="F2F2F2">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6" name="Google Shape;1636;p215"/>
            <p:cNvSpPr txBox="1"/>
            <p:nvPr/>
          </p:nvSpPr>
          <p:spPr>
            <a:xfrm>
              <a:off x="3855454"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rgbClr val="D8D8D8"/>
                </a:buClr>
                <a:buSzPts val="2700"/>
                <a:buFont typeface="Arial"/>
                <a:buNone/>
              </a:pPr>
              <a:r>
                <a:rPr b="0" i="0" lang="en" sz="2700" u="none" cap="none" strike="noStrike">
                  <a:solidFill>
                    <a:srgbClr val="D8D8D8"/>
                  </a:solidFill>
                  <a:latin typeface="Arial"/>
                  <a:ea typeface="Arial"/>
                  <a:cs typeface="Arial"/>
                  <a:sym typeface="Arial"/>
                </a:rPr>
                <a:t>Assessment</a:t>
              </a:r>
              <a:endParaRPr b="0" i="0" sz="1100" u="none" cap="none" strike="noStrike">
                <a:solidFill>
                  <a:srgbClr val="000000"/>
                </a:solidFill>
                <a:latin typeface="Arial"/>
                <a:ea typeface="Arial"/>
                <a:cs typeface="Arial"/>
                <a:sym typeface="Arial"/>
              </a:endParaRPr>
            </a:p>
          </p:txBody>
        </p:sp>
        <p:sp>
          <p:nvSpPr>
            <p:cNvPr id="1637" name="Google Shape;1637;p215"/>
            <p:cNvSpPr/>
            <p:nvPr/>
          </p:nvSpPr>
          <p:spPr>
            <a:xfrm>
              <a:off x="5007382" y="400367"/>
              <a:ext cx="1201200" cy="1201200"/>
            </a:xfrm>
            <a:prstGeom prst="ellipse">
              <a:avLst/>
            </a:prstGeom>
            <a:solidFill>
              <a:srgbClr val="D8D8D8"/>
            </a:solidFill>
            <a:ln cap="flat" cmpd="sng" w="12700">
              <a:solidFill>
                <a:srgbClr val="D8D8D8"/>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8" name="Google Shape;1638;p215"/>
            <p:cNvSpPr txBox="1"/>
            <p:nvPr/>
          </p:nvSpPr>
          <p:spPr>
            <a:xfrm>
              <a:off x="5183279"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2</a:t>
              </a:r>
              <a:endParaRPr b="0" i="0" sz="3600" u="none" cap="none" strike="noStrike">
                <a:solidFill>
                  <a:schemeClr val="lt1"/>
                </a:solidFill>
                <a:latin typeface="Arial"/>
                <a:ea typeface="Arial"/>
                <a:cs typeface="Arial"/>
                <a:sym typeface="Arial"/>
              </a:endParaRPr>
            </a:p>
          </p:txBody>
        </p:sp>
        <p:sp>
          <p:nvSpPr>
            <p:cNvPr id="1639" name="Google Shape;1639;p215"/>
            <p:cNvSpPr/>
            <p:nvPr/>
          </p:nvSpPr>
          <p:spPr>
            <a:xfrm>
              <a:off x="3855454"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40" name="Google Shape;1640;p215"/>
            <p:cNvSpPr/>
            <p:nvPr/>
          </p:nvSpPr>
          <p:spPr>
            <a:xfrm>
              <a:off x="7710908" y="0"/>
              <a:ext cx="3504900" cy="4003800"/>
            </a:xfrm>
            <a:prstGeom prst="rect">
              <a:avLst/>
            </a:prstGeom>
            <a:solidFill>
              <a:srgbClr val="CCD3EA">
                <a:alpha val="89410"/>
              </a:srgbClr>
            </a:solidFill>
            <a:ln cap="flat" cmpd="sng" w="12700">
              <a:solidFill>
                <a:srgbClr val="CCD3EA">
                  <a:alpha val="8941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41" name="Google Shape;1641;p215"/>
            <p:cNvSpPr txBox="1"/>
            <p:nvPr/>
          </p:nvSpPr>
          <p:spPr>
            <a:xfrm>
              <a:off x="7710908" y="1521396"/>
              <a:ext cx="3504900" cy="2402100"/>
            </a:xfrm>
            <a:prstGeom prst="rect">
              <a:avLst/>
            </a:prstGeom>
            <a:noFill/>
            <a:ln>
              <a:noFill/>
            </a:ln>
          </p:spPr>
          <p:txBody>
            <a:bodyPr anchorCtr="0" anchor="t" bIns="247650" lIns="204950" spcFirstLastPara="1" rIns="204950" wrap="square" tIns="247650">
              <a:noAutofit/>
            </a:bodyPr>
            <a:lstStyle/>
            <a:p>
              <a:pPr indent="0" lvl="0" marL="0" marR="0" rtl="0" algn="ctr">
                <a:lnSpc>
                  <a:spcPct val="9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a:p>
              <a:pPr indent="0" lvl="0" marL="0" marR="0" rtl="0" algn="ctr">
                <a:lnSpc>
                  <a:spcPct val="90000"/>
                </a:lnSpc>
                <a:spcBef>
                  <a:spcPts val="900"/>
                </a:spcBef>
                <a:spcAft>
                  <a:spcPts val="0"/>
                </a:spcAft>
                <a:buClr>
                  <a:schemeClr val="dk1"/>
                </a:buClr>
                <a:buSzPts val="2700"/>
                <a:buFont typeface="Arial"/>
                <a:buNone/>
              </a:pPr>
              <a:r>
                <a:rPr b="0" i="0" lang="en" sz="2700" u="none" cap="none" strike="noStrike">
                  <a:solidFill>
                    <a:schemeClr val="dk1"/>
                  </a:solidFill>
                  <a:latin typeface="Arial"/>
                  <a:ea typeface="Arial"/>
                  <a:cs typeface="Arial"/>
                  <a:sym typeface="Arial"/>
                </a:rPr>
                <a:t>Intervention</a:t>
              </a:r>
              <a:endParaRPr b="0" i="0" sz="1100" u="none" cap="none" strike="noStrike">
                <a:solidFill>
                  <a:srgbClr val="000000"/>
                </a:solidFill>
                <a:latin typeface="Arial"/>
                <a:ea typeface="Arial"/>
                <a:cs typeface="Arial"/>
                <a:sym typeface="Arial"/>
              </a:endParaRPr>
            </a:p>
          </p:txBody>
        </p:sp>
        <p:sp>
          <p:nvSpPr>
            <p:cNvPr id="1642" name="Google Shape;1642;p215"/>
            <p:cNvSpPr/>
            <p:nvPr/>
          </p:nvSpPr>
          <p:spPr>
            <a:xfrm>
              <a:off x="8862836" y="400367"/>
              <a:ext cx="1201200" cy="1201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43" name="Google Shape;1643;p215"/>
            <p:cNvSpPr txBox="1"/>
            <p:nvPr/>
          </p:nvSpPr>
          <p:spPr>
            <a:xfrm>
              <a:off x="9038733" y="576264"/>
              <a:ext cx="849300" cy="849300"/>
            </a:xfrm>
            <a:prstGeom prst="rect">
              <a:avLst/>
            </a:prstGeom>
            <a:noFill/>
            <a:ln>
              <a:noFill/>
            </a:ln>
          </p:spPr>
          <p:txBody>
            <a:bodyPr anchorCtr="0" anchor="ctr" bIns="9525" lIns="70225" spcFirstLastPara="1" rIns="70225" wrap="square" tIns="9525">
              <a:noAutofit/>
            </a:bodyPr>
            <a:lstStyle/>
            <a:p>
              <a:pPr indent="0" lvl="0" marL="0" marR="0" rtl="0" algn="ctr">
                <a:lnSpc>
                  <a:spcPct val="90000"/>
                </a:lnSpc>
                <a:spcBef>
                  <a:spcPts val="0"/>
                </a:spcBef>
                <a:spcAft>
                  <a:spcPts val="0"/>
                </a:spcAft>
                <a:buClr>
                  <a:schemeClr val="lt1"/>
                </a:buClr>
                <a:buSzPts val="3600"/>
                <a:buFont typeface="Arial"/>
                <a:buNone/>
              </a:pPr>
              <a:r>
                <a:rPr b="0" i="0" lang="en" sz="3600" u="none" cap="none" strike="noStrike">
                  <a:solidFill>
                    <a:schemeClr val="lt1"/>
                  </a:solidFill>
                  <a:latin typeface="Arial"/>
                  <a:ea typeface="Arial"/>
                  <a:cs typeface="Arial"/>
                  <a:sym typeface="Arial"/>
                </a:rPr>
                <a:t>3</a:t>
              </a:r>
              <a:endParaRPr b="0" i="0" sz="1100" u="none" cap="none" strike="noStrike">
                <a:solidFill>
                  <a:srgbClr val="000000"/>
                </a:solidFill>
                <a:latin typeface="Arial"/>
                <a:ea typeface="Arial"/>
                <a:cs typeface="Arial"/>
                <a:sym typeface="Arial"/>
              </a:endParaRPr>
            </a:p>
          </p:txBody>
        </p:sp>
        <p:sp>
          <p:nvSpPr>
            <p:cNvPr id="1644" name="Google Shape;1644;p215"/>
            <p:cNvSpPr/>
            <p:nvPr/>
          </p:nvSpPr>
          <p:spPr>
            <a:xfrm>
              <a:off x="7710908" y="4003603"/>
              <a:ext cx="3504900" cy="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216"/>
          <p:cNvSpPr txBox="1"/>
          <p:nvPr>
            <p:ph idx="1" type="body"/>
          </p:nvPr>
        </p:nvSpPr>
        <p:spPr>
          <a:xfrm>
            <a:off x="343175" y="1017675"/>
            <a:ext cx="5177100" cy="3366000"/>
          </a:xfrm>
          <a:prstGeom prst="rect">
            <a:avLst/>
          </a:prstGeom>
          <a:noFill/>
          <a:ln>
            <a:noFill/>
          </a:ln>
        </p:spPr>
        <p:txBody>
          <a:bodyPr anchorCtr="0" anchor="t" bIns="34275" lIns="68575" spcFirstLastPara="1" rIns="68575" wrap="square" tIns="34275">
            <a:normAutofit fontScale="92500" lnSpcReduction="20000"/>
          </a:bodyPr>
          <a:lstStyle/>
          <a:p>
            <a:pPr indent="-173196" lvl="0" marL="177800" rtl="0" algn="l">
              <a:lnSpc>
                <a:spcPct val="90000"/>
              </a:lnSpc>
              <a:spcBef>
                <a:spcPts val="0"/>
              </a:spcBef>
              <a:spcAft>
                <a:spcPts val="0"/>
              </a:spcAft>
              <a:buClr>
                <a:srgbClr val="767679"/>
              </a:buClr>
              <a:buSzPct val="115000"/>
              <a:buChar char="•"/>
            </a:pPr>
            <a:r>
              <a:rPr lang="en" sz="2000">
                <a:latin typeface="Arial"/>
                <a:ea typeface="Arial"/>
                <a:cs typeface="Arial"/>
                <a:sym typeface="Arial"/>
              </a:rPr>
              <a:t>Psychoeducation, cognitive restructuring, self-talk, relaxation strategies, coping skills, exposure</a:t>
            </a:r>
            <a:endParaRPr sz="2000">
              <a:latin typeface="Arial"/>
              <a:ea typeface="Arial"/>
              <a:cs typeface="Arial"/>
              <a:sym typeface="Arial"/>
            </a:endParaRPr>
          </a:p>
          <a:p>
            <a:pPr indent="-173196" lvl="0" marL="177800" rtl="0" algn="l">
              <a:lnSpc>
                <a:spcPct val="90000"/>
              </a:lnSpc>
              <a:spcBef>
                <a:spcPts val="1200"/>
              </a:spcBef>
              <a:spcAft>
                <a:spcPts val="0"/>
              </a:spcAft>
              <a:buSzPct val="115000"/>
              <a:buChar char="•"/>
            </a:pPr>
            <a:r>
              <a:rPr lang="en" sz="2000"/>
              <a:t>Focuses on cognitive </a:t>
            </a:r>
            <a:r>
              <a:rPr i="1" lang="en" sz="2000"/>
              <a:t>processes</a:t>
            </a:r>
            <a:r>
              <a:rPr lang="en" sz="2000"/>
              <a:t> </a:t>
            </a:r>
            <a:endParaRPr sz="2000"/>
          </a:p>
          <a:p>
            <a:pPr indent="-173196" lvl="0" marL="177800" rtl="0" algn="l">
              <a:lnSpc>
                <a:spcPct val="90000"/>
              </a:lnSpc>
              <a:spcBef>
                <a:spcPts val="1200"/>
              </a:spcBef>
              <a:spcAft>
                <a:spcPts val="0"/>
              </a:spcAft>
              <a:buSzPct val="115000"/>
              <a:buChar char="•"/>
            </a:pPr>
            <a:r>
              <a:rPr lang="en" sz="2000"/>
              <a:t>Manualized, evidence-based CBT interventions</a:t>
            </a:r>
            <a:endParaRPr sz="2000"/>
          </a:p>
          <a:p>
            <a:pPr indent="-264953" lvl="1" marL="685800" rtl="0" algn="l">
              <a:spcBef>
                <a:spcPts val="800"/>
              </a:spcBef>
              <a:spcAft>
                <a:spcPts val="0"/>
              </a:spcAft>
              <a:buSzPct val="100000"/>
              <a:buChar char="•"/>
            </a:pPr>
            <a:r>
              <a:rPr lang="en" sz="1700"/>
              <a:t>Facing Your Fears </a:t>
            </a:r>
            <a:endParaRPr/>
          </a:p>
          <a:p>
            <a:pPr indent="-264953" lvl="1" marL="685800" rtl="0" algn="l">
              <a:spcBef>
                <a:spcPts val="800"/>
              </a:spcBef>
              <a:spcAft>
                <a:spcPts val="0"/>
              </a:spcAft>
              <a:buSzPct val="100000"/>
              <a:buChar char="•"/>
            </a:pPr>
            <a:r>
              <a:rPr lang="en" sz="1700"/>
              <a:t>Being Brave </a:t>
            </a:r>
            <a:endParaRPr/>
          </a:p>
          <a:p>
            <a:pPr indent="-264953" lvl="1" marL="685800" rtl="0" algn="l">
              <a:spcBef>
                <a:spcPts val="800"/>
              </a:spcBef>
              <a:spcAft>
                <a:spcPts val="0"/>
              </a:spcAft>
              <a:buSzPct val="100000"/>
              <a:buChar char="•"/>
            </a:pPr>
            <a:r>
              <a:rPr lang="en" sz="1700"/>
              <a:t>Cool Kids/Chilled Teens</a:t>
            </a:r>
            <a:endParaRPr/>
          </a:p>
          <a:p>
            <a:pPr indent="-264953" lvl="1" marL="685800" rtl="0" algn="l">
              <a:spcBef>
                <a:spcPts val="800"/>
              </a:spcBef>
              <a:spcAft>
                <a:spcPts val="0"/>
              </a:spcAft>
              <a:buSzPct val="100000"/>
              <a:buChar char="•"/>
            </a:pPr>
            <a:r>
              <a:rPr lang="en" sz="1700"/>
              <a:t>Behavioral Interventions for Anxiety in Children with Autism (BIACA)</a:t>
            </a:r>
            <a:endParaRPr/>
          </a:p>
          <a:p>
            <a:pPr indent="-264953" lvl="1" marL="685800" rtl="0" algn="l">
              <a:spcBef>
                <a:spcPts val="800"/>
              </a:spcBef>
              <a:spcAft>
                <a:spcPts val="0"/>
              </a:spcAft>
              <a:buSzPct val="100000"/>
              <a:buChar char="•"/>
            </a:pPr>
            <a:r>
              <a:rPr lang="en" sz="1700"/>
              <a:t>Multimodal Anxiety and Social Skills Intervention (MASSI)</a:t>
            </a:r>
            <a:endParaRPr/>
          </a:p>
        </p:txBody>
      </p:sp>
      <p:sp>
        <p:nvSpPr>
          <p:cNvPr id="1651" name="Google Shape;1651;p216"/>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Cognitive Behavior Therapy</a:t>
            </a:r>
            <a:endParaRPr>
              <a:solidFill>
                <a:srgbClr val="0064A4"/>
              </a:solidFill>
            </a:endParaRPr>
          </a:p>
        </p:txBody>
      </p:sp>
      <p:pic>
        <p:nvPicPr>
          <p:cNvPr id="1652" name="Google Shape;1652;p216"/>
          <p:cNvPicPr preferRelativeResize="0"/>
          <p:nvPr/>
        </p:nvPicPr>
        <p:blipFill>
          <a:blip r:embed="rId3">
            <a:alphaModFix/>
          </a:blip>
          <a:stretch>
            <a:fillRect/>
          </a:stretch>
        </p:blipFill>
        <p:spPr>
          <a:xfrm rot="-643247">
            <a:off x="5209725" y="1650750"/>
            <a:ext cx="1987050" cy="1987050"/>
          </a:xfrm>
          <a:prstGeom prst="rect">
            <a:avLst/>
          </a:prstGeom>
          <a:noFill/>
          <a:ln>
            <a:noFill/>
          </a:ln>
        </p:spPr>
      </p:pic>
      <p:pic>
        <p:nvPicPr>
          <p:cNvPr id="1653" name="Google Shape;1653;p216"/>
          <p:cNvPicPr preferRelativeResize="0"/>
          <p:nvPr/>
        </p:nvPicPr>
        <p:blipFill>
          <a:blip r:embed="rId4">
            <a:alphaModFix/>
          </a:blip>
          <a:stretch>
            <a:fillRect/>
          </a:stretch>
        </p:blipFill>
        <p:spPr>
          <a:xfrm rot="888953">
            <a:off x="6703726" y="2330851"/>
            <a:ext cx="1691297" cy="2386849"/>
          </a:xfrm>
          <a:prstGeom prst="rect">
            <a:avLst/>
          </a:prstGeom>
          <a:noFill/>
          <a:ln>
            <a:noFill/>
          </a:ln>
        </p:spPr>
      </p:pic>
      <p:pic>
        <p:nvPicPr>
          <p:cNvPr id="1654" name="Google Shape;1654;p216"/>
          <p:cNvPicPr preferRelativeResize="0"/>
          <p:nvPr/>
        </p:nvPicPr>
        <p:blipFill>
          <a:blip r:embed="rId5">
            <a:alphaModFix/>
          </a:blip>
          <a:stretch>
            <a:fillRect/>
          </a:stretch>
        </p:blipFill>
        <p:spPr>
          <a:xfrm rot="401995">
            <a:off x="6848275" y="444725"/>
            <a:ext cx="1622600" cy="212702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sp>
        <p:nvSpPr>
          <p:cNvPr id="1660" name="Google Shape;1660;p217"/>
          <p:cNvSpPr txBox="1"/>
          <p:nvPr>
            <p:ph idx="1" type="body"/>
          </p:nvPr>
        </p:nvSpPr>
        <p:spPr>
          <a:xfrm>
            <a:off x="365760" y="1256953"/>
            <a:ext cx="4139100" cy="30030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rgbClr val="767679"/>
              </a:buClr>
              <a:buSzPts val="2000"/>
              <a:buChar char="•"/>
            </a:pPr>
            <a:r>
              <a:rPr lang="en" sz="2000">
                <a:latin typeface="Arial"/>
                <a:ea typeface="Arial"/>
                <a:cs typeface="Arial"/>
                <a:sym typeface="Arial"/>
              </a:rPr>
              <a:t>Modular approach (e.g., BIACA, MASSI) </a:t>
            </a:r>
            <a:endParaRPr sz="2000"/>
          </a:p>
          <a:p>
            <a:pPr indent="-190500" lvl="1" marL="520700" rtl="0" algn="l">
              <a:lnSpc>
                <a:spcPct val="90000"/>
              </a:lnSpc>
              <a:spcBef>
                <a:spcPts val="800"/>
              </a:spcBef>
              <a:spcAft>
                <a:spcPts val="0"/>
              </a:spcAft>
              <a:buClr>
                <a:srgbClr val="767679"/>
              </a:buClr>
              <a:buSzPts val="2000"/>
              <a:buChar char="•"/>
            </a:pPr>
            <a:r>
              <a:rPr lang="en" sz="2000">
                <a:latin typeface="Arial"/>
                <a:ea typeface="Arial"/>
                <a:cs typeface="Arial"/>
                <a:sym typeface="Arial"/>
              </a:rPr>
              <a:t>Psychoeducation</a:t>
            </a:r>
            <a:endParaRPr sz="2000"/>
          </a:p>
          <a:p>
            <a:pPr indent="-190500" lvl="1" marL="520700" rtl="0" algn="l">
              <a:lnSpc>
                <a:spcPct val="90000"/>
              </a:lnSpc>
              <a:spcBef>
                <a:spcPts val="800"/>
              </a:spcBef>
              <a:spcAft>
                <a:spcPts val="0"/>
              </a:spcAft>
              <a:buClr>
                <a:srgbClr val="767679"/>
              </a:buClr>
              <a:buSzPts val="2000"/>
              <a:buChar char="•"/>
            </a:pPr>
            <a:r>
              <a:rPr lang="en" sz="2000">
                <a:latin typeface="Arial"/>
                <a:ea typeface="Arial"/>
                <a:cs typeface="Arial"/>
                <a:sym typeface="Arial"/>
              </a:rPr>
              <a:t>Coping skills/problem solving</a:t>
            </a:r>
            <a:endParaRPr sz="2000"/>
          </a:p>
          <a:p>
            <a:pPr indent="-190500" lvl="1" marL="520700" rtl="0" algn="l">
              <a:lnSpc>
                <a:spcPct val="90000"/>
              </a:lnSpc>
              <a:spcBef>
                <a:spcPts val="800"/>
              </a:spcBef>
              <a:spcAft>
                <a:spcPts val="0"/>
              </a:spcAft>
              <a:buClr>
                <a:srgbClr val="767679"/>
              </a:buClr>
              <a:buSzPts val="2000"/>
              <a:buChar char="•"/>
            </a:pPr>
            <a:r>
              <a:rPr lang="en" sz="2000">
                <a:latin typeface="Arial"/>
                <a:ea typeface="Arial"/>
                <a:cs typeface="Arial"/>
                <a:sym typeface="Arial"/>
              </a:rPr>
              <a:t>Motivation </a:t>
            </a:r>
            <a:endParaRPr sz="2000"/>
          </a:p>
          <a:p>
            <a:pPr indent="-190500" lvl="1" marL="520700" rtl="0" algn="l">
              <a:lnSpc>
                <a:spcPct val="90000"/>
              </a:lnSpc>
              <a:spcBef>
                <a:spcPts val="800"/>
              </a:spcBef>
              <a:spcAft>
                <a:spcPts val="0"/>
              </a:spcAft>
              <a:buClr>
                <a:srgbClr val="767679"/>
              </a:buClr>
              <a:buSzPts val="2000"/>
              <a:buChar char="•"/>
            </a:pPr>
            <a:r>
              <a:rPr lang="en" sz="2000">
                <a:latin typeface="Arial"/>
                <a:ea typeface="Arial"/>
                <a:cs typeface="Arial"/>
                <a:sym typeface="Arial"/>
              </a:rPr>
              <a:t>Adaptive skills</a:t>
            </a:r>
            <a:endParaRPr sz="2000"/>
          </a:p>
          <a:p>
            <a:pPr indent="-190500" lvl="1" marL="520700" rtl="0" algn="l">
              <a:lnSpc>
                <a:spcPct val="90000"/>
              </a:lnSpc>
              <a:spcBef>
                <a:spcPts val="800"/>
              </a:spcBef>
              <a:spcAft>
                <a:spcPts val="0"/>
              </a:spcAft>
              <a:buClr>
                <a:srgbClr val="767679"/>
              </a:buClr>
              <a:buSzPts val="2000"/>
              <a:buChar char="•"/>
            </a:pPr>
            <a:r>
              <a:rPr lang="en" sz="2000">
                <a:latin typeface="Arial"/>
                <a:ea typeface="Arial"/>
                <a:cs typeface="Arial"/>
                <a:sym typeface="Arial"/>
              </a:rPr>
              <a:t>Social skills training (group)</a:t>
            </a:r>
            <a:endParaRPr sz="2000"/>
          </a:p>
          <a:p>
            <a:pPr indent="-190500" lvl="1" marL="520700" rtl="0" algn="l">
              <a:lnSpc>
                <a:spcPct val="90000"/>
              </a:lnSpc>
              <a:spcBef>
                <a:spcPts val="800"/>
              </a:spcBef>
              <a:spcAft>
                <a:spcPts val="0"/>
              </a:spcAft>
              <a:buClr>
                <a:srgbClr val="767679"/>
              </a:buClr>
              <a:buSzPts val="2000"/>
              <a:buChar char="•"/>
            </a:pPr>
            <a:r>
              <a:rPr lang="en" sz="2000">
                <a:latin typeface="Arial"/>
                <a:ea typeface="Arial"/>
                <a:cs typeface="Arial"/>
                <a:sym typeface="Arial"/>
              </a:rPr>
              <a:t>Generalization </a:t>
            </a:r>
            <a:endParaRPr sz="2000"/>
          </a:p>
          <a:p>
            <a:pPr indent="-38100" lvl="0" marL="177800" rtl="0" algn="l">
              <a:lnSpc>
                <a:spcPct val="90000"/>
              </a:lnSpc>
              <a:spcBef>
                <a:spcPts val="1200"/>
              </a:spcBef>
              <a:spcAft>
                <a:spcPts val="0"/>
              </a:spcAft>
              <a:buClr>
                <a:srgbClr val="767679"/>
              </a:buClr>
              <a:buSzPts val="2100"/>
              <a:buNone/>
            </a:pPr>
            <a:r>
              <a:t/>
            </a:r>
            <a:endParaRPr/>
          </a:p>
        </p:txBody>
      </p:sp>
      <p:sp>
        <p:nvSpPr>
          <p:cNvPr id="1661" name="Google Shape;1661;p217"/>
          <p:cNvSpPr txBox="1"/>
          <p:nvPr>
            <p:ph type="title"/>
          </p:nvPr>
        </p:nvSpPr>
        <p:spPr>
          <a:xfrm>
            <a:off x="274755" y="2815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Adaptations to CBT </a:t>
            </a:r>
            <a:endParaRPr>
              <a:solidFill>
                <a:srgbClr val="0064A4"/>
              </a:solidFill>
            </a:endParaRPr>
          </a:p>
        </p:txBody>
      </p:sp>
      <p:sp>
        <p:nvSpPr>
          <p:cNvPr id="1662" name="Google Shape;1662;p217"/>
          <p:cNvSpPr txBox="1"/>
          <p:nvPr/>
        </p:nvSpPr>
        <p:spPr>
          <a:xfrm>
            <a:off x="4734046" y="1268016"/>
            <a:ext cx="4043700" cy="3003000"/>
          </a:xfrm>
          <a:prstGeom prst="rect">
            <a:avLst/>
          </a:prstGeom>
          <a:noFill/>
          <a:ln>
            <a:noFill/>
          </a:ln>
        </p:spPr>
        <p:txBody>
          <a:bodyPr anchorCtr="0" anchor="t" bIns="34275" lIns="68575" spcFirstLastPara="1" rIns="68575" wrap="square" tIns="34275">
            <a:normAutofit/>
          </a:bodyPr>
          <a:lstStyle/>
          <a:p>
            <a:pPr indent="-165100" lvl="0" marL="177800" marR="0" rtl="0" algn="l">
              <a:lnSpc>
                <a:spcPct val="90000"/>
              </a:lnSpc>
              <a:spcBef>
                <a:spcPts val="0"/>
              </a:spcBef>
              <a:spcAft>
                <a:spcPts val="0"/>
              </a:spcAft>
              <a:buClr>
                <a:srgbClr val="767679"/>
              </a:buClr>
              <a:buSzPts val="2000"/>
              <a:buFont typeface="Arial"/>
              <a:buChar char="•"/>
            </a:pPr>
            <a:r>
              <a:rPr b="0" i="0" lang="en" sz="2000" u="none" cap="none" strike="noStrike">
                <a:solidFill>
                  <a:srgbClr val="767679"/>
                </a:solidFill>
                <a:latin typeface="Arial"/>
                <a:ea typeface="Arial"/>
                <a:cs typeface="Arial"/>
                <a:sym typeface="Arial"/>
              </a:rPr>
              <a:t>Modifications to treatment </a:t>
            </a:r>
            <a:endParaRPr b="0" i="0" sz="2000" u="none" cap="none" strike="noStrike">
              <a:solidFill>
                <a:srgbClr val="000000"/>
              </a:solidFill>
              <a:latin typeface="Arial"/>
              <a:ea typeface="Arial"/>
              <a:cs typeface="Arial"/>
              <a:sym typeface="Arial"/>
            </a:endParaRPr>
          </a:p>
          <a:p>
            <a:pPr indent="-190500" lvl="1" marL="520700" marR="0" rtl="0" algn="l">
              <a:lnSpc>
                <a:spcPct val="90000"/>
              </a:lnSpc>
              <a:spcBef>
                <a:spcPts val="800"/>
              </a:spcBef>
              <a:spcAft>
                <a:spcPts val="0"/>
              </a:spcAft>
              <a:buClr>
                <a:srgbClr val="767679"/>
              </a:buClr>
              <a:buSzPts val="2000"/>
              <a:buFont typeface="Arial"/>
              <a:buChar char="•"/>
            </a:pPr>
            <a:r>
              <a:rPr b="0" i="0" lang="en" sz="2000" u="none" cap="none" strike="noStrike">
                <a:solidFill>
                  <a:srgbClr val="767679"/>
                </a:solidFill>
                <a:latin typeface="Arial"/>
                <a:ea typeface="Arial"/>
                <a:cs typeface="Arial"/>
                <a:sym typeface="Arial"/>
              </a:rPr>
              <a:t>Visual aids </a:t>
            </a:r>
            <a:endParaRPr b="0" i="0" sz="2000" u="none" cap="none" strike="noStrike">
              <a:solidFill>
                <a:srgbClr val="000000"/>
              </a:solidFill>
              <a:latin typeface="Arial"/>
              <a:ea typeface="Arial"/>
              <a:cs typeface="Arial"/>
              <a:sym typeface="Arial"/>
            </a:endParaRPr>
          </a:p>
          <a:p>
            <a:pPr indent="-190500" lvl="1" marL="520700" marR="0" rtl="0" algn="l">
              <a:lnSpc>
                <a:spcPct val="90000"/>
              </a:lnSpc>
              <a:spcBef>
                <a:spcPts val="800"/>
              </a:spcBef>
              <a:spcAft>
                <a:spcPts val="0"/>
              </a:spcAft>
              <a:buClr>
                <a:srgbClr val="767679"/>
              </a:buClr>
              <a:buSzPts val="2000"/>
              <a:buFont typeface="Arial"/>
              <a:buChar char="•"/>
            </a:pPr>
            <a:r>
              <a:rPr b="0" i="0" lang="en" sz="2000" u="none" cap="none" strike="noStrike">
                <a:solidFill>
                  <a:srgbClr val="767679"/>
                </a:solidFill>
                <a:latin typeface="Arial"/>
                <a:ea typeface="Arial"/>
                <a:cs typeface="Arial"/>
                <a:sym typeface="Arial"/>
              </a:rPr>
              <a:t>ASD symptoms </a:t>
            </a:r>
            <a:endParaRPr b="0" i="0" sz="2000" u="none" cap="none" strike="noStrike">
              <a:solidFill>
                <a:srgbClr val="000000"/>
              </a:solidFill>
              <a:latin typeface="Arial"/>
              <a:ea typeface="Arial"/>
              <a:cs typeface="Arial"/>
              <a:sym typeface="Arial"/>
            </a:endParaRPr>
          </a:p>
          <a:p>
            <a:pPr indent="-190500" lvl="1" marL="520700" marR="0" rtl="0" algn="l">
              <a:lnSpc>
                <a:spcPct val="90000"/>
              </a:lnSpc>
              <a:spcBef>
                <a:spcPts val="800"/>
              </a:spcBef>
              <a:spcAft>
                <a:spcPts val="0"/>
              </a:spcAft>
              <a:buClr>
                <a:srgbClr val="767679"/>
              </a:buClr>
              <a:buSzPts val="2000"/>
              <a:buFont typeface="Arial"/>
              <a:buChar char="•"/>
            </a:pPr>
            <a:r>
              <a:rPr b="0" i="0" lang="en" sz="2000" u="none" cap="none" strike="noStrike">
                <a:solidFill>
                  <a:srgbClr val="767679"/>
                </a:solidFill>
                <a:latin typeface="Arial"/>
                <a:ea typeface="Arial"/>
                <a:cs typeface="Arial"/>
                <a:sym typeface="Arial"/>
              </a:rPr>
              <a:t>Parent involvement </a:t>
            </a:r>
            <a:endParaRPr b="0" i="0" sz="2000" u="none" cap="none" strike="noStrike">
              <a:solidFill>
                <a:srgbClr val="000000"/>
              </a:solidFill>
              <a:latin typeface="Arial"/>
              <a:ea typeface="Arial"/>
              <a:cs typeface="Arial"/>
              <a:sym typeface="Arial"/>
            </a:endParaRPr>
          </a:p>
          <a:p>
            <a:pPr indent="-190500" lvl="1" marL="520700" marR="0" rtl="0" algn="l">
              <a:lnSpc>
                <a:spcPct val="90000"/>
              </a:lnSpc>
              <a:spcBef>
                <a:spcPts val="800"/>
              </a:spcBef>
              <a:spcAft>
                <a:spcPts val="0"/>
              </a:spcAft>
              <a:buClr>
                <a:srgbClr val="767679"/>
              </a:buClr>
              <a:buSzPts val="2000"/>
              <a:buFont typeface="Arial"/>
              <a:buChar char="•"/>
            </a:pPr>
            <a:r>
              <a:rPr b="0" i="1" lang="en" sz="2000" u="none" cap="none" strike="noStrike">
                <a:solidFill>
                  <a:srgbClr val="767679"/>
                </a:solidFill>
                <a:latin typeface="Arial"/>
                <a:ea typeface="Arial"/>
                <a:cs typeface="Arial"/>
                <a:sym typeface="Arial"/>
              </a:rPr>
              <a:t>Target IU</a:t>
            </a:r>
            <a:endParaRPr i="1" sz="2000">
              <a:solidFill>
                <a:srgbClr val="767679"/>
              </a:solidFill>
            </a:endParaRPr>
          </a:p>
          <a:p>
            <a:pPr indent="-190500" lvl="1" marL="520700" marR="0" rtl="0" algn="l">
              <a:lnSpc>
                <a:spcPct val="90000"/>
              </a:lnSpc>
              <a:spcBef>
                <a:spcPts val="800"/>
              </a:spcBef>
              <a:spcAft>
                <a:spcPts val="0"/>
              </a:spcAft>
              <a:buClr>
                <a:srgbClr val="767679"/>
              </a:buClr>
              <a:buSzPts val="2000"/>
              <a:buFont typeface="Arial"/>
              <a:buChar char="•"/>
            </a:pPr>
            <a:r>
              <a:rPr i="1" lang="en" sz="2000">
                <a:solidFill>
                  <a:srgbClr val="767679"/>
                </a:solidFill>
              </a:rPr>
              <a:t>Manage SOR</a:t>
            </a:r>
            <a:endParaRPr i="1" sz="2000">
              <a:solidFill>
                <a:srgbClr val="767679"/>
              </a:solidFill>
            </a:endParaRPr>
          </a:p>
          <a:p>
            <a:pPr indent="-38100" lvl="0" marL="177800" marR="0" rtl="0" algn="l">
              <a:lnSpc>
                <a:spcPct val="90000"/>
              </a:lnSpc>
              <a:spcBef>
                <a:spcPts val="1200"/>
              </a:spcBef>
              <a:spcAft>
                <a:spcPts val="0"/>
              </a:spcAft>
              <a:buClr>
                <a:srgbClr val="767679"/>
              </a:buClr>
              <a:buSzPts val="2100"/>
              <a:buFont typeface="Arial"/>
              <a:buNone/>
            </a:pPr>
            <a:r>
              <a:t/>
            </a:r>
            <a:endParaRPr b="0" i="0" sz="2100" u="none" cap="none" strike="noStrike">
              <a:solidFill>
                <a:srgbClr val="767679"/>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218"/>
          <p:cNvSpPr txBox="1"/>
          <p:nvPr>
            <p:ph idx="1" type="body"/>
          </p:nvPr>
        </p:nvSpPr>
        <p:spPr>
          <a:xfrm>
            <a:off x="365741" y="1256950"/>
            <a:ext cx="8042100" cy="29349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rgbClr val="767679"/>
              </a:buClr>
              <a:buSzPts val="2000"/>
              <a:buChar char="•"/>
            </a:pPr>
            <a:r>
              <a:rPr lang="en" sz="2000"/>
              <a:t>Existing CBT interventions may focus on anxiety symptoms that are not as relevant for children with ASD</a:t>
            </a:r>
            <a:endParaRPr sz="2000"/>
          </a:p>
          <a:p>
            <a:pPr indent="-292100" lvl="1" marL="685800" rtl="0" algn="l">
              <a:lnSpc>
                <a:spcPct val="90000"/>
              </a:lnSpc>
              <a:spcBef>
                <a:spcPts val="0"/>
              </a:spcBef>
              <a:spcAft>
                <a:spcPts val="0"/>
              </a:spcAft>
              <a:buSzPts val="2000"/>
              <a:buChar char="•"/>
            </a:pPr>
            <a:r>
              <a:rPr lang="en" sz="2000"/>
              <a:t>E.g., focus on cognitive process rather than cognitive </a:t>
            </a:r>
            <a:r>
              <a:rPr i="1" lang="en" sz="2000"/>
              <a:t>content</a:t>
            </a:r>
            <a:r>
              <a:rPr lang="en" sz="2000"/>
              <a:t> </a:t>
            </a:r>
            <a:endParaRPr sz="2000"/>
          </a:p>
          <a:p>
            <a:pPr indent="-292100" lvl="1" marL="685800" rtl="0" algn="l">
              <a:lnSpc>
                <a:spcPct val="90000"/>
              </a:lnSpc>
              <a:spcBef>
                <a:spcPts val="0"/>
              </a:spcBef>
              <a:spcAft>
                <a:spcPts val="0"/>
              </a:spcAft>
              <a:buSzPts val="2000"/>
              <a:buChar char="•"/>
            </a:pPr>
            <a:r>
              <a:rPr lang="en" sz="2000"/>
              <a:t>Higher IU → poorer treatment response </a:t>
            </a:r>
            <a:endParaRPr sz="2000"/>
          </a:p>
          <a:p>
            <a:pPr indent="0" lvl="0" marL="685800" rtl="0" algn="l">
              <a:lnSpc>
                <a:spcPct val="90000"/>
              </a:lnSpc>
              <a:spcBef>
                <a:spcPts val="0"/>
              </a:spcBef>
              <a:spcAft>
                <a:spcPts val="0"/>
              </a:spcAft>
              <a:buNone/>
            </a:pPr>
            <a:r>
              <a:t/>
            </a:r>
            <a:endParaRPr sz="2000"/>
          </a:p>
          <a:p>
            <a:pPr indent="-165100" lvl="0" marL="177800" rtl="0" algn="l">
              <a:lnSpc>
                <a:spcPct val="90000"/>
              </a:lnSpc>
              <a:spcBef>
                <a:spcPts val="0"/>
              </a:spcBef>
              <a:spcAft>
                <a:spcPts val="0"/>
              </a:spcAft>
              <a:buSzPts val="2000"/>
              <a:buChar char="•"/>
            </a:pPr>
            <a:r>
              <a:rPr lang="en" sz="2000"/>
              <a:t>Targeted interventions may be needed</a:t>
            </a:r>
            <a:endParaRPr sz="2000"/>
          </a:p>
          <a:p>
            <a:pPr indent="-292100" lvl="1" marL="685800" rtl="0" algn="l">
              <a:lnSpc>
                <a:spcPct val="90000"/>
              </a:lnSpc>
              <a:spcBef>
                <a:spcPts val="0"/>
              </a:spcBef>
              <a:spcAft>
                <a:spcPts val="0"/>
              </a:spcAft>
              <a:buSzPts val="2000"/>
              <a:buChar char="•"/>
            </a:pPr>
            <a:r>
              <a:rPr lang="en" sz="2000"/>
              <a:t>SOR </a:t>
            </a:r>
            <a:endParaRPr sz="2000"/>
          </a:p>
          <a:p>
            <a:pPr indent="-292100" lvl="1" marL="685800" rtl="0" algn="l">
              <a:lnSpc>
                <a:spcPct val="90000"/>
              </a:lnSpc>
              <a:spcBef>
                <a:spcPts val="0"/>
              </a:spcBef>
              <a:spcAft>
                <a:spcPts val="0"/>
              </a:spcAft>
              <a:buSzPts val="2000"/>
              <a:buChar char="•"/>
            </a:pPr>
            <a:r>
              <a:rPr lang="en" sz="2000"/>
              <a:t>IU</a:t>
            </a:r>
            <a:endParaRPr sz="2000"/>
          </a:p>
          <a:p>
            <a:pPr indent="0" lvl="0" marL="0" rtl="0" algn="l">
              <a:lnSpc>
                <a:spcPct val="90000"/>
              </a:lnSpc>
              <a:spcBef>
                <a:spcPts val="0"/>
              </a:spcBef>
              <a:spcAft>
                <a:spcPts val="0"/>
              </a:spcAft>
              <a:buNone/>
            </a:pPr>
            <a:r>
              <a:t/>
            </a:r>
            <a:endParaRPr sz="2000"/>
          </a:p>
          <a:p>
            <a:pPr indent="-38100" lvl="0" marL="177800" rtl="0" algn="l">
              <a:lnSpc>
                <a:spcPct val="90000"/>
              </a:lnSpc>
              <a:spcBef>
                <a:spcPts val="1200"/>
              </a:spcBef>
              <a:spcAft>
                <a:spcPts val="0"/>
              </a:spcAft>
              <a:buClr>
                <a:srgbClr val="767679"/>
              </a:buClr>
              <a:buSzPts val="2100"/>
              <a:buNone/>
            </a:pPr>
            <a:r>
              <a:t/>
            </a:r>
            <a:endParaRPr/>
          </a:p>
        </p:txBody>
      </p:sp>
      <p:sp>
        <p:nvSpPr>
          <p:cNvPr id="1669" name="Google Shape;1669;p218"/>
          <p:cNvSpPr txBox="1"/>
          <p:nvPr>
            <p:ph type="title"/>
          </p:nvPr>
        </p:nvSpPr>
        <p:spPr>
          <a:xfrm>
            <a:off x="274755" y="3577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CBT Limitations</a:t>
            </a:r>
            <a:endParaRPr>
              <a:solidFill>
                <a:srgbClr val="0064A4"/>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sp>
        <p:nvSpPr>
          <p:cNvPr id="1675" name="Google Shape;1675;p219"/>
          <p:cNvSpPr txBox="1"/>
          <p:nvPr>
            <p:ph idx="1" type="body"/>
          </p:nvPr>
        </p:nvSpPr>
        <p:spPr>
          <a:xfrm>
            <a:off x="365750" y="1240700"/>
            <a:ext cx="3765900" cy="34209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None/>
            </a:pPr>
            <a:r>
              <a:t/>
            </a:r>
            <a:endParaRPr/>
          </a:p>
          <a:p>
            <a:pPr indent="-171450" lvl="0" marL="177800" rtl="0" algn="l">
              <a:lnSpc>
                <a:spcPct val="90000"/>
              </a:lnSpc>
              <a:spcBef>
                <a:spcPts val="0"/>
              </a:spcBef>
              <a:spcAft>
                <a:spcPts val="0"/>
              </a:spcAft>
              <a:buSzPts val="2100"/>
              <a:buChar char="•"/>
            </a:pPr>
            <a:r>
              <a:rPr lang="en"/>
              <a:t>Parent group-based manualized program </a:t>
            </a:r>
            <a:endParaRPr/>
          </a:p>
          <a:p>
            <a:pPr indent="0" lvl="0" marL="342900" rtl="0" algn="l">
              <a:lnSpc>
                <a:spcPct val="90000"/>
              </a:lnSpc>
              <a:spcBef>
                <a:spcPts val="0"/>
              </a:spcBef>
              <a:spcAft>
                <a:spcPts val="0"/>
              </a:spcAft>
              <a:buNone/>
            </a:pPr>
            <a:r>
              <a:t/>
            </a:r>
            <a:endParaRPr/>
          </a:p>
          <a:p>
            <a:pPr indent="-171450" lvl="0" marL="177800" rtl="0" algn="l">
              <a:lnSpc>
                <a:spcPct val="90000"/>
              </a:lnSpc>
              <a:spcBef>
                <a:spcPts val="0"/>
              </a:spcBef>
              <a:spcAft>
                <a:spcPts val="0"/>
              </a:spcAft>
              <a:buSzPts val="2100"/>
              <a:buChar char="•"/>
            </a:pPr>
            <a:r>
              <a:rPr lang="en"/>
              <a:t>Designed for people with ASD, with IU </a:t>
            </a:r>
            <a:endParaRPr/>
          </a:p>
          <a:p>
            <a:pPr indent="-266700" lvl="1" marL="685800" rtl="0" algn="l">
              <a:lnSpc>
                <a:spcPct val="90000"/>
              </a:lnSpc>
              <a:spcBef>
                <a:spcPts val="0"/>
              </a:spcBef>
              <a:spcAft>
                <a:spcPts val="0"/>
              </a:spcAft>
              <a:buSzPts val="1600"/>
              <a:buChar char="•"/>
            </a:pPr>
            <a:r>
              <a:rPr lang="en" sz="1600"/>
              <a:t>N=11 parents </a:t>
            </a:r>
            <a:endParaRPr sz="1600"/>
          </a:p>
          <a:p>
            <a:pPr indent="-279400" lvl="1" marL="685800" rtl="0" algn="l">
              <a:lnSpc>
                <a:spcPct val="90000"/>
              </a:lnSpc>
              <a:spcBef>
                <a:spcPts val="0"/>
              </a:spcBef>
              <a:spcAft>
                <a:spcPts val="0"/>
              </a:spcAft>
              <a:buSzPts val="1800"/>
              <a:buChar char="•"/>
            </a:pPr>
            <a:r>
              <a:rPr lang="en" sz="1600"/>
              <a:t>Mean child age = 11 years, 8 months</a:t>
            </a:r>
            <a:r>
              <a:rPr lang="en"/>
              <a:t> </a:t>
            </a:r>
            <a:endParaRPr/>
          </a:p>
          <a:p>
            <a:pPr indent="0" lvl="0" marL="342900" rtl="0" algn="l">
              <a:lnSpc>
                <a:spcPct val="90000"/>
              </a:lnSpc>
              <a:spcBef>
                <a:spcPts val="0"/>
              </a:spcBef>
              <a:spcAft>
                <a:spcPts val="0"/>
              </a:spcAft>
              <a:buNone/>
            </a:pPr>
            <a:r>
              <a:t/>
            </a:r>
            <a:endParaRPr/>
          </a:p>
          <a:p>
            <a:pPr indent="-171450" lvl="0" marL="177800" rtl="0" algn="l">
              <a:lnSpc>
                <a:spcPct val="90000"/>
              </a:lnSpc>
              <a:spcBef>
                <a:spcPts val="0"/>
              </a:spcBef>
              <a:spcAft>
                <a:spcPts val="0"/>
              </a:spcAft>
              <a:buSzPts val="2100"/>
              <a:buChar char="•"/>
            </a:pPr>
            <a:r>
              <a:rPr lang="en"/>
              <a:t>8-session program, 2 hours per session </a:t>
            </a:r>
            <a:endParaRPr/>
          </a:p>
          <a:p>
            <a:pPr indent="0" lvl="0" marL="342900" rtl="0" algn="l">
              <a:lnSpc>
                <a:spcPct val="90000"/>
              </a:lnSpc>
              <a:spcBef>
                <a:spcPts val="0"/>
              </a:spcBef>
              <a:spcAft>
                <a:spcPts val="0"/>
              </a:spcAft>
              <a:buNone/>
            </a:pPr>
            <a:r>
              <a:t/>
            </a:r>
            <a:endParaRPr/>
          </a:p>
          <a:p>
            <a:pPr indent="-171450" lvl="0" marL="177800" rtl="0" algn="l">
              <a:lnSpc>
                <a:spcPct val="90000"/>
              </a:lnSpc>
              <a:spcBef>
                <a:spcPts val="0"/>
              </a:spcBef>
              <a:spcAft>
                <a:spcPts val="0"/>
              </a:spcAft>
              <a:buSzPts val="2100"/>
              <a:buChar char="•"/>
            </a:pPr>
            <a:r>
              <a:rPr lang="en"/>
              <a:t>Psychoeducation on IU </a:t>
            </a:r>
            <a:endParaRPr/>
          </a:p>
        </p:txBody>
      </p:sp>
      <p:sp>
        <p:nvSpPr>
          <p:cNvPr id="1676" name="Google Shape;1676;p219"/>
          <p:cNvSpPr txBox="1"/>
          <p:nvPr>
            <p:ph type="title"/>
          </p:nvPr>
        </p:nvSpPr>
        <p:spPr>
          <a:xfrm>
            <a:off x="274749" y="357775"/>
            <a:ext cx="79284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64A4"/>
              </a:buClr>
              <a:buSzPct val="100000"/>
              <a:buFont typeface="Arial"/>
              <a:buNone/>
            </a:pPr>
            <a:r>
              <a:rPr lang="en">
                <a:solidFill>
                  <a:srgbClr val="0064A4"/>
                </a:solidFill>
              </a:rPr>
              <a:t>Coping with Uncertainty in Everyday Situations (CUES) Programme </a:t>
            </a:r>
            <a:r>
              <a:rPr lang="en" sz="1100">
                <a:solidFill>
                  <a:schemeClr val="dk2"/>
                </a:solidFill>
              </a:rPr>
              <a:t>(Rodgers et al., 2016) </a:t>
            </a:r>
            <a:endParaRPr>
              <a:solidFill>
                <a:srgbClr val="0064A4"/>
              </a:solidFill>
            </a:endParaRPr>
          </a:p>
        </p:txBody>
      </p:sp>
      <p:sp>
        <p:nvSpPr>
          <p:cNvPr id="1677" name="Google Shape;1677;p219"/>
          <p:cNvSpPr txBox="1"/>
          <p:nvPr>
            <p:ph idx="1" type="body"/>
          </p:nvPr>
        </p:nvSpPr>
        <p:spPr>
          <a:xfrm>
            <a:off x="4685950" y="1240675"/>
            <a:ext cx="3765900" cy="3420900"/>
          </a:xfrm>
          <a:prstGeom prst="rect">
            <a:avLst/>
          </a:prstGeom>
          <a:noFill/>
          <a:ln>
            <a:noFill/>
          </a:ln>
        </p:spPr>
        <p:txBody>
          <a:bodyPr anchorCtr="0" anchor="t" bIns="34275" lIns="68575" spcFirstLastPara="1" rIns="68575" wrap="square" tIns="34275">
            <a:noAutofit/>
          </a:bodyPr>
          <a:lstStyle/>
          <a:p>
            <a:pPr indent="0" lvl="0" marL="342900" rtl="0" algn="l">
              <a:lnSpc>
                <a:spcPct val="90000"/>
              </a:lnSpc>
              <a:spcBef>
                <a:spcPts val="0"/>
              </a:spcBef>
              <a:spcAft>
                <a:spcPts val="0"/>
              </a:spcAft>
              <a:buNone/>
            </a:pPr>
            <a:r>
              <a:t/>
            </a:r>
            <a:endParaRPr sz="1600"/>
          </a:p>
          <a:p>
            <a:pPr indent="-152400" lvl="0" marL="177800" rtl="0" algn="l">
              <a:lnSpc>
                <a:spcPct val="90000"/>
              </a:lnSpc>
              <a:spcBef>
                <a:spcPts val="0"/>
              </a:spcBef>
              <a:spcAft>
                <a:spcPts val="0"/>
              </a:spcAft>
              <a:buSzPts val="1800"/>
              <a:buChar char="•"/>
            </a:pPr>
            <a:r>
              <a:rPr lang="en"/>
              <a:t>Program goals</a:t>
            </a:r>
            <a:endParaRPr/>
          </a:p>
          <a:p>
            <a:pPr indent="-266700" lvl="1" marL="685800" rtl="0" algn="l">
              <a:lnSpc>
                <a:spcPct val="90000"/>
              </a:lnSpc>
              <a:spcBef>
                <a:spcPts val="0"/>
              </a:spcBef>
              <a:spcAft>
                <a:spcPts val="0"/>
              </a:spcAft>
              <a:buSzPts val="1600"/>
              <a:buChar char="•"/>
            </a:pPr>
            <a:r>
              <a:rPr lang="en" sz="1600"/>
              <a:t>Tolerate uncertainty</a:t>
            </a:r>
            <a:endParaRPr sz="1600"/>
          </a:p>
          <a:p>
            <a:pPr indent="-266700" lvl="1" marL="685800" rtl="0" algn="l">
              <a:lnSpc>
                <a:spcPct val="90000"/>
              </a:lnSpc>
              <a:spcBef>
                <a:spcPts val="0"/>
              </a:spcBef>
              <a:spcAft>
                <a:spcPts val="0"/>
              </a:spcAft>
              <a:buSzPts val="1600"/>
              <a:buChar char="•"/>
            </a:pPr>
            <a:r>
              <a:rPr lang="en" sz="1600"/>
              <a:t>Promote flexibility</a:t>
            </a:r>
            <a:endParaRPr sz="1600"/>
          </a:p>
          <a:p>
            <a:pPr indent="-266700" lvl="1" marL="685800" rtl="0" algn="l">
              <a:lnSpc>
                <a:spcPct val="90000"/>
              </a:lnSpc>
              <a:spcBef>
                <a:spcPts val="0"/>
              </a:spcBef>
              <a:spcAft>
                <a:spcPts val="0"/>
              </a:spcAft>
              <a:buSzPts val="1600"/>
              <a:buChar char="•"/>
            </a:pPr>
            <a:r>
              <a:rPr lang="en" sz="1600"/>
              <a:t>Identify unhelpful strategies </a:t>
            </a:r>
            <a:endParaRPr sz="1600"/>
          </a:p>
          <a:p>
            <a:pPr indent="-266700" lvl="1" marL="685800" rtl="0" algn="l">
              <a:lnSpc>
                <a:spcPct val="90000"/>
              </a:lnSpc>
              <a:spcBef>
                <a:spcPts val="0"/>
              </a:spcBef>
              <a:spcAft>
                <a:spcPts val="0"/>
              </a:spcAft>
              <a:buSzPts val="1600"/>
              <a:buChar char="•"/>
            </a:pPr>
            <a:r>
              <a:rPr lang="en" sz="1600"/>
              <a:t>Parent training to support their child </a:t>
            </a:r>
            <a:endParaRPr sz="1600"/>
          </a:p>
          <a:p>
            <a:pPr indent="0" lvl="0" marL="685800" rtl="0" algn="l">
              <a:lnSpc>
                <a:spcPct val="90000"/>
              </a:lnSpc>
              <a:spcBef>
                <a:spcPts val="0"/>
              </a:spcBef>
              <a:spcAft>
                <a:spcPts val="0"/>
              </a:spcAft>
              <a:buNone/>
            </a:pPr>
            <a:r>
              <a:t/>
            </a:r>
            <a:endParaRPr sz="1600"/>
          </a:p>
          <a:p>
            <a:pPr indent="-152400" lvl="0" marL="177800" rtl="0" algn="l">
              <a:lnSpc>
                <a:spcPct val="90000"/>
              </a:lnSpc>
              <a:spcBef>
                <a:spcPts val="0"/>
              </a:spcBef>
              <a:spcAft>
                <a:spcPts val="0"/>
              </a:spcAft>
              <a:buSzPts val="1800"/>
              <a:buChar char="•"/>
            </a:pPr>
            <a:r>
              <a:rPr lang="en"/>
              <a:t>Findings </a:t>
            </a:r>
            <a:endParaRPr/>
          </a:p>
          <a:p>
            <a:pPr indent="-266700" lvl="1" marL="685800" rtl="0" algn="l">
              <a:lnSpc>
                <a:spcPct val="90000"/>
              </a:lnSpc>
              <a:spcBef>
                <a:spcPts val="0"/>
              </a:spcBef>
              <a:spcAft>
                <a:spcPts val="0"/>
              </a:spcAft>
              <a:buSzPts val="1600"/>
              <a:buChar char="•"/>
            </a:pPr>
            <a:r>
              <a:rPr lang="en" sz="1600"/>
              <a:t>Good retention </a:t>
            </a:r>
            <a:endParaRPr sz="1600"/>
          </a:p>
          <a:p>
            <a:pPr indent="-266700" lvl="1" marL="685800" rtl="0" algn="l">
              <a:lnSpc>
                <a:spcPct val="90000"/>
              </a:lnSpc>
              <a:spcBef>
                <a:spcPts val="0"/>
              </a:spcBef>
              <a:spcAft>
                <a:spcPts val="0"/>
              </a:spcAft>
              <a:buSzPts val="1600"/>
              <a:buChar char="•"/>
            </a:pPr>
            <a:r>
              <a:rPr lang="en" sz="1600"/>
              <a:t>97% attendance </a:t>
            </a:r>
            <a:endParaRPr sz="1600"/>
          </a:p>
          <a:p>
            <a:pPr indent="-266700" lvl="1" marL="685800" rtl="0" algn="l">
              <a:lnSpc>
                <a:spcPct val="90000"/>
              </a:lnSpc>
              <a:spcBef>
                <a:spcPts val="0"/>
              </a:spcBef>
              <a:spcAft>
                <a:spcPts val="0"/>
              </a:spcAft>
              <a:buSzPts val="1600"/>
              <a:buChar char="•"/>
            </a:pPr>
            <a:r>
              <a:rPr lang="en" sz="1600"/>
              <a:t>High satisfaction</a:t>
            </a:r>
            <a:endParaRPr sz="1600"/>
          </a:p>
          <a:p>
            <a:pPr indent="-266700" lvl="1" marL="685800" rtl="0" algn="l">
              <a:lnSpc>
                <a:spcPct val="90000"/>
              </a:lnSpc>
              <a:spcBef>
                <a:spcPts val="0"/>
              </a:spcBef>
              <a:spcAft>
                <a:spcPts val="0"/>
              </a:spcAft>
              <a:buSzPts val="1600"/>
              <a:buChar char="•"/>
            </a:pPr>
            <a:r>
              <a:rPr lang="en" sz="1600"/>
              <a:t>Increased confidence and knowledge of IU </a:t>
            </a:r>
            <a:endParaRPr sz="1600"/>
          </a:p>
          <a:p>
            <a:pPr indent="-266700" lvl="1" marL="685800" rtl="0" algn="l">
              <a:lnSpc>
                <a:spcPct val="90000"/>
              </a:lnSpc>
              <a:spcBef>
                <a:spcPts val="0"/>
              </a:spcBef>
              <a:spcAft>
                <a:spcPts val="0"/>
              </a:spcAft>
              <a:buSzPts val="1600"/>
              <a:buChar char="•"/>
            </a:pPr>
            <a:r>
              <a:rPr lang="en" sz="1600"/>
              <a:t>Treatment gains </a:t>
            </a:r>
            <a:endParaRPr sz="1600"/>
          </a:p>
          <a:p>
            <a:pPr indent="-38100" lvl="0" marL="177800" rtl="0" algn="l">
              <a:lnSpc>
                <a:spcPct val="90000"/>
              </a:lnSpc>
              <a:spcBef>
                <a:spcPts val="1200"/>
              </a:spcBef>
              <a:spcAft>
                <a:spcPts val="0"/>
              </a:spcAft>
              <a:buClr>
                <a:srgbClr val="767679"/>
              </a:buClr>
              <a:buSzPts val="2100"/>
              <a:buNone/>
            </a:pPr>
            <a:r>
              <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220"/>
          <p:cNvSpPr txBox="1"/>
          <p:nvPr>
            <p:ph idx="1" type="body"/>
          </p:nvPr>
        </p:nvSpPr>
        <p:spPr>
          <a:xfrm>
            <a:off x="366350" y="1154575"/>
            <a:ext cx="8412000" cy="34392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rgbClr val="767679"/>
              </a:buClr>
              <a:buSzPts val="2000"/>
              <a:buChar char="•"/>
            </a:pPr>
            <a:r>
              <a:rPr lang="en" sz="2000"/>
              <a:t>Given </a:t>
            </a:r>
            <a:r>
              <a:rPr lang="en" sz="2000"/>
              <a:t>high prevalence of co-occurring anxiety in ASD, clinicians should be assessing for anxiety during diagnostic evaluation process</a:t>
            </a:r>
            <a:endParaRPr sz="2000"/>
          </a:p>
          <a:p>
            <a:pPr indent="-292100" lvl="1" marL="685800" rtl="0" algn="l">
              <a:lnSpc>
                <a:spcPct val="90000"/>
              </a:lnSpc>
              <a:spcBef>
                <a:spcPts val="0"/>
              </a:spcBef>
              <a:spcAft>
                <a:spcPts val="0"/>
              </a:spcAft>
              <a:buSzPts val="2000"/>
              <a:buChar char="•"/>
            </a:pPr>
            <a:r>
              <a:rPr lang="en" sz="2000"/>
              <a:t>Differential diagnosis</a:t>
            </a:r>
            <a:endParaRPr sz="2000"/>
          </a:p>
          <a:p>
            <a:pPr indent="-177800" lvl="0" marL="177800" rtl="0" algn="l">
              <a:lnSpc>
                <a:spcPct val="90000"/>
              </a:lnSpc>
              <a:spcBef>
                <a:spcPts val="1200"/>
              </a:spcBef>
              <a:spcAft>
                <a:spcPts val="0"/>
              </a:spcAft>
              <a:buClr>
                <a:srgbClr val="767679"/>
              </a:buClr>
              <a:buSzPts val="2000"/>
              <a:buChar char="•"/>
            </a:pPr>
            <a:r>
              <a:rPr lang="en" sz="2000"/>
              <a:t>W</a:t>
            </a:r>
            <a:r>
              <a:rPr lang="en" sz="2000"/>
              <a:t>e need to rethink how we assess for anxiety in children with ASD</a:t>
            </a:r>
            <a:endParaRPr sz="2000"/>
          </a:p>
          <a:p>
            <a:pPr indent="-292100" lvl="1" marL="685800" rtl="0" algn="l">
              <a:lnSpc>
                <a:spcPct val="90000"/>
              </a:lnSpc>
              <a:spcBef>
                <a:spcPts val="1200"/>
              </a:spcBef>
              <a:spcAft>
                <a:spcPts val="0"/>
              </a:spcAft>
              <a:buClr>
                <a:srgbClr val="767679"/>
              </a:buClr>
              <a:buSzPts val="2000"/>
              <a:buChar char="•"/>
            </a:pPr>
            <a:r>
              <a:rPr lang="en" sz="2000"/>
              <a:t>Particularly children with limited cognitive/language abilities and more significant RRBs</a:t>
            </a:r>
            <a:endParaRPr sz="2000"/>
          </a:p>
          <a:p>
            <a:pPr indent="-177800" lvl="0" marL="177800" rtl="0" algn="l">
              <a:lnSpc>
                <a:spcPct val="90000"/>
              </a:lnSpc>
              <a:spcBef>
                <a:spcPts val="1200"/>
              </a:spcBef>
              <a:spcAft>
                <a:spcPts val="0"/>
              </a:spcAft>
              <a:buClr>
                <a:srgbClr val="767679"/>
              </a:buClr>
              <a:buSzPts val="2000"/>
              <a:buChar char="•"/>
            </a:pPr>
            <a:r>
              <a:rPr lang="en" sz="2000"/>
              <a:t>Ongoing research on specific risk factors is needed to improve assessment and targeted treatment of anxiety </a:t>
            </a:r>
            <a:endParaRPr sz="2000"/>
          </a:p>
          <a:p>
            <a:pPr indent="-177800" lvl="0" marL="177800" rtl="0" algn="l">
              <a:lnSpc>
                <a:spcPct val="90000"/>
              </a:lnSpc>
              <a:spcBef>
                <a:spcPts val="1200"/>
              </a:spcBef>
              <a:spcAft>
                <a:spcPts val="0"/>
              </a:spcAft>
              <a:buSzPts val="2000"/>
              <a:buChar char="•"/>
            </a:pPr>
            <a:r>
              <a:rPr lang="en" sz="2000"/>
              <a:t>Use of ASD-specific anxiety measures </a:t>
            </a:r>
            <a:endParaRPr sz="2000"/>
          </a:p>
        </p:txBody>
      </p:sp>
      <p:sp>
        <p:nvSpPr>
          <p:cNvPr id="1684" name="Google Shape;1684;p220"/>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Implications </a:t>
            </a:r>
            <a:endParaRPr>
              <a:solidFill>
                <a:srgbClr val="0064A4"/>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sp>
        <p:nvSpPr>
          <p:cNvPr id="1690" name="Google Shape;1690;p221"/>
          <p:cNvSpPr txBox="1"/>
          <p:nvPr>
            <p:ph idx="1" type="body"/>
          </p:nvPr>
        </p:nvSpPr>
        <p:spPr>
          <a:xfrm>
            <a:off x="366340" y="1154575"/>
            <a:ext cx="8412000" cy="3628500"/>
          </a:xfrm>
          <a:prstGeom prst="rect">
            <a:avLst/>
          </a:prstGeom>
          <a:noFill/>
          <a:ln>
            <a:noFill/>
          </a:ln>
        </p:spPr>
        <p:txBody>
          <a:bodyPr anchorCtr="0" anchor="t" bIns="34275" lIns="68575" spcFirstLastPara="1" rIns="68575" wrap="square" tIns="34275">
            <a:normAutofit/>
          </a:bodyPr>
          <a:lstStyle/>
          <a:p>
            <a:pPr indent="-190500" lvl="0" marL="177800" rtl="0" algn="l">
              <a:lnSpc>
                <a:spcPct val="90000"/>
              </a:lnSpc>
              <a:spcBef>
                <a:spcPts val="1200"/>
              </a:spcBef>
              <a:spcAft>
                <a:spcPts val="0"/>
              </a:spcAft>
              <a:buClr>
                <a:srgbClr val="767679"/>
              </a:buClr>
              <a:buSzPts val="2200"/>
              <a:buChar char="•"/>
            </a:pPr>
            <a:r>
              <a:rPr lang="en" sz="2200"/>
              <a:t>Early detection and intervention may prevent or mitigate effects of anxiety </a:t>
            </a:r>
            <a:endParaRPr sz="2200"/>
          </a:p>
          <a:p>
            <a:pPr indent="-215900" lvl="1" marL="520700" rtl="0" algn="l">
              <a:lnSpc>
                <a:spcPct val="90000"/>
              </a:lnSpc>
              <a:spcBef>
                <a:spcPts val="800"/>
              </a:spcBef>
              <a:spcAft>
                <a:spcPts val="0"/>
              </a:spcAft>
              <a:buClr>
                <a:srgbClr val="767679"/>
              </a:buClr>
              <a:buSzPts val="2200"/>
              <a:buChar char="•"/>
            </a:pPr>
            <a:r>
              <a:rPr lang="en" sz="2200"/>
              <a:t>Several risk factors can be detected in toddlerhood/early childhood </a:t>
            </a:r>
            <a:endParaRPr sz="2200"/>
          </a:p>
          <a:p>
            <a:pPr indent="-190500" lvl="0" marL="177800" rtl="0" algn="l">
              <a:lnSpc>
                <a:spcPct val="90000"/>
              </a:lnSpc>
              <a:spcBef>
                <a:spcPts val="1200"/>
              </a:spcBef>
              <a:spcAft>
                <a:spcPts val="0"/>
              </a:spcAft>
              <a:buClr>
                <a:srgbClr val="767679"/>
              </a:buClr>
              <a:buSzPts val="2200"/>
              <a:buChar char="•"/>
            </a:pPr>
            <a:r>
              <a:rPr lang="en" sz="2200"/>
              <a:t>Modifications to evidence-based interventions are necessary for optimal outcomes</a:t>
            </a:r>
            <a:endParaRPr sz="2200"/>
          </a:p>
          <a:p>
            <a:pPr indent="-190500" lvl="0" marL="177800" rtl="0" algn="l">
              <a:lnSpc>
                <a:spcPct val="90000"/>
              </a:lnSpc>
              <a:spcBef>
                <a:spcPts val="1200"/>
              </a:spcBef>
              <a:spcAft>
                <a:spcPts val="0"/>
              </a:spcAft>
              <a:buSzPts val="2200"/>
              <a:buChar char="•"/>
            </a:pPr>
            <a:r>
              <a:rPr lang="en" sz="2200"/>
              <a:t>Encouraging research on targeted anxiety interventions for children with ASD </a:t>
            </a:r>
            <a:endParaRPr sz="2200"/>
          </a:p>
        </p:txBody>
      </p:sp>
      <p:sp>
        <p:nvSpPr>
          <p:cNvPr id="1691" name="Google Shape;1691;p221"/>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solidFill>
                  <a:srgbClr val="0064A4"/>
                </a:solidFill>
              </a:rPr>
              <a:t>Implications </a:t>
            </a:r>
            <a:endParaRPr>
              <a:solidFill>
                <a:srgbClr val="0064A4"/>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222"/>
          <p:cNvSpPr txBox="1"/>
          <p:nvPr>
            <p:ph type="ctrTitle"/>
          </p:nvPr>
        </p:nvSpPr>
        <p:spPr>
          <a:xfrm>
            <a:off x="835595" y="1767947"/>
            <a:ext cx="5857500" cy="1607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0064A4"/>
              </a:buClr>
              <a:buSzPts val="3000"/>
              <a:buFont typeface="Arial"/>
              <a:buNone/>
            </a:pPr>
            <a:r>
              <a:rPr lang="en"/>
              <a:t>THANK YOU!</a:t>
            </a:r>
            <a:br>
              <a:rPr lang="en"/>
            </a:br>
            <a:br>
              <a:rPr lang="en"/>
            </a:br>
            <a:r>
              <a:rPr lang="en"/>
              <a:t>Questions?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9"/>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Medical Diagnosis in ASD</a:t>
            </a:r>
            <a:endParaRPr/>
          </a:p>
        </p:txBody>
      </p:sp>
      <p:graphicFrame>
        <p:nvGraphicFramePr>
          <p:cNvPr id="484" name="Google Shape;484;p79"/>
          <p:cNvGraphicFramePr/>
          <p:nvPr/>
        </p:nvGraphicFramePr>
        <p:xfrm>
          <a:off x="365760" y="1268016"/>
          <a:ext cx="3000000" cy="3000000"/>
        </p:xfrm>
        <a:graphic>
          <a:graphicData uri="http://schemas.openxmlformats.org/drawingml/2006/table">
            <a:tbl>
              <a:tblPr bandRow="1" firstRow="1">
                <a:noFill/>
                <a:tableStyleId>{3A4487E3-CA33-4B0F-A24C-73D9C395A894}</a:tableStyleId>
              </a:tblPr>
              <a:tblGrid>
                <a:gridCol w="2525475"/>
                <a:gridCol w="2615425"/>
                <a:gridCol w="853800"/>
                <a:gridCol w="2279275"/>
              </a:tblGrid>
              <a:tr h="268250">
                <a:tc>
                  <a:txBody>
                    <a:bodyPr/>
                    <a:lstStyle/>
                    <a:p>
                      <a:pPr indent="0" lvl="0" marL="0" marR="0" rtl="0" algn="l">
                        <a:spcBef>
                          <a:spcPts val="0"/>
                        </a:spcBef>
                        <a:spcAft>
                          <a:spcPts val="0"/>
                        </a:spcAft>
                        <a:buNone/>
                      </a:pPr>
                      <a:r>
                        <a:rPr lang="en" sz="1100">
                          <a:latin typeface="Arial"/>
                          <a:ea typeface="Arial"/>
                          <a:cs typeface="Arial"/>
                          <a:sym typeface="Arial"/>
                        </a:rPr>
                        <a:t>Disorder</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Prevalence</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Range</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Features</a:t>
                      </a:r>
                      <a:endParaRPr sz="1100"/>
                    </a:p>
                  </a:txBody>
                  <a:tcPr marT="34300" marB="34300" marR="68600" marL="68600"/>
                </a:tc>
              </a:tr>
              <a:tr h="664775">
                <a:tc>
                  <a:txBody>
                    <a:bodyPr/>
                    <a:lstStyle/>
                    <a:p>
                      <a:pPr indent="0" lvl="0" marL="0" marR="0" rtl="0" algn="l">
                        <a:spcBef>
                          <a:spcPts val="0"/>
                        </a:spcBef>
                        <a:spcAft>
                          <a:spcPts val="0"/>
                        </a:spcAft>
                        <a:buNone/>
                      </a:pPr>
                      <a:r>
                        <a:rPr lang="en" sz="1100">
                          <a:latin typeface="Arial"/>
                          <a:ea typeface="Arial"/>
                          <a:cs typeface="Arial"/>
                          <a:sym typeface="Arial"/>
                        </a:rPr>
                        <a:t>Gastrointestinal Problems</a:t>
                      </a:r>
                      <a:endParaRPr sz="1100"/>
                    </a:p>
                    <a:p>
                      <a:pPr indent="0" lvl="0" marL="0" marR="0" rtl="0" algn="l">
                        <a:spcBef>
                          <a:spcPts val="0"/>
                        </a:spcBef>
                        <a:spcAft>
                          <a:spcPts val="0"/>
                        </a:spcAft>
                        <a:buNone/>
                      </a:pPr>
                      <a:r>
                        <a:rPr lang="en" sz="800"/>
                        <a:t>(Constipation, Diarrhea, Abdominal Pain, GERD)</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24.7%</a:t>
                      </a:r>
                      <a:endParaRPr sz="1100"/>
                    </a:p>
                    <a:p>
                      <a:pPr indent="0" lvl="0" marL="0" marR="0" rtl="0" algn="l">
                        <a:spcBef>
                          <a:spcPts val="0"/>
                        </a:spcBef>
                        <a:spcAft>
                          <a:spcPts val="0"/>
                        </a:spcAft>
                        <a:buNone/>
                      </a:pPr>
                      <a:r>
                        <a:rPr lang="en" sz="1100"/>
                        <a:t>(Constipation = 12.1%, Abd Pain = 11.7%)</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9 – 91%</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May correlate with Severity of ASD</a:t>
                      </a:r>
                      <a:endParaRPr sz="1100"/>
                    </a:p>
                    <a:p>
                      <a:pPr indent="0" lvl="0" marL="0" marR="0" rtl="0" algn="l">
                        <a:spcBef>
                          <a:spcPts val="0"/>
                        </a:spcBef>
                        <a:spcAft>
                          <a:spcPts val="0"/>
                        </a:spcAft>
                        <a:buNone/>
                      </a:pPr>
                      <a:r>
                        <a:rPr lang="en" sz="1100"/>
                        <a:t>Constipation and Diarrhea most prominent</a:t>
                      </a:r>
                      <a:endParaRPr sz="1100"/>
                    </a:p>
                  </a:txBody>
                  <a:tcPr marT="34300" marB="34300" marR="68600" marL="68600"/>
                </a:tc>
              </a:tr>
              <a:tr h="674975">
                <a:tc>
                  <a:txBody>
                    <a:bodyPr/>
                    <a:lstStyle/>
                    <a:p>
                      <a:pPr indent="0" lvl="0" marL="0" marR="0" rtl="0" algn="l">
                        <a:spcBef>
                          <a:spcPts val="0"/>
                        </a:spcBef>
                        <a:spcAft>
                          <a:spcPts val="0"/>
                        </a:spcAft>
                        <a:buNone/>
                      </a:pPr>
                      <a:r>
                        <a:rPr lang="en" sz="1100">
                          <a:latin typeface="Arial"/>
                          <a:ea typeface="Arial"/>
                          <a:cs typeface="Arial"/>
                          <a:sym typeface="Arial"/>
                        </a:rPr>
                        <a:t>Epilepsy</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12.1%</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5 – 40%</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Vs 2-3 % in the General Population</a:t>
                      </a:r>
                      <a:endParaRPr sz="1100"/>
                    </a:p>
                    <a:p>
                      <a:pPr indent="0" lvl="0" marL="0" marR="0" rtl="0" algn="l">
                        <a:spcBef>
                          <a:spcPts val="0"/>
                        </a:spcBef>
                        <a:spcAft>
                          <a:spcPts val="0"/>
                        </a:spcAft>
                        <a:buNone/>
                      </a:pPr>
                      <a:r>
                        <a:rPr lang="en" sz="1100"/>
                        <a:t>Risk: Co-occurring ID (21% vs 8%)</a:t>
                      </a:r>
                      <a:endParaRPr sz="1100"/>
                    </a:p>
                    <a:p>
                      <a:pPr indent="0" lvl="0" marL="0" marR="0" rtl="0" algn="l">
                        <a:spcBef>
                          <a:spcPts val="0"/>
                        </a:spcBef>
                        <a:spcAft>
                          <a:spcPts val="0"/>
                        </a:spcAft>
                        <a:buNone/>
                      </a:pPr>
                      <a:r>
                        <a:rPr lang="en" sz="1100"/>
                        <a:t>Risk: Female (35% vs 18%)</a:t>
                      </a:r>
                      <a:endParaRPr sz="1100"/>
                    </a:p>
                  </a:txBody>
                  <a:tcPr marT="34300" marB="34300" marR="68600" marL="68600"/>
                </a:tc>
              </a:tr>
              <a:tr h="802475">
                <a:tc>
                  <a:txBody>
                    <a:bodyPr/>
                    <a:lstStyle/>
                    <a:p>
                      <a:pPr indent="0" lvl="0" marL="0" marR="0" rtl="0" algn="l">
                        <a:spcBef>
                          <a:spcPts val="0"/>
                        </a:spcBef>
                        <a:spcAft>
                          <a:spcPts val="0"/>
                        </a:spcAft>
                        <a:buNone/>
                      </a:pPr>
                      <a:r>
                        <a:rPr lang="en" sz="1100">
                          <a:latin typeface="Arial"/>
                          <a:ea typeface="Arial"/>
                          <a:cs typeface="Arial"/>
                          <a:sym typeface="Arial"/>
                        </a:rPr>
                        <a:t>Cerebral Palsy</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4.8% in ASD</a:t>
                      </a:r>
                      <a:endParaRPr sz="1100"/>
                    </a:p>
                    <a:p>
                      <a:pPr indent="0" lvl="0" marL="0" marR="0" rtl="0" algn="l">
                        <a:spcBef>
                          <a:spcPts val="0"/>
                        </a:spcBef>
                        <a:spcAft>
                          <a:spcPts val="0"/>
                        </a:spcAft>
                        <a:buNone/>
                      </a:pPr>
                      <a:r>
                        <a:rPr lang="en" sz="1100"/>
                        <a:t>Up to 15% of kids with CP have ASD sx.</a:t>
                      </a:r>
                      <a:endParaRPr sz="1100"/>
                    </a:p>
                  </a:txBody>
                  <a:tcPr marT="34300" marB="34300" marR="68600" marL="68600"/>
                </a:tc>
                <a:tc>
                  <a:txBody>
                    <a:bodyPr/>
                    <a:lstStyle/>
                    <a:p>
                      <a:pPr indent="0" lvl="0" marL="0" marR="0" rtl="0" algn="l">
                        <a:spcBef>
                          <a:spcPts val="0"/>
                        </a:spcBef>
                        <a:spcAft>
                          <a:spcPts val="0"/>
                        </a:spcAft>
                        <a:buNone/>
                      </a:pPr>
                      <a:r>
                        <a:t/>
                      </a:r>
                      <a:endParaRPr sz="1100">
                        <a:latin typeface="Arial"/>
                        <a:ea typeface="Arial"/>
                        <a:cs typeface="Arial"/>
                        <a:sym typeface="Arial"/>
                      </a:endParaRPr>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More likely to have RRBs and other medical and developmental conditions</a:t>
                      </a:r>
                      <a:endParaRPr sz="1100"/>
                    </a:p>
                  </a:txBody>
                  <a:tcPr marT="34300" marB="34300" marR="68600" marL="68600"/>
                </a:tc>
              </a:tr>
              <a:tr h="268250">
                <a:tc>
                  <a:txBody>
                    <a:bodyPr/>
                    <a:lstStyle/>
                    <a:p>
                      <a:pPr indent="0" lvl="0" marL="0" marR="0" rtl="0" algn="l">
                        <a:spcBef>
                          <a:spcPts val="0"/>
                        </a:spcBef>
                        <a:spcAft>
                          <a:spcPts val="0"/>
                        </a:spcAft>
                        <a:buNone/>
                      </a:pPr>
                      <a:r>
                        <a:rPr lang="en" sz="1100">
                          <a:latin typeface="Arial"/>
                          <a:ea typeface="Arial"/>
                          <a:cs typeface="Arial"/>
                          <a:sym typeface="Arial"/>
                        </a:rPr>
                        <a:t>Migraine</a:t>
                      </a:r>
                      <a:endParaRPr sz="1100"/>
                    </a:p>
                  </a:txBody>
                  <a:tcPr marT="34300" marB="34300" marR="68600" marL="68600"/>
                </a:tc>
                <a:tc>
                  <a:txBody>
                    <a:bodyPr/>
                    <a:lstStyle/>
                    <a:p>
                      <a:pPr indent="0" lvl="0" marL="0" marR="0" rtl="0" algn="l">
                        <a:spcBef>
                          <a:spcPts val="0"/>
                        </a:spcBef>
                        <a:spcAft>
                          <a:spcPts val="0"/>
                        </a:spcAft>
                        <a:buNone/>
                      </a:pPr>
                      <a:r>
                        <a:t/>
                      </a:r>
                      <a:endParaRPr sz="1100">
                        <a:latin typeface="Arial"/>
                        <a:ea typeface="Arial"/>
                        <a:cs typeface="Arial"/>
                        <a:sym typeface="Arial"/>
                      </a:endParaRPr>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28.4-61%</a:t>
                      </a:r>
                      <a:endParaRPr sz="1100"/>
                    </a:p>
                  </a:txBody>
                  <a:tcPr marT="34300" marB="34300" marR="68600" marL="68600"/>
                </a:tc>
                <a:tc>
                  <a:txBody>
                    <a:bodyPr/>
                    <a:lstStyle/>
                    <a:p>
                      <a:pPr indent="0" lvl="0" marL="0" marR="0" rtl="0" algn="l">
                        <a:spcBef>
                          <a:spcPts val="0"/>
                        </a:spcBef>
                        <a:spcAft>
                          <a:spcPts val="0"/>
                        </a:spcAft>
                        <a:buNone/>
                      </a:pPr>
                      <a:r>
                        <a:rPr lang="en" sz="1100">
                          <a:latin typeface="Arial"/>
                          <a:ea typeface="Arial"/>
                          <a:cs typeface="Arial"/>
                          <a:sym typeface="Arial"/>
                        </a:rPr>
                        <a:t>Near 2x more likely than general population with an average of 11%</a:t>
                      </a:r>
                      <a:endParaRPr sz="1100"/>
                    </a:p>
                  </a:txBody>
                  <a:tcPr marT="34300" marB="34300" marR="68600" marL="68600"/>
                </a:tc>
              </a:tr>
            </a:tbl>
          </a:graphicData>
        </a:graphic>
      </p:graphicFrame>
      <p:sp>
        <p:nvSpPr>
          <p:cNvPr id="485" name="Google Shape;485;p79"/>
          <p:cNvSpPr txBox="1"/>
          <p:nvPr/>
        </p:nvSpPr>
        <p:spPr>
          <a:xfrm>
            <a:off x="2286000" y="4563629"/>
            <a:ext cx="45720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00">
                <a:solidFill>
                  <a:srgbClr val="767679"/>
                </a:solidFill>
                <a:latin typeface="Arial"/>
                <a:ea typeface="Arial"/>
                <a:cs typeface="Arial"/>
                <a:sym typeface="Arial"/>
              </a:rPr>
              <a:t>Ofei and Fuchs, in Handbook of Interdisciplinary Treatments of ASD, Rieske ed. 2019.</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Cervantes &amp; Jang, in Comorbid conditions among children with ASD, Matson,ed Springer, 2016</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Matson &amp; Burns. in Handbook of Interdisciplinary Treatments of ASD, Rieske ed. Springer 2019</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Strang, in in Comorbid conditions among children with ASD, Matson,ed Springer, 2016</a:t>
            </a:r>
            <a:endParaRPr sz="1100"/>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223"/>
          <p:cNvSpPr txBox="1"/>
          <p:nvPr>
            <p:ph type="title"/>
          </p:nvPr>
        </p:nvSpPr>
        <p:spPr>
          <a:xfrm>
            <a:off x="274320" y="205383"/>
            <a:ext cx="63948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References</a:t>
            </a:r>
            <a:endParaRPr/>
          </a:p>
        </p:txBody>
      </p:sp>
      <p:sp>
        <p:nvSpPr>
          <p:cNvPr id="1703" name="Google Shape;1703;p223"/>
          <p:cNvSpPr txBox="1"/>
          <p:nvPr/>
        </p:nvSpPr>
        <p:spPr>
          <a:xfrm>
            <a:off x="458194" y="1211981"/>
            <a:ext cx="7966500" cy="32961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800"/>
              </a:spcBef>
              <a:spcAft>
                <a:spcPts val="0"/>
              </a:spcAft>
              <a:buNone/>
            </a:pPr>
            <a:r>
              <a:rPr lang="en" sz="900"/>
              <a:t>•</a:t>
            </a:r>
            <a:r>
              <a:rPr lang="en" sz="900">
                <a:solidFill>
                  <a:srgbClr val="767679"/>
                </a:solidFill>
              </a:rPr>
              <a:t>Dellapiazza, F., Michelon, C., Picot, MC. </a:t>
            </a:r>
            <a:r>
              <a:rPr i="1" lang="en" sz="900">
                <a:solidFill>
                  <a:srgbClr val="767679"/>
                </a:solidFill>
              </a:rPr>
              <a:t>et al.</a:t>
            </a:r>
            <a:r>
              <a:rPr lang="en" sz="900">
                <a:solidFill>
                  <a:srgbClr val="767679"/>
                </a:solidFill>
              </a:rPr>
              <a:t> Early risk factors for anxiety disorders in children with autism spectrum disorders: results from the ELENA Cohort. </a:t>
            </a:r>
            <a:r>
              <a:rPr i="1" lang="en" sz="900">
                <a:solidFill>
                  <a:srgbClr val="767679"/>
                </a:solidFill>
              </a:rPr>
              <a:t>Sci Rep</a:t>
            </a:r>
            <a:r>
              <a:rPr lang="en" sz="900">
                <a:solidFill>
                  <a:srgbClr val="767679"/>
                </a:solidFill>
              </a:rPr>
              <a:t> </a:t>
            </a:r>
            <a:r>
              <a:rPr b="1" lang="en" sz="900">
                <a:solidFill>
                  <a:srgbClr val="767679"/>
                </a:solidFill>
              </a:rPr>
              <a:t>12</a:t>
            </a:r>
            <a:r>
              <a:rPr lang="en" sz="900">
                <a:solidFill>
                  <a:srgbClr val="767679"/>
                </a:solidFill>
              </a:rPr>
              <a:t>, 10914 (2022). https://doi.org/10.1038/s41598-022-15165-y</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Gara, S. K., Chhetri, A. G., Alrjoob, M., Abbasi, S. A. A. &amp; Rutkofsky, I. H. The sensory abnormalities and neuropsychopathology of autism and anxiety. </a:t>
            </a:r>
            <a:r>
              <a:rPr i="1" lang="en" sz="900">
                <a:solidFill>
                  <a:srgbClr val="767679"/>
                </a:solidFill>
              </a:rPr>
              <a:t>Cureus</a:t>
            </a:r>
            <a:r>
              <a:rPr lang="en" sz="900">
                <a:solidFill>
                  <a:srgbClr val="767679"/>
                </a:solidFill>
              </a:rPr>
              <a:t> </a:t>
            </a:r>
            <a:r>
              <a:rPr b="1" lang="en" sz="900">
                <a:solidFill>
                  <a:srgbClr val="767679"/>
                </a:solidFill>
              </a:rPr>
              <a:t>12</a:t>
            </a:r>
            <a:r>
              <a:rPr lang="en" sz="900">
                <a:solidFill>
                  <a:srgbClr val="767679"/>
                </a:solidFill>
              </a:rPr>
              <a:t>, e8071 (2020).</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Gotham, K., Brunwasser, S. M. &amp; Lord, C. Depressive and anxiety symptom trajectories from school age through young adulthood in samples with autism spectrum disorder and developmental delay. J. Am. Acad. Child Adolesc. Psychiatry 54, 369-376.e3 (2015).</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Green, S.A., Ben-Sasson, A., Soto, T.W. </a:t>
            </a:r>
            <a:r>
              <a:rPr i="1" lang="en" sz="900">
                <a:solidFill>
                  <a:srgbClr val="767679"/>
                </a:solidFill>
              </a:rPr>
              <a:t>et al.</a:t>
            </a:r>
            <a:r>
              <a:rPr lang="en" sz="900">
                <a:solidFill>
                  <a:srgbClr val="767679"/>
                </a:solidFill>
              </a:rPr>
              <a:t> Anxiety and Sensory Over-Responsivity in Toddlers with Autism Spectrum Disorders: Bidirectional Effects Across Time. </a:t>
            </a:r>
            <a:r>
              <a:rPr i="1" lang="en" sz="900">
                <a:solidFill>
                  <a:srgbClr val="767679"/>
                </a:solidFill>
              </a:rPr>
              <a:t>J Autism Dev Disord</a:t>
            </a:r>
            <a:r>
              <a:rPr lang="en" sz="900">
                <a:solidFill>
                  <a:srgbClr val="767679"/>
                </a:solidFill>
              </a:rPr>
              <a:t> </a:t>
            </a:r>
            <a:r>
              <a:rPr b="1" lang="en" sz="900">
                <a:solidFill>
                  <a:srgbClr val="767679"/>
                </a:solidFill>
              </a:rPr>
              <a:t>42</a:t>
            </a:r>
            <a:r>
              <a:rPr lang="en" sz="900">
                <a:solidFill>
                  <a:srgbClr val="767679"/>
                </a:solidFill>
              </a:rPr>
              <a:t>, 1112–1119 (2012). https://doi.org/10.1007/s10803-011-1361-3</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Keefer, A., Kreiser, N. L., Singh, V., Blakeley-Smith, A., Duncan, A., Johnson, C., et al. (2016). Intolerance of uncertainty predicts anxiety outcomes following CBT in youth with ASD. </a:t>
            </a:r>
            <a:r>
              <a:rPr i="1" lang="en" sz="900">
                <a:solidFill>
                  <a:srgbClr val="767679"/>
                </a:solidFill>
              </a:rPr>
              <a:t>J. Autism Dev. Disord.</a:t>
            </a:r>
            <a:r>
              <a:rPr lang="en" sz="900">
                <a:solidFill>
                  <a:srgbClr val="767679"/>
                </a:solidFill>
              </a:rPr>
              <a:t> 1–10. doi: 10.1007/s10803-016-2852-z [Epub ahead of print].</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Jitlina K, Zumbo B, Mirenda P, Ford L, Bennett T, Georgiades S, Waddell C, Smith IM, Volden J, Duku E, Zwaigenbaum L, Szatmari P, Vaillancourt T, Elsabbagh M. Psychometric Prope rties of the Spence Children's Anxiety Scale: Parent Report in Children with Autism Spectrum Disorder. J Autism Dev Disord. 2017 Dec;47(12):3847-3856. doi: 10.1007/s10803-017-3110-8. PMID: 28409361.</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Johnco C, Storch EA. Anxiety in youth with autism spectrum disorders: implications for treatment. Expert Rev Neurother. 2015;15(11):1343-52. doi: 10.1586/14737175.2015.1111762. Epub 2015 Nov 7. PMID: 26548429; PMCID: PMC4886863.</a:t>
            </a:r>
            <a:endParaRPr sz="900">
              <a:solidFill>
                <a:srgbClr val="767679"/>
              </a:solidFill>
            </a:endParaRPr>
          </a:p>
          <a:p>
            <a:pPr indent="0" lvl="0" marL="0" rtl="0" algn="l">
              <a:lnSpc>
                <a:spcPct val="90000"/>
              </a:lnSpc>
              <a:spcBef>
                <a:spcPts val="800"/>
              </a:spcBef>
              <a:spcAft>
                <a:spcPts val="0"/>
              </a:spcAft>
              <a:buNone/>
            </a:pPr>
            <a:r>
              <a:rPr lang="en" sz="900"/>
              <a:t>•</a:t>
            </a:r>
            <a:r>
              <a:rPr lang="en" sz="900">
                <a:solidFill>
                  <a:srgbClr val="767679"/>
                </a:solidFill>
              </a:rPr>
              <a:t>Lang, R., Regester, A., Lauderdale, S., Ashbaugh, K., &amp; Haring, A. (2010). Treatment of anxiety in autism spectrum disorders using cognitive behaviour therapy: A systematic review. </a:t>
            </a:r>
            <a:r>
              <a:rPr i="1" lang="en" sz="900">
                <a:solidFill>
                  <a:srgbClr val="767679"/>
                </a:solidFill>
              </a:rPr>
              <a:t>Developmental neurorehabilitation</a:t>
            </a:r>
            <a:r>
              <a:rPr lang="en" sz="900">
                <a:solidFill>
                  <a:srgbClr val="767679"/>
                </a:solidFill>
              </a:rPr>
              <a:t>, </a:t>
            </a:r>
            <a:r>
              <a:rPr i="1" lang="en" sz="900">
                <a:solidFill>
                  <a:srgbClr val="767679"/>
                </a:solidFill>
              </a:rPr>
              <a:t>13</a:t>
            </a:r>
            <a:r>
              <a:rPr lang="en" sz="900">
                <a:solidFill>
                  <a:srgbClr val="767679"/>
                </a:solidFill>
              </a:rPr>
              <a:t>(1), 53-63. </a:t>
            </a:r>
            <a:endParaRPr sz="900">
              <a:solidFill>
                <a:srgbClr val="767679"/>
              </a:solidFill>
            </a:endParaRPr>
          </a:p>
          <a:p>
            <a:pPr indent="0" lvl="0" marL="0" rtl="0" algn="l">
              <a:spcBef>
                <a:spcPts val="500"/>
              </a:spcBef>
              <a:spcAft>
                <a:spcPts val="0"/>
              </a:spcAft>
              <a:buNone/>
            </a:pPr>
            <a:r>
              <a:t/>
            </a:r>
            <a:endParaRPr sz="2100">
              <a:solidFill>
                <a:srgbClr val="767679"/>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224"/>
          <p:cNvSpPr txBox="1"/>
          <p:nvPr>
            <p:ph idx="1" type="body"/>
          </p:nvPr>
        </p:nvSpPr>
        <p:spPr>
          <a:xfrm>
            <a:off x="274748" y="1026933"/>
            <a:ext cx="8646000" cy="3858600"/>
          </a:xfrm>
          <a:prstGeom prst="rect">
            <a:avLst/>
          </a:prstGeom>
          <a:noFill/>
          <a:ln>
            <a:noFill/>
          </a:ln>
        </p:spPr>
        <p:txBody>
          <a:bodyPr anchorCtr="0" anchor="t" bIns="34275" lIns="68575" spcFirstLastPara="1" rIns="68575" wrap="square" tIns="34275">
            <a:normAutofit lnSpcReduction="20000"/>
          </a:bodyPr>
          <a:lstStyle/>
          <a:p>
            <a:pPr indent="-184150" lvl="0" marL="177800" rtl="0" algn="l">
              <a:lnSpc>
                <a:spcPct val="90000"/>
              </a:lnSpc>
              <a:spcBef>
                <a:spcPts val="0"/>
              </a:spcBef>
              <a:spcAft>
                <a:spcPts val="0"/>
              </a:spcAft>
              <a:buClr>
                <a:srgbClr val="767679"/>
              </a:buClr>
              <a:buSzPts val="900"/>
              <a:buChar char="•"/>
            </a:pPr>
            <a:r>
              <a:rPr b="0" i="0" lang="en" sz="900">
                <a:latin typeface="Arial"/>
                <a:ea typeface="Arial"/>
                <a:cs typeface="Arial"/>
                <a:sym typeface="Arial"/>
              </a:rPr>
              <a:t>Pickard, H., Rijsdijk, F., Happe, F., &amp; Mandy, W. (2017). Are Social and Communication Difficulties a Risk Factor for the Development of Social Anxiety? Journal of the American Academy of Child and Adolescent Psychiatry, 56(4), 344-351.</a:t>
            </a:r>
            <a:endParaRPr b="0" i="0" sz="900">
              <a:latin typeface="Arial"/>
              <a:ea typeface="Arial"/>
              <a:cs typeface="Arial"/>
              <a:sym typeface="Arial"/>
            </a:endParaRPr>
          </a:p>
          <a:p>
            <a:pPr indent="0" lvl="0" marL="342900" rtl="0" algn="l">
              <a:lnSpc>
                <a:spcPct val="90000"/>
              </a:lnSpc>
              <a:spcBef>
                <a:spcPts val="0"/>
              </a:spcBef>
              <a:spcAft>
                <a:spcPts val="0"/>
              </a:spcAft>
              <a:buNone/>
            </a:pPr>
            <a:r>
              <a:t/>
            </a:r>
            <a:endParaRPr sz="900"/>
          </a:p>
          <a:p>
            <a:pPr indent="-184150" lvl="0" marL="177800" rtl="0" algn="l">
              <a:lnSpc>
                <a:spcPct val="90000"/>
              </a:lnSpc>
              <a:spcBef>
                <a:spcPts val="0"/>
              </a:spcBef>
              <a:spcAft>
                <a:spcPts val="0"/>
              </a:spcAft>
              <a:buSzPts val="900"/>
              <a:buChar char="•"/>
            </a:pPr>
            <a:r>
              <a:rPr lang="en" sz="900"/>
              <a:t>Rodgers, J., Hodgson, A., Wright, C., Honey, E., &amp; Freeston, M. (2016). Towards a treatment for intolerance of uncertainty in young people with autism spectrum disorder: Development of the Coping with Uncertainty in Everyday Situations (CUES) Programme. J Autism Dev. Disord. Doi: 10.1007/s10803-016-2924-0</a:t>
            </a:r>
            <a:endParaRPr sz="900"/>
          </a:p>
          <a:p>
            <a:pPr indent="-184150" lvl="0" marL="177800" rtl="0" algn="l">
              <a:lnSpc>
                <a:spcPct val="90000"/>
              </a:lnSpc>
              <a:spcBef>
                <a:spcPts val="1200"/>
              </a:spcBef>
              <a:spcAft>
                <a:spcPts val="0"/>
              </a:spcAft>
              <a:buClr>
                <a:srgbClr val="767679"/>
              </a:buClr>
              <a:buSzPts val="900"/>
              <a:buChar char="•"/>
            </a:pPr>
            <a:r>
              <a:rPr b="0" i="0" lang="en" sz="900">
                <a:latin typeface="Arial"/>
                <a:ea typeface="Arial"/>
                <a:cs typeface="Arial"/>
                <a:sym typeface="Arial"/>
              </a:rPr>
              <a:t>Rodgers J, Wigham S, McConachie H, Freeston M, Honey E, Parr JR. Development of the anxiety scale for children with autism spectrum disorder (ASC-ASD). Autism Res. 2016 Nov;9(11):1205-1215. doi: 10.1002/aur.1603. Epub 2016 Feb 17. PMID: 26887910.</a:t>
            </a:r>
            <a:endParaRPr/>
          </a:p>
          <a:p>
            <a:pPr indent="-184150" lvl="0" marL="177800" rtl="0" algn="l">
              <a:lnSpc>
                <a:spcPct val="90000"/>
              </a:lnSpc>
              <a:spcBef>
                <a:spcPts val="1200"/>
              </a:spcBef>
              <a:spcAft>
                <a:spcPts val="0"/>
              </a:spcAft>
              <a:buClr>
                <a:srgbClr val="767679"/>
              </a:buClr>
              <a:buSzPts val="900"/>
              <a:buChar char="•"/>
            </a:pPr>
            <a:r>
              <a:rPr b="0" i="0" lang="en" sz="900">
                <a:latin typeface="Arial"/>
                <a:ea typeface="Arial"/>
                <a:cs typeface="Arial"/>
                <a:sym typeface="Arial"/>
              </a:rPr>
              <a:t>Scahill L, Lecavalier L, Schultz RT, Evans AN, Maddox B, Pritchett J, Herrington J, Gillespie S, Miller J, Amoss RT, Aman MG, Bearss K, Gadow K, Edwards MC. Development of the Parent-Rated Anxiety Scale for Youth With Autism Spectrum Disorder. J Am Acad Child Adolesc Psychiatry. 2019 Sep;58(9):887-896.e2. doi: 10.1016/j.jaac.2018.10.016. Epub 2019 Feb 21. PMID: 30797036.</a:t>
            </a:r>
            <a:endParaRPr/>
          </a:p>
          <a:p>
            <a:pPr indent="-184150" lvl="0" marL="177800" rtl="0" algn="l">
              <a:lnSpc>
                <a:spcPct val="90000"/>
              </a:lnSpc>
              <a:spcBef>
                <a:spcPts val="1200"/>
              </a:spcBef>
              <a:spcAft>
                <a:spcPts val="0"/>
              </a:spcAft>
              <a:buClr>
                <a:srgbClr val="767679"/>
              </a:buClr>
              <a:buSzPts val="900"/>
              <a:buChar char="•"/>
            </a:pPr>
            <a:r>
              <a:rPr b="0" i="0" lang="en" sz="900">
                <a:latin typeface="Arial"/>
                <a:ea typeface="Arial"/>
                <a:cs typeface="Arial"/>
                <a:sym typeface="Arial"/>
              </a:rPr>
              <a:t>Storch EA, Lewin AB, Collier AB, Arnold E, De Nadai AS, Dane BF, Nadeau JM, Mutch PJ, Murphy TK. A randomized controlled trial of cognitive-behavioral therapy versus treatment as usual for adolescents with autism spectrum disorders and comorbid anxiety. Depress Anxiety. 2015 Mar;32(3):174-81. doi: 10.1002/da.22332. Epub 2014 Nov 25. PMID: 25424398; PMCID: PMC4346416.</a:t>
            </a:r>
            <a:endParaRPr/>
          </a:p>
          <a:p>
            <a:pPr indent="-184150" lvl="0" marL="177800" rtl="0" algn="l">
              <a:lnSpc>
                <a:spcPct val="90000"/>
              </a:lnSpc>
              <a:spcBef>
                <a:spcPts val="1200"/>
              </a:spcBef>
              <a:spcAft>
                <a:spcPts val="0"/>
              </a:spcAft>
              <a:buClr>
                <a:srgbClr val="767679"/>
              </a:buClr>
              <a:buSzPts val="900"/>
              <a:buChar char="•"/>
            </a:pPr>
            <a:r>
              <a:rPr b="0" i="0" lang="en" sz="900">
                <a:latin typeface="Arial"/>
                <a:ea typeface="Arial"/>
                <a:cs typeface="Arial"/>
                <a:sym typeface="Arial"/>
              </a:rPr>
              <a:t>Teh, E. J., Chan, D.M.-E., Tan, G. K. J. &amp; Magiati, I. Continuity and change in, and child predictors of, caregiver reported anxiety symptoms in young people with autism spectrum disorder: A follow-up study. J. Autism Dev. Disord. 47, 3857–3871 (2017).</a:t>
            </a:r>
            <a:endParaRPr/>
          </a:p>
          <a:p>
            <a:pPr indent="-184150" lvl="0" marL="177800" rtl="0" algn="l">
              <a:lnSpc>
                <a:spcPct val="90000"/>
              </a:lnSpc>
              <a:spcBef>
                <a:spcPts val="1200"/>
              </a:spcBef>
              <a:spcAft>
                <a:spcPts val="0"/>
              </a:spcAft>
              <a:buClr>
                <a:srgbClr val="767679"/>
              </a:buClr>
              <a:buSzPts val="900"/>
              <a:buChar char="•"/>
            </a:pPr>
            <a:r>
              <a:rPr lang="en" sz="900">
                <a:latin typeface="Arial"/>
                <a:ea typeface="Arial"/>
                <a:cs typeface="Arial"/>
                <a:sym typeface="Arial"/>
              </a:rPr>
              <a:t>Vasa, R. A. &amp; Mazurek, M. O. An update on anxiety in youth with autism spectrum disorders. Curr. Opin. Psychiatry 28, 83–90 (2015).</a:t>
            </a:r>
            <a:endParaRPr/>
          </a:p>
          <a:p>
            <a:pPr indent="-184150" lvl="0" marL="177800" rtl="0" algn="l">
              <a:lnSpc>
                <a:spcPct val="90000"/>
              </a:lnSpc>
              <a:spcBef>
                <a:spcPts val="1200"/>
              </a:spcBef>
              <a:spcAft>
                <a:spcPts val="0"/>
              </a:spcAft>
              <a:buClr>
                <a:srgbClr val="767679"/>
              </a:buClr>
              <a:buSzPts val="900"/>
              <a:buChar char="•"/>
            </a:pPr>
            <a:r>
              <a:rPr lang="en" sz="900">
                <a:latin typeface="Arial"/>
                <a:ea typeface="Arial"/>
                <a:cs typeface="Arial"/>
                <a:sym typeface="Arial"/>
              </a:rPr>
              <a:t>Wood JJ, Ehrenreich May J, Alessandri M, et al. Cognitive behavioral therapy for early adolescents with autism spectrum disorders and clinical anxiety: a randomized, controlled trial. </a:t>
            </a:r>
            <a:r>
              <a:rPr i="1" lang="en" sz="900">
                <a:latin typeface="Arial"/>
                <a:ea typeface="Arial"/>
                <a:cs typeface="Arial"/>
                <a:sym typeface="Arial"/>
              </a:rPr>
              <a:t>Behavior Therapy, 46</a:t>
            </a:r>
            <a:r>
              <a:rPr lang="en" sz="900">
                <a:latin typeface="Arial"/>
                <a:ea typeface="Arial"/>
                <a:cs typeface="Arial"/>
                <a:sym typeface="Arial"/>
              </a:rPr>
              <a:t>(1), 7-19.</a:t>
            </a:r>
            <a:endParaRPr/>
          </a:p>
          <a:p>
            <a:pPr indent="-184150" lvl="0" marL="177800" rtl="0" algn="l">
              <a:lnSpc>
                <a:spcPct val="90000"/>
              </a:lnSpc>
              <a:spcBef>
                <a:spcPts val="1200"/>
              </a:spcBef>
              <a:spcAft>
                <a:spcPts val="0"/>
              </a:spcAft>
              <a:buClr>
                <a:srgbClr val="767679"/>
              </a:buClr>
              <a:buSzPts val="900"/>
              <a:buChar char="•"/>
            </a:pPr>
            <a:r>
              <a:rPr lang="en" sz="900">
                <a:latin typeface="Arial"/>
                <a:ea typeface="Arial"/>
                <a:cs typeface="Arial"/>
                <a:sym typeface="Arial"/>
              </a:rPr>
              <a:t>White SW, Ollendick T, Albano AM, et al. Randomized con-trolled trial: multimodal anxiety and social skill intervention for adolescents with autism spectrum disorder. J Autism Dev Disord2013;43(2):382–394.</a:t>
            </a:r>
            <a:endParaRPr/>
          </a:p>
        </p:txBody>
      </p:sp>
      <p:sp>
        <p:nvSpPr>
          <p:cNvPr id="1710" name="Google Shape;1710;p224"/>
          <p:cNvSpPr txBox="1"/>
          <p:nvPr>
            <p:ph type="title"/>
          </p:nvPr>
        </p:nvSpPr>
        <p:spPr>
          <a:xfrm>
            <a:off x="274755" y="205383"/>
            <a:ext cx="63090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References</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225"/>
          <p:cNvSpPr txBox="1"/>
          <p:nvPr>
            <p:ph idx="1" type="subTitle"/>
          </p:nvPr>
        </p:nvSpPr>
        <p:spPr>
          <a:xfrm>
            <a:off x="4076150" y="2673389"/>
            <a:ext cx="3783300" cy="5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1200"/>
              <a:buNone/>
            </a:pPr>
            <a:r>
              <a:rPr lang="en"/>
              <a:t>March 20</a:t>
            </a:r>
            <a:r>
              <a:rPr baseline="30000" lang="en"/>
              <a:t>th</a:t>
            </a:r>
            <a:r>
              <a:rPr lang="en"/>
              <a:t>, 2024</a:t>
            </a:r>
            <a:endParaRPr/>
          </a:p>
        </p:txBody>
      </p:sp>
      <p:sp>
        <p:nvSpPr>
          <p:cNvPr id="1716" name="Google Shape;1716;p225"/>
          <p:cNvSpPr txBox="1"/>
          <p:nvPr>
            <p:ph type="ctrTitle"/>
          </p:nvPr>
        </p:nvSpPr>
        <p:spPr>
          <a:xfrm>
            <a:off x="4076145" y="2095493"/>
            <a:ext cx="3783300" cy="7620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Clr>
                <a:schemeClr val="lt1"/>
              </a:buClr>
              <a:buSzPts val="2400"/>
              <a:buFont typeface="Calibri"/>
              <a:buNone/>
            </a:pPr>
            <a:br>
              <a:rPr lang="en"/>
            </a:br>
            <a:r>
              <a:rPr lang="en" sz="2100"/>
              <a:t>HITHA AMIN, MD</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226"/>
          <p:cNvSpPr txBox="1"/>
          <p:nvPr>
            <p:ph type="ctrTitle"/>
          </p:nvPr>
        </p:nvSpPr>
        <p:spPr>
          <a:xfrm>
            <a:off x="-87500" y="1216425"/>
            <a:ext cx="9062100" cy="1971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600"/>
              <a:buFont typeface="Calibri"/>
              <a:buNone/>
            </a:pPr>
            <a:r>
              <a:rPr b="1" i="0" lang="en" sz="3600"/>
              <a:t>Attention deficit hyperactivity disorder</a:t>
            </a:r>
            <a:br>
              <a:rPr b="1" i="0" lang="en" sz="3600"/>
            </a:br>
            <a:r>
              <a:rPr b="1" i="0" lang="en" sz="3600"/>
              <a:t>co-occurring in Autism</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p227"/>
          <p:cNvSpPr txBox="1"/>
          <p:nvPr>
            <p:ph type="ctrTitle"/>
          </p:nvPr>
        </p:nvSpPr>
        <p:spPr>
          <a:xfrm>
            <a:off x="283800" y="350963"/>
            <a:ext cx="8473500" cy="915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3000"/>
              <a:buNone/>
            </a:pPr>
            <a:r>
              <a:rPr b="1" i="0" lang="en"/>
              <a:t>Disclosure </a:t>
            </a:r>
            <a:endParaRPr b="1" i="0"/>
          </a:p>
        </p:txBody>
      </p:sp>
      <p:sp>
        <p:nvSpPr>
          <p:cNvPr id="1727" name="Google Shape;1727;p227"/>
          <p:cNvSpPr txBox="1"/>
          <p:nvPr/>
        </p:nvSpPr>
        <p:spPr>
          <a:xfrm>
            <a:off x="625125" y="1524413"/>
            <a:ext cx="7710000" cy="2544300"/>
          </a:xfrm>
          <a:prstGeom prst="rect">
            <a:avLst/>
          </a:prstGeom>
          <a:noFill/>
          <a:ln>
            <a:noFill/>
          </a:ln>
        </p:spPr>
        <p:txBody>
          <a:bodyPr anchorCtr="0" anchor="t" bIns="68575" lIns="68575" spcFirstLastPara="1" rIns="68575" wrap="square" tIns="68575">
            <a:noAutofit/>
          </a:bodyPr>
          <a:lstStyle/>
          <a:p>
            <a:pPr indent="-254000" lvl="0" marL="254000" marR="0" rtl="0" algn="l">
              <a:lnSpc>
                <a:spcPct val="100000"/>
              </a:lnSpc>
              <a:spcBef>
                <a:spcPts val="0"/>
              </a:spcBef>
              <a:spcAft>
                <a:spcPts val="0"/>
              </a:spcAft>
              <a:buClr>
                <a:schemeClr val="lt1"/>
              </a:buClr>
              <a:buSzPts val="1600"/>
              <a:buFont typeface="Arial"/>
              <a:buChar char="●"/>
            </a:pPr>
            <a:r>
              <a:rPr b="0" i="0" lang="en" sz="1600" u="none" cap="none" strike="noStrike">
                <a:solidFill>
                  <a:schemeClr val="lt1"/>
                </a:solidFill>
                <a:latin typeface="Times New Roman"/>
                <a:ea typeface="Times New Roman"/>
                <a:cs typeface="Times New Roman"/>
                <a:sym typeface="Times New Roman"/>
              </a:rPr>
              <a:t>I do not have relevant financial relationship(s) to disclose with ineligible companies whose primary business is producing, marketing, selling, re-selling, or distributing healthcare products used by or on patients.</a:t>
            </a:r>
            <a:endParaRPr b="0" i="0" sz="1600" u="none" cap="none" strike="noStrike">
              <a:solidFill>
                <a:schemeClr val="lt1"/>
              </a:solidFill>
              <a:latin typeface="Times New Roman"/>
              <a:ea typeface="Times New Roman"/>
              <a:cs typeface="Times New Roman"/>
              <a:sym typeface="Times New Roman"/>
            </a:endParaRPr>
          </a:p>
          <a:p>
            <a:pPr indent="-177800" lvl="0" marL="254000" marR="0" rtl="0" algn="l">
              <a:lnSpc>
                <a:spcPct val="100000"/>
              </a:lnSpc>
              <a:spcBef>
                <a:spcPts val="300"/>
              </a:spcBef>
              <a:spcAft>
                <a:spcPts val="0"/>
              </a:spcAft>
              <a:buClr>
                <a:schemeClr val="dk1"/>
              </a:buClr>
              <a:buSzPts val="1100"/>
              <a:buFont typeface="Arial"/>
              <a:buNone/>
            </a:pPr>
            <a:r>
              <a:t/>
            </a:r>
            <a:endParaRPr b="0" i="0" sz="1600" u="none" cap="none" strike="noStrike">
              <a:solidFill>
                <a:schemeClr val="lt1"/>
              </a:solidFill>
              <a:latin typeface="Times New Roman"/>
              <a:ea typeface="Times New Roman"/>
              <a:cs typeface="Times New Roman"/>
              <a:sym typeface="Times New Roman"/>
            </a:endParaRPr>
          </a:p>
          <a:p>
            <a:pPr indent="-254000" lvl="0" marL="254000" marR="0" rtl="0" algn="l">
              <a:lnSpc>
                <a:spcPct val="100000"/>
              </a:lnSpc>
              <a:spcBef>
                <a:spcPts val="300"/>
              </a:spcBef>
              <a:spcAft>
                <a:spcPts val="0"/>
              </a:spcAft>
              <a:buClr>
                <a:schemeClr val="lt1"/>
              </a:buClr>
              <a:buSzPts val="1600"/>
              <a:buFont typeface="Arial"/>
              <a:buChar char="●"/>
            </a:pPr>
            <a:r>
              <a:rPr b="0" i="0" lang="en" sz="1600" u="none" cap="none" strike="noStrike">
                <a:solidFill>
                  <a:schemeClr val="lt1"/>
                </a:solidFill>
                <a:latin typeface="Times New Roman"/>
                <a:ea typeface="Times New Roman"/>
                <a:cs typeface="Times New Roman"/>
                <a:sym typeface="Times New Roman"/>
              </a:rPr>
              <a:t>I do not intend to discuss an unapproved/investigative use of a commercial product/device.</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228"/>
          <p:cNvSpPr txBox="1"/>
          <p:nvPr>
            <p:ph idx="4294967295" type="subTitle"/>
          </p:nvPr>
        </p:nvSpPr>
        <p:spPr>
          <a:xfrm>
            <a:off x="1143000" y="1170150"/>
            <a:ext cx="6858000" cy="2803200"/>
          </a:xfrm>
          <a:prstGeom prst="rect">
            <a:avLst/>
          </a:prstGeom>
          <a:noFill/>
          <a:ln cap="flat" cmpd="sng" w="9525">
            <a:solidFill>
              <a:schemeClr val="lt1"/>
            </a:solidFill>
            <a:prstDash val="solid"/>
            <a:round/>
            <a:headEnd len="sm" w="sm" type="none"/>
            <a:tailEnd len="sm" w="sm" type="none"/>
          </a:ln>
        </p:spPr>
        <p:txBody>
          <a:bodyPr anchorCtr="0" anchor="t" bIns="34275" lIns="68575" spcFirstLastPara="1" rIns="68575" wrap="square" tIns="34275">
            <a:normAutofit fontScale="25000" lnSpcReduction="20000"/>
          </a:bodyPr>
          <a:lstStyle/>
          <a:p>
            <a:pPr indent="0" lvl="0" marL="0" rtl="0" algn="l">
              <a:lnSpc>
                <a:spcPct val="150000"/>
              </a:lnSpc>
              <a:spcBef>
                <a:spcPts val="0"/>
              </a:spcBef>
              <a:spcAft>
                <a:spcPts val="0"/>
              </a:spcAft>
              <a:buClr>
                <a:schemeClr val="dk1"/>
              </a:buClr>
              <a:buSzPts val="450"/>
              <a:buNone/>
            </a:pPr>
            <a:r>
              <a:rPr lang="en" sz="7200">
                <a:solidFill>
                  <a:schemeClr val="lt1"/>
                </a:solidFill>
              </a:rPr>
              <a:t>Definition</a:t>
            </a:r>
            <a:endParaRPr sz="7200">
              <a:solidFill>
                <a:schemeClr val="lt1"/>
              </a:solidFill>
            </a:endParaRPr>
          </a:p>
          <a:p>
            <a:pPr indent="0" lvl="0" marL="0" rtl="0" algn="l">
              <a:lnSpc>
                <a:spcPct val="150000"/>
              </a:lnSpc>
              <a:spcBef>
                <a:spcPts val="800"/>
              </a:spcBef>
              <a:spcAft>
                <a:spcPts val="0"/>
              </a:spcAft>
              <a:buClr>
                <a:schemeClr val="dk1"/>
              </a:buClr>
              <a:buSzPts val="450"/>
              <a:buNone/>
            </a:pPr>
            <a:r>
              <a:rPr lang="en" sz="7200">
                <a:solidFill>
                  <a:schemeClr val="lt1"/>
                </a:solidFill>
              </a:rPr>
              <a:t>Brief history of ADHD</a:t>
            </a:r>
            <a:endParaRPr sz="7200">
              <a:solidFill>
                <a:schemeClr val="lt1"/>
              </a:solidFill>
            </a:endParaRPr>
          </a:p>
          <a:p>
            <a:pPr indent="0" lvl="0" marL="0" rtl="0" algn="l">
              <a:lnSpc>
                <a:spcPct val="150000"/>
              </a:lnSpc>
              <a:spcBef>
                <a:spcPts val="800"/>
              </a:spcBef>
              <a:spcAft>
                <a:spcPts val="0"/>
              </a:spcAft>
              <a:buClr>
                <a:schemeClr val="dk1"/>
              </a:buClr>
              <a:buSzPts val="450"/>
              <a:buNone/>
            </a:pPr>
            <a:r>
              <a:rPr lang="en" sz="7200">
                <a:solidFill>
                  <a:schemeClr val="lt1"/>
                </a:solidFill>
              </a:rPr>
              <a:t>Risk factors for ADHD</a:t>
            </a:r>
            <a:endParaRPr sz="7200">
              <a:solidFill>
                <a:schemeClr val="lt1"/>
              </a:solidFill>
            </a:endParaRPr>
          </a:p>
          <a:p>
            <a:pPr indent="0" lvl="0" marL="0" rtl="0" algn="l">
              <a:lnSpc>
                <a:spcPct val="150000"/>
              </a:lnSpc>
              <a:spcBef>
                <a:spcPts val="800"/>
              </a:spcBef>
              <a:spcAft>
                <a:spcPts val="0"/>
              </a:spcAft>
              <a:buClr>
                <a:schemeClr val="dk1"/>
              </a:buClr>
              <a:buSzPts val="450"/>
              <a:buNone/>
            </a:pPr>
            <a:r>
              <a:rPr lang="en" sz="7200">
                <a:solidFill>
                  <a:schemeClr val="lt1"/>
                </a:solidFill>
              </a:rPr>
              <a:t>Brain mechanisms </a:t>
            </a:r>
            <a:endParaRPr sz="7200">
              <a:solidFill>
                <a:schemeClr val="lt1"/>
              </a:solidFill>
            </a:endParaRPr>
          </a:p>
          <a:p>
            <a:pPr indent="0" lvl="0" marL="0" rtl="0" algn="l">
              <a:lnSpc>
                <a:spcPct val="150000"/>
              </a:lnSpc>
              <a:spcBef>
                <a:spcPts val="800"/>
              </a:spcBef>
              <a:spcAft>
                <a:spcPts val="0"/>
              </a:spcAft>
              <a:buClr>
                <a:schemeClr val="dk1"/>
              </a:buClr>
              <a:buSzPts val="450"/>
              <a:buNone/>
            </a:pPr>
            <a:r>
              <a:rPr lang="en" sz="7200">
                <a:solidFill>
                  <a:schemeClr val="lt1"/>
                </a:solidFill>
              </a:rPr>
              <a:t>Approaches in management</a:t>
            </a:r>
            <a:endParaRPr sz="7200">
              <a:solidFill>
                <a:schemeClr val="lt1"/>
              </a:solidFill>
            </a:endParaRPr>
          </a:p>
          <a:p>
            <a:pPr indent="0" lvl="0" marL="0" rtl="0" algn="l">
              <a:lnSpc>
                <a:spcPct val="150000"/>
              </a:lnSpc>
              <a:spcBef>
                <a:spcPts val="800"/>
              </a:spcBef>
              <a:spcAft>
                <a:spcPts val="0"/>
              </a:spcAft>
              <a:buClr>
                <a:schemeClr val="dk1"/>
              </a:buClr>
              <a:buSzPts val="450"/>
              <a:buNone/>
            </a:pPr>
            <a:r>
              <a:rPr lang="en" sz="7200">
                <a:solidFill>
                  <a:schemeClr val="lt1"/>
                </a:solidFill>
              </a:rPr>
              <a:t>Resources</a:t>
            </a:r>
            <a:endParaRPr sz="7200">
              <a:solidFill>
                <a:schemeClr val="lt1"/>
              </a:solidFill>
            </a:endParaRPr>
          </a:p>
          <a:p>
            <a:pPr indent="0" lvl="0" marL="0" rtl="0" algn="l">
              <a:lnSpc>
                <a:spcPct val="90000"/>
              </a:lnSpc>
              <a:spcBef>
                <a:spcPts val="800"/>
              </a:spcBef>
              <a:spcAft>
                <a:spcPts val="0"/>
              </a:spcAft>
              <a:buClr>
                <a:schemeClr val="dk1"/>
              </a:buClr>
              <a:buSzPct val="100000"/>
              <a:buNone/>
            </a:pPr>
            <a:r>
              <a:t/>
            </a:r>
            <a:endParaRPr/>
          </a:p>
          <a:p>
            <a:pPr indent="0" lvl="0" marL="0" rtl="0" algn="l">
              <a:lnSpc>
                <a:spcPct val="90000"/>
              </a:lnSpc>
              <a:spcBef>
                <a:spcPts val="800"/>
              </a:spcBef>
              <a:spcAft>
                <a:spcPts val="0"/>
              </a:spcAft>
              <a:buClr>
                <a:schemeClr val="dk1"/>
              </a:buClr>
              <a:buSzPct val="100000"/>
              <a:buNone/>
            </a:pPr>
            <a:r>
              <a:t/>
            </a:r>
            <a:endParaRPr/>
          </a:p>
          <a:p>
            <a:pPr indent="0" lvl="0" marL="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sp>
        <p:nvSpPr>
          <p:cNvPr id="1737" name="Google Shape;1737;p229"/>
          <p:cNvSpPr txBox="1"/>
          <p:nvPr>
            <p:ph type="ctrTitle"/>
          </p:nvPr>
        </p:nvSpPr>
        <p:spPr>
          <a:xfrm>
            <a:off x="939265" y="334034"/>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a:t>
            </a:r>
            <a:endParaRPr sz="3000"/>
          </a:p>
        </p:txBody>
      </p:sp>
      <p:sp>
        <p:nvSpPr>
          <p:cNvPr id="1738" name="Google Shape;1738;p229"/>
          <p:cNvSpPr txBox="1"/>
          <p:nvPr>
            <p:ph idx="1" type="subTitle"/>
          </p:nvPr>
        </p:nvSpPr>
        <p:spPr>
          <a:xfrm>
            <a:off x="609150" y="1045600"/>
            <a:ext cx="7587300" cy="280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t/>
            </a:r>
            <a:endParaRPr sz="1800">
              <a:solidFill>
                <a:schemeClr val="dk1"/>
              </a:solidFill>
            </a:endParaRPr>
          </a:p>
          <a:p>
            <a:pPr indent="0" lvl="0" marL="0" rtl="0" algn="l">
              <a:lnSpc>
                <a:spcPct val="90000"/>
              </a:lnSpc>
              <a:spcBef>
                <a:spcPts val="800"/>
              </a:spcBef>
              <a:spcAft>
                <a:spcPts val="0"/>
              </a:spcAft>
              <a:buClr>
                <a:schemeClr val="dk1"/>
              </a:buClr>
              <a:buSzPts val="1800"/>
              <a:buNone/>
            </a:pPr>
            <a:r>
              <a:rPr lang="en" sz="1800">
                <a:solidFill>
                  <a:schemeClr val="dk1"/>
                </a:solidFill>
              </a:rPr>
              <a:t>ADHD is a persistent pattern of inattention and/or hyperactivity-impulsivity </a:t>
            </a:r>
            <a:r>
              <a:rPr lang="en" sz="1800">
                <a:solidFill>
                  <a:schemeClr val="dk1"/>
                </a:solidFill>
                <a:highlight>
                  <a:srgbClr val="FFFF00"/>
                </a:highlight>
              </a:rPr>
              <a:t>that interferes with functioning or development.</a:t>
            </a:r>
            <a:endParaRPr sz="1800">
              <a:solidFill>
                <a:schemeClr val="dk1"/>
              </a:solidFill>
            </a:endParaRPr>
          </a:p>
          <a:p>
            <a:pPr indent="0" lvl="0" marL="0" rtl="0" algn="l">
              <a:lnSpc>
                <a:spcPct val="90000"/>
              </a:lnSpc>
              <a:spcBef>
                <a:spcPts val="800"/>
              </a:spcBef>
              <a:spcAft>
                <a:spcPts val="0"/>
              </a:spcAft>
              <a:buClr>
                <a:schemeClr val="dk1"/>
              </a:buClr>
              <a:buSzPts val="1800"/>
              <a:buNone/>
            </a:pPr>
            <a:r>
              <a:t/>
            </a:r>
            <a:endParaRPr sz="1800">
              <a:solidFill>
                <a:schemeClr val="dk1"/>
              </a:solidFill>
            </a:endParaRPr>
          </a:p>
          <a:p>
            <a:pPr indent="0" lvl="0" marL="0" rtl="0" algn="l">
              <a:lnSpc>
                <a:spcPct val="90000"/>
              </a:lnSpc>
              <a:spcBef>
                <a:spcPts val="800"/>
              </a:spcBef>
              <a:spcAft>
                <a:spcPts val="0"/>
              </a:spcAft>
              <a:buClr>
                <a:schemeClr val="dk1"/>
              </a:buClr>
              <a:buSzPts val="1800"/>
              <a:buNone/>
            </a:pPr>
            <a:r>
              <a:rPr lang="en" sz="1800">
                <a:solidFill>
                  <a:schemeClr val="dk1"/>
                </a:solidFill>
              </a:rPr>
              <a:t>Inattention – failing to follow-through on instructions or chores, wandering off task, difficulty sustaining focus, being disorganized.</a:t>
            </a:r>
            <a:endParaRPr sz="1800">
              <a:solidFill>
                <a:schemeClr val="dk1"/>
              </a:solidFill>
            </a:endParaRPr>
          </a:p>
          <a:p>
            <a:pPr indent="0" lvl="0" marL="0" rtl="0" algn="l">
              <a:lnSpc>
                <a:spcPct val="90000"/>
              </a:lnSpc>
              <a:spcBef>
                <a:spcPts val="800"/>
              </a:spcBef>
              <a:spcAft>
                <a:spcPts val="0"/>
              </a:spcAft>
              <a:buClr>
                <a:schemeClr val="dk1"/>
              </a:buClr>
              <a:buSzPts val="1800"/>
              <a:buNone/>
            </a:pPr>
            <a:r>
              <a:rPr lang="en" sz="1800">
                <a:solidFill>
                  <a:schemeClr val="dk1"/>
                </a:solidFill>
              </a:rPr>
              <a:t>Hyperactivity – excessive motor activity, excess fidgeting, tapping, talkativeness. </a:t>
            </a:r>
            <a:endParaRPr sz="1800">
              <a:solidFill>
                <a:schemeClr val="dk1"/>
              </a:solidFill>
            </a:endParaRPr>
          </a:p>
          <a:p>
            <a:pPr indent="0" lvl="0" marL="0" rtl="0" algn="l">
              <a:lnSpc>
                <a:spcPct val="90000"/>
              </a:lnSpc>
              <a:spcBef>
                <a:spcPts val="800"/>
              </a:spcBef>
              <a:spcAft>
                <a:spcPts val="0"/>
              </a:spcAft>
              <a:buClr>
                <a:schemeClr val="dk1"/>
              </a:buClr>
              <a:buSzPts val="1800"/>
              <a:buNone/>
            </a:pPr>
            <a:r>
              <a:rPr lang="en" sz="1800">
                <a:solidFill>
                  <a:schemeClr val="dk1"/>
                </a:solidFill>
              </a:rPr>
              <a:t>Impulsivity – hasty actions occurring without forethought, may have the potential for harm. May include social intrusiveness (interrupting others excessively). </a:t>
            </a:r>
            <a:endParaRPr sz="1800">
              <a:solidFill>
                <a:schemeClr val="dk1"/>
              </a:solidFill>
            </a:endParaRPr>
          </a:p>
        </p:txBody>
      </p:sp>
      <p:pic>
        <p:nvPicPr>
          <p:cNvPr id="1739" name="Google Shape;1739;p229"/>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p230"/>
          <p:cNvSpPr txBox="1"/>
          <p:nvPr>
            <p:ph type="ctrTitle"/>
          </p:nvPr>
        </p:nvSpPr>
        <p:spPr>
          <a:xfrm>
            <a:off x="835950" y="0"/>
            <a:ext cx="7611900" cy="9828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types</a:t>
            </a:r>
            <a:endParaRPr sz="3000"/>
          </a:p>
        </p:txBody>
      </p:sp>
      <p:pic>
        <p:nvPicPr>
          <p:cNvPr id="1745" name="Google Shape;1745;p230"/>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graphicFrame>
        <p:nvGraphicFramePr>
          <p:cNvPr id="1746" name="Google Shape;1746;p230"/>
          <p:cNvGraphicFramePr/>
          <p:nvPr/>
        </p:nvGraphicFramePr>
        <p:xfrm>
          <a:off x="952500" y="1190275"/>
          <a:ext cx="3000000" cy="3000000"/>
        </p:xfrm>
        <a:graphic>
          <a:graphicData uri="http://schemas.openxmlformats.org/drawingml/2006/table">
            <a:tbl>
              <a:tblPr>
                <a:noFill/>
                <a:tableStyleId>{8A54020C-5472-434C-B60F-B5F95014CD8E}</a:tableStyleId>
              </a:tblPr>
              <a:tblGrid>
                <a:gridCol w="2921100"/>
                <a:gridCol w="4317900"/>
              </a:tblGrid>
              <a:tr h="3209200">
                <a:tc>
                  <a:txBody>
                    <a:bodyPr/>
                    <a:lstStyle/>
                    <a:p>
                      <a:pPr indent="0" lvl="0" marL="0" rtl="0" algn="ctr">
                        <a:spcBef>
                          <a:spcPts val="0"/>
                        </a:spcBef>
                        <a:spcAft>
                          <a:spcPts val="0"/>
                        </a:spcAft>
                        <a:buNone/>
                      </a:pPr>
                      <a:r>
                        <a:rPr lang="en"/>
                        <a:t>Inattentive Type</a:t>
                      </a:r>
                      <a:endParaRPr/>
                    </a:p>
                  </a:txBody>
                  <a:tcPr marT="91425" marB="91425" marR="91425" marL="91425" anchor="ctr"/>
                </a:tc>
                <a:tc>
                  <a:txBody>
                    <a:bodyPr/>
                    <a:lstStyle/>
                    <a:p>
                      <a:pPr indent="-317500" lvl="0" marL="457200" rtl="0" algn="l">
                        <a:spcBef>
                          <a:spcPts val="0"/>
                        </a:spcBef>
                        <a:spcAft>
                          <a:spcPts val="0"/>
                        </a:spcAft>
                        <a:buSzPts val="1400"/>
                        <a:buChar char="●"/>
                      </a:pPr>
                      <a:r>
                        <a:rPr lang="en"/>
                        <a:t>Displays poor listening skills</a:t>
                      </a:r>
                      <a:endParaRPr/>
                    </a:p>
                    <a:p>
                      <a:pPr indent="-317500" lvl="0" marL="457200" rtl="0" algn="l">
                        <a:spcBef>
                          <a:spcPts val="0"/>
                        </a:spcBef>
                        <a:spcAft>
                          <a:spcPts val="0"/>
                        </a:spcAft>
                        <a:buSzPts val="1400"/>
                        <a:buChar char="●"/>
                      </a:pPr>
                      <a:r>
                        <a:rPr lang="en"/>
                        <a:t>Loses and/or misplaces items needed to complete activities</a:t>
                      </a:r>
                      <a:endParaRPr/>
                    </a:p>
                    <a:p>
                      <a:pPr indent="-317500" lvl="0" marL="457200" rtl="0" algn="l">
                        <a:spcBef>
                          <a:spcPts val="0"/>
                        </a:spcBef>
                        <a:spcAft>
                          <a:spcPts val="0"/>
                        </a:spcAft>
                        <a:buSzPts val="1400"/>
                        <a:buChar char="●"/>
                      </a:pPr>
                      <a:r>
                        <a:rPr lang="en"/>
                        <a:t>Sidetracked by external or unimportant stimuli</a:t>
                      </a:r>
                      <a:endParaRPr/>
                    </a:p>
                    <a:p>
                      <a:pPr indent="-317500" lvl="0" marL="457200" rtl="0" algn="l">
                        <a:spcBef>
                          <a:spcPts val="0"/>
                        </a:spcBef>
                        <a:spcAft>
                          <a:spcPts val="0"/>
                        </a:spcAft>
                        <a:buSzPts val="1400"/>
                        <a:buChar char="●"/>
                      </a:pPr>
                      <a:r>
                        <a:rPr lang="en"/>
                        <a:t>Forgets daily activities</a:t>
                      </a:r>
                      <a:endParaRPr/>
                    </a:p>
                    <a:p>
                      <a:pPr indent="-317500" lvl="0" marL="457200" rtl="0" algn="l">
                        <a:spcBef>
                          <a:spcPts val="0"/>
                        </a:spcBef>
                        <a:spcAft>
                          <a:spcPts val="0"/>
                        </a:spcAft>
                        <a:buSzPts val="1400"/>
                        <a:buChar char="●"/>
                      </a:pPr>
                      <a:r>
                        <a:rPr lang="en"/>
                        <a:t>Diminished attention span</a:t>
                      </a:r>
                      <a:endParaRPr/>
                    </a:p>
                    <a:p>
                      <a:pPr indent="-317500" lvl="0" marL="457200" rtl="0" algn="l">
                        <a:spcBef>
                          <a:spcPts val="0"/>
                        </a:spcBef>
                        <a:spcAft>
                          <a:spcPts val="0"/>
                        </a:spcAft>
                        <a:buSzPts val="1400"/>
                        <a:buChar char="●"/>
                      </a:pPr>
                      <a:r>
                        <a:rPr lang="en"/>
                        <a:t>Lacks ability to complete schoolwork and other assignments or to follow instructions.</a:t>
                      </a:r>
                      <a:endParaRPr/>
                    </a:p>
                    <a:p>
                      <a:pPr indent="-317500" lvl="0" marL="457200" rtl="0" algn="l">
                        <a:spcBef>
                          <a:spcPts val="0"/>
                        </a:spcBef>
                        <a:spcAft>
                          <a:spcPts val="0"/>
                        </a:spcAft>
                        <a:buSzPts val="1400"/>
                        <a:buChar char="●"/>
                      </a:pPr>
                      <a:r>
                        <a:rPr lang="en"/>
                        <a:t>Avoids homework or activities requiring concentrations. </a:t>
                      </a:r>
                      <a:endParaRPr/>
                    </a:p>
                    <a:p>
                      <a:pPr indent="-317500" lvl="0" marL="457200" rtl="0" algn="l">
                        <a:spcBef>
                          <a:spcPts val="0"/>
                        </a:spcBef>
                        <a:spcAft>
                          <a:spcPts val="0"/>
                        </a:spcAft>
                        <a:buSzPts val="1400"/>
                        <a:buChar char="●"/>
                      </a:pPr>
                      <a:r>
                        <a:rPr lang="en"/>
                        <a:t>Fails to focus on details and/or makes thoughtless mistakes.</a:t>
                      </a:r>
                      <a:endParaRPr/>
                    </a:p>
                  </a:txBody>
                  <a:tcPr marT="91425" marB="91425" marR="91425" marL="91425" anchor="ctr"/>
                </a:tc>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p231"/>
          <p:cNvSpPr txBox="1"/>
          <p:nvPr>
            <p:ph type="ctrTitle"/>
          </p:nvPr>
        </p:nvSpPr>
        <p:spPr>
          <a:xfrm>
            <a:off x="855625" y="-236025"/>
            <a:ext cx="7611900" cy="9828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types</a:t>
            </a:r>
            <a:endParaRPr sz="3000"/>
          </a:p>
        </p:txBody>
      </p:sp>
      <p:pic>
        <p:nvPicPr>
          <p:cNvPr id="1752" name="Google Shape;1752;p231"/>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graphicFrame>
        <p:nvGraphicFramePr>
          <p:cNvPr id="1753" name="Google Shape;1753;p231"/>
          <p:cNvGraphicFramePr/>
          <p:nvPr/>
        </p:nvGraphicFramePr>
        <p:xfrm>
          <a:off x="1216750" y="973275"/>
          <a:ext cx="3000000" cy="3000000"/>
        </p:xfrm>
        <a:graphic>
          <a:graphicData uri="http://schemas.openxmlformats.org/drawingml/2006/table">
            <a:tbl>
              <a:tblPr>
                <a:noFill/>
                <a:tableStyleId>{8A54020C-5472-434C-B60F-B5F95014CD8E}</a:tableStyleId>
              </a:tblPr>
              <a:tblGrid>
                <a:gridCol w="2930025"/>
                <a:gridCol w="4431675"/>
              </a:tblGrid>
              <a:tr h="1796875">
                <a:tc rowSpan="2">
                  <a:txBody>
                    <a:bodyPr/>
                    <a:lstStyle/>
                    <a:p>
                      <a:pPr indent="0" lvl="0" marL="0" rtl="0" algn="ctr">
                        <a:spcBef>
                          <a:spcPts val="0"/>
                        </a:spcBef>
                        <a:spcAft>
                          <a:spcPts val="0"/>
                        </a:spcAft>
                        <a:buNone/>
                      </a:pPr>
                      <a:r>
                        <a:rPr lang="en" sz="1800"/>
                        <a:t>Hyperactive/Impulsive Type</a:t>
                      </a:r>
                      <a:endParaRPr sz="1800"/>
                    </a:p>
                  </a:txBody>
                  <a:tcPr marT="91425" marB="91425" marR="91425" marL="91425" anchor="ctr"/>
                </a:tc>
                <a:tc>
                  <a:txBody>
                    <a:bodyPr/>
                    <a:lstStyle/>
                    <a:p>
                      <a:pPr indent="0" lvl="0" marL="0" rtl="0" algn="l">
                        <a:spcBef>
                          <a:spcPts val="0"/>
                        </a:spcBef>
                        <a:spcAft>
                          <a:spcPts val="0"/>
                        </a:spcAft>
                        <a:buNone/>
                      </a:pPr>
                      <a:r>
                        <a:rPr lang="en" sz="1200"/>
                        <a:t>Hyperactive symptoms: </a:t>
                      </a:r>
                      <a:endParaRPr sz="1200"/>
                    </a:p>
                    <a:p>
                      <a:pPr indent="-304800" lvl="0" marL="457200" rtl="0" algn="l">
                        <a:spcBef>
                          <a:spcPts val="0"/>
                        </a:spcBef>
                        <a:spcAft>
                          <a:spcPts val="0"/>
                        </a:spcAft>
                        <a:buSzPts val="1200"/>
                        <a:buChar char="●"/>
                      </a:pPr>
                      <a:r>
                        <a:rPr lang="en" sz="1200"/>
                        <a:t>Squirms when seated or fidgets with feet/hands. </a:t>
                      </a:r>
                      <a:endParaRPr sz="1200"/>
                    </a:p>
                    <a:p>
                      <a:pPr indent="-304800" lvl="0" marL="457200" rtl="0" algn="l">
                        <a:spcBef>
                          <a:spcPts val="0"/>
                        </a:spcBef>
                        <a:spcAft>
                          <a:spcPts val="0"/>
                        </a:spcAft>
                        <a:buSzPts val="1200"/>
                        <a:buChar char="●"/>
                      </a:pPr>
                      <a:r>
                        <a:rPr lang="en" sz="1200"/>
                        <a:t>Marked restlessness that is difficult to control. </a:t>
                      </a:r>
                      <a:endParaRPr sz="1200"/>
                    </a:p>
                    <a:p>
                      <a:pPr indent="-304800" lvl="0" marL="457200" rtl="0" algn="l">
                        <a:spcBef>
                          <a:spcPts val="0"/>
                        </a:spcBef>
                        <a:spcAft>
                          <a:spcPts val="0"/>
                        </a:spcAft>
                        <a:buSzPts val="1200"/>
                        <a:buChar char="●"/>
                      </a:pPr>
                      <a:r>
                        <a:rPr lang="en" sz="1200"/>
                        <a:t>Appears to be driven by ‘a motor’ or is often ‘on the go’.</a:t>
                      </a:r>
                      <a:endParaRPr sz="1200"/>
                    </a:p>
                    <a:p>
                      <a:pPr indent="-304800" lvl="0" marL="457200" rtl="0" algn="l">
                        <a:spcBef>
                          <a:spcPts val="0"/>
                        </a:spcBef>
                        <a:spcAft>
                          <a:spcPts val="0"/>
                        </a:spcAft>
                        <a:buSzPts val="1200"/>
                        <a:buChar char="●"/>
                      </a:pPr>
                      <a:r>
                        <a:rPr lang="en" sz="1200"/>
                        <a:t>Lacks ability to plays and engage in leisure activities in a quiet manner.</a:t>
                      </a:r>
                      <a:endParaRPr sz="1200"/>
                    </a:p>
                    <a:p>
                      <a:pPr indent="-304800" lvl="0" marL="457200" rtl="0" algn="l">
                        <a:spcBef>
                          <a:spcPts val="0"/>
                        </a:spcBef>
                        <a:spcAft>
                          <a:spcPts val="0"/>
                        </a:spcAft>
                        <a:buSzPts val="1200"/>
                        <a:buChar char="●"/>
                      </a:pPr>
                      <a:r>
                        <a:rPr lang="en" sz="1200"/>
                        <a:t>Incapable of staying seated in class.</a:t>
                      </a:r>
                      <a:endParaRPr sz="1200"/>
                    </a:p>
                    <a:p>
                      <a:pPr indent="-304800" lvl="0" marL="457200" rtl="0" algn="l">
                        <a:spcBef>
                          <a:spcPts val="0"/>
                        </a:spcBef>
                        <a:spcAft>
                          <a:spcPts val="0"/>
                        </a:spcAft>
                        <a:buSzPts val="1200"/>
                        <a:buChar char="●"/>
                      </a:pPr>
                      <a:r>
                        <a:rPr lang="en" sz="1200"/>
                        <a:t>Overly talkative</a:t>
                      </a:r>
                      <a:endParaRPr sz="1200"/>
                    </a:p>
                  </a:txBody>
                  <a:tcPr marT="91425" marB="91425" marR="91425" marL="91425" anchor="ctr"/>
                </a:tc>
              </a:tr>
              <a:tr h="1873600">
                <a:tc vMerge="1"/>
                <a:tc>
                  <a:txBody>
                    <a:bodyPr/>
                    <a:lstStyle/>
                    <a:p>
                      <a:pPr indent="0" lvl="0" marL="0" rtl="0" algn="l">
                        <a:spcBef>
                          <a:spcPts val="0"/>
                        </a:spcBef>
                        <a:spcAft>
                          <a:spcPts val="0"/>
                        </a:spcAft>
                        <a:buNone/>
                      </a:pPr>
                      <a:r>
                        <a:rPr lang="en" sz="1200"/>
                        <a:t>Impulsive symptoms: </a:t>
                      </a:r>
                      <a:endParaRPr sz="1200"/>
                    </a:p>
                    <a:p>
                      <a:pPr indent="-304800" lvl="0" marL="457200" rtl="0" algn="l">
                        <a:spcBef>
                          <a:spcPts val="0"/>
                        </a:spcBef>
                        <a:spcAft>
                          <a:spcPts val="0"/>
                        </a:spcAft>
                        <a:buSzPts val="1200"/>
                        <a:buChar char="●"/>
                      </a:pPr>
                      <a:r>
                        <a:rPr lang="en" sz="1200"/>
                        <a:t>Difficulty waiting turn</a:t>
                      </a:r>
                      <a:endParaRPr sz="1200"/>
                    </a:p>
                    <a:p>
                      <a:pPr indent="-304800" lvl="0" marL="457200" rtl="0" algn="l">
                        <a:spcBef>
                          <a:spcPts val="0"/>
                        </a:spcBef>
                        <a:spcAft>
                          <a:spcPts val="0"/>
                        </a:spcAft>
                        <a:buSzPts val="1200"/>
                        <a:buChar char="●"/>
                      </a:pPr>
                      <a:r>
                        <a:rPr lang="en" sz="1200"/>
                        <a:t>Interrupts or intrudes into conversations and activities of others</a:t>
                      </a:r>
                      <a:endParaRPr sz="1200"/>
                    </a:p>
                    <a:p>
                      <a:pPr indent="-304800" lvl="0" marL="457200" rtl="0" algn="l">
                        <a:spcBef>
                          <a:spcPts val="0"/>
                        </a:spcBef>
                        <a:spcAft>
                          <a:spcPts val="0"/>
                        </a:spcAft>
                        <a:buSzPts val="1200"/>
                        <a:buChar char="●"/>
                      </a:pPr>
                      <a:r>
                        <a:rPr lang="en" sz="1200"/>
                        <a:t>Impulsively blurts out answers before questions are completed</a:t>
                      </a:r>
                      <a:endParaRPr sz="1200"/>
                    </a:p>
                  </a:txBody>
                  <a:tcPr marT="91425" marB="91425" marR="91425" marL="91425" anchor="ctr"/>
                </a:tc>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232"/>
          <p:cNvSpPr txBox="1"/>
          <p:nvPr>
            <p:ph type="ctrTitle"/>
          </p:nvPr>
        </p:nvSpPr>
        <p:spPr>
          <a:xfrm>
            <a:off x="855625" y="-236025"/>
            <a:ext cx="7611900" cy="9828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types</a:t>
            </a:r>
            <a:endParaRPr sz="3000"/>
          </a:p>
        </p:txBody>
      </p:sp>
      <p:pic>
        <p:nvPicPr>
          <p:cNvPr id="1759" name="Google Shape;1759;p232"/>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graphicFrame>
        <p:nvGraphicFramePr>
          <p:cNvPr id="1760" name="Google Shape;1760;p232"/>
          <p:cNvGraphicFramePr/>
          <p:nvPr/>
        </p:nvGraphicFramePr>
        <p:xfrm>
          <a:off x="1296975" y="1223375"/>
          <a:ext cx="3000000" cy="3000000"/>
        </p:xfrm>
        <a:graphic>
          <a:graphicData uri="http://schemas.openxmlformats.org/drawingml/2006/table">
            <a:tbl>
              <a:tblPr>
                <a:noFill/>
                <a:tableStyleId>{8A54020C-5472-434C-B60F-B5F95014CD8E}</a:tableStyleId>
              </a:tblPr>
              <a:tblGrid>
                <a:gridCol w="2783525"/>
                <a:gridCol w="4210100"/>
              </a:tblGrid>
              <a:tr h="1422650">
                <a:tc rowSpan="2">
                  <a:txBody>
                    <a:bodyPr/>
                    <a:lstStyle/>
                    <a:p>
                      <a:pPr indent="0" lvl="0" marL="0" rtl="0" algn="ctr">
                        <a:spcBef>
                          <a:spcPts val="0"/>
                        </a:spcBef>
                        <a:spcAft>
                          <a:spcPts val="0"/>
                        </a:spcAft>
                        <a:buNone/>
                      </a:pPr>
                      <a:r>
                        <a:rPr lang="en" sz="1800"/>
                        <a:t>Combined Type</a:t>
                      </a:r>
                      <a:endParaRPr sz="1800"/>
                    </a:p>
                  </a:txBody>
                  <a:tcPr marT="91425" marB="91425" marR="91425" marL="91425" anchor="ctr"/>
                </a:tc>
                <a:tc rowSpan="2">
                  <a:txBody>
                    <a:bodyPr/>
                    <a:lstStyle/>
                    <a:p>
                      <a:pPr indent="0" lvl="0" marL="457200" rtl="0" algn="l">
                        <a:spcBef>
                          <a:spcPts val="0"/>
                        </a:spcBef>
                        <a:spcAft>
                          <a:spcPts val="0"/>
                        </a:spcAft>
                        <a:buNone/>
                      </a:pPr>
                      <a:r>
                        <a:rPr lang="en"/>
                        <a:t>Patient meets both inattentive and hyperactive/impulsive criteria for the past 6 months</a:t>
                      </a:r>
                      <a:endParaRPr/>
                    </a:p>
                  </a:txBody>
                  <a:tcPr marT="91425" marB="91425" marR="91425" marL="91425" anchor="ctr"/>
                </a:tc>
              </a:tr>
              <a:tr h="1483375">
                <a:tc vMerge="1"/>
                <a:tc v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0"/>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Medical Diagnosis in ASD: Immunologic</a:t>
            </a:r>
            <a:endParaRPr/>
          </a:p>
        </p:txBody>
      </p:sp>
      <p:graphicFrame>
        <p:nvGraphicFramePr>
          <p:cNvPr id="491" name="Google Shape;491;p80"/>
          <p:cNvGraphicFramePr/>
          <p:nvPr/>
        </p:nvGraphicFramePr>
        <p:xfrm>
          <a:off x="366340" y="1268016"/>
          <a:ext cx="3000000" cy="3000000"/>
        </p:xfrm>
        <a:graphic>
          <a:graphicData uri="http://schemas.openxmlformats.org/drawingml/2006/table">
            <a:tbl>
              <a:tblPr bandRow="1" firstRow="1">
                <a:noFill/>
                <a:tableStyleId>{3A4487E3-CA33-4B0F-A24C-73D9C395A894}</a:tableStyleId>
              </a:tblPr>
              <a:tblGrid>
                <a:gridCol w="1645925"/>
                <a:gridCol w="2717950"/>
                <a:gridCol w="3865725"/>
              </a:tblGrid>
              <a:tr h="152400">
                <a:tc>
                  <a:txBody>
                    <a:bodyPr/>
                    <a:lstStyle/>
                    <a:p>
                      <a:pPr indent="0" lvl="0" marL="0" marR="0" rtl="0" algn="ctr">
                        <a:spcBef>
                          <a:spcPts val="0"/>
                        </a:spcBef>
                        <a:spcAft>
                          <a:spcPts val="0"/>
                        </a:spcAft>
                        <a:buNone/>
                      </a:pPr>
                      <a:r>
                        <a:rPr lang="en" sz="1200">
                          <a:latin typeface="Arial"/>
                          <a:ea typeface="Arial"/>
                          <a:cs typeface="Arial"/>
                          <a:sym typeface="Arial"/>
                        </a:rPr>
                        <a:t>Disorder</a:t>
                      </a:r>
                      <a:endParaRPr sz="1100"/>
                    </a:p>
                  </a:txBody>
                  <a:tcPr marT="34300" marB="34300" marR="68600" marL="68600"/>
                </a:tc>
                <a:tc>
                  <a:txBody>
                    <a:bodyPr/>
                    <a:lstStyle/>
                    <a:p>
                      <a:pPr indent="0" lvl="0" marL="0" marR="0" rtl="0" algn="ctr">
                        <a:spcBef>
                          <a:spcPts val="0"/>
                        </a:spcBef>
                        <a:spcAft>
                          <a:spcPts val="0"/>
                        </a:spcAft>
                        <a:buNone/>
                      </a:pPr>
                      <a:r>
                        <a:rPr lang="en" sz="1200">
                          <a:latin typeface="Arial"/>
                          <a:ea typeface="Arial"/>
                          <a:cs typeface="Arial"/>
                          <a:sym typeface="Arial"/>
                        </a:rPr>
                        <a:t>Prevalence/Range</a:t>
                      </a:r>
                      <a:endParaRPr sz="1100"/>
                    </a:p>
                  </a:txBody>
                  <a:tcPr marT="34300" marB="34300" marR="68600" marL="68600"/>
                </a:tc>
                <a:tc>
                  <a:txBody>
                    <a:bodyPr/>
                    <a:lstStyle/>
                    <a:p>
                      <a:pPr indent="0" lvl="0" marL="0" marR="0" rtl="0" algn="ctr">
                        <a:spcBef>
                          <a:spcPts val="0"/>
                        </a:spcBef>
                        <a:spcAft>
                          <a:spcPts val="0"/>
                        </a:spcAft>
                        <a:buNone/>
                      </a:pPr>
                      <a:r>
                        <a:rPr lang="en" sz="1200">
                          <a:latin typeface="Arial"/>
                          <a:ea typeface="Arial"/>
                          <a:cs typeface="Arial"/>
                          <a:sym typeface="Arial"/>
                        </a:rPr>
                        <a:t>Features</a:t>
                      </a:r>
                      <a:endParaRPr sz="1100"/>
                    </a:p>
                  </a:txBody>
                  <a:tcPr marT="34300" marB="34300" marR="68600" marL="68600"/>
                </a:tc>
              </a:tr>
              <a:tr h="278150">
                <a:tc>
                  <a:txBody>
                    <a:bodyPr/>
                    <a:lstStyle/>
                    <a:p>
                      <a:pPr indent="0" lvl="0" marL="0" marR="0" rtl="0" algn="l">
                        <a:spcBef>
                          <a:spcPts val="0"/>
                        </a:spcBef>
                        <a:spcAft>
                          <a:spcPts val="0"/>
                        </a:spcAft>
                        <a:buNone/>
                      </a:pPr>
                      <a:r>
                        <a:rPr lang="en" sz="1200">
                          <a:latin typeface="Arial"/>
                          <a:ea typeface="Arial"/>
                          <a:cs typeface="Arial"/>
                          <a:sym typeface="Arial"/>
                        </a:rPr>
                        <a:t>Urticaria</a:t>
                      </a:r>
                      <a:endParaRPr sz="9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8.4% in ASD vs 6.3% in Controls.</a:t>
                      </a:r>
                      <a:endParaRPr sz="1100"/>
                    </a:p>
                    <a:p>
                      <a:pPr indent="0" lvl="0" marL="0" marR="0" rtl="0" algn="ctr">
                        <a:spcBef>
                          <a:spcPts val="0"/>
                        </a:spcBef>
                        <a:spcAft>
                          <a:spcPts val="0"/>
                        </a:spcAft>
                        <a:buNone/>
                      </a:pPr>
                      <a:r>
                        <a:rPr lang="en" sz="1200"/>
                        <a:t>9 – 91%</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May correlate with Severity of ASD</a:t>
                      </a:r>
                      <a:endParaRPr sz="1100"/>
                    </a:p>
                    <a:p>
                      <a:pPr indent="0" lvl="0" marL="0" marR="0" rtl="0" algn="l">
                        <a:spcBef>
                          <a:spcPts val="0"/>
                        </a:spcBef>
                        <a:spcAft>
                          <a:spcPts val="0"/>
                        </a:spcAft>
                        <a:buNone/>
                      </a:pPr>
                      <a:r>
                        <a:rPr lang="en" sz="1200"/>
                        <a:t>Constipation and Diarrhea most prominent</a:t>
                      </a:r>
                      <a:endParaRPr sz="1100"/>
                    </a:p>
                  </a:txBody>
                  <a:tcPr marT="34300" marB="34300" marR="68600" marL="68600"/>
                </a:tc>
              </a:tr>
              <a:tr h="278150">
                <a:tc>
                  <a:txBody>
                    <a:bodyPr/>
                    <a:lstStyle/>
                    <a:p>
                      <a:pPr indent="0" lvl="0" marL="0" marR="0" rtl="0" algn="l">
                        <a:spcBef>
                          <a:spcPts val="0"/>
                        </a:spcBef>
                        <a:spcAft>
                          <a:spcPts val="0"/>
                        </a:spcAft>
                        <a:buNone/>
                      </a:pPr>
                      <a:r>
                        <a:rPr lang="en" sz="1200">
                          <a:latin typeface="Arial"/>
                          <a:ea typeface="Arial"/>
                          <a:cs typeface="Arial"/>
                          <a:sym typeface="Arial"/>
                        </a:rPr>
                        <a:t>Asthma and Allergic Disorders</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Asthma = 21% </a:t>
                      </a:r>
                      <a:endParaRPr sz="1100"/>
                    </a:p>
                    <a:p>
                      <a:pPr indent="0" lvl="0" marL="0" marR="0" rtl="0" algn="l">
                        <a:spcBef>
                          <a:spcPts val="0"/>
                        </a:spcBef>
                        <a:spcAft>
                          <a:spcPts val="0"/>
                        </a:spcAft>
                        <a:buNone/>
                      </a:pPr>
                      <a:r>
                        <a:rPr lang="en" sz="1200"/>
                        <a:t>15.6% Eczema/Skin Allergy</a:t>
                      </a:r>
                      <a:endParaRPr sz="1100"/>
                    </a:p>
                    <a:p>
                      <a:pPr indent="0" lvl="0" marL="0" marR="0" rtl="0" algn="l">
                        <a:spcBef>
                          <a:spcPts val="0"/>
                        </a:spcBef>
                        <a:spcAft>
                          <a:spcPts val="0"/>
                        </a:spcAft>
                        <a:buNone/>
                      </a:pPr>
                      <a:r>
                        <a:rPr lang="en" sz="1200"/>
                        <a:t>Food Allergies = 9.6%</a:t>
                      </a:r>
                      <a:endParaRPr sz="1100"/>
                    </a:p>
                  </a:txBody>
                  <a:tcPr marT="34300" marB="34300" marR="68600" marL="68600"/>
                </a:tc>
                <a:tc>
                  <a:txBody>
                    <a:bodyPr/>
                    <a:lstStyle/>
                    <a:p>
                      <a:pPr indent="-215900" lvl="0" marL="215900" marR="0" rtl="0" algn="l">
                        <a:spcBef>
                          <a:spcPts val="0"/>
                        </a:spcBef>
                        <a:spcAft>
                          <a:spcPts val="0"/>
                        </a:spcAft>
                        <a:buClr>
                          <a:schemeClr val="dk1"/>
                        </a:buClr>
                        <a:buSzPts val="1200"/>
                        <a:buFont typeface="Arial"/>
                        <a:buChar char="•"/>
                      </a:pPr>
                      <a:r>
                        <a:rPr lang="en" sz="1200">
                          <a:latin typeface="Arial"/>
                          <a:ea typeface="Arial"/>
                          <a:cs typeface="Arial"/>
                          <a:sym typeface="Arial"/>
                        </a:rPr>
                        <a:t>66% and 69% higher likelihood of asthma and Allergy vs. Gen Pop.</a:t>
                      </a:r>
                      <a:endParaRPr sz="1100"/>
                    </a:p>
                    <a:p>
                      <a:pPr indent="-215900" lvl="0" marL="215900" marR="0" rtl="0" algn="l">
                        <a:spcBef>
                          <a:spcPts val="0"/>
                        </a:spcBef>
                        <a:spcAft>
                          <a:spcPts val="0"/>
                        </a:spcAft>
                        <a:buClr>
                          <a:schemeClr val="dk1"/>
                        </a:buClr>
                        <a:buSzPts val="1200"/>
                        <a:buFont typeface="Arial"/>
                        <a:buChar char="•"/>
                      </a:pPr>
                      <a:r>
                        <a:rPr lang="en" sz="1200"/>
                        <a:t>(Some studies find no increased rates) </a:t>
                      </a:r>
                      <a:endParaRPr sz="1100"/>
                    </a:p>
                    <a:p>
                      <a:pPr indent="-215900" lvl="0" marL="215900" marR="0" rtl="0" algn="l">
                        <a:spcBef>
                          <a:spcPts val="0"/>
                        </a:spcBef>
                        <a:spcAft>
                          <a:spcPts val="0"/>
                        </a:spcAft>
                        <a:buClr>
                          <a:schemeClr val="dk1"/>
                        </a:buClr>
                        <a:buSzPts val="1200"/>
                        <a:buFont typeface="Arial"/>
                        <a:buChar char="•"/>
                      </a:pPr>
                      <a:r>
                        <a:rPr lang="en" sz="1200"/>
                        <a:t>Others find Atopy in early childhood associates with higher likelihood of ASD Dx</a:t>
                      </a:r>
                      <a:endParaRPr sz="1100"/>
                    </a:p>
                  </a:txBody>
                  <a:tcPr marT="34300" marB="34300" marR="68600" marL="68600"/>
                </a:tc>
              </a:tr>
              <a:tr h="278150">
                <a:tc>
                  <a:txBody>
                    <a:bodyPr/>
                    <a:lstStyle/>
                    <a:p>
                      <a:pPr indent="0" lvl="0" marL="0" marR="0" rtl="0" algn="l">
                        <a:spcBef>
                          <a:spcPts val="0"/>
                        </a:spcBef>
                        <a:spcAft>
                          <a:spcPts val="0"/>
                        </a:spcAft>
                        <a:buNone/>
                      </a:pPr>
                      <a:r>
                        <a:rPr lang="en" sz="1200">
                          <a:latin typeface="Arial"/>
                          <a:ea typeface="Arial"/>
                          <a:cs typeface="Arial"/>
                          <a:sym typeface="Arial"/>
                        </a:rPr>
                        <a:t>Hearing Impairments</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1.6% = Co-occurring HL and ASD</a:t>
                      </a:r>
                      <a:endParaRPr sz="1100"/>
                    </a:p>
                    <a:p>
                      <a:pPr indent="0" lvl="0" marL="0" marR="0" rtl="0" algn="l">
                        <a:spcBef>
                          <a:spcPts val="0"/>
                        </a:spcBef>
                        <a:spcAft>
                          <a:spcPts val="0"/>
                        </a:spcAft>
                        <a:buNone/>
                      </a:pPr>
                      <a:r>
                        <a:rPr lang="en" sz="1200"/>
                        <a:t>5.8% = Co-occurring HL with ASD+ </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9% of Children with Hearing Impairment had dx of ASD</a:t>
                      </a:r>
                      <a:endParaRPr sz="1100"/>
                    </a:p>
                    <a:p>
                      <a:pPr indent="0" lvl="0" marL="0" marR="0" rtl="0" algn="l">
                        <a:spcBef>
                          <a:spcPts val="0"/>
                        </a:spcBef>
                        <a:spcAft>
                          <a:spcPts val="0"/>
                        </a:spcAft>
                        <a:buNone/>
                      </a:pPr>
                      <a:r>
                        <a:t/>
                      </a:r>
                      <a:endParaRPr sz="1200"/>
                    </a:p>
                  </a:txBody>
                  <a:tcPr marT="34300" marB="34300" marR="68600" marL="68600"/>
                </a:tc>
              </a:tr>
              <a:tr h="205750">
                <a:tc>
                  <a:txBody>
                    <a:bodyPr/>
                    <a:lstStyle/>
                    <a:p>
                      <a:pPr indent="0" lvl="0" marL="0" marR="0" rtl="0" algn="l">
                        <a:spcBef>
                          <a:spcPts val="0"/>
                        </a:spcBef>
                        <a:spcAft>
                          <a:spcPts val="0"/>
                        </a:spcAft>
                        <a:buNone/>
                      </a:pPr>
                      <a:r>
                        <a:rPr lang="en" sz="1200">
                          <a:latin typeface="Arial"/>
                          <a:ea typeface="Arial"/>
                          <a:cs typeface="Arial"/>
                          <a:sym typeface="Arial"/>
                        </a:rPr>
                        <a:t>Vision Impairment</a:t>
                      </a:r>
                      <a:endParaRPr sz="1100"/>
                    </a:p>
                  </a:txBody>
                  <a:tcPr marT="34300" marB="34300" marR="68600" marL="68600"/>
                </a:tc>
                <a:tc>
                  <a:txBody>
                    <a:bodyPr/>
                    <a:lstStyle/>
                    <a:p>
                      <a:pPr indent="0" lvl="0" marL="0" marR="0" rtl="0" algn="ctr">
                        <a:spcBef>
                          <a:spcPts val="0"/>
                        </a:spcBef>
                        <a:spcAft>
                          <a:spcPts val="0"/>
                        </a:spcAft>
                        <a:buNone/>
                      </a:pPr>
                      <a:r>
                        <a:rPr lang="en" sz="1200">
                          <a:latin typeface="Arial"/>
                          <a:ea typeface="Arial"/>
                          <a:cs typeface="Arial"/>
                          <a:sym typeface="Arial"/>
                        </a:rPr>
                        <a:t>23%</a:t>
                      </a:r>
                      <a:endParaRPr sz="1100"/>
                    </a:p>
                    <a:p>
                      <a:pPr indent="0" lvl="0" marL="0" marR="0" rtl="0" algn="ctr">
                        <a:spcBef>
                          <a:spcPts val="0"/>
                        </a:spcBef>
                        <a:spcAft>
                          <a:spcPts val="0"/>
                        </a:spcAft>
                        <a:buNone/>
                      </a:pPr>
                      <a:r>
                        <a:rPr lang="en" sz="1200"/>
                        <a:t>Strabismus: 18 – 51%</a:t>
                      </a:r>
                      <a:endParaRPr sz="1100"/>
                    </a:p>
                  </a:txBody>
                  <a:tcPr marT="34300" marB="34300" marR="68600" marL="68600"/>
                </a:tc>
                <a:tc>
                  <a:txBody>
                    <a:bodyPr/>
                    <a:lstStyle/>
                    <a:p>
                      <a:pPr indent="0" lvl="0" marL="0" marR="0" rtl="0" algn="l">
                        <a:spcBef>
                          <a:spcPts val="0"/>
                        </a:spcBef>
                        <a:spcAft>
                          <a:spcPts val="0"/>
                        </a:spcAft>
                        <a:buNone/>
                      </a:pPr>
                      <a:r>
                        <a:rPr lang="en" sz="1200">
                          <a:latin typeface="Arial"/>
                          <a:ea typeface="Arial"/>
                          <a:cs typeface="Arial"/>
                          <a:sym typeface="Arial"/>
                        </a:rPr>
                        <a:t>7.2% - 19% of Children w/ Vision Impairments had DX of  ASD</a:t>
                      </a:r>
                      <a:endParaRPr sz="1100"/>
                    </a:p>
                  </a:txBody>
                  <a:tcPr marT="34300" marB="34300" marR="68600" marL="68600"/>
                </a:tc>
              </a:tr>
            </a:tbl>
          </a:graphicData>
        </a:graphic>
      </p:graphicFrame>
      <p:sp>
        <p:nvSpPr>
          <p:cNvPr id="492" name="Google Shape;492;p80"/>
          <p:cNvSpPr txBox="1"/>
          <p:nvPr/>
        </p:nvSpPr>
        <p:spPr>
          <a:xfrm>
            <a:off x="2571657" y="4503797"/>
            <a:ext cx="38190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00">
                <a:solidFill>
                  <a:srgbClr val="767679"/>
                </a:solidFill>
                <a:latin typeface="Arial"/>
                <a:ea typeface="Arial"/>
                <a:cs typeface="Arial"/>
                <a:sym typeface="Arial"/>
              </a:rPr>
              <a:t>Do, et al. Ophthalmic &amp; Physiological Optics 37 (2017) 212–224</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Cervantes &amp; Jang, in Comorbid conditions among children with ASD, Matson,ed Springer, 2016</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Matson &amp; Burns. in Handbook of Interdisciplinary Treatments of ASD, Rieske ed. Springer 2019</a:t>
            </a:r>
            <a:endParaRPr sz="1100"/>
          </a:p>
          <a:p>
            <a:pPr indent="0" lvl="0" marL="0" marR="0" rtl="0" algn="l">
              <a:spcBef>
                <a:spcPts val="0"/>
              </a:spcBef>
              <a:spcAft>
                <a:spcPts val="0"/>
              </a:spcAft>
              <a:buNone/>
            </a:pPr>
            <a:r>
              <a:rPr lang="en" sz="600">
                <a:solidFill>
                  <a:srgbClr val="767679"/>
                </a:solidFill>
                <a:latin typeface="Arial"/>
                <a:ea typeface="Arial"/>
                <a:cs typeface="Arial"/>
                <a:sym typeface="Arial"/>
              </a:rPr>
              <a:t>Strang, in in Comorbid conditions among children with ASD, Matson,ed Springer, 2016</a:t>
            </a:r>
            <a:endParaRPr sz="11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233"/>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a:t>
            </a:r>
            <a:endParaRPr sz="3000"/>
          </a:p>
        </p:txBody>
      </p:sp>
      <p:sp>
        <p:nvSpPr>
          <p:cNvPr id="1766" name="Google Shape;1766;p233"/>
          <p:cNvSpPr txBox="1"/>
          <p:nvPr>
            <p:ph idx="1" type="subTitle"/>
          </p:nvPr>
        </p:nvSpPr>
        <p:spPr>
          <a:xfrm>
            <a:off x="1143000" y="1498600"/>
            <a:ext cx="7350900" cy="3012600"/>
          </a:xfrm>
          <a:prstGeom prst="rect">
            <a:avLst/>
          </a:prstGeom>
          <a:noFill/>
          <a:ln>
            <a:noFill/>
          </a:ln>
        </p:spPr>
        <p:txBody>
          <a:bodyPr anchorCtr="0" anchor="t" bIns="34275" lIns="68575" spcFirstLastPara="1" rIns="68575" wrap="square" tIns="34275">
            <a:normAutofit fontScale="40000" lnSpcReduction="20000"/>
          </a:bodyPr>
          <a:lstStyle/>
          <a:p>
            <a:pPr indent="0" lvl="0" marL="0" rtl="0" algn="l">
              <a:lnSpc>
                <a:spcPct val="90000"/>
              </a:lnSpc>
              <a:spcBef>
                <a:spcPts val="0"/>
              </a:spcBef>
              <a:spcAft>
                <a:spcPts val="0"/>
              </a:spcAft>
              <a:buClr>
                <a:schemeClr val="dk1"/>
              </a:buClr>
              <a:buSzPct val="64285"/>
              <a:buNone/>
            </a:pPr>
            <a:r>
              <a:t/>
            </a:r>
            <a:endParaRPr/>
          </a:p>
          <a:p>
            <a:pPr indent="0" lvl="0" marL="0" rtl="0" algn="l">
              <a:lnSpc>
                <a:spcPct val="90000"/>
              </a:lnSpc>
              <a:spcBef>
                <a:spcPts val="0"/>
              </a:spcBef>
              <a:spcAft>
                <a:spcPts val="0"/>
              </a:spcAft>
              <a:buClr>
                <a:schemeClr val="dk1"/>
              </a:buClr>
              <a:buSzPct val="40000"/>
              <a:buNone/>
            </a:pPr>
            <a:r>
              <a:t/>
            </a:r>
            <a:endParaRPr sz="4500"/>
          </a:p>
          <a:p>
            <a:pPr indent="0" lvl="0" marL="0" rtl="0" algn="l">
              <a:lnSpc>
                <a:spcPct val="115000"/>
              </a:lnSpc>
              <a:spcBef>
                <a:spcPts val="0"/>
              </a:spcBef>
              <a:spcAft>
                <a:spcPts val="0"/>
              </a:spcAft>
              <a:buClr>
                <a:schemeClr val="dk1"/>
              </a:buClr>
              <a:buSzPct val="40000"/>
              <a:buNone/>
            </a:pPr>
            <a:r>
              <a:rPr lang="en" sz="4500">
                <a:solidFill>
                  <a:schemeClr val="dk1"/>
                </a:solidFill>
              </a:rPr>
              <a:t>Symptoms should have persisted  6 months in ≥ 2 setting. </a:t>
            </a:r>
            <a:endParaRPr sz="4500">
              <a:solidFill>
                <a:schemeClr val="dk1"/>
              </a:solidFill>
            </a:endParaRPr>
          </a:p>
          <a:p>
            <a:pPr indent="0" lvl="0" marL="0" rtl="0" algn="l">
              <a:lnSpc>
                <a:spcPct val="115000"/>
              </a:lnSpc>
              <a:spcBef>
                <a:spcPts val="0"/>
              </a:spcBef>
              <a:spcAft>
                <a:spcPts val="0"/>
              </a:spcAft>
              <a:buClr>
                <a:schemeClr val="dk1"/>
              </a:buClr>
              <a:buSzPct val="40000"/>
              <a:buNone/>
            </a:pPr>
            <a:r>
              <a:t/>
            </a:r>
            <a:endParaRPr sz="4500">
              <a:solidFill>
                <a:schemeClr val="dk1"/>
              </a:solidFill>
            </a:endParaRPr>
          </a:p>
          <a:p>
            <a:pPr indent="0" lvl="0" marL="0" rtl="0" algn="l">
              <a:lnSpc>
                <a:spcPct val="115000"/>
              </a:lnSpc>
              <a:spcBef>
                <a:spcPts val="0"/>
              </a:spcBef>
              <a:spcAft>
                <a:spcPts val="0"/>
              </a:spcAft>
              <a:buClr>
                <a:schemeClr val="dk1"/>
              </a:buClr>
              <a:buSzPct val="40000"/>
              <a:buNone/>
            </a:pPr>
            <a:r>
              <a:rPr lang="en" sz="4500">
                <a:solidFill>
                  <a:schemeClr val="dk1"/>
                </a:solidFill>
              </a:rPr>
              <a:t>Symptoms have negatively impacted academic, social and/or occupational functioning. </a:t>
            </a:r>
            <a:endParaRPr sz="4500">
              <a:solidFill>
                <a:schemeClr val="dk1"/>
              </a:solidFill>
            </a:endParaRPr>
          </a:p>
          <a:p>
            <a:pPr indent="0" lvl="0" marL="0" rtl="0" algn="l">
              <a:lnSpc>
                <a:spcPct val="115000"/>
              </a:lnSpc>
              <a:spcBef>
                <a:spcPts val="0"/>
              </a:spcBef>
              <a:spcAft>
                <a:spcPts val="0"/>
              </a:spcAft>
              <a:buClr>
                <a:schemeClr val="dk1"/>
              </a:buClr>
              <a:buSzPct val="40000"/>
              <a:buNone/>
            </a:pPr>
            <a:r>
              <a:t/>
            </a:r>
            <a:endParaRPr sz="4500">
              <a:solidFill>
                <a:schemeClr val="dk1"/>
              </a:solidFill>
            </a:endParaRPr>
          </a:p>
          <a:p>
            <a:pPr indent="0" lvl="0" marL="0" rtl="0" algn="l">
              <a:lnSpc>
                <a:spcPct val="115000"/>
              </a:lnSpc>
              <a:spcBef>
                <a:spcPts val="0"/>
              </a:spcBef>
              <a:spcAft>
                <a:spcPts val="0"/>
              </a:spcAft>
              <a:buClr>
                <a:schemeClr val="dk1"/>
              </a:buClr>
              <a:buSzPct val="40000"/>
              <a:buNone/>
            </a:pPr>
            <a:r>
              <a:rPr lang="en" sz="4500">
                <a:solidFill>
                  <a:schemeClr val="dk1"/>
                </a:solidFill>
              </a:rPr>
              <a:t>For persons younger than 17 years, ≥ 6 symptoms are necessary. </a:t>
            </a:r>
            <a:endParaRPr sz="4500">
              <a:solidFill>
                <a:schemeClr val="dk1"/>
              </a:solidFill>
            </a:endParaRPr>
          </a:p>
          <a:p>
            <a:pPr indent="0" lvl="0" marL="0" rtl="0" algn="l">
              <a:lnSpc>
                <a:spcPct val="115000"/>
              </a:lnSpc>
              <a:spcBef>
                <a:spcPts val="0"/>
              </a:spcBef>
              <a:spcAft>
                <a:spcPts val="0"/>
              </a:spcAft>
              <a:buClr>
                <a:schemeClr val="dk1"/>
              </a:buClr>
              <a:buSzPct val="40000"/>
              <a:buNone/>
            </a:pPr>
            <a:r>
              <a:rPr lang="en" sz="4500">
                <a:solidFill>
                  <a:schemeClr val="dk1"/>
                </a:solidFill>
              </a:rPr>
              <a:t>In 17 years and older,  ≥ 5 symptoms are necessary.</a:t>
            </a:r>
            <a:endParaRPr sz="4500">
              <a:solidFill>
                <a:schemeClr val="dk1"/>
              </a:solidFill>
            </a:endParaRPr>
          </a:p>
          <a:p>
            <a:pPr indent="0" lvl="0" marL="0" rtl="0" algn="l">
              <a:lnSpc>
                <a:spcPct val="115000"/>
              </a:lnSpc>
              <a:spcBef>
                <a:spcPts val="800"/>
              </a:spcBef>
              <a:spcAft>
                <a:spcPts val="0"/>
              </a:spcAft>
              <a:buClr>
                <a:schemeClr val="dk1"/>
              </a:buClr>
              <a:buSzPct val="40000"/>
              <a:buNone/>
            </a:pPr>
            <a:r>
              <a:rPr lang="en" sz="4500">
                <a:solidFill>
                  <a:schemeClr val="dk1"/>
                </a:solidFill>
              </a:rPr>
              <a:t>Symptoms should be present before the age of 12 years.</a:t>
            </a:r>
            <a:endParaRPr sz="4500">
              <a:solidFill>
                <a:schemeClr val="dk1"/>
              </a:solidFill>
            </a:endParaRPr>
          </a:p>
          <a:p>
            <a:pPr indent="0" lvl="0" marL="0" rtl="0" algn="l">
              <a:lnSpc>
                <a:spcPct val="90000"/>
              </a:lnSpc>
              <a:spcBef>
                <a:spcPts val="800"/>
              </a:spcBef>
              <a:spcAft>
                <a:spcPts val="0"/>
              </a:spcAft>
              <a:buClr>
                <a:schemeClr val="dk1"/>
              </a:buClr>
              <a:buSzPct val="64285"/>
              <a:buNone/>
            </a:pPr>
            <a:r>
              <a:t/>
            </a:r>
            <a:endParaRPr/>
          </a:p>
        </p:txBody>
      </p:sp>
      <p:pic>
        <p:nvPicPr>
          <p:cNvPr id="1767" name="Google Shape;1767;p233"/>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234"/>
          <p:cNvSpPr txBox="1"/>
          <p:nvPr>
            <p:ph type="ctrTitle"/>
          </p:nvPr>
        </p:nvSpPr>
        <p:spPr>
          <a:xfrm>
            <a:off x="1143000" y="624697"/>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a:t>
            </a:r>
            <a:endParaRPr sz="3000"/>
          </a:p>
        </p:txBody>
      </p:sp>
      <p:sp>
        <p:nvSpPr>
          <p:cNvPr id="1773" name="Google Shape;1773;p234"/>
          <p:cNvSpPr txBox="1"/>
          <p:nvPr>
            <p:ph idx="1" type="subTitle"/>
          </p:nvPr>
        </p:nvSpPr>
        <p:spPr>
          <a:xfrm>
            <a:off x="1143000" y="1498600"/>
            <a:ext cx="6858000" cy="1564800"/>
          </a:xfrm>
          <a:prstGeom prst="rect">
            <a:avLst/>
          </a:prstGeom>
          <a:noFill/>
          <a:ln cap="flat" cmpd="sng" w="95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400"/>
              <a:buNone/>
            </a:pPr>
            <a:r>
              <a:rPr lang="en" sz="1400">
                <a:solidFill>
                  <a:schemeClr val="dk1"/>
                </a:solidFill>
              </a:rPr>
              <a:t>Prevalence in the US: </a:t>
            </a:r>
            <a:endParaRPr sz="1400">
              <a:solidFill>
                <a:schemeClr val="dk1"/>
              </a:solidFill>
            </a:endParaRPr>
          </a:p>
          <a:p>
            <a:pPr indent="-317500" lvl="0" marL="457200" rtl="0" algn="l">
              <a:lnSpc>
                <a:spcPct val="115000"/>
              </a:lnSpc>
              <a:spcBef>
                <a:spcPts val="800"/>
              </a:spcBef>
              <a:spcAft>
                <a:spcPts val="0"/>
              </a:spcAft>
              <a:buClr>
                <a:schemeClr val="dk1"/>
              </a:buClr>
              <a:buSzPts val="1400"/>
              <a:buChar char="●"/>
            </a:pPr>
            <a:r>
              <a:rPr lang="en" sz="1400">
                <a:solidFill>
                  <a:schemeClr val="dk1"/>
                </a:solidFill>
              </a:rPr>
              <a:t>In 9.8 % of children ages 3-17 yr (6 million)</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b="0" i="0" lang="en" sz="1400">
                <a:solidFill>
                  <a:schemeClr val="dk1"/>
                </a:solidFill>
              </a:rPr>
              <a:t> 3–5 years: 265,000 (2%)</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b="0" i="0" lang="en" sz="1400">
                <a:solidFill>
                  <a:schemeClr val="dk1"/>
                </a:solidFill>
              </a:rPr>
              <a:t>6–11 years 2.4 million (10%)</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b="0" i="0" lang="en" sz="1400">
                <a:solidFill>
                  <a:schemeClr val="dk1"/>
                </a:solidFill>
              </a:rPr>
              <a:t>12–17 years: 3.3 million (13%)</a:t>
            </a:r>
            <a:endParaRPr sz="1400">
              <a:solidFill>
                <a:schemeClr val="dk1"/>
              </a:solidFill>
            </a:endParaRPr>
          </a:p>
          <a:p>
            <a:pPr indent="0" lvl="0" marL="0" rtl="0" algn="l">
              <a:lnSpc>
                <a:spcPct val="115000"/>
              </a:lnSpc>
              <a:spcBef>
                <a:spcPts val="400"/>
              </a:spcBef>
              <a:spcAft>
                <a:spcPts val="0"/>
              </a:spcAft>
              <a:buNone/>
            </a:pPr>
            <a:r>
              <a:t/>
            </a:r>
            <a:endParaRPr sz="1400">
              <a:solidFill>
                <a:schemeClr val="dk1"/>
              </a:solidFill>
              <a:latin typeface="Calibri"/>
              <a:ea typeface="Calibri"/>
              <a:cs typeface="Calibri"/>
              <a:sym typeface="Calibri"/>
            </a:endParaRPr>
          </a:p>
          <a:p>
            <a:pPr indent="-317500" lvl="0" marL="457200" rtl="0" algn="l">
              <a:lnSpc>
                <a:spcPct val="115000"/>
              </a:lnSpc>
              <a:spcBef>
                <a:spcPts val="400"/>
              </a:spcBef>
              <a:spcAft>
                <a:spcPts val="0"/>
              </a:spcAft>
              <a:buClr>
                <a:schemeClr val="dk1"/>
              </a:buClr>
              <a:buSzPts val="1400"/>
              <a:buChar char="●"/>
            </a:pPr>
            <a:r>
              <a:rPr lang="en" sz="1400">
                <a:solidFill>
                  <a:schemeClr val="dk1"/>
                </a:solidFill>
              </a:rPr>
              <a:t>Boys (13%) are more likely to be diagnosed with ADHD than girls (6%).</a:t>
            </a:r>
            <a:endParaRPr sz="11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Black, non-Hispanic children and White, non-Hispanic children are more often diagnosed with ADHD (12% and 10%, respectively), than Hispanic children (8%) or Asian, non-Hispanic children (3%).</a:t>
            </a:r>
            <a:endParaRPr sz="1400">
              <a:solidFill>
                <a:schemeClr val="dk1"/>
              </a:solidFill>
            </a:endParaRPr>
          </a:p>
          <a:p>
            <a:pPr indent="0" lvl="1" marL="342900" rtl="0" algn="l">
              <a:lnSpc>
                <a:spcPct val="90000"/>
              </a:lnSpc>
              <a:spcBef>
                <a:spcPts val="400"/>
              </a:spcBef>
              <a:spcAft>
                <a:spcPts val="0"/>
              </a:spcAft>
              <a:buClr>
                <a:schemeClr val="dk1"/>
              </a:buClr>
              <a:buSzPts val="5400"/>
              <a:buNone/>
            </a:pPr>
            <a:r>
              <a:t/>
            </a:r>
            <a:endParaRPr sz="5400">
              <a:solidFill>
                <a:srgbClr val="000000"/>
              </a:solidFill>
            </a:endParaRPr>
          </a:p>
        </p:txBody>
      </p:sp>
      <p:pic>
        <p:nvPicPr>
          <p:cNvPr id="1774" name="Google Shape;1774;p234"/>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775" name="Google Shape;1775;p234"/>
          <p:cNvSpPr txBox="1"/>
          <p:nvPr/>
        </p:nvSpPr>
        <p:spPr>
          <a:xfrm>
            <a:off x="4240530" y="1498600"/>
            <a:ext cx="45720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Open Sans"/>
              <a:ea typeface="Open Sans"/>
              <a:cs typeface="Open Sans"/>
              <a:sym typeface="Open Sans"/>
            </a:endParaRPr>
          </a:p>
          <a:p>
            <a:pPr indent="-127000" lvl="1" marL="55880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776" name="Google Shape;1776;p234"/>
          <p:cNvSpPr txBox="1"/>
          <p:nvPr/>
        </p:nvSpPr>
        <p:spPr>
          <a:xfrm>
            <a:off x="7166610" y="4847549"/>
            <a:ext cx="2983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CDC Data 2016-2019</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235"/>
          <p:cNvSpPr txBox="1"/>
          <p:nvPr>
            <p:ph type="ctrTitle"/>
          </p:nvPr>
        </p:nvSpPr>
        <p:spPr>
          <a:xfrm>
            <a:off x="1142999" y="107016"/>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History</a:t>
            </a:r>
            <a:endParaRPr sz="3000"/>
          </a:p>
        </p:txBody>
      </p:sp>
      <p:pic>
        <p:nvPicPr>
          <p:cNvPr id="1782" name="Google Shape;1782;p235"/>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graphicFrame>
        <p:nvGraphicFramePr>
          <p:cNvPr id="1783" name="Google Shape;1783;p235"/>
          <p:cNvGraphicFramePr/>
          <p:nvPr/>
        </p:nvGraphicFramePr>
        <p:xfrm>
          <a:off x="522922" y="900197"/>
          <a:ext cx="3000000" cy="3000000"/>
        </p:xfrm>
        <a:graphic>
          <a:graphicData uri="http://schemas.openxmlformats.org/drawingml/2006/table">
            <a:tbl>
              <a:tblPr bandRow="1" firstRow="1">
                <a:noFill/>
                <a:tableStyleId>{785AB51C-3015-420E-8E13-DD7762BECD73}</a:tableStyleId>
              </a:tblPr>
              <a:tblGrid>
                <a:gridCol w="1016150"/>
                <a:gridCol w="7151300"/>
              </a:tblGrid>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Year</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1902</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George Still lectures to Royal College of Surgeons about aggressive children</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1920</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Epidemic of Von Economo’s encephalitis. </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1923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Ebaugh studied neuropsychiatric syndrome marked by hyperactivity and attention deficits.</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1935</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Childer describes the “restless” syndrome.</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1940</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Psychostimulants used for hyperactivity (Bradley and Bowen)</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1947</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“Brain-injured child” term used; later changed to MBD “minimal brain damage”</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1960</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“Hyperactivity disorder of childhood” described by Chess </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1971</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“Minimal brain damage” changed to “Minimal brain dysfunction”. Wender described 6 categories</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1980</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APA defines ADD and ADHD</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1990s</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Church of Scientology speaks out against ADHD as a diagnosis</a:t>
                      </a:r>
                      <a:endParaRPr sz="1100" u="none" cap="none" strike="noStrike"/>
                    </a:p>
                  </a:txBody>
                  <a:tcPr marT="34300" marB="34300" marR="68600" marL="68600"/>
                </a:tc>
              </a:tr>
              <a:tr h="289425">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2000s</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Neuroimaging for ADHD (Castellanos) </a:t>
                      </a:r>
                      <a:endParaRPr sz="1100" u="none" cap="none" strike="noStrike"/>
                    </a:p>
                  </a:txBody>
                  <a:tcPr marT="34300" marB="34300" marR="68600" marL="68600"/>
                </a:tc>
              </a:tr>
            </a:tbl>
          </a:graphicData>
        </a:graphic>
      </p:graphicFrame>
      <p:sp>
        <p:nvSpPr>
          <p:cNvPr id="1784" name="Google Shape;1784;p235"/>
          <p:cNvSpPr txBox="1"/>
          <p:nvPr/>
        </p:nvSpPr>
        <p:spPr>
          <a:xfrm>
            <a:off x="246459" y="4889585"/>
            <a:ext cx="8651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Introduction to ADHD, Thomas Blondis. Capute and Accardo’s Neurodevelopmental Disabilities in Infancy and Childhood, 3</a:t>
            </a:r>
            <a:r>
              <a:rPr b="0" baseline="30000" i="0" lang="en" sz="1200" u="none" cap="none" strike="noStrike">
                <a:solidFill>
                  <a:schemeClr val="dk1"/>
                </a:solidFill>
                <a:latin typeface="Calibri"/>
                <a:ea typeface="Calibri"/>
                <a:cs typeface="Calibri"/>
                <a:sym typeface="Calibri"/>
              </a:rPr>
              <a:t>rd</a:t>
            </a:r>
            <a:r>
              <a:rPr b="0" i="0" lang="en" sz="1200" u="none" cap="none" strike="noStrike">
                <a:solidFill>
                  <a:schemeClr val="dk1"/>
                </a:solidFill>
                <a:latin typeface="Calibri"/>
                <a:ea typeface="Calibri"/>
                <a:cs typeface="Calibri"/>
                <a:sym typeface="Calibri"/>
              </a:rPr>
              <a:t> Edition, 2008</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p236"/>
          <p:cNvSpPr txBox="1"/>
          <p:nvPr>
            <p:ph type="ctrTitle"/>
          </p:nvPr>
        </p:nvSpPr>
        <p:spPr>
          <a:xfrm>
            <a:off x="1086375" y="5680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Risk Factors</a:t>
            </a:r>
            <a:endParaRPr sz="3000"/>
          </a:p>
        </p:txBody>
      </p:sp>
      <p:sp>
        <p:nvSpPr>
          <p:cNvPr id="1790" name="Google Shape;1790;p236"/>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Clr>
                <a:schemeClr val="dk1"/>
              </a:buClr>
              <a:buSzPts val="1800"/>
              <a:buNone/>
            </a:pPr>
            <a:r>
              <a:rPr lang="en" sz="1800">
                <a:solidFill>
                  <a:schemeClr val="dk1"/>
                </a:solidFill>
              </a:rPr>
              <a:t>Heritability of ADHD: 74%</a:t>
            </a:r>
            <a:endParaRPr sz="1800">
              <a:solidFill>
                <a:schemeClr val="dk1"/>
              </a:solidFill>
            </a:endParaRPr>
          </a:p>
          <a:p>
            <a:pPr indent="0" lvl="0" marL="0" rtl="0" algn="l">
              <a:lnSpc>
                <a:spcPct val="115000"/>
              </a:lnSpc>
              <a:spcBef>
                <a:spcPts val="800"/>
              </a:spcBef>
              <a:spcAft>
                <a:spcPts val="0"/>
              </a:spcAft>
              <a:buClr>
                <a:schemeClr val="dk1"/>
              </a:buClr>
              <a:buSzPts val="1800"/>
              <a:buNone/>
            </a:pPr>
            <a:r>
              <a:t/>
            </a:r>
            <a:endParaRPr sz="1800">
              <a:solidFill>
                <a:schemeClr val="dk1"/>
              </a:solidFill>
            </a:endParaRPr>
          </a:p>
          <a:p>
            <a:pPr indent="0" lvl="0" marL="0" rtl="0" algn="l">
              <a:lnSpc>
                <a:spcPct val="115000"/>
              </a:lnSpc>
              <a:spcBef>
                <a:spcPts val="800"/>
              </a:spcBef>
              <a:spcAft>
                <a:spcPts val="0"/>
              </a:spcAft>
              <a:buClr>
                <a:schemeClr val="dk1"/>
              </a:buClr>
              <a:buSzPts val="1800"/>
              <a:buNone/>
            </a:pPr>
            <a:r>
              <a:rPr lang="en" sz="1800">
                <a:solidFill>
                  <a:schemeClr val="dk1"/>
                </a:solidFill>
              </a:rPr>
              <a:t>Genome Wide Association Studies (GWAS) – multiple loci found. </a:t>
            </a:r>
            <a:endParaRPr sz="1800">
              <a:solidFill>
                <a:schemeClr val="dk1"/>
              </a:solidFill>
            </a:endParaRPr>
          </a:p>
          <a:p>
            <a:pPr indent="0" lvl="0" marL="0" rtl="0" algn="l">
              <a:lnSpc>
                <a:spcPct val="115000"/>
              </a:lnSpc>
              <a:spcBef>
                <a:spcPts val="800"/>
              </a:spcBef>
              <a:spcAft>
                <a:spcPts val="0"/>
              </a:spcAft>
              <a:buClr>
                <a:schemeClr val="dk1"/>
              </a:buClr>
              <a:buSzPts val="1800"/>
              <a:buNone/>
            </a:pPr>
            <a:r>
              <a:t/>
            </a:r>
            <a:endParaRPr sz="1800">
              <a:solidFill>
                <a:schemeClr val="dk1"/>
              </a:solidFill>
            </a:endParaRPr>
          </a:p>
          <a:p>
            <a:pPr indent="0" lvl="0" marL="0" rtl="0" algn="l">
              <a:lnSpc>
                <a:spcPct val="115000"/>
              </a:lnSpc>
              <a:spcBef>
                <a:spcPts val="800"/>
              </a:spcBef>
              <a:spcAft>
                <a:spcPts val="0"/>
              </a:spcAft>
              <a:buClr>
                <a:schemeClr val="dk1"/>
              </a:buClr>
              <a:buSzPts val="1800"/>
              <a:buNone/>
            </a:pPr>
            <a:r>
              <a:rPr lang="en" sz="1800">
                <a:solidFill>
                  <a:schemeClr val="dk1"/>
                </a:solidFill>
              </a:rPr>
              <a:t>Candidate genes are the genes known to be involved in synaptic transmission and plasticity. </a:t>
            </a:r>
            <a:endParaRPr sz="1800">
              <a:solidFill>
                <a:schemeClr val="dk1"/>
              </a:solidFill>
            </a:endParaRPr>
          </a:p>
          <a:p>
            <a:pPr indent="0" lvl="0" marL="0" rtl="0" algn="l">
              <a:lnSpc>
                <a:spcPct val="115000"/>
              </a:lnSpc>
              <a:spcBef>
                <a:spcPts val="800"/>
              </a:spcBef>
              <a:spcAft>
                <a:spcPts val="0"/>
              </a:spcAft>
              <a:buClr>
                <a:schemeClr val="dk1"/>
              </a:buClr>
              <a:buSzPts val="1800"/>
              <a:buNone/>
            </a:pPr>
            <a:r>
              <a:rPr lang="en" sz="1800">
                <a:solidFill>
                  <a:schemeClr val="dk1"/>
                </a:solidFill>
              </a:rPr>
              <a:t>Examples:</a:t>
            </a:r>
            <a:r>
              <a:rPr i="1" lang="en" sz="1800">
                <a:solidFill>
                  <a:schemeClr val="dk1"/>
                </a:solidFill>
              </a:rPr>
              <a:t> DRD4, DRD5, DAT, BDNF, HTR1B, SCL6A2, SLC6A4, SNAP25</a:t>
            </a:r>
            <a:endParaRPr sz="1800">
              <a:solidFill>
                <a:schemeClr val="dk1"/>
              </a:solidFill>
            </a:endParaRPr>
          </a:p>
          <a:p>
            <a:pPr indent="0" lvl="0" marL="0" rtl="0" algn="l">
              <a:lnSpc>
                <a:spcPct val="90000"/>
              </a:lnSpc>
              <a:spcBef>
                <a:spcPts val="800"/>
              </a:spcBef>
              <a:spcAft>
                <a:spcPts val="0"/>
              </a:spcAft>
              <a:buClr>
                <a:schemeClr val="dk1"/>
              </a:buClr>
              <a:buSzPts val="1800"/>
              <a:buNone/>
            </a:pPr>
            <a:r>
              <a:t/>
            </a:r>
            <a:endParaRPr/>
          </a:p>
        </p:txBody>
      </p:sp>
      <p:pic>
        <p:nvPicPr>
          <p:cNvPr id="1791" name="Google Shape;1791;p236"/>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792" name="Google Shape;1792;p236"/>
          <p:cNvSpPr txBox="1"/>
          <p:nvPr/>
        </p:nvSpPr>
        <p:spPr>
          <a:xfrm>
            <a:off x="5806440" y="4613813"/>
            <a:ext cx="41490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Faraone and Khan, 2006. J Clin Psych</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Forero et al, 2009, J Psychiatry Neurosci</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p237"/>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Risk Factors</a:t>
            </a:r>
            <a:endParaRPr sz="3000"/>
          </a:p>
        </p:txBody>
      </p:sp>
      <p:sp>
        <p:nvSpPr>
          <p:cNvPr id="1798" name="Google Shape;1798;p237"/>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Clr>
                <a:schemeClr val="dk1"/>
              </a:buClr>
              <a:buSzPts val="1800"/>
              <a:buNone/>
            </a:pPr>
            <a:r>
              <a:t/>
            </a:r>
            <a:endParaRPr sz="2000">
              <a:solidFill>
                <a:schemeClr val="dk1"/>
              </a:solidFill>
            </a:endParaRPr>
          </a:p>
          <a:p>
            <a:pPr indent="0" lvl="0" marL="0" rtl="0" algn="l">
              <a:lnSpc>
                <a:spcPct val="90000"/>
              </a:lnSpc>
              <a:spcBef>
                <a:spcPts val="800"/>
              </a:spcBef>
              <a:spcAft>
                <a:spcPts val="0"/>
              </a:spcAft>
              <a:buClr>
                <a:schemeClr val="dk1"/>
              </a:buClr>
              <a:buSzPts val="1800"/>
              <a:buNone/>
            </a:pPr>
            <a:r>
              <a:rPr lang="en" sz="2000">
                <a:solidFill>
                  <a:schemeClr val="dk1"/>
                </a:solidFill>
              </a:rPr>
              <a:t>Increased incidence of ADHD with certain syndromes: </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Fragile X</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22q11 deletion syndrome</a:t>
            </a:r>
            <a:endParaRPr sz="2000">
              <a:solidFill>
                <a:schemeClr val="dk1"/>
              </a:solidFill>
            </a:endParaRPr>
          </a:p>
        </p:txBody>
      </p:sp>
      <p:pic>
        <p:nvPicPr>
          <p:cNvPr id="1799" name="Google Shape;1799;p237"/>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p238"/>
          <p:cNvSpPr txBox="1"/>
          <p:nvPr>
            <p:ph type="ctrTitle"/>
          </p:nvPr>
        </p:nvSpPr>
        <p:spPr>
          <a:xfrm>
            <a:off x="1143000" y="68175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Risk Factors</a:t>
            </a:r>
            <a:endParaRPr sz="3000"/>
          </a:p>
        </p:txBody>
      </p:sp>
      <p:sp>
        <p:nvSpPr>
          <p:cNvPr id="1805" name="Google Shape;1805;p238"/>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sz="2000">
                <a:solidFill>
                  <a:schemeClr val="dk1"/>
                </a:solidFill>
              </a:rPr>
              <a:t>Prenatal, perinatal:</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IUGR</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Preterm birth</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Intrauterine drug exposure: nicotine, amphetamines, alcohol </a:t>
            </a:r>
            <a:endParaRPr sz="2000">
              <a:solidFill>
                <a:schemeClr val="dk1"/>
              </a:solidFill>
            </a:endParaRPr>
          </a:p>
        </p:txBody>
      </p:sp>
      <p:pic>
        <p:nvPicPr>
          <p:cNvPr id="1806" name="Google Shape;1806;p238"/>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239"/>
          <p:cNvSpPr txBox="1"/>
          <p:nvPr>
            <p:ph type="ctrTitle"/>
          </p:nvPr>
        </p:nvSpPr>
        <p:spPr>
          <a:xfrm>
            <a:off x="1143000" y="69318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Risk Factors</a:t>
            </a:r>
            <a:endParaRPr sz="3000"/>
          </a:p>
        </p:txBody>
      </p:sp>
      <p:sp>
        <p:nvSpPr>
          <p:cNvPr id="1812" name="Google Shape;1812;p239"/>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sz="2000">
                <a:solidFill>
                  <a:schemeClr val="dk1"/>
                </a:solidFill>
              </a:rPr>
              <a:t>Postnatal:</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Traumatic Brain Injury</a:t>
            </a:r>
            <a:endParaRPr sz="2000">
              <a:solidFill>
                <a:schemeClr val="dk1"/>
              </a:solidFill>
            </a:endParaRPr>
          </a:p>
          <a:p>
            <a:pPr indent="0" lvl="0" marL="0" rtl="0" algn="l">
              <a:lnSpc>
                <a:spcPct val="90000"/>
              </a:lnSpc>
              <a:spcBef>
                <a:spcPts val="800"/>
              </a:spcBef>
              <a:spcAft>
                <a:spcPts val="0"/>
              </a:spcAft>
              <a:buClr>
                <a:schemeClr val="dk1"/>
              </a:buClr>
              <a:buSzPts val="1800"/>
              <a:buNone/>
            </a:pPr>
            <a:r>
              <a:rPr lang="en" sz="2000">
                <a:solidFill>
                  <a:schemeClr val="dk1"/>
                </a:solidFill>
              </a:rPr>
              <a:t>-   Exposures: lead</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Infections: Encephalitis</a:t>
            </a:r>
            <a:endParaRPr sz="2000">
              <a:solidFill>
                <a:schemeClr val="dk1"/>
              </a:solidFill>
            </a:endParaRPr>
          </a:p>
        </p:txBody>
      </p:sp>
      <p:pic>
        <p:nvPicPr>
          <p:cNvPr id="1813" name="Google Shape;1813;p239"/>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240"/>
          <p:cNvSpPr txBox="1"/>
          <p:nvPr>
            <p:ph type="ctrTitle"/>
          </p:nvPr>
        </p:nvSpPr>
        <p:spPr>
          <a:xfrm>
            <a:off x="1143000" y="45342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Mimics</a:t>
            </a:r>
            <a:endParaRPr sz="3000"/>
          </a:p>
        </p:txBody>
      </p:sp>
      <p:sp>
        <p:nvSpPr>
          <p:cNvPr id="1819" name="Google Shape;1819;p240"/>
          <p:cNvSpPr txBox="1"/>
          <p:nvPr>
            <p:ph idx="1" type="subTitle"/>
          </p:nvPr>
        </p:nvSpPr>
        <p:spPr>
          <a:xfrm>
            <a:off x="1143000" y="1623825"/>
            <a:ext cx="6858000" cy="2803200"/>
          </a:xfrm>
          <a:prstGeom prst="rect">
            <a:avLst/>
          </a:prstGeom>
          <a:noFill/>
          <a:ln>
            <a:noFill/>
          </a:ln>
        </p:spPr>
        <p:txBody>
          <a:bodyPr anchorCtr="0" anchor="t" bIns="34275" lIns="68575" spcFirstLastPara="1" rIns="68575" wrap="square" tIns="34275">
            <a:normAutofit fontScale="77500" lnSpcReduction="20000"/>
          </a:bodyPr>
          <a:lstStyle/>
          <a:p>
            <a:pPr indent="-265191" lvl="0" marL="254000" rtl="0" algn="l">
              <a:lnSpc>
                <a:spcPct val="90000"/>
              </a:lnSpc>
              <a:spcBef>
                <a:spcPts val="0"/>
              </a:spcBef>
              <a:spcAft>
                <a:spcPts val="0"/>
              </a:spcAft>
              <a:buClr>
                <a:schemeClr val="dk1"/>
              </a:buClr>
              <a:buSzPct val="100000"/>
              <a:buFont typeface="Calibri"/>
              <a:buChar char="-"/>
            </a:pPr>
            <a:r>
              <a:rPr lang="en" sz="2550">
                <a:solidFill>
                  <a:schemeClr val="dk1"/>
                </a:solidFill>
              </a:rPr>
              <a:t>Seizures: Absence seizures or focal seizures – staring spells</a:t>
            </a:r>
            <a:endParaRPr sz="2550">
              <a:solidFill>
                <a:schemeClr val="dk1"/>
              </a:solidFill>
            </a:endParaRPr>
          </a:p>
          <a:p>
            <a:pPr indent="-265191" lvl="0" marL="254000" rtl="0" algn="l">
              <a:lnSpc>
                <a:spcPct val="90000"/>
              </a:lnSpc>
              <a:spcBef>
                <a:spcPts val="800"/>
              </a:spcBef>
              <a:spcAft>
                <a:spcPts val="0"/>
              </a:spcAft>
              <a:buClr>
                <a:schemeClr val="dk1"/>
              </a:buClr>
              <a:buSzPct val="100000"/>
              <a:buFont typeface="Calibri"/>
              <a:buChar char="-"/>
            </a:pPr>
            <a:r>
              <a:rPr lang="en" sz="2550">
                <a:solidFill>
                  <a:schemeClr val="dk1"/>
                </a:solidFill>
              </a:rPr>
              <a:t>Learning disabilities</a:t>
            </a:r>
            <a:endParaRPr sz="2550">
              <a:solidFill>
                <a:schemeClr val="dk1"/>
              </a:solidFill>
            </a:endParaRPr>
          </a:p>
          <a:p>
            <a:pPr indent="-265191" lvl="0" marL="254000" rtl="0" algn="l">
              <a:lnSpc>
                <a:spcPct val="90000"/>
              </a:lnSpc>
              <a:spcBef>
                <a:spcPts val="800"/>
              </a:spcBef>
              <a:spcAft>
                <a:spcPts val="0"/>
              </a:spcAft>
              <a:buClr>
                <a:schemeClr val="dk1"/>
              </a:buClr>
              <a:buSzPct val="100000"/>
              <a:buFont typeface="Calibri"/>
              <a:buChar char="-"/>
            </a:pPr>
            <a:r>
              <a:rPr lang="en" sz="2550">
                <a:solidFill>
                  <a:schemeClr val="dk1"/>
                </a:solidFill>
              </a:rPr>
              <a:t>Thyroid disorders</a:t>
            </a:r>
            <a:endParaRPr sz="2550">
              <a:solidFill>
                <a:schemeClr val="dk1"/>
              </a:solidFill>
            </a:endParaRPr>
          </a:p>
          <a:p>
            <a:pPr indent="-265191" lvl="0" marL="254000" rtl="0" algn="l">
              <a:lnSpc>
                <a:spcPct val="90000"/>
              </a:lnSpc>
              <a:spcBef>
                <a:spcPts val="800"/>
              </a:spcBef>
              <a:spcAft>
                <a:spcPts val="0"/>
              </a:spcAft>
              <a:buClr>
                <a:schemeClr val="dk1"/>
              </a:buClr>
              <a:buSzPct val="100000"/>
              <a:buFont typeface="Calibri"/>
              <a:buChar char="-"/>
            </a:pPr>
            <a:r>
              <a:rPr lang="en" sz="2550">
                <a:solidFill>
                  <a:schemeClr val="dk1"/>
                </a:solidFill>
              </a:rPr>
              <a:t>Iron deficiency</a:t>
            </a:r>
            <a:endParaRPr sz="2550">
              <a:solidFill>
                <a:schemeClr val="dk1"/>
              </a:solidFill>
            </a:endParaRPr>
          </a:p>
          <a:p>
            <a:pPr indent="-265191" lvl="0" marL="254000" rtl="0" algn="l">
              <a:lnSpc>
                <a:spcPct val="90000"/>
              </a:lnSpc>
              <a:spcBef>
                <a:spcPts val="800"/>
              </a:spcBef>
              <a:spcAft>
                <a:spcPts val="0"/>
              </a:spcAft>
              <a:buClr>
                <a:schemeClr val="dk1"/>
              </a:buClr>
              <a:buSzPct val="100000"/>
              <a:buFont typeface="Calibri"/>
              <a:buChar char="-"/>
            </a:pPr>
            <a:r>
              <a:rPr lang="en" sz="2550">
                <a:solidFill>
                  <a:schemeClr val="dk1"/>
                </a:solidFill>
              </a:rPr>
              <a:t>Lead toxicity (causes ADHD)</a:t>
            </a:r>
            <a:endParaRPr sz="2550">
              <a:solidFill>
                <a:schemeClr val="dk1"/>
              </a:solidFill>
            </a:endParaRPr>
          </a:p>
          <a:p>
            <a:pPr indent="-265191" lvl="0" marL="254000" rtl="0" algn="l">
              <a:lnSpc>
                <a:spcPct val="90000"/>
              </a:lnSpc>
              <a:spcBef>
                <a:spcPts val="800"/>
              </a:spcBef>
              <a:spcAft>
                <a:spcPts val="0"/>
              </a:spcAft>
              <a:buClr>
                <a:schemeClr val="dk1"/>
              </a:buClr>
              <a:buSzPct val="100000"/>
              <a:buFont typeface="Calibri"/>
              <a:buChar char="-"/>
            </a:pPr>
            <a:r>
              <a:rPr lang="en" sz="2550">
                <a:solidFill>
                  <a:schemeClr val="dk1"/>
                </a:solidFill>
              </a:rPr>
              <a:t>Phenylketonuria (PKU)</a:t>
            </a:r>
            <a:endParaRPr sz="2550">
              <a:solidFill>
                <a:schemeClr val="dk1"/>
              </a:solidFill>
            </a:endParaRPr>
          </a:p>
          <a:p>
            <a:pPr indent="-139700" lvl="0" marL="254000" rtl="0" algn="l">
              <a:lnSpc>
                <a:spcPct val="90000"/>
              </a:lnSpc>
              <a:spcBef>
                <a:spcPts val="800"/>
              </a:spcBef>
              <a:spcAft>
                <a:spcPts val="0"/>
              </a:spcAft>
              <a:buClr>
                <a:schemeClr val="dk1"/>
              </a:buClr>
              <a:buSzPct val="64285"/>
              <a:buFont typeface="Calibri"/>
              <a:buNone/>
            </a:pPr>
            <a:r>
              <a:t/>
            </a:r>
            <a:endParaRPr/>
          </a:p>
          <a:p>
            <a:pPr indent="-139700" lvl="0" marL="254000" rtl="0" algn="l">
              <a:lnSpc>
                <a:spcPct val="90000"/>
              </a:lnSpc>
              <a:spcBef>
                <a:spcPts val="800"/>
              </a:spcBef>
              <a:spcAft>
                <a:spcPts val="0"/>
              </a:spcAft>
              <a:buClr>
                <a:schemeClr val="dk1"/>
              </a:buClr>
              <a:buSzPct val="64285"/>
              <a:buFont typeface="Calibri"/>
              <a:buNone/>
            </a:pPr>
            <a:r>
              <a:t/>
            </a:r>
            <a:endParaRPr/>
          </a:p>
        </p:txBody>
      </p:sp>
      <p:pic>
        <p:nvPicPr>
          <p:cNvPr id="1820" name="Google Shape;1820;p240"/>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241"/>
          <p:cNvSpPr txBox="1"/>
          <p:nvPr>
            <p:ph type="ctrTitle"/>
          </p:nvPr>
        </p:nvSpPr>
        <p:spPr>
          <a:xfrm>
            <a:off x="1143000" y="6017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Co-occurring conditions</a:t>
            </a:r>
            <a:endParaRPr sz="3000"/>
          </a:p>
        </p:txBody>
      </p:sp>
      <p:sp>
        <p:nvSpPr>
          <p:cNvPr id="1826" name="Google Shape;1826;p241"/>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lnSpcReduction="20000"/>
          </a:bodyPr>
          <a:lstStyle/>
          <a:p>
            <a:pPr indent="-266700" lvl="0" marL="254000" rtl="0" algn="l">
              <a:lnSpc>
                <a:spcPct val="90000"/>
              </a:lnSpc>
              <a:spcBef>
                <a:spcPts val="0"/>
              </a:spcBef>
              <a:spcAft>
                <a:spcPts val="0"/>
              </a:spcAft>
              <a:buClr>
                <a:schemeClr val="dk1"/>
              </a:buClr>
              <a:buSzPts val="2000"/>
              <a:buFont typeface="Calibri"/>
              <a:buChar char="-"/>
            </a:pPr>
            <a:r>
              <a:rPr lang="en" sz="2000">
                <a:solidFill>
                  <a:schemeClr val="dk1"/>
                </a:solidFill>
              </a:rPr>
              <a:t>Speech delay</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Learning disabilities</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Tics</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OCD</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Anxiety</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Sleep disturbance</a:t>
            </a:r>
            <a:endParaRPr sz="2000">
              <a:solidFill>
                <a:schemeClr val="dk1"/>
              </a:solidFill>
            </a:endParaRPr>
          </a:p>
          <a:p>
            <a:pPr indent="0" lvl="0" marL="0" rtl="0" algn="l">
              <a:lnSpc>
                <a:spcPct val="90000"/>
              </a:lnSpc>
              <a:spcBef>
                <a:spcPts val="80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1827" name="Google Shape;1827;p241"/>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242"/>
          <p:cNvSpPr txBox="1"/>
          <p:nvPr>
            <p:ph type="ctrTitle"/>
          </p:nvPr>
        </p:nvSpPr>
        <p:spPr>
          <a:xfrm>
            <a:off x="1143000" y="6017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33" name="Google Shape;1833;p242"/>
          <p:cNvSpPr txBox="1"/>
          <p:nvPr>
            <p:ph idx="1" type="subTitle"/>
          </p:nvPr>
        </p:nvSpPr>
        <p:spPr>
          <a:xfrm>
            <a:off x="651450" y="1498600"/>
            <a:ext cx="8050800" cy="2547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None/>
            </a:pPr>
            <a:r>
              <a:rPr lang="en" sz="2000"/>
              <a:t>Prior to the Diagnostic and Statistical Manual for Mental Disorders – 5th edition (DSM-5) in 2013, clinicians were unable to make an ADHD diagnosis in the context of ASD. </a:t>
            </a:r>
            <a:endParaRPr sz="2000"/>
          </a:p>
        </p:txBody>
      </p:sp>
      <p:pic>
        <p:nvPicPr>
          <p:cNvPr id="1834" name="Google Shape;1834;p242"/>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35" name="Google Shape;1835;p242"/>
          <p:cNvSpPr txBox="1"/>
          <p:nvPr/>
        </p:nvSpPr>
        <p:spPr>
          <a:xfrm>
            <a:off x="4490935" y="4724530"/>
            <a:ext cx="5989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6" name="Shape 496"/>
        <p:cNvGrpSpPr/>
        <p:nvPr/>
      </p:nvGrpSpPr>
      <p:grpSpPr>
        <a:xfrm>
          <a:off x="0" y="0"/>
          <a:ext cx="0" cy="0"/>
          <a:chOff x="0" y="0"/>
          <a:chExt cx="0" cy="0"/>
        </a:xfrm>
      </p:grpSpPr>
      <p:sp>
        <p:nvSpPr>
          <p:cNvPr id="497" name="Google Shape;497;p81"/>
          <p:cNvSpPr txBox="1"/>
          <p:nvPr>
            <p:ph idx="1" type="body"/>
          </p:nvPr>
        </p:nvSpPr>
        <p:spPr>
          <a:xfrm>
            <a:off x="366340" y="1369219"/>
            <a:ext cx="4148700" cy="29838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rgbClr val="767679"/>
              </a:buClr>
              <a:buSzPts val="1500"/>
              <a:buNone/>
            </a:pPr>
            <a:r>
              <a:rPr lang="en" sz="1500"/>
              <a:t>Both functional and organic conditions are elevated in ASD:</a:t>
            </a:r>
            <a:endParaRPr/>
          </a:p>
          <a:p>
            <a:pPr indent="-209550" lvl="1" marL="558800" rtl="0" algn="l">
              <a:lnSpc>
                <a:spcPct val="90000"/>
              </a:lnSpc>
              <a:spcBef>
                <a:spcPts val="800"/>
              </a:spcBef>
              <a:spcAft>
                <a:spcPts val="0"/>
              </a:spcAft>
              <a:buClr>
                <a:srgbClr val="767679"/>
              </a:buClr>
              <a:buSzPts val="1500"/>
              <a:buChar char="•"/>
            </a:pPr>
            <a:r>
              <a:rPr lang="en" sz="1500"/>
              <a:t>Chronic constipation, Chronic diarrhea</a:t>
            </a:r>
            <a:endParaRPr/>
          </a:p>
          <a:p>
            <a:pPr indent="-209550" lvl="1" marL="558800" rtl="0" algn="l">
              <a:lnSpc>
                <a:spcPct val="90000"/>
              </a:lnSpc>
              <a:spcBef>
                <a:spcPts val="800"/>
              </a:spcBef>
              <a:spcAft>
                <a:spcPts val="0"/>
              </a:spcAft>
              <a:buClr>
                <a:srgbClr val="767679"/>
              </a:buClr>
              <a:buSzPts val="1500"/>
              <a:buChar char="•"/>
            </a:pPr>
            <a:r>
              <a:rPr lang="en" sz="1500"/>
              <a:t>Abdominal pain</a:t>
            </a:r>
            <a:endParaRPr/>
          </a:p>
          <a:p>
            <a:pPr indent="-209550" lvl="1" marL="558800" rtl="0" algn="l">
              <a:lnSpc>
                <a:spcPct val="90000"/>
              </a:lnSpc>
              <a:spcBef>
                <a:spcPts val="800"/>
              </a:spcBef>
              <a:spcAft>
                <a:spcPts val="0"/>
              </a:spcAft>
              <a:buClr>
                <a:srgbClr val="767679"/>
              </a:buClr>
              <a:buSzPts val="1500"/>
              <a:buChar char="•"/>
            </a:pPr>
            <a:r>
              <a:rPr lang="en" sz="1500"/>
              <a:t>Gastroesophageal Reflux</a:t>
            </a:r>
            <a:endParaRPr/>
          </a:p>
          <a:p>
            <a:pPr indent="0" lvl="0" marL="0" rtl="0" algn="l">
              <a:lnSpc>
                <a:spcPct val="90000"/>
              </a:lnSpc>
              <a:spcBef>
                <a:spcPts val="1200"/>
              </a:spcBef>
              <a:spcAft>
                <a:spcPts val="0"/>
              </a:spcAft>
              <a:buClr>
                <a:srgbClr val="767679"/>
              </a:buClr>
              <a:buSzPts val="1500"/>
              <a:buNone/>
            </a:pPr>
            <a:r>
              <a:rPr lang="en" sz="1500"/>
              <a:t>GI disorders worsen behaviors (sobbing, screaming, irritability, agitation, aggression)</a:t>
            </a:r>
            <a:endParaRPr/>
          </a:p>
          <a:p>
            <a:pPr indent="0" lvl="0" marL="0" rtl="0" algn="l">
              <a:lnSpc>
                <a:spcPct val="90000"/>
              </a:lnSpc>
              <a:spcBef>
                <a:spcPts val="1200"/>
              </a:spcBef>
              <a:spcAft>
                <a:spcPts val="0"/>
              </a:spcAft>
              <a:buClr>
                <a:srgbClr val="767679"/>
              </a:buClr>
              <a:buSzPts val="1500"/>
              <a:buNone/>
            </a:pPr>
            <a:r>
              <a:rPr lang="en" sz="1500"/>
              <a:t>GI symptoms often disrupt sleep</a:t>
            </a:r>
            <a:endParaRPr/>
          </a:p>
          <a:p>
            <a:pPr indent="0" lvl="0" marL="0" rtl="0" algn="l">
              <a:lnSpc>
                <a:spcPct val="90000"/>
              </a:lnSpc>
              <a:spcBef>
                <a:spcPts val="1200"/>
              </a:spcBef>
              <a:spcAft>
                <a:spcPts val="0"/>
              </a:spcAft>
              <a:buClr>
                <a:srgbClr val="767679"/>
              </a:buClr>
              <a:buSzPts val="1500"/>
              <a:buNone/>
            </a:pPr>
            <a:r>
              <a:t/>
            </a:r>
            <a:endParaRPr sz="1500"/>
          </a:p>
        </p:txBody>
      </p:sp>
      <p:pic>
        <p:nvPicPr>
          <p:cNvPr id="498" name="Google Shape;498;p81"/>
          <p:cNvPicPr preferRelativeResize="0"/>
          <p:nvPr>
            <p:ph idx="2" type="body"/>
          </p:nvPr>
        </p:nvPicPr>
        <p:blipFill rotWithShape="1">
          <a:blip r:embed="rId3">
            <a:alphaModFix/>
          </a:blip>
          <a:srcRect b="0" l="0" r="0" t="0"/>
          <a:stretch/>
        </p:blipFill>
        <p:spPr>
          <a:xfrm>
            <a:off x="4514850" y="1313378"/>
            <a:ext cx="4263000" cy="2983800"/>
          </a:xfrm>
          <a:prstGeom prst="rect">
            <a:avLst/>
          </a:prstGeom>
          <a:solidFill>
            <a:srgbClr val="FFFFFF"/>
          </a:solidFill>
          <a:ln>
            <a:noFill/>
          </a:ln>
        </p:spPr>
      </p:pic>
      <p:sp>
        <p:nvSpPr>
          <p:cNvPr id="499" name="Google Shape;499;p81"/>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Gastrointestinal Problems in ASD</a:t>
            </a:r>
            <a:endParaRPr/>
          </a:p>
        </p:txBody>
      </p:sp>
      <p:sp>
        <p:nvSpPr>
          <p:cNvPr id="500" name="Google Shape;500;p81"/>
          <p:cNvSpPr txBox="1"/>
          <p:nvPr/>
        </p:nvSpPr>
        <p:spPr>
          <a:xfrm>
            <a:off x="2440594" y="4670678"/>
            <a:ext cx="45702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767679"/>
                </a:solidFill>
                <a:latin typeface="Arial"/>
                <a:ea typeface="Arial"/>
                <a:cs typeface="Arial"/>
                <a:sym typeface="Arial"/>
              </a:rPr>
              <a:t>Ofei and Fuchs, in Handbook of Interdisciplinary Treatments of ASD, Rieske ed. 2019.</a:t>
            </a:r>
            <a:endParaRPr sz="1100"/>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p243"/>
          <p:cNvSpPr txBox="1"/>
          <p:nvPr>
            <p:ph type="ctrTitle"/>
          </p:nvPr>
        </p:nvSpPr>
        <p:spPr>
          <a:xfrm>
            <a:off x="1143000" y="6017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41" name="Google Shape;1841;p243"/>
          <p:cNvSpPr txBox="1"/>
          <p:nvPr>
            <p:ph idx="1" type="subTitle"/>
          </p:nvPr>
        </p:nvSpPr>
        <p:spPr>
          <a:xfrm>
            <a:off x="1143000" y="1498600"/>
            <a:ext cx="7257600" cy="2547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None/>
            </a:pPr>
            <a:r>
              <a:t/>
            </a:r>
            <a:endParaRPr/>
          </a:p>
          <a:p>
            <a:pPr indent="-342900" lvl="0" marL="457200" rtl="0" algn="l">
              <a:spcBef>
                <a:spcPts val="0"/>
              </a:spcBef>
              <a:spcAft>
                <a:spcPts val="0"/>
              </a:spcAft>
              <a:buClr>
                <a:schemeClr val="dk1"/>
              </a:buClr>
              <a:buSzPts val="1800"/>
              <a:buChar char="-"/>
            </a:pPr>
            <a:r>
              <a:rPr lang="en" sz="1800">
                <a:solidFill>
                  <a:schemeClr val="dk1"/>
                </a:solidFill>
              </a:rPr>
              <a:t>Children with ASD constitute 8%, children with ADHD represent 13% of all youth receiving school-based services under the Individuals with Disabilities Education Act. </a:t>
            </a:r>
            <a:endParaRPr sz="1800">
              <a:solidFill>
                <a:schemeClr val="dk1"/>
              </a:solidFill>
            </a:endParaRPr>
          </a:p>
          <a:p>
            <a:pPr indent="-342900" lvl="0" marL="457200" rtl="0" algn="l">
              <a:spcBef>
                <a:spcPts val="0"/>
              </a:spcBef>
              <a:spcAft>
                <a:spcPts val="0"/>
              </a:spcAft>
              <a:buClr>
                <a:schemeClr val="dk1"/>
              </a:buClr>
              <a:buSzPts val="1800"/>
              <a:buChar char="-"/>
            </a:pPr>
            <a:r>
              <a:t/>
            </a:r>
            <a:endParaRPr sz="1800">
              <a:solidFill>
                <a:schemeClr val="dk1"/>
              </a:solidFill>
            </a:endParaRPr>
          </a:p>
          <a:p>
            <a:pPr indent="0" lvl="0" marL="0" rtl="0" algn="l">
              <a:spcBef>
                <a:spcPts val="0"/>
              </a:spcBef>
              <a:spcAft>
                <a:spcPts val="0"/>
              </a:spcAft>
              <a:buNone/>
            </a:pPr>
            <a:r>
              <a:rPr lang="en" sz="1800">
                <a:solidFill>
                  <a:schemeClr val="dk1"/>
                </a:solidFill>
              </a:rPr>
              <a:t> These two conditions alone account for nearly one-fourth of all children receiving school-based services.</a:t>
            </a:r>
            <a:endParaRPr sz="1800">
              <a:solidFill>
                <a:schemeClr val="dk1"/>
              </a:solidFill>
            </a:endParaRPr>
          </a:p>
        </p:txBody>
      </p:sp>
      <p:pic>
        <p:nvPicPr>
          <p:cNvPr id="1842" name="Google Shape;1842;p243"/>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43" name="Google Shape;1843;p243"/>
          <p:cNvSpPr txBox="1"/>
          <p:nvPr/>
        </p:nvSpPr>
        <p:spPr>
          <a:xfrm>
            <a:off x="5570210" y="4800605"/>
            <a:ext cx="5989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sz="1100"/>
              <a:t>Kena et al, </a:t>
            </a:r>
            <a:r>
              <a:rPr i="1" lang="en" sz="1100"/>
              <a:t>National Center for Education Statistics</a:t>
            </a:r>
            <a:r>
              <a:rPr lang="en" sz="1100"/>
              <a:t> 2016</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244"/>
          <p:cNvSpPr txBox="1"/>
          <p:nvPr>
            <p:ph type="ctrTitle"/>
          </p:nvPr>
        </p:nvSpPr>
        <p:spPr>
          <a:xfrm>
            <a:off x="1143000" y="6017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49" name="Google Shape;1849;p244"/>
          <p:cNvSpPr txBox="1"/>
          <p:nvPr>
            <p:ph idx="1" type="subTitle"/>
          </p:nvPr>
        </p:nvSpPr>
        <p:spPr>
          <a:xfrm>
            <a:off x="1143000" y="1498600"/>
            <a:ext cx="7179900" cy="2547600"/>
          </a:xfrm>
          <a:prstGeom prst="rect">
            <a:avLst/>
          </a:prstGeom>
          <a:noFill/>
          <a:ln>
            <a:noFill/>
          </a:ln>
        </p:spPr>
        <p:txBody>
          <a:bodyPr anchorCtr="0" anchor="t" bIns="34275" lIns="68575" spcFirstLastPara="1" rIns="68575" wrap="square" tIns="34275">
            <a:normAutofit fontScale="55000" lnSpcReduction="20000"/>
          </a:bodyPr>
          <a:lstStyle/>
          <a:p>
            <a:pPr indent="-139700" lvl="0" marL="254000" rtl="0" algn="l">
              <a:lnSpc>
                <a:spcPct val="90000"/>
              </a:lnSpc>
              <a:spcBef>
                <a:spcPts val="0"/>
              </a:spcBef>
              <a:spcAft>
                <a:spcPts val="0"/>
              </a:spcAft>
              <a:buClr>
                <a:schemeClr val="dk1"/>
              </a:buClr>
              <a:buSzPct val="64285"/>
              <a:buFont typeface="Calibri"/>
              <a:buNone/>
            </a:pPr>
            <a:r>
              <a:t/>
            </a:r>
            <a:endParaRPr/>
          </a:p>
          <a:p>
            <a:pPr indent="-251459" lvl="0" marL="254000" rtl="0" algn="l">
              <a:lnSpc>
                <a:spcPct val="90000"/>
              </a:lnSpc>
              <a:spcBef>
                <a:spcPts val="800"/>
              </a:spcBef>
              <a:spcAft>
                <a:spcPts val="0"/>
              </a:spcAft>
              <a:buClr>
                <a:srgbClr val="212121"/>
              </a:buClr>
              <a:buSzPct val="100000"/>
              <a:buFont typeface="Calibri"/>
              <a:buChar char="-"/>
            </a:pPr>
            <a:r>
              <a:rPr b="0" i="0" lang="en" sz="3200">
                <a:solidFill>
                  <a:srgbClr val="212121"/>
                </a:solidFill>
              </a:rPr>
              <a:t>Survey conducted in Australia. </a:t>
            </a:r>
            <a:endParaRPr b="0" i="0" sz="3200">
              <a:solidFill>
                <a:srgbClr val="212121"/>
              </a:solidFill>
            </a:endParaRPr>
          </a:p>
          <a:p>
            <a:pPr indent="0" lvl="0" marL="457200" rtl="0" algn="l">
              <a:lnSpc>
                <a:spcPct val="90000"/>
              </a:lnSpc>
              <a:spcBef>
                <a:spcPts val="800"/>
              </a:spcBef>
              <a:spcAft>
                <a:spcPts val="0"/>
              </a:spcAft>
              <a:buNone/>
            </a:pPr>
            <a:r>
              <a:t/>
            </a:r>
            <a:endParaRPr sz="3200">
              <a:solidFill>
                <a:srgbClr val="212121"/>
              </a:solidFill>
            </a:endParaRPr>
          </a:p>
          <a:p>
            <a:pPr indent="-251459" lvl="0" marL="254000" rtl="0" algn="l">
              <a:lnSpc>
                <a:spcPct val="115000"/>
              </a:lnSpc>
              <a:spcBef>
                <a:spcPts val="800"/>
              </a:spcBef>
              <a:spcAft>
                <a:spcPts val="0"/>
              </a:spcAft>
              <a:buClr>
                <a:srgbClr val="212121"/>
              </a:buClr>
              <a:buSzPct val="100000"/>
              <a:buFont typeface="Calibri"/>
              <a:buChar char="-"/>
            </a:pPr>
            <a:r>
              <a:rPr b="0" i="0" lang="en" sz="3200">
                <a:solidFill>
                  <a:srgbClr val="212121"/>
                </a:solidFill>
              </a:rPr>
              <a:t> 505 children (2–18 years) with ADHD (</a:t>
            </a:r>
            <a:r>
              <a:rPr b="0" i="1" lang="en" sz="3200">
                <a:solidFill>
                  <a:srgbClr val="212121"/>
                </a:solidFill>
              </a:rPr>
              <a:t>n</a:t>
            </a:r>
            <a:r>
              <a:rPr b="0" i="0" lang="en" sz="3200">
                <a:solidFill>
                  <a:srgbClr val="212121"/>
                </a:solidFill>
              </a:rPr>
              <a:t> = 239), autism (</a:t>
            </a:r>
            <a:r>
              <a:rPr b="0" i="1" lang="en" sz="3200">
                <a:solidFill>
                  <a:srgbClr val="212121"/>
                </a:solidFill>
              </a:rPr>
              <a:t>n</a:t>
            </a:r>
            <a:r>
              <a:rPr b="0" i="0" lang="en" sz="3200">
                <a:solidFill>
                  <a:srgbClr val="212121"/>
                </a:solidFill>
              </a:rPr>
              <a:t> = 117), and co-occurring ADHD + autism (</a:t>
            </a:r>
            <a:r>
              <a:rPr b="0" i="1" lang="en" sz="3200">
                <a:solidFill>
                  <a:srgbClr val="212121"/>
                </a:solidFill>
              </a:rPr>
              <a:t>n</a:t>
            </a:r>
            <a:r>
              <a:rPr b="0" i="0" lang="en" sz="3200">
                <a:solidFill>
                  <a:srgbClr val="212121"/>
                </a:solidFill>
              </a:rPr>
              <a:t> = 149)</a:t>
            </a:r>
            <a:endParaRPr sz="3200"/>
          </a:p>
          <a:p>
            <a:pPr indent="-139700" lvl="0" marL="254000" rtl="0" algn="l">
              <a:lnSpc>
                <a:spcPct val="90000"/>
              </a:lnSpc>
              <a:spcBef>
                <a:spcPts val="800"/>
              </a:spcBef>
              <a:spcAft>
                <a:spcPts val="0"/>
              </a:spcAft>
              <a:buClr>
                <a:schemeClr val="dk1"/>
              </a:buClr>
              <a:buSzPct val="64285"/>
              <a:buFont typeface="Calibri"/>
              <a:buNone/>
            </a:pPr>
            <a:r>
              <a:t/>
            </a:r>
            <a:endParaRPr/>
          </a:p>
          <a:p>
            <a:pPr indent="0" lvl="0" marL="0" rtl="0" algn="l">
              <a:lnSpc>
                <a:spcPct val="90000"/>
              </a:lnSpc>
              <a:spcBef>
                <a:spcPts val="800"/>
              </a:spcBef>
              <a:spcAft>
                <a:spcPts val="0"/>
              </a:spcAft>
              <a:buClr>
                <a:schemeClr val="dk1"/>
              </a:buClr>
              <a:buSzPct val="64285"/>
              <a:buNone/>
            </a:pPr>
            <a:r>
              <a:t/>
            </a:r>
            <a:endParaRPr/>
          </a:p>
          <a:p>
            <a:pPr indent="0" lvl="0" marL="114300" rtl="0" algn="l">
              <a:lnSpc>
                <a:spcPct val="90000"/>
              </a:lnSpc>
              <a:spcBef>
                <a:spcPts val="800"/>
              </a:spcBef>
              <a:spcAft>
                <a:spcPts val="0"/>
              </a:spcAft>
              <a:buClr>
                <a:schemeClr val="dk1"/>
              </a:buClr>
              <a:buSzPct val="64285"/>
              <a:buFont typeface="Calibri"/>
              <a:buNone/>
            </a:pPr>
            <a:r>
              <a:t/>
            </a:r>
            <a:endParaRPr/>
          </a:p>
          <a:p>
            <a:pPr indent="-139700" lvl="0" marL="254000" rtl="0" algn="l">
              <a:lnSpc>
                <a:spcPct val="90000"/>
              </a:lnSpc>
              <a:spcBef>
                <a:spcPts val="800"/>
              </a:spcBef>
              <a:spcAft>
                <a:spcPts val="0"/>
              </a:spcAft>
              <a:buClr>
                <a:schemeClr val="dk1"/>
              </a:buClr>
              <a:buSzPct val="64285"/>
              <a:buFont typeface="Calibri"/>
              <a:buNone/>
            </a:pPr>
            <a:r>
              <a:t/>
            </a:r>
            <a:endParaRPr/>
          </a:p>
        </p:txBody>
      </p:sp>
      <p:pic>
        <p:nvPicPr>
          <p:cNvPr id="1850" name="Google Shape;1850;p244"/>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51" name="Google Shape;1851;p244"/>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Mellahn et al, 2022.</a:t>
            </a:r>
            <a:r>
              <a:rPr b="0" i="1" lang="en" sz="1400" u="none" cap="none" strike="noStrike">
                <a:solidFill>
                  <a:schemeClr val="dk1"/>
                </a:solidFill>
                <a:latin typeface="Calibri"/>
                <a:ea typeface="Calibri"/>
                <a:cs typeface="Calibri"/>
                <a:sym typeface="Calibri"/>
              </a:rPr>
              <a:t> Frontiers Psych</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5" name="Shape 1855"/>
        <p:cNvGrpSpPr/>
        <p:nvPr/>
      </p:nvGrpSpPr>
      <p:grpSpPr>
        <a:xfrm>
          <a:off x="0" y="0"/>
          <a:ext cx="0" cy="0"/>
          <a:chOff x="0" y="0"/>
          <a:chExt cx="0" cy="0"/>
        </a:xfrm>
      </p:grpSpPr>
      <p:sp>
        <p:nvSpPr>
          <p:cNvPr id="1856" name="Google Shape;1856;p245"/>
          <p:cNvSpPr txBox="1"/>
          <p:nvPr>
            <p:ph type="ctrTitle"/>
          </p:nvPr>
        </p:nvSpPr>
        <p:spPr>
          <a:xfrm>
            <a:off x="1143000" y="2997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57" name="Google Shape;1857;p245"/>
          <p:cNvSpPr txBox="1"/>
          <p:nvPr>
            <p:ph idx="1" type="subTitle"/>
          </p:nvPr>
        </p:nvSpPr>
        <p:spPr>
          <a:xfrm>
            <a:off x="1143000" y="1498600"/>
            <a:ext cx="6858000" cy="2547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1858" name="Google Shape;1858;p245"/>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59" name="Google Shape;1859;p245"/>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Mellahn et al, 2022.</a:t>
            </a:r>
            <a:r>
              <a:rPr b="0" i="1" lang="en" sz="1400" u="none" cap="none" strike="noStrike">
                <a:solidFill>
                  <a:schemeClr val="dk1"/>
                </a:solidFill>
                <a:latin typeface="Calibri"/>
                <a:ea typeface="Calibri"/>
                <a:cs typeface="Calibri"/>
                <a:sym typeface="Calibri"/>
              </a:rPr>
              <a:t> Frontiers Psych</a:t>
            </a:r>
            <a:endParaRPr b="0" i="0" sz="1100" u="none" cap="none" strike="noStrike">
              <a:solidFill>
                <a:srgbClr val="000000"/>
              </a:solidFill>
              <a:latin typeface="Arial"/>
              <a:ea typeface="Arial"/>
              <a:cs typeface="Arial"/>
              <a:sym typeface="Arial"/>
            </a:endParaRPr>
          </a:p>
        </p:txBody>
      </p:sp>
      <p:pic>
        <p:nvPicPr>
          <p:cNvPr id="1860" name="Google Shape;1860;p245"/>
          <p:cNvPicPr preferRelativeResize="0"/>
          <p:nvPr/>
        </p:nvPicPr>
        <p:blipFill rotWithShape="1">
          <a:blip r:embed="rId4">
            <a:alphaModFix/>
          </a:blip>
          <a:srcRect b="0" l="0" r="0" t="0"/>
          <a:stretch/>
        </p:blipFill>
        <p:spPr>
          <a:xfrm>
            <a:off x="1085324" y="1066350"/>
            <a:ext cx="6395601" cy="3522525"/>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246"/>
          <p:cNvSpPr txBox="1"/>
          <p:nvPr>
            <p:ph type="ctrTitle"/>
          </p:nvPr>
        </p:nvSpPr>
        <p:spPr>
          <a:xfrm>
            <a:off x="1143000" y="38469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66" name="Google Shape;1866;p246"/>
          <p:cNvSpPr txBox="1"/>
          <p:nvPr>
            <p:ph idx="1" type="subTitle"/>
          </p:nvPr>
        </p:nvSpPr>
        <p:spPr>
          <a:xfrm>
            <a:off x="1143000" y="1498600"/>
            <a:ext cx="6858000" cy="2547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1867" name="Google Shape;1867;p246"/>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68" name="Google Shape;1868;p246"/>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Mellahn et al, 2022.</a:t>
            </a:r>
            <a:r>
              <a:rPr b="0" i="1" lang="en" sz="1400" u="none" cap="none" strike="noStrike">
                <a:solidFill>
                  <a:schemeClr val="dk1"/>
                </a:solidFill>
                <a:latin typeface="Calibri"/>
                <a:ea typeface="Calibri"/>
                <a:cs typeface="Calibri"/>
                <a:sym typeface="Calibri"/>
              </a:rPr>
              <a:t> Frontiers Psych</a:t>
            </a:r>
            <a:endParaRPr b="0" i="0" sz="1100" u="none" cap="none" strike="noStrike">
              <a:solidFill>
                <a:srgbClr val="000000"/>
              </a:solidFill>
              <a:latin typeface="Arial"/>
              <a:ea typeface="Arial"/>
              <a:cs typeface="Arial"/>
              <a:sym typeface="Arial"/>
            </a:endParaRPr>
          </a:p>
        </p:txBody>
      </p:sp>
      <p:pic>
        <p:nvPicPr>
          <p:cNvPr id="1869" name="Google Shape;1869;p246"/>
          <p:cNvPicPr preferRelativeResize="0"/>
          <p:nvPr/>
        </p:nvPicPr>
        <p:blipFill rotWithShape="1">
          <a:blip r:embed="rId4">
            <a:alphaModFix/>
          </a:blip>
          <a:srcRect b="0" l="0" r="0" t="0"/>
          <a:stretch/>
        </p:blipFill>
        <p:spPr>
          <a:xfrm>
            <a:off x="1198576" y="1221950"/>
            <a:ext cx="6322376" cy="357865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p247"/>
          <p:cNvSpPr txBox="1"/>
          <p:nvPr>
            <p:ph type="ctrTitle"/>
          </p:nvPr>
        </p:nvSpPr>
        <p:spPr>
          <a:xfrm>
            <a:off x="1143000" y="6017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75" name="Google Shape;1875;p247"/>
          <p:cNvSpPr txBox="1"/>
          <p:nvPr>
            <p:ph idx="1" type="subTitle"/>
          </p:nvPr>
        </p:nvSpPr>
        <p:spPr>
          <a:xfrm>
            <a:off x="1143000" y="1498600"/>
            <a:ext cx="6858000" cy="2547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sz="2000"/>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The children with ADHD alone had a higher proportion of speech delay (5%) and learning disorders (17%).</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The ADHD + Autism group reported higher rates of ID (5%), ODD (20%), anxiety (39%), depression (7%) and genetic conditions (3%). </a:t>
            </a:r>
            <a:endParaRPr sz="2000">
              <a:solidFill>
                <a:schemeClr val="dk1"/>
              </a:solidFill>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1876" name="Google Shape;1876;p247"/>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77" name="Google Shape;1877;p247"/>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Mellahn et al, 2022.</a:t>
            </a:r>
            <a:r>
              <a:rPr b="0" i="1" lang="en" sz="1400" u="none" cap="none" strike="noStrike">
                <a:solidFill>
                  <a:schemeClr val="dk1"/>
                </a:solidFill>
                <a:latin typeface="Calibri"/>
                <a:ea typeface="Calibri"/>
                <a:cs typeface="Calibri"/>
                <a:sym typeface="Calibri"/>
              </a:rPr>
              <a:t> Frontiers Psych</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248"/>
          <p:cNvSpPr txBox="1"/>
          <p:nvPr>
            <p:ph type="ctrTitle"/>
          </p:nvPr>
        </p:nvSpPr>
        <p:spPr>
          <a:xfrm>
            <a:off x="1143000" y="3020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1883" name="Google Shape;1883;p248"/>
          <p:cNvSpPr txBox="1"/>
          <p:nvPr>
            <p:ph idx="1" type="subTitle"/>
          </p:nvPr>
        </p:nvSpPr>
        <p:spPr>
          <a:xfrm>
            <a:off x="519075" y="1093900"/>
            <a:ext cx="8220300" cy="3426600"/>
          </a:xfrm>
          <a:prstGeom prst="rect">
            <a:avLst/>
          </a:prstGeom>
          <a:noFill/>
          <a:ln>
            <a:noFill/>
          </a:ln>
        </p:spPr>
        <p:txBody>
          <a:bodyPr anchorCtr="0" anchor="t" bIns="34275" lIns="68575" spcFirstLastPara="1" rIns="68575" wrap="square" tIns="34275">
            <a:normAutofit fontScale="25000" lnSpcReduction="10000"/>
          </a:bodyPr>
          <a:lstStyle/>
          <a:p>
            <a:pPr indent="0" lvl="0" marL="0" rtl="0" algn="l">
              <a:lnSpc>
                <a:spcPct val="90000"/>
              </a:lnSpc>
              <a:spcBef>
                <a:spcPts val="0"/>
              </a:spcBef>
              <a:spcAft>
                <a:spcPts val="0"/>
              </a:spcAft>
              <a:buClr>
                <a:schemeClr val="dk1"/>
              </a:buClr>
              <a:buSzPct val="90000"/>
              <a:buNone/>
            </a:pPr>
            <a:r>
              <a:t/>
            </a:r>
            <a:endParaRPr sz="2000">
              <a:solidFill>
                <a:schemeClr val="dk1"/>
              </a:solidFill>
            </a:endParaRPr>
          </a:p>
          <a:p>
            <a:pPr indent="0" lvl="0" marL="0" rtl="0" algn="l">
              <a:lnSpc>
                <a:spcPct val="90000"/>
              </a:lnSpc>
              <a:spcBef>
                <a:spcPts val="800"/>
              </a:spcBef>
              <a:spcAft>
                <a:spcPts val="0"/>
              </a:spcAft>
              <a:buNone/>
            </a:pPr>
            <a:r>
              <a:rPr lang="en" sz="7200">
                <a:solidFill>
                  <a:schemeClr val="dk1"/>
                </a:solidFill>
              </a:rPr>
              <a:t>The children with ADHD alone were more likely to be on medication (90%), than the children in the ADHD + Autism group (86%) and in autism alone (39%). </a:t>
            </a:r>
            <a:endParaRPr sz="7200">
              <a:solidFill>
                <a:schemeClr val="dk1"/>
              </a:solidFill>
            </a:endParaRPr>
          </a:p>
          <a:p>
            <a:pPr indent="0" lvl="0" marL="0" rtl="0" algn="l">
              <a:lnSpc>
                <a:spcPct val="90000"/>
              </a:lnSpc>
              <a:spcBef>
                <a:spcPts val="800"/>
              </a:spcBef>
              <a:spcAft>
                <a:spcPts val="0"/>
              </a:spcAft>
              <a:buNone/>
            </a:pPr>
            <a:r>
              <a:t/>
            </a:r>
            <a:endParaRPr sz="7200">
              <a:solidFill>
                <a:schemeClr val="dk1"/>
              </a:solidFill>
            </a:endParaRPr>
          </a:p>
          <a:p>
            <a:pPr indent="0" lvl="0" marL="0" rtl="0" algn="l">
              <a:spcBef>
                <a:spcPts val="0"/>
              </a:spcBef>
              <a:spcAft>
                <a:spcPts val="0"/>
              </a:spcAft>
              <a:buNone/>
            </a:pPr>
            <a:r>
              <a:rPr lang="en" sz="7200">
                <a:solidFill>
                  <a:schemeClr val="dk1"/>
                </a:solidFill>
              </a:rPr>
              <a:t>The children with ADHD alone with likely to be on stimulants (81%).</a:t>
            </a:r>
            <a:endParaRPr sz="7200">
              <a:solidFill>
                <a:schemeClr val="dk1"/>
              </a:solidFill>
            </a:endParaRPr>
          </a:p>
          <a:p>
            <a:pPr indent="0" lvl="0" marL="0" rtl="0" algn="l">
              <a:spcBef>
                <a:spcPts val="0"/>
              </a:spcBef>
              <a:spcAft>
                <a:spcPts val="0"/>
              </a:spcAft>
              <a:buNone/>
            </a:pPr>
            <a:r>
              <a:t/>
            </a:r>
            <a:endParaRPr sz="7200">
              <a:solidFill>
                <a:schemeClr val="dk1"/>
              </a:solidFill>
            </a:endParaRPr>
          </a:p>
          <a:p>
            <a:pPr indent="0" lvl="0" marL="0" rtl="0" algn="l">
              <a:spcBef>
                <a:spcPts val="0"/>
              </a:spcBef>
              <a:spcAft>
                <a:spcPts val="0"/>
              </a:spcAft>
              <a:buNone/>
            </a:pPr>
            <a:r>
              <a:rPr lang="en" sz="7200">
                <a:solidFill>
                  <a:schemeClr val="dk1"/>
                </a:solidFill>
              </a:rPr>
              <a:t>Methylphenidate was the most common. The most frequently reported stimulant medications in the ADHD + autism group were lisdexamfetamine (19%) and methylphenidate extended release (19%).</a:t>
            </a:r>
            <a:endParaRPr sz="7200">
              <a:solidFill>
                <a:schemeClr val="dk1"/>
              </a:solidFill>
            </a:endParaRPr>
          </a:p>
          <a:p>
            <a:pPr indent="0" lvl="0" marL="0" rtl="0" algn="l">
              <a:spcBef>
                <a:spcPts val="0"/>
              </a:spcBef>
              <a:spcAft>
                <a:spcPts val="0"/>
              </a:spcAft>
              <a:buNone/>
            </a:pPr>
            <a:r>
              <a:t/>
            </a:r>
            <a:endParaRPr sz="7200">
              <a:solidFill>
                <a:schemeClr val="dk1"/>
              </a:solidFill>
            </a:endParaRPr>
          </a:p>
          <a:p>
            <a:pPr indent="0" lvl="0" marL="0" rtl="0" algn="l">
              <a:spcBef>
                <a:spcPts val="0"/>
              </a:spcBef>
              <a:spcAft>
                <a:spcPts val="0"/>
              </a:spcAft>
              <a:buClr>
                <a:schemeClr val="dk1"/>
              </a:buClr>
              <a:buSzPts val="450"/>
              <a:buFont typeface="Arial"/>
              <a:buNone/>
            </a:pPr>
            <a:r>
              <a:rPr lang="en" sz="7200">
                <a:solidFill>
                  <a:schemeClr val="dk1"/>
                </a:solidFill>
              </a:rPr>
              <a:t> The children with ADHD + autism had a higher proportion of non-stimulant ADHD medication (25%), antipsychotic (19%), antidepressant (22%) and melatonin (32%) use. </a:t>
            </a:r>
            <a:endParaRPr sz="7200">
              <a:solidFill>
                <a:schemeClr val="dk1"/>
              </a:solidFill>
            </a:endParaRPr>
          </a:p>
          <a:p>
            <a:pPr indent="-139700" lvl="0" marL="254000" rtl="0" algn="l">
              <a:lnSpc>
                <a:spcPct val="90000"/>
              </a:lnSpc>
              <a:spcBef>
                <a:spcPts val="800"/>
              </a:spcBef>
              <a:spcAft>
                <a:spcPts val="0"/>
              </a:spcAft>
              <a:buClr>
                <a:schemeClr val="dk1"/>
              </a:buClr>
              <a:buSzPct val="90000"/>
              <a:buFont typeface="Calibri"/>
              <a:buNone/>
            </a:pPr>
            <a:r>
              <a:t/>
            </a:r>
            <a:endParaRPr sz="2000">
              <a:solidFill>
                <a:schemeClr val="dk1"/>
              </a:solidFill>
            </a:endParaRPr>
          </a:p>
        </p:txBody>
      </p:sp>
      <p:pic>
        <p:nvPicPr>
          <p:cNvPr id="1884" name="Google Shape;1884;p248"/>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885" name="Google Shape;1885;p248"/>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Mellahn et al, 2022.</a:t>
            </a:r>
            <a:r>
              <a:rPr b="0" i="1" lang="en" sz="1400" u="none" cap="none" strike="noStrike">
                <a:solidFill>
                  <a:schemeClr val="dk1"/>
                </a:solidFill>
                <a:latin typeface="Calibri"/>
                <a:ea typeface="Calibri"/>
                <a:cs typeface="Calibri"/>
                <a:sym typeface="Calibri"/>
              </a:rPr>
              <a:t> Frontiers Psych</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249"/>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86538"/>
              <a:buFont typeface="Calibri"/>
              <a:buNone/>
            </a:pPr>
            <a:r>
              <a:rPr lang="en"/>
              <a:t>ADHD – Neuroimaging</a:t>
            </a:r>
            <a:endParaRPr/>
          </a:p>
        </p:txBody>
      </p:sp>
      <p:sp>
        <p:nvSpPr>
          <p:cNvPr id="1891" name="Google Shape;1891;p249"/>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139700" lvl="0" marL="254000" rtl="0" algn="l">
              <a:lnSpc>
                <a:spcPct val="90000"/>
              </a:lnSpc>
              <a:spcBef>
                <a:spcPts val="0"/>
              </a:spcBef>
              <a:spcAft>
                <a:spcPts val="0"/>
              </a:spcAft>
              <a:buClr>
                <a:schemeClr val="dk1"/>
              </a:buClr>
              <a:buSzPts val="1800"/>
              <a:buFont typeface="Calibri"/>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1892" name="Google Shape;1892;p249"/>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250"/>
          <p:cNvSpPr txBox="1"/>
          <p:nvPr>
            <p:ph type="ctrTitle"/>
          </p:nvPr>
        </p:nvSpPr>
        <p:spPr>
          <a:xfrm>
            <a:off x="1143000" y="441297"/>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Neural networks</a:t>
            </a:r>
            <a:endParaRPr sz="3000"/>
          </a:p>
        </p:txBody>
      </p:sp>
      <p:sp>
        <p:nvSpPr>
          <p:cNvPr id="1898" name="Google Shape;1898;p250"/>
          <p:cNvSpPr txBox="1"/>
          <p:nvPr>
            <p:ph idx="1" type="subTitle"/>
          </p:nvPr>
        </p:nvSpPr>
        <p:spPr>
          <a:xfrm>
            <a:off x="619775" y="1170150"/>
            <a:ext cx="8257200" cy="2803200"/>
          </a:xfrm>
          <a:prstGeom prst="rect">
            <a:avLst/>
          </a:prstGeom>
          <a:noFill/>
          <a:ln>
            <a:noFill/>
          </a:ln>
        </p:spPr>
        <p:txBody>
          <a:bodyPr anchorCtr="0" anchor="t" bIns="34275" lIns="68575" spcFirstLastPara="1" rIns="68575" wrap="square" tIns="34275">
            <a:noAutofit/>
          </a:bodyPr>
          <a:lstStyle/>
          <a:p>
            <a:pPr indent="-139700" lvl="0" marL="254000" rtl="0" algn="l">
              <a:lnSpc>
                <a:spcPct val="90000"/>
              </a:lnSpc>
              <a:spcBef>
                <a:spcPts val="0"/>
              </a:spcBef>
              <a:spcAft>
                <a:spcPts val="0"/>
              </a:spcAft>
              <a:buClr>
                <a:schemeClr val="dk1"/>
              </a:buClr>
              <a:buSzPts val="1800"/>
              <a:buFont typeface="Calibri"/>
              <a:buNone/>
            </a:pPr>
            <a:r>
              <a:t/>
            </a:r>
            <a:endParaRPr sz="1800"/>
          </a:p>
          <a:p>
            <a:pPr indent="-254000" lvl="0" marL="254000" rtl="0" algn="l">
              <a:lnSpc>
                <a:spcPct val="90000"/>
              </a:lnSpc>
              <a:spcBef>
                <a:spcPts val="800"/>
              </a:spcBef>
              <a:spcAft>
                <a:spcPts val="0"/>
              </a:spcAft>
              <a:buClr>
                <a:srgbClr val="202122"/>
              </a:buClr>
              <a:buSzPts val="1800"/>
              <a:buFont typeface="Calibri"/>
              <a:buChar char="-"/>
            </a:pPr>
            <a:r>
              <a:rPr lang="en" sz="1800">
                <a:solidFill>
                  <a:srgbClr val="202122"/>
                </a:solidFill>
              </a:rPr>
              <a:t>Using statistical analysis of the fMRI BOLD signal, widespread brain regions that showed functional connectivity, were defined as brain networks. </a:t>
            </a:r>
            <a:endParaRPr sz="1800"/>
          </a:p>
          <a:p>
            <a:pPr indent="-254000" lvl="0" marL="254000" rtl="0" algn="l">
              <a:lnSpc>
                <a:spcPct val="90000"/>
              </a:lnSpc>
              <a:spcBef>
                <a:spcPts val="800"/>
              </a:spcBef>
              <a:spcAft>
                <a:spcPts val="0"/>
              </a:spcAft>
              <a:buClr>
                <a:srgbClr val="202122"/>
              </a:buClr>
              <a:buSzPts val="1800"/>
              <a:buFont typeface="Calibri"/>
              <a:buChar char="-"/>
            </a:pPr>
            <a:r>
              <a:rPr lang="en" sz="1800">
                <a:solidFill>
                  <a:srgbClr val="202122"/>
                </a:solidFill>
              </a:rPr>
              <a:t>Some of these networks include: </a:t>
            </a:r>
            <a:endParaRPr sz="1800"/>
          </a:p>
          <a:p>
            <a:pPr indent="-266700" lvl="1" marL="596900" rtl="0" algn="l">
              <a:lnSpc>
                <a:spcPct val="90000"/>
              </a:lnSpc>
              <a:spcBef>
                <a:spcPts val="400"/>
              </a:spcBef>
              <a:spcAft>
                <a:spcPts val="0"/>
              </a:spcAft>
              <a:buClr>
                <a:srgbClr val="202122"/>
              </a:buClr>
              <a:buSzPts val="1800"/>
              <a:buFont typeface="Calibri"/>
              <a:buChar char="-"/>
            </a:pPr>
            <a:r>
              <a:rPr lang="en" sz="1800">
                <a:solidFill>
                  <a:srgbClr val="202122"/>
                </a:solidFill>
              </a:rPr>
              <a:t>Default Mode Network (Medial frontoparietal)</a:t>
            </a:r>
            <a:endParaRPr sz="1800"/>
          </a:p>
          <a:p>
            <a:pPr indent="-266700" lvl="1" marL="596900" rtl="0" algn="l">
              <a:lnSpc>
                <a:spcPct val="90000"/>
              </a:lnSpc>
              <a:spcBef>
                <a:spcPts val="400"/>
              </a:spcBef>
              <a:spcAft>
                <a:spcPts val="0"/>
              </a:spcAft>
              <a:buClr>
                <a:srgbClr val="202122"/>
              </a:buClr>
              <a:buSzPts val="1800"/>
              <a:buFont typeface="Calibri"/>
              <a:buChar char="-"/>
            </a:pPr>
            <a:r>
              <a:rPr lang="en" sz="1800">
                <a:solidFill>
                  <a:srgbClr val="202122"/>
                </a:solidFill>
              </a:rPr>
              <a:t>Salience (Mid cingulo-insular)</a:t>
            </a:r>
            <a:endParaRPr sz="1800"/>
          </a:p>
          <a:p>
            <a:pPr indent="-266700" lvl="1" marL="596900" rtl="0" algn="l">
              <a:lnSpc>
                <a:spcPct val="90000"/>
              </a:lnSpc>
              <a:spcBef>
                <a:spcPts val="400"/>
              </a:spcBef>
              <a:spcAft>
                <a:spcPts val="0"/>
              </a:spcAft>
              <a:buClr>
                <a:srgbClr val="202122"/>
              </a:buClr>
              <a:buSzPts val="1800"/>
              <a:buFont typeface="Calibri"/>
              <a:buChar char="-"/>
            </a:pPr>
            <a:r>
              <a:rPr lang="en" sz="1800">
                <a:solidFill>
                  <a:srgbClr val="202122"/>
                </a:solidFill>
              </a:rPr>
              <a:t>Attention (Dorsal frontoparietal)</a:t>
            </a:r>
            <a:endParaRPr sz="1800"/>
          </a:p>
          <a:p>
            <a:pPr indent="-266700" lvl="1" marL="596900" rtl="0" algn="l">
              <a:lnSpc>
                <a:spcPct val="90000"/>
              </a:lnSpc>
              <a:spcBef>
                <a:spcPts val="400"/>
              </a:spcBef>
              <a:spcAft>
                <a:spcPts val="0"/>
              </a:spcAft>
              <a:buClr>
                <a:srgbClr val="202122"/>
              </a:buClr>
              <a:buSzPts val="1800"/>
              <a:buFont typeface="Calibri"/>
              <a:buChar char="-"/>
            </a:pPr>
            <a:r>
              <a:rPr lang="en" sz="1800">
                <a:solidFill>
                  <a:srgbClr val="202122"/>
                </a:solidFill>
              </a:rPr>
              <a:t>Control (Lateral frontoparietal)</a:t>
            </a:r>
            <a:endParaRPr sz="1800"/>
          </a:p>
          <a:p>
            <a:pPr indent="-266700" lvl="1" marL="596900" rtl="0" algn="l">
              <a:lnSpc>
                <a:spcPct val="90000"/>
              </a:lnSpc>
              <a:spcBef>
                <a:spcPts val="400"/>
              </a:spcBef>
              <a:spcAft>
                <a:spcPts val="0"/>
              </a:spcAft>
              <a:buClr>
                <a:srgbClr val="202122"/>
              </a:buClr>
              <a:buSzPts val="1800"/>
              <a:buFont typeface="Calibri"/>
              <a:buChar char="-"/>
            </a:pPr>
            <a:r>
              <a:rPr lang="en" sz="1800">
                <a:solidFill>
                  <a:srgbClr val="202122"/>
                </a:solidFill>
              </a:rPr>
              <a:t>Sensorimotor (Pericentral)</a:t>
            </a:r>
            <a:endParaRPr sz="1800"/>
          </a:p>
          <a:p>
            <a:pPr indent="-266700" lvl="1" marL="596900" rtl="0" algn="l">
              <a:lnSpc>
                <a:spcPct val="90000"/>
              </a:lnSpc>
              <a:spcBef>
                <a:spcPts val="400"/>
              </a:spcBef>
              <a:spcAft>
                <a:spcPts val="0"/>
              </a:spcAft>
              <a:buClr>
                <a:srgbClr val="202122"/>
              </a:buClr>
              <a:buSzPts val="1800"/>
              <a:buFont typeface="Calibri"/>
              <a:buChar char="-"/>
            </a:pPr>
            <a:r>
              <a:rPr lang="en" sz="1800">
                <a:solidFill>
                  <a:srgbClr val="202122"/>
                </a:solidFill>
              </a:rPr>
              <a:t>Visual (Occipital)</a:t>
            </a:r>
            <a:endParaRPr b="0" i="0" sz="1800">
              <a:solidFill>
                <a:srgbClr val="202122"/>
              </a:solidFill>
              <a:latin typeface="Arial"/>
              <a:ea typeface="Arial"/>
              <a:cs typeface="Arial"/>
              <a:sym typeface="Arial"/>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1899" name="Google Shape;1899;p250"/>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00" name="Google Shape;1900;p250"/>
          <p:cNvSpPr txBox="1"/>
          <p:nvPr/>
        </p:nvSpPr>
        <p:spPr>
          <a:xfrm>
            <a:off x="3647440" y="4820056"/>
            <a:ext cx="6426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Large Scale Brain Networks in Cognition: Emerging Principles,  Menon 2011</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251"/>
          <p:cNvSpPr txBox="1"/>
          <p:nvPr>
            <p:ph type="ctrTitle"/>
          </p:nvPr>
        </p:nvSpPr>
        <p:spPr>
          <a:xfrm>
            <a:off x="1143000" y="244587"/>
            <a:ext cx="6858000" cy="656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86538"/>
              <a:buFont typeface="Calibri"/>
              <a:buNone/>
            </a:pPr>
            <a:r>
              <a:rPr lang="en"/>
              <a:t>Neural networks</a:t>
            </a:r>
            <a:endParaRPr/>
          </a:p>
        </p:txBody>
      </p:sp>
      <p:pic>
        <p:nvPicPr>
          <p:cNvPr id="1906" name="Google Shape;1906;p251"/>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07" name="Google Shape;1907;p251"/>
          <p:cNvSpPr txBox="1"/>
          <p:nvPr/>
        </p:nvSpPr>
        <p:spPr>
          <a:xfrm>
            <a:off x="914400" y="4724206"/>
            <a:ext cx="81153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mbria"/>
                <a:ea typeface="Cambria"/>
                <a:cs typeface="Cambria"/>
                <a:sym typeface="Cambria"/>
              </a:rPr>
              <a:t>Uddin et al, 2019 Nov</a:t>
            </a:r>
            <a:r>
              <a:rPr b="0" i="1" lang="en" sz="1200" u="none" cap="none" strike="noStrike">
                <a:solidFill>
                  <a:srgbClr val="000000"/>
                </a:solidFill>
                <a:latin typeface="Cambria"/>
                <a:ea typeface="Cambria"/>
                <a:cs typeface="Cambria"/>
                <a:sym typeface="Cambria"/>
              </a:rPr>
              <a:t> Brain Topography.</a:t>
            </a:r>
            <a:r>
              <a:rPr b="0" i="0" lang="en" sz="1200" u="none" cap="none" strike="noStrike">
                <a:solidFill>
                  <a:srgbClr val="000000"/>
                </a:solidFill>
                <a:latin typeface="Cambria"/>
                <a:ea typeface="Cambria"/>
                <a:cs typeface="Cambria"/>
                <a:sym typeface="Cambria"/>
              </a:rPr>
              <a:t> Towards a universal taxonomy of macro-scale functional human brain networks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Diagram, timeline&#10;&#10;Description automatically generated" id="1908" name="Google Shape;1908;p251"/>
          <p:cNvPicPr preferRelativeResize="0"/>
          <p:nvPr/>
        </p:nvPicPr>
        <p:blipFill rotWithShape="1">
          <a:blip r:embed="rId4">
            <a:alphaModFix/>
          </a:blip>
          <a:srcRect b="0" l="0" r="0" t="0"/>
          <a:stretch/>
        </p:blipFill>
        <p:spPr>
          <a:xfrm>
            <a:off x="1297305" y="1162050"/>
            <a:ext cx="6069328" cy="281940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252"/>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Brain mechanisms of attention</a:t>
            </a:r>
            <a:endParaRPr sz="3000"/>
          </a:p>
        </p:txBody>
      </p:sp>
      <p:sp>
        <p:nvSpPr>
          <p:cNvPr id="1914" name="Google Shape;1914;p252"/>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fontScale="70000" lnSpcReduction="10000"/>
          </a:bodyPr>
          <a:lstStyle/>
          <a:p>
            <a:pPr indent="0" lvl="0" marL="0" rtl="0" algn="l">
              <a:lnSpc>
                <a:spcPct val="90000"/>
              </a:lnSpc>
              <a:spcBef>
                <a:spcPts val="0"/>
              </a:spcBef>
              <a:spcAft>
                <a:spcPts val="0"/>
              </a:spcAft>
              <a:buClr>
                <a:schemeClr val="dk1"/>
              </a:buClr>
              <a:buSzPct val="64285"/>
              <a:buNone/>
            </a:pPr>
            <a:r>
              <a:t/>
            </a:r>
            <a:endParaRPr/>
          </a:p>
          <a:p>
            <a:pPr indent="0" lvl="0" marL="0" rtl="0" algn="l">
              <a:lnSpc>
                <a:spcPct val="90000"/>
              </a:lnSpc>
              <a:spcBef>
                <a:spcPts val="800"/>
              </a:spcBef>
              <a:spcAft>
                <a:spcPts val="0"/>
              </a:spcAft>
              <a:buClr>
                <a:srgbClr val="212121"/>
              </a:buClr>
              <a:buSzPct val="70588"/>
              <a:buNone/>
            </a:pPr>
            <a:r>
              <a:rPr lang="en">
                <a:solidFill>
                  <a:srgbClr val="212121"/>
                </a:solidFill>
              </a:rPr>
              <a:t>     </a:t>
            </a:r>
            <a:r>
              <a:rPr lang="en" sz="2550">
                <a:solidFill>
                  <a:srgbClr val="212121"/>
                </a:solidFill>
              </a:rPr>
              <a:t>R</a:t>
            </a:r>
            <a:r>
              <a:rPr b="0" i="0" lang="en" sz="2550">
                <a:solidFill>
                  <a:srgbClr val="212121"/>
                </a:solidFill>
              </a:rPr>
              <a:t>ole of attention: </a:t>
            </a:r>
            <a:r>
              <a:rPr lang="en" sz="2550">
                <a:solidFill>
                  <a:srgbClr val="212121"/>
                </a:solidFill>
              </a:rPr>
              <a:t>P</a:t>
            </a:r>
            <a:r>
              <a:rPr b="0" i="0" lang="en" sz="2550">
                <a:solidFill>
                  <a:srgbClr val="212121"/>
                </a:solidFill>
              </a:rPr>
              <a:t>rioritize incoming sensory processing to enable optimized behavioral responses given the task at hand.</a:t>
            </a:r>
            <a:endParaRPr sz="2550"/>
          </a:p>
          <a:p>
            <a:pPr indent="0" lvl="0" marL="0" rtl="0" algn="l">
              <a:lnSpc>
                <a:spcPct val="90000"/>
              </a:lnSpc>
              <a:spcBef>
                <a:spcPts val="800"/>
              </a:spcBef>
              <a:spcAft>
                <a:spcPts val="0"/>
              </a:spcAft>
              <a:buClr>
                <a:schemeClr val="dk1"/>
              </a:buClr>
              <a:buSzPct val="70588"/>
              <a:buNone/>
            </a:pPr>
            <a:r>
              <a:t/>
            </a:r>
            <a:endParaRPr b="0" i="0" sz="2550">
              <a:solidFill>
                <a:srgbClr val="212121"/>
              </a:solidFill>
            </a:endParaRPr>
          </a:p>
          <a:p>
            <a:pPr indent="0" lvl="0" marL="0" rtl="0" algn="l">
              <a:lnSpc>
                <a:spcPct val="90000"/>
              </a:lnSpc>
              <a:spcBef>
                <a:spcPts val="800"/>
              </a:spcBef>
              <a:spcAft>
                <a:spcPts val="0"/>
              </a:spcAft>
              <a:buClr>
                <a:srgbClr val="212121"/>
              </a:buClr>
              <a:buSzPct val="70588"/>
              <a:buNone/>
            </a:pPr>
            <a:r>
              <a:rPr b="0" i="0" lang="en" sz="2550">
                <a:solidFill>
                  <a:srgbClr val="212121"/>
                </a:solidFill>
              </a:rPr>
              <a:t> The main neural mechanisms associated with attentional modulation of sensory inputs are</a:t>
            </a:r>
            <a:r>
              <a:rPr lang="en" sz="2550">
                <a:solidFill>
                  <a:srgbClr val="212121"/>
                </a:solidFill>
              </a:rPr>
              <a:t>:</a:t>
            </a:r>
            <a:endParaRPr sz="2550"/>
          </a:p>
          <a:p>
            <a:pPr indent="-253047" lvl="0" marL="254000" rtl="0" algn="l">
              <a:lnSpc>
                <a:spcPct val="90000"/>
              </a:lnSpc>
              <a:spcBef>
                <a:spcPts val="800"/>
              </a:spcBef>
              <a:spcAft>
                <a:spcPts val="0"/>
              </a:spcAft>
              <a:buClr>
                <a:srgbClr val="212121"/>
              </a:buClr>
              <a:buSzPct val="100000"/>
              <a:buFont typeface="Calibri"/>
              <a:buChar char="-"/>
            </a:pPr>
            <a:r>
              <a:rPr b="0" i="0" lang="en" sz="2550">
                <a:solidFill>
                  <a:srgbClr val="212121"/>
                </a:solidFill>
              </a:rPr>
              <a:t>target amplification and distractor suppression.</a:t>
            </a:r>
            <a:endParaRPr sz="2550"/>
          </a:p>
          <a:p>
            <a:pPr indent="-139700" lvl="0" marL="254000" rtl="0" algn="l">
              <a:lnSpc>
                <a:spcPct val="90000"/>
              </a:lnSpc>
              <a:spcBef>
                <a:spcPts val="800"/>
              </a:spcBef>
              <a:spcAft>
                <a:spcPts val="0"/>
              </a:spcAft>
              <a:buClr>
                <a:schemeClr val="dk1"/>
              </a:buClr>
              <a:buSzPct val="70588"/>
              <a:buFont typeface="Calibri"/>
              <a:buNone/>
            </a:pPr>
            <a:r>
              <a:t/>
            </a:r>
            <a:endParaRPr sz="2550">
              <a:solidFill>
                <a:schemeClr val="dk1"/>
              </a:solidFill>
            </a:endParaRPr>
          </a:p>
          <a:p>
            <a:pPr indent="-253047" lvl="0" marL="254000" rtl="0" algn="l">
              <a:lnSpc>
                <a:spcPct val="90000"/>
              </a:lnSpc>
              <a:spcBef>
                <a:spcPts val="800"/>
              </a:spcBef>
              <a:spcAft>
                <a:spcPts val="0"/>
              </a:spcAft>
              <a:buClr>
                <a:schemeClr val="dk1"/>
              </a:buClr>
              <a:buSzPct val="100000"/>
              <a:buFont typeface="Calibri"/>
              <a:buChar char="-"/>
            </a:pPr>
            <a:r>
              <a:rPr lang="en" sz="2550">
                <a:solidFill>
                  <a:schemeClr val="dk1"/>
                </a:solidFill>
              </a:rPr>
              <a:t>Bottom-up vs Top-down processes</a:t>
            </a:r>
            <a:endParaRPr sz="2550">
              <a:solidFill>
                <a:schemeClr val="dk1"/>
              </a:solidFill>
            </a:endParaRPr>
          </a:p>
        </p:txBody>
      </p:sp>
      <p:pic>
        <p:nvPicPr>
          <p:cNvPr id="1915" name="Google Shape;1915;p252"/>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16" name="Google Shape;1916;p252"/>
          <p:cNvSpPr txBox="1"/>
          <p:nvPr/>
        </p:nvSpPr>
        <p:spPr>
          <a:xfrm>
            <a:off x="5806440" y="4613813"/>
            <a:ext cx="4149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i</a:t>
            </a:r>
            <a:endParaRPr b="0" i="0" sz="1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2"/>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Care at TANC: Juan</a:t>
            </a:r>
            <a:endParaRPr/>
          </a:p>
        </p:txBody>
      </p:sp>
      <p:pic>
        <p:nvPicPr>
          <p:cNvPr id="506" name="Google Shape;506;p82"/>
          <p:cNvPicPr preferRelativeResize="0"/>
          <p:nvPr/>
        </p:nvPicPr>
        <p:blipFill rotWithShape="1">
          <a:blip r:embed="rId3">
            <a:alphaModFix/>
          </a:blip>
          <a:srcRect b="0" l="0" r="0" t="0"/>
          <a:stretch/>
        </p:blipFill>
        <p:spPr>
          <a:xfrm>
            <a:off x="7279481" y="3344983"/>
            <a:ext cx="1864519" cy="1200150"/>
          </a:xfrm>
          <a:prstGeom prst="rect">
            <a:avLst/>
          </a:prstGeom>
          <a:noFill/>
          <a:ln>
            <a:noFill/>
          </a:ln>
        </p:spPr>
      </p:pic>
      <p:sp>
        <p:nvSpPr>
          <p:cNvPr id="507" name="Google Shape;507;p82"/>
          <p:cNvSpPr txBox="1"/>
          <p:nvPr>
            <p:ph idx="1" type="body"/>
          </p:nvPr>
        </p:nvSpPr>
        <p:spPr>
          <a:xfrm>
            <a:off x="366350" y="1374550"/>
            <a:ext cx="7092900" cy="3258900"/>
          </a:xfrm>
          <a:prstGeom prst="rect">
            <a:avLst/>
          </a:prstGeom>
          <a:noFill/>
          <a:ln>
            <a:noFill/>
          </a:ln>
        </p:spPr>
        <p:txBody>
          <a:bodyPr anchorCtr="0" anchor="t" bIns="34275" lIns="68575" spcFirstLastPara="1" rIns="68575" wrap="square" tIns="34275">
            <a:noAutofit/>
          </a:bodyPr>
          <a:lstStyle/>
          <a:p>
            <a:pPr indent="0" lvl="0" marL="0" rtl="0" algn="l">
              <a:lnSpc>
                <a:spcPct val="70000"/>
              </a:lnSpc>
              <a:spcBef>
                <a:spcPts val="0"/>
              </a:spcBef>
              <a:spcAft>
                <a:spcPts val="0"/>
              </a:spcAft>
              <a:buClr>
                <a:srgbClr val="767679"/>
              </a:buClr>
              <a:buSzPts val="1785"/>
              <a:buNone/>
            </a:pPr>
            <a:r>
              <a:rPr lang="en" sz="1800"/>
              <a:t>Juan is a 14 year old male with ASD (level 1), presents with symptoms of inattention and hyperactivity, obesity, depression with some hypomania, and epilepsy treated with levetiracetam.  He also has begun have headaches over the last 6 months associated with photophobia, nausea and vomiting.</a:t>
            </a:r>
            <a:endParaRPr sz="1800"/>
          </a:p>
          <a:p>
            <a:pPr indent="0" lvl="0" marL="0" rtl="0" algn="l">
              <a:lnSpc>
                <a:spcPct val="70000"/>
              </a:lnSpc>
              <a:spcBef>
                <a:spcPts val="1200"/>
              </a:spcBef>
              <a:spcAft>
                <a:spcPts val="0"/>
              </a:spcAft>
              <a:buClr>
                <a:srgbClr val="767679"/>
              </a:buClr>
              <a:buSzPts val="1785"/>
              <a:buNone/>
            </a:pPr>
            <a:r>
              <a:rPr lang="en" sz="1800"/>
              <a:t>In addition to vomiting, he has history of intermittent diarrhea and abdominal pain. He likes to drink chocolate mile frequently, and eats cheese pizza everyday for lunch.</a:t>
            </a:r>
            <a:endParaRPr sz="1800"/>
          </a:p>
          <a:p>
            <a:pPr indent="0" lvl="0" marL="0" rtl="0" algn="l">
              <a:lnSpc>
                <a:spcPct val="70000"/>
              </a:lnSpc>
              <a:spcBef>
                <a:spcPts val="1200"/>
              </a:spcBef>
              <a:spcAft>
                <a:spcPts val="0"/>
              </a:spcAft>
              <a:buClr>
                <a:srgbClr val="767679"/>
              </a:buClr>
              <a:buSzPts val="1785"/>
              <a:buNone/>
            </a:pPr>
            <a:r>
              <a:rPr lang="en" sz="1800"/>
              <a:t>Has IEP, in mainstream classroom with pull-out services, expresses sadness over not having friends. Mother not sure that is IEP is sufficient.</a:t>
            </a:r>
            <a:endParaRPr sz="1800"/>
          </a:p>
          <a:p>
            <a:pPr indent="0" lvl="0" marL="0" rtl="0" algn="l">
              <a:lnSpc>
                <a:spcPct val="70000"/>
              </a:lnSpc>
              <a:spcBef>
                <a:spcPts val="1200"/>
              </a:spcBef>
              <a:spcAft>
                <a:spcPts val="0"/>
              </a:spcAft>
              <a:buClr>
                <a:srgbClr val="767679"/>
              </a:buClr>
              <a:buSzPts val="1785"/>
              <a:buNone/>
            </a:pPr>
            <a:r>
              <a:rPr lang="en" sz="1800"/>
              <a:t>Co-occurring appt is with psychology, psychiatry, Neurology and GI.</a:t>
            </a:r>
            <a:endParaRPr sz="1800"/>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253"/>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Brain mechanisms of attention</a:t>
            </a:r>
            <a:endParaRPr sz="3000"/>
          </a:p>
        </p:txBody>
      </p:sp>
      <p:sp>
        <p:nvSpPr>
          <p:cNvPr id="1922" name="Google Shape;1922;p253"/>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0" lvl="0" marL="0" rtl="0" algn="l">
              <a:lnSpc>
                <a:spcPct val="90000"/>
              </a:lnSpc>
              <a:spcBef>
                <a:spcPts val="800"/>
              </a:spcBef>
              <a:spcAft>
                <a:spcPts val="0"/>
              </a:spcAft>
              <a:buClr>
                <a:schemeClr val="dk1"/>
              </a:buClr>
              <a:buSzPts val="1800"/>
              <a:buNone/>
            </a:pPr>
            <a:r>
              <a:rPr lang="en" sz="1800">
                <a:solidFill>
                  <a:schemeClr val="dk1"/>
                </a:solidFill>
              </a:rPr>
              <a:t>Two distinct attention systems:</a:t>
            </a:r>
            <a:endParaRPr sz="1800">
              <a:solidFill>
                <a:schemeClr val="dk1"/>
              </a:solidFill>
            </a:endParaRPr>
          </a:p>
          <a:p>
            <a:pPr indent="-254000" lvl="0" marL="254000" rtl="0" algn="l">
              <a:lnSpc>
                <a:spcPct val="90000"/>
              </a:lnSpc>
              <a:spcBef>
                <a:spcPts val="800"/>
              </a:spcBef>
              <a:spcAft>
                <a:spcPts val="0"/>
              </a:spcAft>
              <a:buClr>
                <a:schemeClr val="dk1"/>
              </a:buClr>
              <a:buSzPts val="1800"/>
              <a:buChar char="-"/>
            </a:pPr>
            <a:r>
              <a:rPr lang="en" sz="1800">
                <a:solidFill>
                  <a:schemeClr val="dk1"/>
                </a:solidFill>
              </a:rPr>
              <a:t>Dorsal frontoparietal: mediates top-down voluntary allocation of attention to location or features</a:t>
            </a:r>
            <a:endParaRPr sz="1800">
              <a:solidFill>
                <a:schemeClr val="dk1"/>
              </a:solidFill>
            </a:endParaRPr>
          </a:p>
          <a:p>
            <a:pPr indent="-254000" lvl="0" marL="254000" rtl="0" algn="l">
              <a:lnSpc>
                <a:spcPct val="90000"/>
              </a:lnSpc>
              <a:spcBef>
                <a:spcPts val="800"/>
              </a:spcBef>
              <a:spcAft>
                <a:spcPts val="0"/>
              </a:spcAft>
              <a:buClr>
                <a:schemeClr val="dk1"/>
              </a:buClr>
              <a:buSzPts val="1800"/>
              <a:buChar char="-"/>
            </a:pPr>
            <a:r>
              <a:rPr lang="en" sz="1800">
                <a:solidFill>
                  <a:schemeClr val="dk1"/>
                </a:solidFill>
              </a:rPr>
              <a:t>Ventral frontoparietal system: detecting unattended or unexpected stimuli; triggers a switch in attention. </a:t>
            </a:r>
            <a:endParaRPr sz="1800">
              <a:solidFill>
                <a:schemeClr val="dk1"/>
              </a:solidFill>
            </a:endParaRPr>
          </a:p>
        </p:txBody>
      </p:sp>
      <p:pic>
        <p:nvPicPr>
          <p:cNvPr id="1923" name="Google Shape;1923;p253"/>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24" name="Google Shape;1924;p253"/>
          <p:cNvSpPr txBox="1"/>
          <p:nvPr/>
        </p:nvSpPr>
        <p:spPr>
          <a:xfrm>
            <a:off x="6743699" y="4841101"/>
            <a:ext cx="2199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Corbetta and Shulman, 2002</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254"/>
          <p:cNvSpPr txBox="1"/>
          <p:nvPr>
            <p:ph type="ctrTitle"/>
          </p:nvPr>
        </p:nvSpPr>
        <p:spPr>
          <a:xfrm>
            <a:off x="1143000" y="163019"/>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Brain mechanisms of attention</a:t>
            </a:r>
            <a:endParaRPr sz="3000"/>
          </a:p>
        </p:txBody>
      </p:sp>
      <p:sp>
        <p:nvSpPr>
          <p:cNvPr id="1930" name="Google Shape;1930;p254"/>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0" lvl="0" marL="0" rtl="0" algn="l">
              <a:lnSpc>
                <a:spcPct val="90000"/>
              </a:lnSpc>
              <a:spcBef>
                <a:spcPts val="800"/>
              </a:spcBef>
              <a:spcAft>
                <a:spcPts val="0"/>
              </a:spcAft>
              <a:buClr>
                <a:schemeClr val="dk1"/>
              </a:buClr>
              <a:buSzPts val="1800"/>
              <a:buNone/>
            </a:pPr>
            <a:r>
              <a:rPr lang="en"/>
              <a:t> </a:t>
            </a:r>
            <a:endParaRPr/>
          </a:p>
        </p:txBody>
      </p:sp>
      <p:pic>
        <p:nvPicPr>
          <p:cNvPr id="1931" name="Google Shape;1931;p254"/>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32" name="Google Shape;1932;p254"/>
          <p:cNvSpPr txBox="1"/>
          <p:nvPr/>
        </p:nvSpPr>
        <p:spPr>
          <a:xfrm>
            <a:off x="7248100" y="4640750"/>
            <a:ext cx="17268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Vossel et al, 2013</a:t>
            </a:r>
            <a:endParaRPr b="0" i="0" sz="1100" u="none" cap="none" strike="noStrike">
              <a:solidFill>
                <a:srgbClr val="000000"/>
              </a:solidFill>
              <a:latin typeface="Arial"/>
              <a:ea typeface="Arial"/>
              <a:cs typeface="Arial"/>
              <a:sym typeface="Arial"/>
            </a:endParaRPr>
          </a:p>
        </p:txBody>
      </p:sp>
      <p:pic>
        <p:nvPicPr>
          <p:cNvPr descr="A picture containing brain&#10;&#10;Description automatically generated" id="1933" name="Google Shape;1933;p254"/>
          <p:cNvPicPr preferRelativeResize="0"/>
          <p:nvPr/>
        </p:nvPicPr>
        <p:blipFill rotWithShape="1">
          <a:blip r:embed="rId4">
            <a:alphaModFix/>
          </a:blip>
          <a:srcRect b="0" l="0" r="0" t="0"/>
          <a:stretch/>
        </p:blipFill>
        <p:spPr>
          <a:xfrm>
            <a:off x="1143000" y="1077150"/>
            <a:ext cx="6684173" cy="344555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255"/>
          <p:cNvSpPr txBox="1"/>
          <p:nvPr>
            <p:ph type="ctrTitle"/>
          </p:nvPr>
        </p:nvSpPr>
        <p:spPr>
          <a:xfrm>
            <a:off x="1143000" y="84137"/>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Default Mode Network (DMN)</a:t>
            </a:r>
            <a:endParaRPr sz="3000"/>
          </a:p>
        </p:txBody>
      </p:sp>
      <p:pic>
        <p:nvPicPr>
          <p:cNvPr id="1939" name="Google Shape;1939;p255"/>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40" name="Google Shape;1940;p255"/>
          <p:cNvSpPr txBox="1"/>
          <p:nvPr/>
        </p:nvSpPr>
        <p:spPr>
          <a:xfrm>
            <a:off x="925830" y="4501643"/>
            <a:ext cx="8115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41" name="Google Shape;1941;p255"/>
          <p:cNvSpPr txBox="1"/>
          <p:nvPr/>
        </p:nvSpPr>
        <p:spPr>
          <a:xfrm>
            <a:off x="1143000" y="1178025"/>
            <a:ext cx="74547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i="0" lang="en" sz="1800" u="none" cap="none" strike="noStrike">
                <a:solidFill>
                  <a:srgbClr val="212121"/>
                </a:solidFill>
              </a:rPr>
              <a:t>The brain’s DMN is formed by a set of regions that are spontaneously active during passive moments. </a:t>
            </a:r>
            <a:endParaRPr i="0" sz="11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i="0" lang="en" sz="1800" u="none" cap="none" strike="noStrike">
                <a:solidFill>
                  <a:srgbClr val="212121"/>
                </a:solidFill>
              </a:rPr>
              <a:t>It is also active during directed tasks that require participants to remember past events or imagine upcoming events.</a:t>
            </a:r>
            <a:r>
              <a:rPr i="0" lang="en" sz="1800" u="none" cap="none" strike="noStrike">
                <a:solidFill>
                  <a:schemeClr val="dk1"/>
                </a:solidFill>
              </a:rPr>
              <a:t> </a:t>
            </a:r>
            <a:endParaRPr i="0" sz="1100" u="none" cap="none" strike="noStrike">
              <a:solidFill>
                <a:srgbClr val="000000"/>
              </a:solidFill>
            </a:endParaRPr>
          </a:p>
        </p:txBody>
      </p:sp>
      <p:sp>
        <p:nvSpPr>
          <p:cNvPr id="1942" name="Google Shape;1942;p255"/>
          <p:cNvSpPr txBox="1"/>
          <p:nvPr/>
        </p:nvSpPr>
        <p:spPr>
          <a:xfrm>
            <a:off x="6024880" y="4760414"/>
            <a:ext cx="46167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Buckner, 2013  </a:t>
            </a:r>
            <a:r>
              <a:rPr b="0" i="1" lang="en" sz="1400" u="none" cap="none" strike="noStrike">
                <a:solidFill>
                  <a:schemeClr val="dk1"/>
                </a:solidFill>
                <a:latin typeface="Calibri"/>
                <a:ea typeface="Calibri"/>
                <a:cs typeface="Calibri"/>
                <a:sym typeface="Calibri"/>
              </a:rPr>
              <a:t>Dialogues Clinl Neurosci</a:t>
            </a:r>
            <a:endParaRPr b="0" i="1" sz="1400" u="none" cap="none" strike="noStrike">
              <a:solidFill>
                <a:schemeClr val="dk1"/>
              </a:solidFill>
              <a:latin typeface="Calibri"/>
              <a:ea typeface="Calibri"/>
              <a:cs typeface="Calibri"/>
              <a:sym typeface="Calibri"/>
            </a:endParaRPr>
          </a:p>
        </p:txBody>
      </p:sp>
      <p:pic>
        <p:nvPicPr>
          <p:cNvPr descr="Default mode network - Wikipedia" id="1943" name="Google Shape;1943;p255"/>
          <p:cNvPicPr preferRelativeResize="0"/>
          <p:nvPr/>
        </p:nvPicPr>
        <p:blipFill rotWithShape="1">
          <a:blip r:embed="rId4">
            <a:alphaModFix/>
          </a:blip>
          <a:srcRect b="0" l="0" r="0" t="0"/>
          <a:stretch/>
        </p:blipFill>
        <p:spPr>
          <a:xfrm>
            <a:off x="2457450" y="2401981"/>
            <a:ext cx="3845242" cy="2229047"/>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sp>
        <p:nvSpPr>
          <p:cNvPr id="1948" name="Google Shape;1948;p256"/>
          <p:cNvSpPr txBox="1"/>
          <p:nvPr>
            <p:ph type="ctrTitle"/>
          </p:nvPr>
        </p:nvSpPr>
        <p:spPr>
          <a:xfrm>
            <a:off x="1143000" y="363340"/>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brain mechanisms</a:t>
            </a:r>
            <a:endParaRPr sz="3000"/>
          </a:p>
        </p:txBody>
      </p:sp>
      <p:pic>
        <p:nvPicPr>
          <p:cNvPr id="1949" name="Google Shape;1949;p256"/>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Diagram&#10;&#10;Description automatically generated" id="1950" name="Google Shape;1950;p256"/>
          <p:cNvPicPr preferRelativeResize="0"/>
          <p:nvPr/>
        </p:nvPicPr>
        <p:blipFill rotWithShape="1">
          <a:blip r:embed="rId4">
            <a:alphaModFix/>
          </a:blip>
          <a:srcRect b="0" l="0" r="0" t="0"/>
          <a:stretch/>
        </p:blipFill>
        <p:spPr>
          <a:xfrm>
            <a:off x="1057000" y="1322050"/>
            <a:ext cx="7431224" cy="3538325"/>
          </a:xfrm>
          <a:prstGeom prst="rect">
            <a:avLst/>
          </a:prstGeom>
          <a:noFill/>
          <a:ln>
            <a:noFill/>
          </a:ln>
        </p:spPr>
      </p:pic>
      <p:sp>
        <p:nvSpPr>
          <p:cNvPr id="1951" name="Google Shape;1951;p256"/>
          <p:cNvSpPr txBox="1"/>
          <p:nvPr/>
        </p:nvSpPr>
        <p:spPr>
          <a:xfrm>
            <a:off x="4886401" y="4718800"/>
            <a:ext cx="4257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Faraone el al. </a:t>
            </a:r>
            <a:r>
              <a:rPr b="0" i="1" lang="en" sz="1400" u="none" cap="none" strike="noStrike">
                <a:solidFill>
                  <a:schemeClr val="dk1"/>
                </a:solidFill>
                <a:latin typeface="Calibri"/>
                <a:ea typeface="Calibri"/>
                <a:cs typeface="Calibri"/>
                <a:sym typeface="Calibri"/>
              </a:rPr>
              <a:t>Nature Reviews Disease Primers</a:t>
            </a:r>
            <a:r>
              <a:rPr b="0" i="0" lang="en" sz="1400" u="none" cap="none" strike="noStrike">
                <a:solidFill>
                  <a:schemeClr val="dk1"/>
                </a:solidFill>
                <a:latin typeface="Calibri"/>
                <a:ea typeface="Calibri"/>
                <a:cs typeface="Calibri"/>
                <a:sym typeface="Calibri"/>
              </a:rPr>
              <a:t> 2015</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5" name="Shape 1955"/>
        <p:cNvGrpSpPr/>
        <p:nvPr/>
      </p:nvGrpSpPr>
      <p:grpSpPr>
        <a:xfrm>
          <a:off x="0" y="0"/>
          <a:ext cx="0" cy="0"/>
          <a:chOff x="0" y="0"/>
          <a:chExt cx="0" cy="0"/>
        </a:xfrm>
      </p:grpSpPr>
      <p:sp>
        <p:nvSpPr>
          <p:cNvPr id="1956" name="Google Shape;1956;p257"/>
          <p:cNvSpPr txBox="1"/>
          <p:nvPr>
            <p:ph type="ctrTitle"/>
          </p:nvPr>
        </p:nvSpPr>
        <p:spPr>
          <a:xfrm>
            <a:off x="1143000" y="592337"/>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brain mechanisms</a:t>
            </a:r>
            <a:endParaRPr sz="3000"/>
          </a:p>
        </p:txBody>
      </p:sp>
      <p:pic>
        <p:nvPicPr>
          <p:cNvPr id="1957" name="Google Shape;1957;p257"/>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Diagram&#10;&#10;Description automatically generated" id="1958" name="Google Shape;1958;p257"/>
          <p:cNvPicPr preferRelativeResize="0"/>
          <p:nvPr/>
        </p:nvPicPr>
        <p:blipFill rotWithShape="1">
          <a:blip r:embed="rId4">
            <a:alphaModFix/>
          </a:blip>
          <a:srcRect b="0" l="0" r="0" t="0"/>
          <a:stretch/>
        </p:blipFill>
        <p:spPr>
          <a:xfrm>
            <a:off x="1696641" y="1311813"/>
            <a:ext cx="5318523" cy="3115213"/>
          </a:xfrm>
          <a:prstGeom prst="rect">
            <a:avLst/>
          </a:prstGeom>
          <a:noFill/>
          <a:ln>
            <a:noFill/>
          </a:ln>
        </p:spPr>
      </p:pic>
      <p:sp>
        <p:nvSpPr>
          <p:cNvPr id="1959" name="Google Shape;1959;p257"/>
          <p:cNvSpPr txBox="1"/>
          <p:nvPr/>
        </p:nvSpPr>
        <p:spPr>
          <a:xfrm>
            <a:off x="4886326" y="4800600"/>
            <a:ext cx="4257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Faraone el al. </a:t>
            </a:r>
            <a:r>
              <a:rPr b="0" i="1" lang="en" sz="1400" u="none" cap="none" strike="noStrike">
                <a:solidFill>
                  <a:schemeClr val="dk1"/>
                </a:solidFill>
                <a:latin typeface="Calibri"/>
                <a:ea typeface="Calibri"/>
                <a:cs typeface="Calibri"/>
                <a:sym typeface="Calibri"/>
              </a:rPr>
              <a:t>Nature Reviews Disease Primers</a:t>
            </a:r>
            <a:r>
              <a:rPr b="0" i="0" lang="en" sz="1400" u="none" cap="none" strike="noStrike">
                <a:solidFill>
                  <a:schemeClr val="dk1"/>
                </a:solidFill>
                <a:latin typeface="Calibri"/>
                <a:ea typeface="Calibri"/>
                <a:cs typeface="Calibri"/>
                <a:sym typeface="Calibri"/>
              </a:rPr>
              <a:t> 2015</a:t>
            </a:r>
            <a:endParaRPr b="0" i="0" sz="1100" u="none" cap="none" strike="noStrike">
              <a:solidFill>
                <a:srgbClr val="000000"/>
              </a:solidFill>
              <a:latin typeface="Arial"/>
              <a:ea typeface="Arial"/>
              <a:cs typeface="Arial"/>
              <a:sym typeface="Arial"/>
            </a:endParaRPr>
          </a:p>
        </p:txBody>
      </p:sp>
      <p:sp>
        <p:nvSpPr>
          <p:cNvPr id="1960" name="Google Shape;1960;p257"/>
          <p:cNvSpPr txBox="1"/>
          <p:nvPr/>
        </p:nvSpPr>
        <p:spPr>
          <a:xfrm>
            <a:off x="7187923" y="1577450"/>
            <a:ext cx="1661100" cy="2224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DLPFC – linked to WM</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VMPFC – linked to complex decision making, strategic planning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Parietal cortex – linked to attention</a:t>
            </a:r>
            <a:endParaRPr b="0" i="0" sz="1100" u="none" cap="none" strike="noStrike">
              <a:solidFill>
                <a:srgbClr val="000000"/>
              </a:solidFill>
              <a:latin typeface="Arial"/>
              <a:ea typeface="Arial"/>
              <a:cs typeface="Arial"/>
              <a:sym typeface="Arial"/>
            </a:endParaRPr>
          </a:p>
        </p:txBody>
      </p:sp>
      <p:sp>
        <p:nvSpPr>
          <p:cNvPr id="1961" name="Google Shape;1961;p257"/>
          <p:cNvSpPr txBox="1"/>
          <p:nvPr/>
        </p:nvSpPr>
        <p:spPr>
          <a:xfrm>
            <a:off x="955715" y="4451003"/>
            <a:ext cx="3429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Negative correlation between DMN and frontoparietal control network is weaker in persons with ADHD</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258"/>
          <p:cNvSpPr txBox="1"/>
          <p:nvPr>
            <p:ph type="ctrTitle"/>
          </p:nvPr>
        </p:nvSpPr>
        <p:spPr>
          <a:xfrm>
            <a:off x="1086375" y="38471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2400"/>
              <a:t>ADHD – brain mechanisms</a:t>
            </a:r>
            <a:endParaRPr sz="2400"/>
          </a:p>
        </p:txBody>
      </p:sp>
      <p:pic>
        <p:nvPicPr>
          <p:cNvPr id="1967" name="Google Shape;1967;p258"/>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68" name="Google Shape;1968;p258"/>
          <p:cNvSpPr txBox="1"/>
          <p:nvPr/>
        </p:nvSpPr>
        <p:spPr>
          <a:xfrm>
            <a:off x="7108826" y="4800600"/>
            <a:ext cx="4257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Kelly et al, 2008</a:t>
            </a:r>
            <a:endParaRPr b="0" i="0" sz="1100" u="none" cap="none" strike="noStrike">
              <a:solidFill>
                <a:srgbClr val="000000"/>
              </a:solidFill>
              <a:latin typeface="Arial"/>
              <a:ea typeface="Arial"/>
              <a:cs typeface="Arial"/>
              <a:sym typeface="Arial"/>
            </a:endParaRPr>
          </a:p>
        </p:txBody>
      </p:sp>
      <p:sp>
        <p:nvSpPr>
          <p:cNvPr id="1969" name="Google Shape;1969;p258"/>
          <p:cNvSpPr txBox="1"/>
          <p:nvPr/>
        </p:nvSpPr>
        <p:spPr>
          <a:xfrm>
            <a:off x="982575" y="1322850"/>
            <a:ext cx="7643400" cy="3393900"/>
          </a:xfrm>
          <a:prstGeom prst="rect">
            <a:avLst/>
          </a:prstGeom>
          <a:noFill/>
          <a:ln>
            <a:noFill/>
          </a:ln>
        </p:spPr>
        <p:txBody>
          <a:bodyPr anchorCtr="0" anchor="t" bIns="34275" lIns="68575" spcFirstLastPara="1" rIns="68575" wrap="square" tIns="34275">
            <a:spAutoFit/>
          </a:bodyPr>
          <a:lstStyle/>
          <a:p>
            <a:pPr indent="-342900" lvl="0" marL="457200" marR="0" rtl="0" algn="l">
              <a:lnSpc>
                <a:spcPct val="100000"/>
              </a:lnSpc>
              <a:spcBef>
                <a:spcPts val="0"/>
              </a:spcBef>
              <a:spcAft>
                <a:spcPts val="0"/>
              </a:spcAft>
              <a:buClr>
                <a:srgbClr val="333333"/>
              </a:buClr>
              <a:buSzPts val="1800"/>
              <a:buChar char="-"/>
            </a:pPr>
            <a:r>
              <a:rPr i="0" lang="en" sz="1800" u="none" cap="none" strike="noStrike">
                <a:solidFill>
                  <a:srgbClr val="333333"/>
                </a:solidFill>
              </a:rPr>
              <a:t>Stronger MPFC-DLPFC anticorrelations  </a:t>
            </a:r>
            <a:r>
              <a:rPr lang="en" sz="1800">
                <a:solidFill>
                  <a:srgbClr val="333333"/>
                </a:solidFill>
              </a:rPr>
              <a:t>= </a:t>
            </a:r>
            <a:r>
              <a:rPr i="0" lang="en" sz="1800" u="none" cap="none" strike="noStrike">
                <a:solidFill>
                  <a:srgbClr val="333333"/>
                </a:solidFill>
              </a:rPr>
              <a:t>superior cognitive control and cognitive performance in adults</a:t>
            </a:r>
            <a:r>
              <a:rPr lang="en" sz="1800">
                <a:solidFill>
                  <a:srgbClr val="333333"/>
                </a:solidFill>
              </a:rPr>
              <a:t>. </a:t>
            </a:r>
            <a:endParaRPr sz="1800">
              <a:solidFill>
                <a:srgbClr val="333333"/>
              </a:solidFill>
            </a:endParaRPr>
          </a:p>
          <a:p>
            <a:pPr indent="-342900" lvl="0" marL="457200" marR="0" rtl="0" algn="l">
              <a:lnSpc>
                <a:spcPct val="100000"/>
              </a:lnSpc>
              <a:spcBef>
                <a:spcPts val="0"/>
              </a:spcBef>
              <a:spcAft>
                <a:spcPts val="0"/>
              </a:spcAft>
              <a:buClr>
                <a:srgbClr val="333333"/>
              </a:buClr>
              <a:buSzPts val="1800"/>
              <a:buChar char="-"/>
            </a:pPr>
            <a:r>
              <a:rPr lang="en" sz="1800">
                <a:solidFill>
                  <a:srgbClr val="333333"/>
                </a:solidFill>
              </a:rPr>
              <a:t>In typically developing children, with</a:t>
            </a:r>
            <a:r>
              <a:rPr i="0" lang="en" sz="1800" u="none" cap="none" strike="noStrike">
                <a:solidFill>
                  <a:srgbClr val="333333"/>
                </a:solidFill>
              </a:rPr>
              <a:t> increase with age, there is increase in the magnitude of anti-correlations between the MPFC and DLPFC</a:t>
            </a:r>
            <a:r>
              <a:rPr lang="en" sz="1800">
                <a:solidFill>
                  <a:srgbClr val="333333"/>
                </a:solidFill>
              </a:rPr>
              <a:t>. </a:t>
            </a:r>
            <a:endParaRPr sz="1800">
              <a:solidFill>
                <a:srgbClr val="333333"/>
              </a:solidFill>
            </a:endParaRPr>
          </a:p>
          <a:p>
            <a:pPr indent="0" lvl="0" marL="457200" marR="0" rtl="0" algn="l">
              <a:lnSpc>
                <a:spcPct val="100000"/>
              </a:lnSpc>
              <a:spcBef>
                <a:spcPts val="0"/>
              </a:spcBef>
              <a:spcAft>
                <a:spcPts val="0"/>
              </a:spcAft>
              <a:buNone/>
            </a:pPr>
            <a:r>
              <a:rPr lang="en" sz="1800">
                <a:solidFill>
                  <a:srgbClr val="333333"/>
                </a:solidFill>
              </a:rPr>
              <a:t>T</a:t>
            </a:r>
            <a:r>
              <a:rPr i="0" lang="en" sz="1800" u="none" cap="none" strike="noStrike">
                <a:solidFill>
                  <a:srgbClr val="333333"/>
                </a:solidFill>
              </a:rPr>
              <a:t>op-down control mechanisms improve markedly over childhood and adolescence. </a:t>
            </a:r>
            <a:endParaRPr i="0" sz="1800" u="none" cap="none" strike="noStrike">
              <a:solidFill>
                <a:srgbClr val="333333"/>
              </a:solidFill>
            </a:endParaRPr>
          </a:p>
          <a:p>
            <a:pPr indent="0" lvl="0" marL="457200" marR="0" rtl="0" algn="l">
              <a:lnSpc>
                <a:spcPct val="100000"/>
              </a:lnSpc>
              <a:spcBef>
                <a:spcPts val="0"/>
              </a:spcBef>
              <a:spcAft>
                <a:spcPts val="0"/>
              </a:spcAft>
              <a:buNone/>
            </a:pPr>
            <a:r>
              <a:t/>
            </a:r>
            <a:endParaRPr sz="1800">
              <a:solidFill>
                <a:srgbClr val="333333"/>
              </a:solidFill>
            </a:endParaRPr>
          </a:p>
          <a:p>
            <a:pPr indent="0" lvl="0" marL="457200" marR="0" rtl="0" algn="l">
              <a:lnSpc>
                <a:spcPct val="100000"/>
              </a:lnSpc>
              <a:spcBef>
                <a:spcPts val="0"/>
              </a:spcBef>
              <a:spcAft>
                <a:spcPts val="0"/>
              </a:spcAft>
              <a:buNone/>
            </a:pPr>
            <a:r>
              <a:t/>
            </a:r>
            <a:endParaRPr sz="1800">
              <a:solidFill>
                <a:srgbClr val="333333"/>
              </a:solidFill>
            </a:endParaRPr>
          </a:p>
          <a:p>
            <a:pPr indent="0" lvl="0" marL="457200" marR="0" rtl="0" algn="l">
              <a:lnSpc>
                <a:spcPct val="100000"/>
              </a:lnSpc>
              <a:spcBef>
                <a:spcPts val="0"/>
              </a:spcBef>
              <a:spcAft>
                <a:spcPts val="0"/>
              </a:spcAft>
              <a:buNone/>
            </a:pPr>
            <a:r>
              <a:rPr i="0" lang="en" sz="1800" u="none" cap="none" strike="noStrike">
                <a:solidFill>
                  <a:srgbClr val="333333"/>
                </a:solidFill>
              </a:rPr>
              <a:t>Resting-state fMRI studies have also shown an association between diminished MPFC-DLPFC anticorrelations and cognitive impairment in ADHD.</a:t>
            </a:r>
            <a:endParaRPr i="0" sz="1800" u="none" cap="none" strike="noStrike">
              <a:solidFill>
                <a:schemeClr val="dk1"/>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sp>
        <p:nvSpPr>
          <p:cNvPr id="1974" name="Google Shape;1974;p259"/>
          <p:cNvSpPr txBox="1"/>
          <p:nvPr>
            <p:ph type="ctrTitle"/>
          </p:nvPr>
        </p:nvSpPr>
        <p:spPr>
          <a:xfrm>
            <a:off x="867500" y="217412"/>
            <a:ext cx="7578000" cy="656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Calibri"/>
              <a:buNone/>
            </a:pPr>
            <a:r>
              <a:rPr lang="en" sz="2400"/>
              <a:t>Functional Imaging in ADHD vs ASD</a:t>
            </a:r>
            <a:endParaRPr sz="2400"/>
          </a:p>
        </p:txBody>
      </p:sp>
      <p:pic>
        <p:nvPicPr>
          <p:cNvPr id="1975" name="Google Shape;1975;p259"/>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76" name="Google Shape;1976;p259"/>
          <p:cNvSpPr txBox="1"/>
          <p:nvPr/>
        </p:nvSpPr>
        <p:spPr>
          <a:xfrm>
            <a:off x="925830" y="4501643"/>
            <a:ext cx="8115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77" name="Google Shape;1977;p259"/>
          <p:cNvSpPr txBox="1"/>
          <p:nvPr/>
        </p:nvSpPr>
        <p:spPr>
          <a:xfrm>
            <a:off x="5716270" y="4800600"/>
            <a:ext cx="6426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Calibri"/>
                <a:ea typeface="Calibri"/>
                <a:cs typeface="Calibri"/>
                <a:sym typeface="Calibri"/>
              </a:rPr>
              <a:t>Saenz</a:t>
            </a:r>
            <a:r>
              <a:rPr b="0" i="0" lang="en" sz="1400" u="none" cap="none" strike="noStrike">
                <a:solidFill>
                  <a:schemeClr val="dk1"/>
                </a:solidFill>
                <a:latin typeface="Calibri"/>
                <a:ea typeface="Calibri"/>
                <a:cs typeface="Calibri"/>
                <a:sym typeface="Calibri"/>
              </a:rPr>
              <a:t> et al 2020. </a:t>
            </a:r>
            <a:r>
              <a:rPr i="1" lang="en">
                <a:solidFill>
                  <a:schemeClr val="dk1"/>
                </a:solidFill>
                <a:latin typeface="Calibri"/>
                <a:ea typeface="Calibri"/>
                <a:cs typeface="Calibri"/>
                <a:sym typeface="Calibri"/>
              </a:rPr>
              <a:t>Translational</a:t>
            </a:r>
            <a:r>
              <a:rPr b="0" i="1" lang="en" sz="1400" u="none" cap="none" strike="noStrike">
                <a:solidFill>
                  <a:schemeClr val="dk1"/>
                </a:solidFill>
                <a:latin typeface="Calibri"/>
                <a:ea typeface="Calibri"/>
                <a:cs typeface="Calibri"/>
                <a:sym typeface="Calibri"/>
              </a:rPr>
              <a:t> Psychiatry</a:t>
            </a:r>
            <a:endParaRPr b="0" i="0" sz="1100" u="none" cap="none" strike="noStrike">
              <a:solidFill>
                <a:srgbClr val="000000"/>
              </a:solidFill>
              <a:latin typeface="Arial"/>
              <a:ea typeface="Arial"/>
              <a:cs typeface="Arial"/>
              <a:sym typeface="Arial"/>
            </a:endParaRPr>
          </a:p>
        </p:txBody>
      </p:sp>
      <p:sp>
        <p:nvSpPr>
          <p:cNvPr id="1978" name="Google Shape;1978;p259"/>
          <p:cNvSpPr txBox="1"/>
          <p:nvPr/>
        </p:nvSpPr>
        <p:spPr>
          <a:xfrm>
            <a:off x="771200" y="1682075"/>
            <a:ext cx="7026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45 children : </a:t>
            </a:r>
            <a:r>
              <a:rPr lang="en" sz="1800"/>
              <a:t>18 with ADHD (combined-type), 13  with ASD and 14 TD.  </a:t>
            </a:r>
            <a:endParaRPr sz="1800"/>
          </a:p>
          <a:p>
            <a:pPr indent="0" lvl="0" marL="0" rtl="0" algn="l">
              <a:spcBef>
                <a:spcPts val="0"/>
              </a:spcBef>
              <a:spcAft>
                <a:spcPts val="0"/>
              </a:spcAft>
              <a:buNone/>
            </a:pPr>
            <a:r>
              <a:rPr lang="en" sz="1800"/>
              <a:t>Age: 8-12 years </a:t>
            </a:r>
            <a:endParaRPr sz="1800"/>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260"/>
          <p:cNvSpPr txBox="1"/>
          <p:nvPr>
            <p:ph type="ctrTitle"/>
          </p:nvPr>
        </p:nvSpPr>
        <p:spPr>
          <a:xfrm>
            <a:off x="925825" y="295212"/>
            <a:ext cx="7578000" cy="656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Calibri"/>
              <a:buNone/>
            </a:pPr>
            <a:r>
              <a:rPr lang="en" sz="2400"/>
              <a:t>Functional Imaging in ADHD vs ASD</a:t>
            </a:r>
            <a:endParaRPr sz="2400"/>
          </a:p>
        </p:txBody>
      </p:sp>
      <p:pic>
        <p:nvPicPr>
          <p:cNvPr id="1984" name="Google Shape;1984;p260"/>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85" name="Google Shape;1985;p260"/>
          <p:cNvSpPr txBox="1"/>
          <p:nvPr/>
        </p:nvSpPr>
        <p:spPr>
          <a:xfrm>
            <a:off x="925830" y="4501643"/>
            <a:ext cx="8115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86" name="Google Shape;1986;p260"/>
          <p:cNvSpPr txBox="1"/>
          <p:nvPr/>
        </p:nvSpPr>
        <p:spPr>
          <a:xfrm>
            <a:off x="5716270" y="4800600"/>
            <a:ext cx="6426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Calibri"/>
                <a:ea typeface="Calibri"/>
                <a:cs typeface="Calibri"/>
                <a:sym typeface="Calibri"/>
              </a:rPr>
              <a:t>Saenz</a:t>
            </a:r>
            <a:r>
              <a:rPr b="0" i="0" lang="en" sz="1400" u="none" cap="none" strike="noStrike">
                <a:solidFill>
                  <a:schemeClr val="dk1"/>
                </a:solidFill>
                <a:latin typeface="Calibri"/>
                <a:ea typeface="Calibri"/>
                <a:cs typeface="Calibri"/>
                <a:sym typeface="Calibri"/>
              </a:rPr>
              <a:t> et al 2020. </a:t>
            </a:r>
            <a:r>
              <a:rPr i="1" lang="en">
                <a:solidFill>
                  <a:schemeClr val="dk1"/>
                </a:solidFill>
                <a:latin typeface="Calibri"/>
                <a:ea typeface="Calibri"/>
                <a:cs typeface="Calibri"/>
                <a:sym typeface="Calibri"/>
              </a:rPr>
              <a:t>Translational</a:t>
            </a:r>
            <a:r>
              <a:rPr b="0" i="1" lang="en" sz="1400" u="none" cap="none" strike="noStrike">
                <a:solidFill>
                  <a:schemeClr val="dk1"/>
                </a:solidFill>
                <a:latin typeface="Calibri"/>
                <a:ea typeface="Calibri"/>
                <a:cs typeface="Calibri"/>
                <a:sym typeface="Calibri"/>
              </a:rPr>
              <a:t> Psychiatry</a:t>
            </a:r>
            <a:endParaRPr b="0" i="0" sz="1100" u="none" cap="none" strike="noStrike">
              <a:solidFill>
                <a:srgbClr val="000000"/>
              </a:solidFill>
              <a:latin typeface="Arial"/>
              <a:ea typeface="Arial"/>
              <a:cs typeface="Arial"/>
              <a:sym typeface="Arial"/>
            </a:endParaRPr>
          </a:p>
        </p:txBody>
      </p:sp>
      <p:sp>
        <p:nvSpPr>
          <p:cNvPr id="1987" name="Google Shape;1987;p260"/>
          <p:cNvSpPr txBox="1"/>
          <p:nvPr/>
        </p:nvSpPr>
        <p:spPr>
          <a:xfrm>
            <a:off x="822960" y="1780023"/>
            <a:ext cx="7314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t/>
            </a:r>
            <a:endParaRPr i="0" sz="1800" u="none" cap="none" strike="noStrike">
              <a:solidFill>
                <a:srgbClr val="333333"/>
              </a:solidFill>
            </a:endParaRPr>
          </a:p>
          <a:p>
            <a:pPr indent="-127000" lvl="0" marL="21590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988" name="Google Shape;1988;p260"/>
          <p:cNvPicPr preferRelativeResize="0"/>
          <p:nvPr/>
        </p:nvPicPr>
        <p:blipFill rotWithShape="1">
          <a:blip r:embed="rId4">
            <a:alphaModFix/>
          </a:blip>
          <a:srcRect b="23789" l="26038" r="862" t="21735"/>
          <a:stretch/>
        </p:blipFill>
        <p:spPr>
          <a:xfrm>
            <a:off x="204175" y="1497350"/>
            <a:ext cx="4424000" cy="2761351"/>
          </a:xfrm>
          <a:prstGeom prst="rect">
            <a:avLst/>
          </a:prstGeom>
          <a:noFill/>
          <a:ln>
            <a:noFill/>
          </a:ln>
        </p:spPr>
      </p:pic>
      <p:pic>
        <p:nvPicPr>
          <p:cNvPr id="1989" name="Google Shape;1989;p260"/>
          <p:cNvPicPr preferRelativeResize="0"/>
          <p:nvPr/>
        </p:nvPicPr>
        <p:blipFill rotWithShape="1">
          <a:blip r:embed="rId5">
            <a:alphaModFix/>
          </a:blip>
          <a:srcRect b="8737" l="32663" r="14618" t="16450"/>
          <a:stretch/>
        </p:blipFill>
        <p:spPr>
          <a:xfrm>
            <a:off x="4572000" y="1146775"/>
            <a:ext cx="4469124" cy="3159999"/>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261"/>
          <p:cNvSpPr txBox="1"/>
          <p:nvPr>
            <p:ph type="ctrTitle"/>
          </p:nvPr>
        </p:nvSpPr>
        <p:spPr>
          <a:xfrm>
            <a:off x="867500" y="217412"/>
            <a:ext cx="7578000" cy="656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Calibri"/>
              <a:buNone/>
            </a:pPr>
            <a:r>
              <a:rPr lang="en" sz="2400"/>
              <a:t>Autonomic nervous system activity </a:t>
            </a:r>
            <a:r>
              <a:rPr lang="en" sz="2400"/>
              <a:t>in ADHD vs ASD </a:t>
            </a:r>
            <a:endParaRPr sz="2400"/>
          </a:p>
        </p:txBody>
      </p:sp>
      <p:pic>
        <p:nvPicPr>
          <p:cNvPr id="1995" name="Google Shape;1995;p261"/>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1996" name="Google Shape;1996;p261"/>
          <p:cNvSpPr txBox="1"/>
          <p:nvPr/>
        </p:nvSpPr>
        <p:spPr>
          <a:xfrm>
            <a:off x="925830" y="4501643"/>
            <a:ext cx="8115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97" name="Google Shape;1997;p261"/>
          <p:cNvSpPr txBox="1"/>
          <p:nvPr/>
        </p:nvSpPr>
        <p:spPr>
          <a:xfrm>
            <a:off x="1316250" y="1545950"/>
            <a:ext cx="6511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a:p>
            <a:pPr indent="0" lvl="0" marL="0" rtl="0" algn="l">
              <a:spcBef>
                <a:spcPts val="0"/>
              </a:spcBef>
              <a:spcAft>
                <a:spcPts val="0"/>
              </a:spcAft>
              <a:buNone/>
            </a:pPr>
            <a:r>
              <a:rPr lang="en" sz="1800"/>
              <a:t>Hypoarousal in ADHD ?</a:t>
            </a:r>
            <a:endParaRPr sz="1800"/>
          </a:p>
          <a:p>
            <a:pPr indent="0" lvl="0" marL="0" rtl="0" algn="l">
              <a:spcBef>
                <a:spcPts val="0"/>
              </a:spcBef>
              <a:spcAft>
                <a:spcPts val="0"/>
              </a:spcAft>
              <a:buNone/>
            </a:pPr>
            <a:r>
              <a:rPr lang="en" sz="1800"/>
              <a:t>Hyperarousal in autism?</a:t>
            </a:r>
            <a:endParaRPr sz="1800"/>
          </a:p>
          <a:p>
            <a:pPr indent="0" lvl="0" marL="0" rtl="0" algn="l">
              <a:spcBef>
                <a:spcPts val="0"/>
              </a:spcBef>
              <a:spcAft>
                <a:spcPts val="0"/>
              </a:spcAft>
              <a:buNone/>
            </a:pPr>
            <a:r>
              <a:t/>
            </a:r>
            <a:endParaRPr sz="1800"/>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1" name="Shape 2001"/>
        <p:cNvGrpSpPr/>
        <p:nvPr/>
      </p:nvGrpSpPr>
      <p:grpSpPr>
        <a:xfrm>
          <a:off x="0" y="0"/>
          <a:ext cx="0" cy="0"/>
          <a:chOff x="0" y="0"/>
          <a:chExt cx="0" cy="0"/>
        </a:xfrm>
      </p:grpSpPr>
      <p:sp>
        <p:nvSpPr>
          <p:cNvPr id="2002" name="Google Shape;2002;p262"/>
          <p:cNvSpPr txBox="1"/>
          <p:nvPr>
            <p:ph type="ctrTitle"/>
          </p:nvPr>
        </p:nvSpPr>
        <p:spPr>
          <a:xfrm>
            <a:off x="867500" y="217412"/>
            <a:ext cx="7578000" cy="656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Calibri"/>
              <a:buNone/>
            </a:pPr>
            <a:r>
              <a:rPr lang="en" sz="2400"/>
              <a:t>Autonomic nervous system activity in ADHD vs ASD </a:t>
            </a:r>
            <a:endParaRPr sz="2400"/>
          </a:p>
        </p:txBody>
      </p:sp>
      <p:pic>
        <p:nvPicPr>
          <p:cNvPr id="2003" name="Google Shape;2003;p262"/>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04" name="Google Shape;2004;p262"/>
          <p:cNvSpPr txBox="1"/>
          <p:nvPr/>
        </p:nvSpPr>
        <p:spPr>
          <a:xfrm>
            <a:off x="925830" y="4501643"/>
            <a:ext cx="8115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05" name="Google Shape;2005;p262"/>
          <p:cNvSpPr txBox="1"/>
          <p:nvPr/>
        </p:nvSpPr>
        <p:spPr>
          <a:xfrm>
            <a:off x="5716270" y="4800600"/>
            <a:ext cx="6426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Calibri"/>
                <a:ea typeface="Calibri"/>
                <a:cs typeface="Calibri"/>
                <a:sym typeface="Calibri"/>
              </a:rPr>
              <a:t>Bellato </a:t>
            </a:r>
            <a:r>
              <a:rPr b="0" i="0" lang="en" sz="1400" u="none" cap="none" strike="noStrike">
                <a:solidFill>
                  <a:schemeClr val="dk1"/>
                </a:solidFill>
                <a:latin typeface="Calibri"/>
                <a:ea typeface="Calibri"/>
                <a:cs typeface="Calibri"/>
                <a:sym typeface="Calibri"/>
              </a:rPr>
              <a:t>et al 202</a:t>
            </a:r>
            <a:r>
              <a:rPr lang="en">
                <a:solidFill>
                  <a:schemeClr val="dk1"/>
                </a:solidFill>
                <a:latin typeface="Calibri"/>
                <a:ea typeface="Calibri"/>
                <a:cs typeface="Calibri"/>
                <a:sym typeface="Calibri"/>
              </a:rPr>
              <a:t>2</a:t>
            </a:r>
            <a:r>
              <a:rPr b="0" i="0" lang="en" sz="1400" u="none" cap="none" strike="noStrike">
                <a:solidFill>
                  <a:schemeClr val="dk1"/>
                </a:solidFill>
                <a:latin typeface="Calibri"/>
                <a:ea typeface="Calibri"/>
                <a:cs typeface="Calibri"/>
                <a:sym typeface="Calibri"/>
              </a:rPr>
              <a:t>. </a:t>
            </a:r>
            <a:r>
              <a:rPr i="1" lang="en">
                <a:solidFill>
                  <a:schemeClr val="dk1"/>
                </a:solidFill>
                <a:latin typeface="Calibri"/>
                <a:ea typeface="Calibri"/>
                <a:cs typeface="Calibri"/>
                <a:sym typeface="Calibri"/>
              </a:rPr>
              <a:t>J Autism Dev Disorders</a:t>
            </a:r>
            <a:endParaRPr b="0" i="0" sz="1100" u="none" cap="none" strike="noStrike">
              <a:solidFill>
                <a:srgbClr val="000000"/>
              </a:solidFill>
              <a:latin typeface="Arial"/>
              <a:ea typeface="Arial"/>
              <a:cs typeface="Arial"/>
              <a:sym typeface="Arial"/>
            </a:endParaRPr>
          </a:p>
        </p:txBody>
      </p:sp>
      <p:sp>
        <p:nvSpPr>
          <p:cNvPr id="2006" name="Google Shape;2006;p262"/>
          <p:cNvSpPr txBox="1"/>
          <p:nvPr/>
        </p:nvSpPr>
        <p:spPr>
          <a:xfrm>
            <a:off x="1316250" y="1545950"/>
            <a:ext cx="65115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106 children (mean age 10.81 years)</a:t>
            </a:r>
            <a:endParaRPr sz="1800"/>
          </a:p>
          <a:p>
            <a:pPr indent="-317500" lvl="0" marL="457200" rtl="0" algn="l">
              <a:spcBef>
                <a:spcPts val="0"/>
              </a:spcBef>
              <a:spcAft>
                <a:spcPts val="0"/>
              </a:spcAft>
              <a:buSzPts val="1400"/>
              <a:buChar char="-"/>
            </a:pPr>
            <a:r>
              <a:rPr lang="en" sz="1800"/>
              <a:t>31 TD</a:t>
            </a:r>
            <a:endParaRPr sz="1800"/>
          </a:p>
          <a:p>
            <a:pPr indent="-317500" lvl="0" marL="457200" rtl="0" algn="l">
              <a:spcBef>
                <a:spcPts val="0"/>
              </a:spcBef>
              <a:spcAft>
                <a:spcPts val="0"/>
              </a:spcAft>
              <a:buSzPts val="1400"/>
              <a:buChar char="-"/>
            </a:pPr>
            <a:r>
              <a:rPr lang="en" sz="1800"/>
              <a:t>18 autism </a:t>
            </a:r>
            <a:endParaRPr sz="1800"/>
          </a:p>
          <a:p>
            <a:pPr indent="-317500" lvl="0" marL="457200" rtl="0" algn="l">
              <a:spcBef>
                <a:spcPts val="0"/>
              </a:spcBef>
              <a:spcAft>
                <a:spcPts val="0"/>
              </a:spcAft>
              <a:buSzPts val="1400"/>
              <a:buChar char="-"/>
            </a:pPr>
            <a:r>
              <a:rPr lang="en" sz="1800"/>
              <a:t>24 ADHD</a:t>
            </a:r>
            <a:endParaRPr sz="1800"/>
          </a:p>
          <a:p>
            <a:pPr indent="-317500" lvl="0" marL="457200" rtl="0" algn="l">
              <a:spcBef>
                <a:spcPts val="0"/>
              </a:spcBef>
              <a:spcAft>
                <a:spcPts val="0"/>
              </a:spcAft>
              <a:buSzPts val="1400"/>
              <a:buChar char="-"/>
            </a:pPr>
            <a:r>
              <a:rPr lang="en" sz="1800"/>
              <a:t>33 Autism + ADHD</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65"/>
          <p:cNvSpPr txBox="1"/>
          <p:nvPr>
            <p:ph idx="1" type="subTitle"/>
          </p:nvPr>
        </p:nvSpPr>
        <p:spPr>
          <a:xfrm>
            <a:off x="4099560" y="2910007"/>
            <a:ext cx="5044500" cy="935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1200"/>
              <a:buNone/>
            </a:pPr>
            <a:r>
              <a:rPr lang="en"/>
              <a:t>By: J. Thomas Megerian, M.D., Ph.D.</a:t>
            </a:r>
            <a:endParaRPr/>
          </a:p>
          <a:p>
            <a:pPr indent="0" lvl="0" marL="0" rtl="0" algn="l">
              <a:lnSpc>
                <a:spcPct val="100000"/>
              </a:lnSpc>
              <a:spcBef>
                <a:spcPts val="500"/>
              </a:spcBef>
              <a:spcAft>
                <a:spcPts val="0"/>
              </a:spcAft>
              <a:buClr>
                <a:schemeClr val="lt1"/>
              </a:buClr>
              <a:buSzPts val="1200"/>
              <a:buNone/>
            </a:pPr>
            <a:r>
              <a:rPr lang="en"/>
              <a:t>Thompson Autism and Neurodevelopmental Center @ CHOC</a:t>
            </a:r>
            <a:endParaRPr/>
          </a:p>
          <a:p>
            <a:pPr indent="0" lvl="0" marL="0" rtl="0" algn="l">
              <a:lnSpc>
                <a:spcPct val="100000"/>
              </a:lnSpc>
              <a:spcBef>
                <a:spcPts val="500"/>
              </a:spcBef>
              <a:spcAft>
                <a:spcPts val="0"/>
              </a:spcAft>
              <a:buClr>
                <a:schemeClr val="lt1"/>
              </a:buClr>
              <a:buSzPts val="1200"/>
              <a:buNone/>
            </a:pPr>
            <a:r>
              <a:rPr lang="en"/>
              <a:t>03.20.23</a:t>
            </a:r>
            <a:endParaRPr/>
          </a:p>
        </p:txBody>
      </p:sp>
      <p:sp>
        <p:nvSpPr>
          <p:cNvPr id="320" name="Google Shape;320;p65"/>
          <p:cNvSpPr txBox="1"/>
          <p:nvPr>
            <p:ph type="ctrTitle"/>
          </p:nvPr>
        </p:nvSpPr>
        <p:spPr>
          <a:xfrm>
            <a:off x="4099560" y="2080957"/>
            <a:ext cx="5044500" cy="822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2400"/>
              <a:buFont typeface="Arial"/>
              <a:buNone/>
            </a:pPr>
            <a:r>
              <a:rPr lang="en"/>
              <a:t>Co-Occurring Disorders in Autism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3"/>
          <p:cNvSpPr txBox="1"/>
          <p:nvPr>
            <p:ph idx="1" type="body"/>
          </p:nvPr>
        </p:nvSpPr>
        <p:spPr>
          <a:xfrm>
            <a:off x="366340" y="1024569"/>
            <a:ext cx="6895500" cy="3738300"/>
          </a:xfrm>
          <a:prstGeom prst="rect">
            <a:avLst/>
          </a:prstGeom>
          <a:noFill/>
          <a:ln>
            <a:noFill/>
          </a:ln>
        </p:spPr>
        <p:txBody>
          <a:bodyPr anchorCtr="0" anchor="t" bIns="34275" lIns="68575" spcFirstLastPara="1" rIns="68575" wrap="square" tIns="34275">
            <a:normAutofit fontScale="55000" lnSpcReduction="10000"/>
          </a:bodyPr>
          <a:lstStyle/>
          <a:p>
            <a:pPr indent="0" lvl="0" marL="0" rtl="0" algn="l">
              <a:lnSpc>
                <a:spcPct val="90000"/>
              </a:lnSpc>
              <a:spcBef>
                <a:spcPts val="0"/>
              </a:spcBef>
              <a:spcAft>
                <a:spcPts val="0"/>
              </a:spcAft>
              <a:buClr>
                <a:srgbClr val="767679"/>
              </a:buClr>
              <a:buSzPct val="100000"/>
              <a:buNone/>
            </a:pPr>
            <a:r>
              <a:rPr lang="en"/>
              <a:t>After Conferring during appointment, team decides on following treatment course:</a:t>
            </a:r>
            <a:endParaRPr/>
          </a:p>
          <a:p>
            <a:pPr indent="-174942" lvl="0" marL="177800" rtl="0" algn="l">
              <a:lnSpc>
                <a:spcPct val="90000"/>
              </a:lnSpc>
              <a:spcBef>
                <a:spcPts val="1200"/>
              </a:spcBef>
              <a:spcAft>
                <a:spcPts val="0"/>
              </a:spcAft>
              <a:buClr>
                <a:srgbClr val="767679"/>
              </a:buClr>
              <a:buSzPct val="100000"/>
              <a:buChar char="•"/>
            </a:pPr>
            <a:r>
              <a:rPr lang="en"/>
              <a:t>GI, Psychiatry and neurology confer and agree that levetiracetam may be contributing to some hyperactivity symptoms and that valproic  would be a better choice for seizure control, since it can also address mood issues and headaches which appear to be migraines.  GI is also concerned that stomach pain with vomiting could be a sign of abdominal migraine and is eager to see if this course helps with GI symptoms. </a:t>
            </a:r>
            <a:endParaRPr/>
          </a:p>
          <a:p>
            <a:pPr indent="-174942" lvl="0" marL="177800" rtl="0" algn="l">
              <a:lnSpc>
                <a:spcPct val="90000"/>
              </a:lnSpc>
              <a:spcBef>
                <a:spcPts val="1200"/>
              </a:spcBef>
              <a:spcAft>
                <a:spcPts val="0"/>
              </a:spcAft>
              <a:buClr>
                <a:srgbClr val="767679"/>
              </a:buClr>
              <a:buSzPct val="100000"/>
              <a:buChar char="•"/>
            </a:pPr>
            <a:r>
              <a:rPr lang="en"/>
              <a:t>Psychiatry and GI confer and decide that a stimulant may worsen diarrhea so patient is started on atomoxetine which may help with ADHD as well as depressive symptoms. </a:t>
            </a:r>
            <a:endParaRPr/>
          </a:p>
          <a:p>
            <a:pPr indent="-174942" lvl="0" marL="177800" rtl="0" algn="l">
              <a:lnSpc>
                <a:spcPct val="90000"/>
              </a:lnSpc>
              <a:spcBef>
                <a:spcPts val="1200"/>
              </a:spcBef>
              <a:spcAft>
                <a:spcPts val="0"/>
              </a:spcAft>
              <a:buClr>
                <a:srgbClr val="767679"/>
              </a:buClr>
              <a:buSzPct val="100000"/>
              <a:buChar char="•"/>
            </a:pPr>
            <a:r>
              <a:rPr lang="en"/>
              <a:t>GI requests stool sample and blood work to rule out celiac disease and recommends diet alteration to see if excess dairy intake is contributing to diarrhea. </a:t>
            </a:r>
            <a:endParaRPr/>
          </a:p>
          <a:p>
            <a:pPr indent="-174942" lvl="0" marL="177800" rtl="0" algn="l">
              <a:lnSpc>
                <a:spcPct val="90000"/>
              </a:lnSpc>
              <a:spcBef>
                <a:spcPts val="1200"/>
              </a:spcBef>
              <a:spcAft>
                <a:spcPts val="0"/>
              </a:spcAft>
              <a:buClr>
                <a:srgbClr val="767679"/>
              </a:buClr>
              <a:buSzPct val="100000"/>
              <a:buChar char="•"/>
            </a:pPr>
            <a:r>
              <a:rPr lang="en"/>
              <a:t>Psychology will meet weekly to work with teen on depression, anxiety, and executive skills coaching, and offers to have parent and child join PEERs group starting next month. </a:t>
            </a:r>
            <a:endParaRPr/>
          </a:p>
          <a:p>
            <a:pPr indent="-174942" lvl="0" marL="177800" rtl="0" algn="l">
              <a:lnSpc>
                <a:spcPct val="90000"/>
              </a:lnSpc>
              <a:spcBef>
                <a:spcPts val="1200"/>
              </a:spcBef>
              <a:spcAft>
                <a:spcPts val="0"/>
              </a:spcAft>
              <a:buClr>
                <a:srgbClr val="767679"/>
              </a:buClr>
              <a:buSzPct val="100000"/>
              <a:buChar char="•"/>
            </a:pPr>
            <a:r>
              <a:rPr lang="en"/>
              <a:t>FAST (Families, Agencies and Schools Together) team is called to meet with family and to review IEP and contact school to see what other services might be available to address mother’s concerns. </a:t>
            </a:r>
            <a:endParaRPr/>
          </a:p>
          <a:p>
            <a:pPr indent="-174942" lvl="0" marL="177800" rtl="0" algn="l">
              <a:lnSpc>
                <a:spcPct val="90000"/>
              </a:lnSpc>
              <a:spcBef>
                <a:spcPts val="1200"/>
              </a:spcBef>
              <a:spcAft>
                <a:spcPts val="0"/>
              </a:spcAft>
              <a:buClr>
                <a:srgbClr val="767679"/>
              </a:buClr>
              <a:buSzPct val="100000"/>
              <a:buChar char="•"/>
            </a:pPr>
            <a:r>
              <a:rPr lang="en"/>
              <a:t>Nurse goes over instructions on how to taper levetiracetam and titrate valproic acid. Follow-up with entire team will be in 12 weeks to evaluate outcome of intervention plan.</a:t>
            </a:r>
            <a:endParaRPr/>
          </a:p>
          <a:p>
            <a:pPr indent="-174942" lvl="0" marL="177800" rtl="0" algn="l">
              <a:lnSpc>
                <a:spcPct val="90000"/>
              </a:lnSpc>
              <a:spcBef>
                <a:spcPts val="1200"/>
              </a:spcBef>
              <a:spcAft>
                <a:spcPts val="0"/>
              </a:spcAft>
              <a:buClr>
                <a:srgbClr val="767679"/>
              </a:buClr>
              <a:buSzPct val="100000"/>
              <a:buChar char="•"/>
            </a:pPr>
            <a:r>
              <a:rPr lang="en"/>
              <a:t>Patient will come back to see NP for medication eval in 4 weeks to see if atomoxetine and valproic acid doses are effective or need to be adjusted. </a:t>
            </a:r>
            <a:endParaRPr/>
          </a:p>
        </p:txBody>
      </p:sp>
      <p:pic>
        <p:nvPicPr>
          <p:cNvPr id="513" name="Google Shape;513;p83"/>
          <p:cNvPicPr preferRelativeResize="0"/>
          <p:nvPr/>
        </p:nvPicPr>
        <p:blipFill rotWithShape="1">
          <a:blip r:embed="rId3">
            <a:alphaModFix/>
          </a:blip>
          <a:srcRect b="0" l="0" r="0" t="0"/>
          <a:stretch/>
        </p:blipFill>
        <p:spPr>
          <a:xfrm>
            <a:off x="7279481" y="3344983"/>
            <a:ext cx="1864519" cy="1200150"/>
          </a:xfrm>
          <a:prstGeom prst="rect">
            <a:avLst/>
          </a:prstGeom>
          <a:noFill/>
          <a:ln>
            <a:noFill/>
          </a:ln>
        </p:spPr>
      </p:pic>
      <p:sp>
        <p:nvSpPr>
          <p:cNvPr id="514" name="Google Shape;514;p83"/>
          <p:cNvSpPr txBox="1"/>
          <p:nvPr/>
        </p:nvSpPr>
        <p:spPr>
          <a:xfrm>
            <a:off x="510031" y="30397"/>
            <a:ext cx="8411400" cy="994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064A4"/>
              </a:buClr>
              <a:buSzPts val="3000"/>
              <a:buFont typeface="Arial"/>
              <a:buNone/>
            </a:pPr>
            <a:r>
              <a:rPr i="0" lang="en" sz="3000">
                <a:solidFill>
                  <a:srgbClr val="0064A4"/>
                </a:solidFill>
                <a:latin typeface="Arial"/>
                <a:ea typeface="Arial"/>
                <a:cs typeface="Arial"/>
                <a:sym typeface="Arial"/>
              </a:rPr>
              <a:t>Co-Occurring Care at TANC: Juan</a:t>
            </a:r>
            <a:endParaRPr sz="1100"/>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263"/>
          <p:cNvSpPr txBox="1"/>
          <p:nvPr>
            <p:ph type="ctrTitle"/>
          </p:nvPr>
        </p:nvSpPr>
        <p:spPr>
          <a:xfrm>
            <a:off x="578800" y="111437"/>
            <a:ext cx="7578000" cy="656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Calibri"/>
              <a:buNone/>
            </a:pPr>
            <a:r>
              <a:rPr lang="en" sz="2400"/>
              <a:t>Autonomic nervous system activity in ADHD vs ASD </a:t>
            </a:r>
            <a:endParaRPr sz="2400"/>
          </a:p>
        </p:txBody>
      </p:sp>
      <p:pic>
        <p:nvPicPr>
          <p:cNvPr id="2012" name="Google Shape;2012;p263"/>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13" name="Google Shape;2013;p263"/>
          <p:cNvSpPr txBox="1"/>
          <p:nvPr/>
        </p:nvSpPr>
        <p:spPr>
          <a:xfrm>
            <a:off x="925830" y="4501643"/>
            <a:ext cx="8115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14" name="Google Shape;2014;p263"/>
          <p:cNvSpPr txBox="1"/>
          <p:nvPr/>
        </p:nvSpPr>
        <p:spPr>
          <a:xfrm>
            <a:off x="5716270" y="4800600"/>
            <a:ext cx="6426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Calibri"/>
                <a:ea typeface="Calibri"/>
                <a:cs typeface="Calibri"/>
                <a:sym typeface="Calibri"/>
              </a:rPr>
              <a:t>Bellato </a:t>
            </a:r>
            <a:r>
              <a:rPr b="0" i="0" lang="en" sz="1400" u="none" cap="none" strike="noStrike">
                <a:solidFill>
                  <a:schemeClr val="dk1"/>
                </a:solidFill>
                <a:latin typeface="Calibri"/>
                <a:ea typeface="Calibri"/>
                <a:cs typeface="Calibri"/>
                <a:sym typeface="Calibri"/>
              </a:rPr>
              <a:t>et al 202</a:t>
            </a:r>
            <a:r>
              <a:rPr lang="en">
                <a:solidFill>
                  <a:schemeClr val="dk1"/>
                </a:solidFill>
                <a:latin typeface="Calibri"/>
                <a:ea typeface="Calibri"/>
                <a:cs typeface="Calibri"/>
                <a:sym typeface="Calibri"/>
              </a:rPr>
              <a:t>2</a:t>
            </a:r>
            <a:r>
              <a:rPr b="0" i="0" lang="en" sz="1400" u="none" cap="none" strike="noStrike">
                <a:solidFill>
                  <a:schemeClr val="dk1"/>
                </a:solidFill>
                <a:latin typeface="Calibri"/>
                <a:ea typeface="Calibri"/>
                <a:cs typeface="Calibri"/>
                <a:sym typeface="Calibri"/>
              </a:rPr>
              <a:t>. </a:t>
            </a:r>
            <a:r>
              <a:rPr i="1" lang="en">
                <a:solidFill>
                  <a:schemeClr val="dk1"/>
                </a:solidFill>
                <a:latin typeface="Calibri"/>
                <a:ea typeface="Calibri"/>
                <a:cs typeface="Calibri"/>
                <a:sym typeface="Calibri"/>
              </a:rPr>
              <a:t>J Autism Dev Disorders</a:t>
            </a:r>
            <a:endParaRPr b="0" i="0" sz="1100" u="none" cap="none" strike="noStrike">
              <a:solidFill>
                <a:srgbClr val="000000"/>
              </a:solidFill>
              <a:latin typeface="Arial"/>
              <a:ea typeface="Arial"/>
              <a:cs typeface="Arial"/>
              <a:sym typeface="Arial"/>
            </a:endParaRPr>
          </a:p>
        </p:txBody>
      </p:sp>
      <p:sp>
        <p:nvSpPr>
          <p:cNvPr id="2015" name="Google Shape;2015;p263"/>
          <p:cNvSpPr txBox="1"/>
          <p:nvPr/>
        </p:nvSpPr>
        <p:spPr>
          <a:xfrm>
            <a:off x="1316250" y="1545950"/>
            <a:ext cx="651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
        <p:nvSpPr>
          <p:cNvPr id="2016" name="Google Shape;2016;p263"/>
          <p:cNvSpPr txBox="1"/>
          <p:nvPr/>
        </p:nvSpPr>
        <p:spPr>
          <a:xfrm>
            <a:off x="0" y="768125"/>
            <a:ext cx="8371500" cy="3879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accent2"/>
              </a:buClr>
              <a:buSzPts val="1500"/>
              <a:buChar char="-"/>
            </a:pPr>
            <a:r>
              <a:rPr b="1" lang="en" sz="1500">
                <a:solidFill>
                  <a:schemeClr val="accent2"/>
                </a:solidFill>
                <a:highlight>
                  <a:srgbClr val="FFFFFF"/>
                </a:highlight>
              </a:rPr>
              <a:t>H</a:t>
            </a:r>
            <a:r>
              <a:rPr b="1" lang="en" sz="1500">
                <a:solidFill>
                  <a:schemeClr val="accent2"/>
                </a:solidFill>
                <a:highlight>
                  <a:srgbClr val="FFFFFF"/>
                </a:highlight>
              </a:rPr>
              <a:t>yper-arousal in children with autism, hypo-arousal in children with ADHD.</a:t>
            </a:r>
            <a:endParaRPr b="1" sz="1500">
              <a:solidFill>
                <a:schemeClr val="accent2"/>
              </a:solidFill>
              <a:highlight>
                <a:srgbClr val="FFFFFF"/>
              </a:highlight>
            </a:endParaRPr>
          </a:p>
          <a:p>
            <a:pPr indent="0" lvl="0" marL="457200" rtl="0" algn="l">
              <a:spcBef>
                <a:spcPts val="0"/>
              </a:spcBef>
              <a:spcAft>
                <a:spcPts val="0"/>
              </a:spcAft>
              <a:buNone/>
            </a:pPr>
            <a:r>
              <a:t/>
            </a:r>
            <a:endParaRPr b="1" sz="1500">
              <a:solidFill>
                <a:schemeClr val="accent2"/>
              </a:solidFill>
              <a:highlight>
                <a:srgbClr val="FFFFFF"/>
              </a:highlight>
            </a:endParaRPr>
          </a:p>
          <a:p>
            <a:pPr indent="-323850" lvl="0" marL="457200" rtl="0" algn="l">
              <a:spcBef>
                <a:spcPts val="0"/>
              </a:spcBef>
              <a:spcAft>
                <a:spcPts val="0"/>
              </a:spcAft>
              <a:buClr>
                <a:schemeClr val="accent2"/>
              </a:buClr>
              <a:buSzPts val="1500"/>
              <a:buChar char="-"/>
            </a:pPr>
            <a:r>
              <a:rPr lang="en" sz="1500">
                <a:solidFill>
                  <a:schemeClr val="accent2"/>
                </a:solidFill>
                <a:highlight>
                  <a:srgbClr val="FFFFFF"/>
                </a:highlight>
              </a:rPr>
              <a:t>C</a:t>
            </a:r>
            <a:r>
              <a:rPr lang="en" sz="1500">
                <a:solidFill>
                  <a:schemeClr val="accent2"/>
                </a:solidFill>
                <a:highlight>
                  <a:srgbClr val="FFFFFF"/>
                </a:highlight>
              </a:rPr>
              <a:t>hildren with autism:  indices of hyper-arousal were found during both passive and active tasks (but not during resting-state) and were associated with reduced activity of the parasympathetic nervous system </a:t>
            </a:r>
            <a:endParaRPr sz="1500">
              <a:solidFill>
                <a:schemeClr val="accent2"/>
              </a:solidFill>
              <a:highlight>
                <a:srgbClr val="FFFFFF"/>
              </a:highlight>
            </a:endParaRPr>
          </a:p>
          <a:p>
            <a:pPr indent="-323850" lvl="0" marL="457200" rtl="0" algn="l">
              <a:spcBef>
                <a:spcPts val="0"/>
              </a:spcBef>
              <a:spcAft>
                <a:spcPts val="0"/>
              </a:spcAft>
              <a:buClr>
                <a:schemeClr val="accent2"/>
              </a:buClr>
              <a:buSzPts val="1500"/>
              <a:buChar char="-"/>
            </a:pPr>
            <a:r>
              <a:rPr lang="en" sz="1500">
                <a:solidFill>
                  <a:schemeClr val="accent2"/>
                </a:solidFill>
                <a:highlight>
                  <a:srgbClr val="FFFFFF"/>
                </a:highlight>
              </a:rPr>
              <a:t>Children with ADHD:  indices of hypo-arousal (including reduced HR in those with ADHD-only) were found during the resting-state period and the passive auditory oddball task; and were more associated with reduced activity of the sympathetic nervous system. </a:t>
            </a:r>
            <a:endParaRPr sz="1500">
              <a:solidFill>
                <a:schemeClr val="accent2"/>
              </a:solidFill>
              <a:highlight>
                <a:srgbClr val="FFFFFF"/>
              </a:highlight>
            </a:endParaRPr>
          </a:p>
          <a:p>
            <a:pPr indent="0" lvl="0" marL="457200" rtl="0" algn="l">
              <a:spcBef>
                <a:spcPts val="0"/>
              </a:spcBef>
              <a:spcAft>
                <a:spcPts val="0"/>
              </a:spcAft>
              <a:buNone/>
            </a:pPr>
            <a:r>
              <a:t/>
            </a:r>
            <a:endParaRPr sz="1500">
              <a:solidFill>
                <a:schemeClr val="accent2"/>
              </a:solidFill>
              <a:highlight>
                <a:srgbClr val="FFFFFF"/>
              </a:highlight>
            </a:endParaRPr>
          </a:p>
          <a:p>
            <a:pPr indent="-323850" lvl="0" marL="457200" rtl="0" algn="l">
              <a:spcBef>
                <a:spcPts val="0"/>
              </a:spcBef>
              <a:spcAft>
                <a:spcPts val="0"/>
              </a:spcAft>
              <a:buClr>
                <a:schemeClr val="accent2"/>
              </a:buClr>
              <a:buSzPts val="1500"/>
              <a:buChar char="-"/>
            </a:pPr>
            <a:r>
              <a:rPr lang="en" sz="1500">
                <a:solidFill>
                  <a:schemeClr val="accent2"/>
                </a:solidFill>
                <a:highlight>
                  <a:srgbClr val="FFFFFF"/>
                </a:highlight>
              </a:rPr>
              <a:t>Children with co-occurring autism and ADHD:  did not display a unique profile distinct from autism- and ADHD-only but showed the same atypicalities found in children with ‘pure’ conditions, namely reduced CVI during the POP task and some sections of the passive oddball task (like children with autism-only) and reduced CSI during the initial resting-state period and the oddball task (like children with ADHD-only). </a:t>
            </a:r>
            <a:endParaRPr sz="1500">
              <a:solidFill>
                <a:schemeClr val="accent2"/>
              </a:solidFill>
              <a:highlight>
                <a:srgbClr val="FFFFFF"/>
              </a:highlight>
            </a:endParaRPr>
          </a:p>
          <a:p>
            <a:pPr indent="0" lvl="0" marL="457200" rtl="0" algn="l">
              <a:spcBef>
                <a:spcPts val="0"/>
              </a:spcBef>
              <a:spcAft>
                <a:spcPts val="0"/>
              </a:spcAft>
              <a:buNone/>
            </a:pPr>
            <a:r>
              <a:rPr lang="en" sz="1500">
                <a:solidFill>
                  <a:schemeClr val="accent2"/>
                </a:solidFill>
                <a:highlight>
                  <a:srgbClr val="FFFFFF"/>
                </a:highlight>
              </a:rPr>
              <a:t>These findings, at least in the domain of arousal dysregulation, support the additive model of autism/ADHD comorbidity.</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264"/>
          <p:cNvSpPr txBox="1"/>
          <p:nvPr>
            <p:ph type="ctrTitle"/>
          </p:nvPr>
        </p:nvSpPr>
        <p:spPr>
          <a:xfrm>
            <a:off x="1143000" y="62460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Social factors</a:t>
            </a:r>
            <a:endParaRPr sz="3000"/>
          </a:p>
        </p:txBody>
      </p:sp>
      <p:sp>
        <p:nvSpPr>
          <p:cNvPr id="2022" name="Google Shape;2022;p264"/>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2023" name="Google Shape;2023;p264"/>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24" name="Google Shape;2024;p264"/>
          <p:cNvSpPr txBox="1"/>
          <p:nvPr/>
        </p:nvSpPr>
        <p:spPr>
          <a:xfrm>
            <a:off x="1143000" y="1771650"/>
            <a:ext cx="68580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alibri"/>
                <a:ea typeface="Calibri"/>
                <a:cs typeface="Calibri"/>
                <a:sym typeface="Calibri"/>
              </a:rPr>
              <a:t>It is estimated that by the age of 12 years, children with ADHD get about 20,000 more negative messages about themselves than other children their age. </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500"/>
                                  </p:stCondLst>
                                  <p:childTnLst>
                                    <p:set>
                                      <p:cBhvr>
                                        <p:cTn dur="1" fill="hold">
                                          <p:stCondLst>
                                            <p:cond delay="0"/>
                                          </p:stCondLst>
                                        </p:cTn>
                                        <p:tgtEl>
                                          <p:spTgt spid="20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265"/>
          <p:cNvSpPr txBox="1"/>
          <p:nvPr>
            <p:ph type="ctrTitle"/>
          </p:nvPr>
        </p:nvSpPr>
        <p:spPr>
          <a:xfrm>
            <a:off x="1143000" y="62460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Social factors</a:t>
            </a:r>
            <a:endParaRPr sz="3000"/>
          </a:p>
        </p:txBody>
      </p:sp>
      <p:sp>
        <p:nvSpPr>
          <p:cNvPr id="2030" name="Google Shape;2030;p265"/>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2031" name="Google Shape;2031;p265"/>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32" name="Google Shape;2032;p265"/>
          <p:cNvSpPr txBox="1"/>
          <p:nvPr/>
        </p:nvSpPr>
        <p:spPr>
          <a:xfrm>
            <a:off x="1920251" y="4727325"/>
            <a:ext cx="7258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Beaton et al 2022, Experience of criticism in adults with ADHD: A qualitative study. PLOS One</a:t>
            </a:r>
            <a:endParaRPr b="0" i="0" sz="1100" u="none" cap="none" strike="noStrike">
              <a:solidFill>
                <a:srgbClr val="000000"/>
              </a:solidFill>
              <a:latin typeface="Arial"/>
              <a:ea typeface="Arial"/>
              <a:cs typeface="Arial"/>
              <a:sym typeface="Arial"/>
            </a:endParaRPr>
          </a:p>
        </p:txBody>
      </p:sp>
      <p:sp>
        <p:nvSpPr>
          <p:cNvPr id="2033" name="Google Shape;2033;p265"/>
          <p:cNvSpPr txBox="1"/>
          <p:nvPr/>
        </p:nvSpPr>
        <p:spPr>
          <a:xfrm>
            <a:off x="1143000" y="1688636"/>
            <a:ext cx="7258200" cy="228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rgbClr val="212121"/>
                </a:solidFill>
                <a:latin typeface="Cambria"/>
                <a:ea typeface="Cambria"/>
                <a:cs typeface="Cambria"/>
                <a:sym typeface="Cambria"/>
              </a:rPr>
              <a:t>“messy…”                 clumsy”</a:t>
            </a:r>
            <a:r>
              <a:rPr b="0" i="0" lang="en" sz="1800" u="none" cap="none" strike="noStrike">
                <a:solidFill>
                  <a:srgbClr val="212121"/>
                </a:solidFill>
                <a:latin typeface="Cambria"/>
                <a:ea typeface="Cambria"/>
                <a:cs typeface="Cambria"/>
                <a:sym typeface="Cambria"/>
              </a:rPr>
              <a:t>                 </a:t>
            </a:r>
            <a:r>
              <a:rPr b="0" i="1" lang="en" sz="1400" u="none" cap="none" strike="noStrike">
                <a:solidFill>
                  <a:schemeClr val="dk1"/>
                </a:solidFill>
                <a:latin typeface="Cambria"/>
                <a:ea typeface="Cambria"/>
                <a:cs typeface="Cambria"/>
                <a:sym typeface="Cambria"/>
              </a:rPr>
              <a:t>“</a:t>
            </a:r>
            <a:r>
              <a:rPr b="0" i="1" lang="en" sz="1800" u="none" cap="none" strike="noStrike">
                <a:solidFill>
                  <a:schemeClr val="dk1"/>
                </a:solidFill>
                <a:latin typeface="Cambria"/>
                <a:ea typeface="Cambria"/>
                <a:cs typeface="Cambria"/>
                <a:sym typeface="Cambria"/>
              </a:rPr>
              <a:t>…too flaky” </a:t>
            </a:r>
            <a:r>
              <a:rPr b="0" i="1" lang="en" sz="18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1"/>
                </a:solidFill>
                <a:latin typeface="Cambria"/>
                <a:ea typeface="Cambria"/>
                <a:cs typeface="Cambria"/>
                <a:sym typeface="Cambria"/>
              </a:rPr>
              <a:t>  “… lazy…”                  </a:t>
            </a:r>
            <a:r>
              <a:rPr b="0" i="1" lang="en" sz="1800" u="none" cap="none" strike="noStrike">
                <a:solidFill>
                  <a:schemeClr val="dk1"/>
                </a:solidFill>
                <a:latin typeface="Calibri"/>
                <a:ea typeface="Calibri"/>
                <a:cs typeface="Calibri"/>
                <a:sym typeface="Calibri"/>
              </a:rPr>
              <a:t>“unfocused”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1"/>
                </a:solidFill>
                <a:latin typeface="Calibri"/>
                <a:ea typeface="Calibri"/>
                <a:cs typeface="Calibri"/>
                <a:sym typeface="Calibri"/>
              </a:rPr>
              <a:t>      “careless”       “forgetful”       “disorganized”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rgbClr val="212121"/>
                </a:solidFill>
                <a:latin typeface="Cambria"/>
                <a:ea typeface="Cambria"/>
                <a:cs typeface="Cambria"/>
                <a:sym typeface="Cambria"/>
              </a:rPr>
              <a:t>    “</a:t>
            </a:r>
            <a:r>
              <a:rPr b="0" i="1" lang="en" sz="1800" u="none" cap="none" strike="noStrike">
                <a:solidFill>
                  <a:schemeClr val="dk1"/>
                </a:solidFill>
                <a:latin typeface="Cambria"/>
                <a:ea typeface="Cambria"/>
                <a:cs typeface="Cambria"/>
                <a:sym typeface="Cambria"/>
              </a:rPr>
              <a:t>…why can’t you be like everyone else…”</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p266"/>
          <p:cNvSpPr txBox="1"/>
          <p:nvPr>
            <p:ph type="ctrTitle"/>
          </p:nvPr>
        </p:nvSpPr>
        <p:spPr>
          <a:xfrm>
            <a:off x="1143000" y="62460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Social factors</a:t>
            </a:r>
            <a:endParaRPr sz="3000"/>
          </a:p>
        </p:txBody>
      </p:sp>
      <p:sp>
        <p:nvSpPr>
          <p:cNvPr id="2039" name="Google Shape;2039;p266"/>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2040" name="Google Shape;2040;p266"/>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41" name="Google Shape;2041;p266"/>
          <p:cNvSpPr txBox="1"/>
          <p:nvPr/>
        </p:nvSpPr>
        <p:spPr>
          <a:xfrm>
            <a:off x="3416675" y="4800600"/>
            <a:ext cx="54453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Beaton et al 2022, Experience of criticism in adults with ADHD: A qualitative study. PLOS One</a:t>
            </a:r>
            <a:endParaRPr b="0" i="0" sz="1100" u="none" cap="none" strike="noStrike">
              <a:solidFill>
                <a:srgbClr val="000000"/>
              </a:solidFill>
              <a:latin typeface="Arial"/>
              <a:ea typeface="Arial"/>
              <a:cs typeface="Arial"/>
              <a:sym typeface="Arial"/>
            </a:endParaRPr>
          </a:p>
        </p:txBody>
      </p:sp>
      <p:sp>
        <p:nvSpPr>
          <p:cNvPr id="2042" name="Google Shape;2042;p266"/>
          <p:cNvSpPr txBox="1"/>
          <p:nvPr/>
        </p:nvSpPr>
        <p:spPr>
          <a:xfrm>
            <a:off x="1143000" y="1347600"/>
            <a:ext cx="7258200" cy="3301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“I am met with very little understanding from my family</a:t>
            </a:r>
            <a:r>
              <a:rPr b="0" i="0" lang="en" sz="1400" u="none" cap="none" strike="noStrike">
                <a:solidFill>
                  <a:srgbClr val="212121"/>
                </a:solidFill>
                <a:latin typeface="Cambria"/>
                <a:ea typeface="Cambria"/>
                <a:cs typeface="Cambria"/>
                <a:sym typeface="Cambria"/>
              </a:rPr>
              <a:t>. </a:t>
            </a:r>
            <a:r>
              <a:rPr b="0" i="1" lang="en" sz="1400" u="none" cap="none" strike="noStrike">
                <a:solidFill>
                  <a:srgbClr val="212121"/>
                </a:solidFill>
                <a:latin typeface="Cambria"/>
                <a:ea typeface="Cambria"/>
                <a:cs typeface="Cambria"/>
                <a:sym typeface="Cambria"/>
              </a:rPr>
              <a:t>I am doing what needs to be done and working hard”</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“I am often criticized for being late”</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“Frequent comments</a:t>
            </a:r>
            <a:r>
              <a:rPr b="0" i="0" lang="en" sz="1400" u="none" cap="none" strike="noStrike">
                <a:solidFill>
                  <a:srgbClr val="212121"/>
                </a:solidFill>
                <a:latin typeface="Cambria"/>
                <a:ea typeface="Cambria"/>
                <a:cs typeface="Cambria"/>
                <a:sym typeface="Cambria"/>
              </a:rPr>
              <a:t>, </a:t>
            </a:r>
            <a:r>
              <a:rPr b="0" i="1" lang="en" sz="1400" u="none" cap="none" strike="noStrike">
                <a:solidFill>
                  <a:srgbClr val="212121"/>
                </a:solidFill>
                <a:latin typeface="Cambria"/>
                <a:ea typeface="Cambria"/>
                <a:cs typeface="Cambria"/>
                <a:sym typeface="Cambria"/>
              </a:rPr>
              <a:t>jokes and sarcasm about my level of forgetfulness which are unintentionally hurtful”</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”feel like a lot of my family and acquaintances think I’m pitiful or stupid/lazy</a:t>
            </a:r>
            <a:r>
              <a:rPr b="0" i="0" lang="en" sz="1400" u="none" cap="none" strike="noStrike">
                <a:solidFill>
                  <a:srgbClr val="212121"/>
                </a:solidFill>
                <a:latin typeface="Cambria"/>
                <a:ea typeface="Cambria"/>
                <a:cs typeface="Cambria"/>
                <a:sym typeface="Cambria"/>
              </a:rPr>
              <a:t>.”</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267"/>
          <p:cNvSpPr txBox="1"/>
          <p:nvPr>
            <p:ph type="ctrTitle"/>
          </p:nvPr>
        </p:nvSpPr>
        <p:spPr>
          <a:xfrm>
            <a:off x="1143000" y="49820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3000"/>
              <a:t>ADHD – Social factors</a:t>
            </a:r>
            <a:endParaRPr sz="3000"/>
          </a:p>
        </p:txBody>
      </p:sp>
      <p:sp>
        <p:nvSpPr>
          <p:cNvPr id="2048" name="Google Shape;2048;p267"/>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2049" name="Google Shape;2049;p267"/>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50" name="Google Shape;2050;p267"/>
          <p:cNvSpPr txBox="1"/>
          <p:nvPr/>
        </p:nvSpPr>
        <p:spPr>
          <a:xfrm>
            <a:off x="1143000" y="953016"/>
            <a:ext cx="7258200" cy="4717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“Any suggestion, critique or something similar from anyone cuts like a knife and leaves me unable to feel anything but devastated for days.”</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“I think that some of my friends don’t understand to the extent I am unable to do things without being medicated</a:t>
            </a:r>
            <a:r>
              <a:rPr b="0" i="0" lang="en" sz="1400" u="none" cap="none" strike="noStrike">
                <a:solidFill>
                  <a:srgbClr val="212121"/>
                </a:solidFill>
                <a:latin typeface="Cambria"/>
                <a:ea typeface="Cambria"/>
                <a:cs typeface="Cambria"/>
                <a:sym typeface="Cambria"/>
              </a:rPr>
              <a:t>, </a:t>
            </a:r>
            <a:r>
              <a:rPr b="0" i="1" lang="en" sz="1400" u="none" cap="none" strike="noStrike">
                <a:solidFill>
                  <a:srgbClr val="212121"/>
                </a:solidFill>
                <a:latin typeface="Cambria"/>
                <a:ea typeface="Cambria"/>
                <a:cs typeface="Cambria"/>
                <a:sym typeface="Cambria"/>
              </a:rPr>
              <a:t>and that I can’t simply force myself into a schedule and magically fix everything</a:t>
            </a:r>
            <a:r>
              <a:rPr b="0" i="0" lang="en" sz="1400" u="none" cap="none" strike="noStrike">
                <a:solidFill>
                  <a:srgbClr val="212121"/>
                </a:solidFill>
                <a:latin typeface="Cambria"/>
                <a:ea typeface="Cambria"/>
                <a:cs typeface="Cambria"/>
                <a:sym typeface="Cambria"/>
              </a:rPr>
              <a:t>, </a:t>
            </a:r>
            <a:r>
              <a:rPr b="0" i="1" lang="en" sz="1400" u="none" cap="none" strike="noStrike">
                <a:solidFill>
                  <a:srgbClr val="212121"/>
                </a:solidFill>
                <a:latin typeface="Cambria"/>
                <a:ea typeface="Cambria"/>
                <a:cs typeface="Cambria"/>
                <a:sym typeface="Cambria"/>
              </a:rPr>
              <a:t>even getting out of bed and getting dressed requires focus I am sometimes unable to summon</a:t>
            </a:r>
            <a:r>
              <a:rPr b="0" i="0" lang="en" sz="1400" u="none" cap="none" strike="noStrike">
                <a:solidFill>
                  <a:srgbClr val="212121"/>
                </a:solidFill>
                <a:latin typeface="Cambria"/>
                <a:ea typeface="Cambria"/>
                <a:cs typeface="Cambria"/>
                <a:sym typeface="Cambria"/>
              </a:rPr>
              <a:t>.</a:t>
            </a:r>
            <a:r>
              <a:rPr b="0" i="1" lang="en" sz="1400" u="none" cap="none" strike="noStrike">
                <a:solidFill>
                  <a:srgbClr val="212121"/>
                </a:solidFill>
                <a:latin typeface="Cambria"/>
                <a:ea typeface="Cambria"/>
                <a:cs typeface="Cambria"/>
                <a:sym typeface="Cambria"/>
              </a:rPr>
              <a:t>”</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a:t>
            </a:r>
            <a:r>
              <a:rPr b="0" i="1" lang="en" sz="1400" u="none" cap="none" strike="noStrike">
                <a:solidFill>
                  <a:schemeClr val="dk1"/>
                </a:solidFill>
                <a:latin typeface="Cambria"/>
                <a:ea typeface="Cambria"/>
                <a:cs typeface="Cambria"/>
                <a:sym typeface="Cambria"/>
              </a:rPr>
              <a:t>I don’t have many friends and feel a burden to the ones I have which makes me think they are not really my friend</a:t>
            </a:r>
            <a:r>
              <a:rPr b="0" i="1" lang="en" sz="1400" u="none" cap="none" strike="noStrike">
                <a:solidFill>
                  <a:schemeClr val="dk1"/>
                </a:solidFill>
                <a:latin typeface="Calibri"/>
                <a:ea typeface="Calibri"/>
                <a:cs typeface="Calibri"/>
                <a:sym typeface="Calibri"/>
              </a:rPr>
              <a:t>.</a:t>
            </a:r>
            <a:r>
              <a:rPr b="0" i="1" lang="en" sz="1400" u="none" cap="none" strike="noStrike">
                <a:solidFill>
                  <a:schemeClr val="dk1"/>
                </a:solidFill>
                <a:latin typeface="Cambria"/>
                <a:ea typeface="Cambria"/>
                <a:cs typeface="Cambria"/>
                <a:sym typeface="Cambria"/>
              </a:rPr>
              <a:t>”</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I am often forgetful and spacey. Sometimes, I don’t think things through. These criticisms are fair and I always keep it in mind, however it still causes me to have anxiety sometimes.”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400"/>
              <a:buFont typeface="Arial"/>
              <a:buNone/>
            </a:pPr>
            <a:r>
              <a:rPr b="0" i="1" lang="en" sz="1400" u="none" cap="none" strike="noStrike">
                <a:solidFill>
                  <a:srgbClr val="212121"/>
                </a:solidFill>
                <a:latin typeface="Cambria"/>
                <a:ea typeface="Cambria"/>
                <a:cs typeface="Cambria"/>
                <a:sym typeface="Cambria"/>
              </a:rPr>
              <a:t> </a:t>
            </a:r>
            <a:endParaRPr b="0" i="0" sz="1400" u="none" cap="none" strike="noStrike">
              <a:solidFill>
                <a:schemeClr val="dk1"/>
              </a:solidFill>
              <a:latin typeface="Calibri"/>
              <a:ea typeface="Calibri"/>
              <a:cs typeface="Calibri"/>
              <a:sym typeface="Calibri"/>
            </a:endParaRPr>
          </a:p>
        </p:txBody>
      </p:sp>
      <p:sp>
        <p:nvSpPr>
          <p:cNvPr id="2051" name="Google Shape;2051;p267"/>
          <p:cNvSpPr txBox="1"/>
          <p:nvPr/>
        </p:nvSpPr>
        <p:spPr>
          <a:xfrm>
            <a:off x="3756423" y="4856787"/>
            <a:ext cx="66678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Beaton et al 2022, Experience of criticism in adults with ADHD: A qualitative study. PLOS One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268"/>
          <p:cNvSpPr txBox="1"/>
          <p:nvPr>
            <p:ph type="ctrTitle"/>
          </p:nvPr>
        </p:nvSpPr>
        <p:spPr>
          <a:xfrm>
            <a:off x="1193764" y="-80904"/>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Famous personalities with ADHD</a:t>
            </a:r>
            <a:endParaRPr/>
          </a:p>
        </p:txBody>
      </p:sp>
      <p:pic>
        <p:nvPicPr>
          <p:cNvPr descr="Michael Phelps Exits The Olympics, And Enters Retirement At ..." id="2057" name="Google Shape;2057;p268"/>
          <p:cNvPicPr preferRelativeResize="0"/>
          <p:nvPr/>
        </p:nvPicPr>
        <p:blipFill rotWithShape="1">
          <a:blip r:embed="rId3">
            <a:alphaModFix/>
          </a:blip>
          <a:srcRect b="0" l="0" r="0" t="0"/>
          <a:stretch/>
        </p:blipFill>
        <p:spPr>
          <a:xfrm>
            <a:off x="5608825" y="2826624"/>
            <a:ext cx="1459304" cy="2316876"/>
          </a:xfrm>
          <a:prstGeom prst="rect">
            <a:avLst/>
          </a:prstGeom>
          <a:noFill/>
          <a:ln>
            <a:noFill/>
          </a:ln>
        </p:spPr>
      </p:pic>
      <p:pic>
        <p:nvPicPr>
          <p:cNvPr descr="Home | HowieMandel" id="2058" name="Google Shape;2058;p268"/>
          <p:cNvPicPr preferRelativeResize="0"/>
          <p:nvPr/>
        </p:nvPicPr>
        <p:blipFill rotWithShape="1">
          <a:blip r:embed="rId4">
            <a:alphaModFix/>
          </a:blip>
          <a:srcRect b="0" l="0" r="0" t="0"/>
          <a:stretch/>
        </p:blipFill>
        <p:spPr>
          <a:xfrm>
            <a:off x="2821398" y="1741872"/>
            <a:ext cx="2466975" cy="1847850"/>
          </a:xfrm>
          <a:prstGeom prst="rect">
            <a:avLst/>
          </a:prstGeom>
          <a:noFill/>
          <a:ln>
            <a:noFill/>
          </a:ln>
        </p:spPr>
      </p:pic>
      <p:pic>
        <p:nvPicPr>
          <p:cNvPr descr="Simone Biles is one of the greatest gymnasts ever. But how does she train?" id="2059" name="Google Shape;2059;p268"/>
          <p:cNvPicPr preferRelativeResize="0"/>
          <p:nvPr/>
        </p:nvPicPr>
        <p:blipFill rotWithShape="1">
          <a:blip r:embed="rId5">
            <a:alphaModFix/>
          </a:blip>
          <a:srcRect b="0" l="0" r="0" t="0"/>
          <a:stretch/>
        </p:blipFill>
        <p:spPr>
          <a:xfrm>
            <a:off x="95930" y="860972"/>
            <a:ext cx="2962275" cy="1543050"/>
          </a:xfrm>
          <a:prstGeom prst="rect">
            <a:avLst/>
          </a:prstGeom>
          <a:noFill/>
          <a:ln>
            <a:noFill/>
          </a:ln>
        </p:spPr>
      </p:pic>
      <p:pic>
        <p:nvPicPr>
          <p:cNvPr descr="Karina Smirnoff - IMDb" id="2060" name="Google Shape;2060;p268"/>
          <p:cNvPicPr preferRelativeResize="0"/>
          <p:nvPr/>
        </p:nvPicPr>
        <p:blipFill rotWithShape="1">
          <a:blip r:embed="rId6">
            <a:alphaModFix/>
          </a:blip>
          <a:srcRect b="0" l="0" r="0" t="0"/>
          <a:stretch/>
        </p:blipFill>
        <p:spPr>
          <a:xfrm>
            <a:off x="4415144" y="3331510"/>
            <a:ext cx="1151325" cy="1707584"/>
          </a:xfrm>
          <a:prstGeom prst="rect">
            <a:avLst/>
          </a:prstGeom>
          <a:noFill/>
          <a:ln>
            <a:noFill/>
          </a:ln>
        </p:spPr>
      </p:pic>
      <p:pic>
        <p:nvPicPr>
          <p:cNvPr descr="Emma Watson Photographed With New Boyfriend in Italy | Glamour" id="2061" name="Google Shape;2061;p268"/>
          <p:cNvPicPr preferRelativeResize="0"/>
          <p:nvPr/>
        </p:nvPicPr>
        <p:blipFill rotWithShape="1">
          <a:blip r:embed="rId7">
            <a:alphaModFix/>
          </a:blip>
          <a:srcRect b="0" l="0" r="0" t="0"/>
          <a:stretch/>
        </p:blipFill>
        <p:spPr>
          <a:xfrm>
            <a:off x="6794008" y="719467"/>
            <a:ext cx="2312457" cy="1711891"/>
          </a:xfrm>
          <a:prstGeom prst="rect">
            <a:avLst/>
          </a:prstGeom>
          <a:noFill/>
          <a:ln>
            <a:noFill/>
          </a:ln>
        </p:spPr>
      </p:pic>
      <p:pic>
        <p:nvPicPr>
          <p:cNvPr descr="Ryan Gosling - IMDb" id="2062" name="Google Shape;2062;p268"/>
          <p:cNvPicPr preferRelativeResize="0"/>
          <p:nvPr/>
        </p:nvPicPr>
        <p:blipFill rotWithShape="1">
          <a:blip r:embed="rId8">
            <a:alphaModFix/>
          </a:blip>
          <a:srcRect b="0" l="0" r="0" t="0"/>
          <a:stretch/>
        </p:blipFill>
        <p:spPr>
          <a:xfrm>
            <a:off x="7098762" y="2542650"/>
            <a:ext cx="1926072" cy="2436495"/>
          </a:xfrm>
          <a:prstGeom prst="rect">
            <a:avLst/>
          </a:prstGeom>
          <a:noFill/>
          <a:ln>
            <a:noFill/>
          </a:ln>
        </p:spPr>
      </p:pic>
      <p:pic>
        <p:nvPicPr>
          <p:cNvPr descr="Zooey Deschanel – Movies, Bio and Lists on MUBI" id="2063" name="Google Shape;2063;p268"/>
          <p:cNvPicPr preferRelativeResize="0"/>
          <p:nvPr/>
        </p:nvPicPr>
        <p:blipFill rotWithShape="1">
          <a:blip r:embed="rId9">
            <a:alphaModFix/>
          </a:blip>
          <a:srcRect b="0" l="0" r="0" t="0"/>
          <a:stretch/>
        </p:blipFill>
        <p:spPr>
          <a:xfrm>
            <a:off x="4603925" y="852398"/>
            <a:ext cx="1439386" cy="1711892"/>
          </a:xfrm>
          <a:prstGeom prst="rect">
            <a:avLst/>
          </a:prstGeom>
          <a:noFill/>
          <a:ln>
            <a:noFill/>
          </a:ln>
        </p:spPr>
      </p:pic>
      <p:pic>
        <p:nvPicPr>
          <p:cNvPr descr="Woody Harrelson, Laura Linney movie about Clearwater is filming in South  Carolina" id="2064" name="Google Shape;2064;p268"/>
          <p:cNvPicPr preferRelativeResize="0"/>
          <p:nvPr/>
        </p:nvPicPr>
        <p:blipFill rotWithShape="1">
          <a:blip r:embed="rId10">
            <a:alphaModFix/>
          </a:blip>
          <a:srcRect b="0" l="0" r="0" t="0"/>
          <a:stretch/>
        </p:blipFill>
        <p:spPr>
          <a:xfrm>
            <a:off x="2470656" y="3512223"/>
            <a:ext cx="1867872" cy="1346157"/>
          </a:xfrm>
          <a:prstGeom prst="rect">
            <a:avLst/>
          </a:prstGeom>
          <a:noFill/>
          <a:ln>
            <a:noFill/>
          </a:ln>
        </p:spPr>
      </p:pic>
      <p:pic>
        <p:nvPicPr>
          <p:cNvPr descr="An Exhaustive Taxonomy of Adam Levine's Tattoos" id="2065" name="Google Shape;2065;p268"/>
          <p:cNvPicPr preferRelativeResize="0"/>
          <p:nvPr/>
        </p:nvPicPr>
        <p:blipFill rotWithShape="1">
          <a:blip r:embed="rId11">
            <a:alphaModFix/>
          </a:blip>
          <a:srcRect b="0" l="0" r="0" t="0"/>
          <a:stretch/>
        </p:blipFill>
        <p:spPr>
          <a:xfrm>
            <a:off x="305325" y="2739478"/>
            <a:ext cx="2236126" cy="2242353"/>
          </a:xfrm>
          <a:prstGeom prst="rect">
            <a:avLst/>
          </a:prstGeom>
          <a:noFill/>
          <a:ln>
            <a:noFill/>
          </a:ln>
        </p:spPr>
      </p:pic>
      <p:pic>
        <p:nvPicPr>
          <p:cNvPr descr="Agatha Christie - IMDb" id="2066" name="Google Shape;2066;p268"/>
          <p:cNvPicPr preferRelativeResize="0"/>
          <p:nvPr/>
        </p:nvPicPr>
        <p:blipFill rotWithShape="1">
          <a:blip r:embed="rId12">
            <a:alphaModFix/>
          </a:blip>
          <a:srcRect b="0" l="0" r="0" t="0"/>
          <a:stretch/>
        </p:blipFill>
        <p:spPr>
          <a:xfrm>
            <a:off x="1968732" y="2154506"/>
            <a:ext cx="1241554" cy="1707581"/>
          </a:xfrm>
          <a:prstGeom prst="rect">
            <a:avLst/>
          </a:prstGeom>
          <a:noFill/>
          <a:ln>
            <a:noFill/>
          </a:ln>
        </p:spPr>
      </p:pic>
      <p:pic>
        <p:nvPicPr>
          <p:cNvPr descr="15 amazing facts about Walt Disney: from his secret flat in Disneyland and  holding the record for most Oscar wins ever, to his 'real-life Mary  Poppins' housekeeper dying a multimillionaire | South" id="2067" name="Google Shape;2067;p268"/>
          <p:cNvPicPr preferRelativeResize="0"/>
          <p:nvPr/>
        </p:nvPicPr>
        <p:blipFill rotWithShape="1">
          <a:blip r:embed="rId13">
            <a:alphaModFix/>
          </a:blip>
          <a:srcRect b="0" l="0" r="0" t="0"/>
          <a:stretch/>
        </p:blipFill>
        <p:spPr>
          <a:xfrm>
            <a:off x="2830308" y="739597"/>
            <a:ext cx="1946601" cy="1295374"/>
          </a:xfrm>
          <a:prstGeom prst="rect">
            <a:avLst/>
          </a:prstGeom>
          <a:noFill/>
          <a:ln>
            <a:noFill/>
          </a:ln>
        </p:spPr>
      </p:pic>
      <p:pic>
        <p:nvPicPr>
          <p:cNvPr descr="Albert Einstein - Quotes, IQ &amp; Death - Biography" id="2068" name="Google Shape;2068;p268"/>
          <p:cNvPicPr preferRelativeResize="0"/>
          <p:nvPr/>
        </p:nvPicPr>
        <p:blipFill rotWithShape="1">
          <a:blip r:embed="rId14">
            <a:alphaModFix/>
          </a:blip>
          <a:srcRect b="0" l="0" r="0" t="0"/>
          <a:stretch/>
        </p:blipFill>
        <p:spPr>
          <a:xfrm>
            <a:off x="5907231" y="1500692"/>
            <a:ext cx="1459302" cy="14593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7"/>
                                        </p:tgtEl>
                                        <p:attrNameLst>
                                          <p:attrName>style.visibility</p:attrName>
                                        </p:attrNameLst>
                                      </p:cBhvr>
                                      <p:to>
                                        <p:strVal val="visible"/>
                                      </p:to>
                                    </p:set>
                                  </p:childTnLst>
                                </p:cTn>
                              </p:par>
                              <p:par>
                                <p:cTn fill="hold" nodeType="withEffect" presetClass="entr" presetID="10" presetSubtype="0">
                                  <p:stCondLst>
                                    <p:cond delay="1000"/>
                                  </p:stCondLst>
                                  <p:childTnLst>
                                    <p:set>
                                      <p:cBhvr>
                                        <p:cTn dur="1" fill="hold">
                                          <p:stCondLst>
                                            <p:cond delay="0"/>
                                          </p:stCondLst>
                                        </p:cTn>
                                        <p:tgtEl>
                                          <p:spTgt spid="2059"/>
                                        </p:tgtEl>
                                        <p:attrNameLst>
                                          <p:attrName>style.visibility</p:attrName>
                                        </p:attrNameLst>
                                      </p:cBhvr>
                                      <p:to>
                                        <p:strVal val="visible"/>
                                      </p:to>
                                    </p:set>
                                    <p:animEffect filter="fade" transition="in">
                                      <p:cBhvr>
                                        <p:cTn dur="1000"/>
                                        <p:tgtEl>
                                          <p:spTgt spid="2059"/>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2061"/>
                                        </p:tgtEl>
                                        <p:attrNameLst>
                                          <p:attrName>style.visibility</p:attrName>
                                        </p:attrNameLst>
                                      </p:cBhvr>
                                      <p:to>
                                        <p:strVal val="visible"/>
                                      </p:to>
                                    </p:set>
                                    <p:animEffect filter="fade" transition="in">
                                      <p:cBhvr>
                                        <p:cTn dur="1000"/>
                                        <p:tgtEl>
                                          <p:spTgt spid="2061"/>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2060"/>
                                        </p:tgtEl>
                                        <p:attrNameLst>
                                          <p:attrName>style.visibility</p:attrName>
                                        </p:attrNameLst>
                                      </p:cBhvr>
                                      <p:to>
                                        <p:strVal val="visible"/>
                                      </p:to>
                                    </p:set>
                                    <p:animEffect filter="fade" transition="in">
                                      <p:cBhvr>
                                        <p:cTn dur="1000"/>
                                        <p:tgtEl>
                                          <p:spTgt spid="2060"/>
                                        </p:tgtEl>
                                      </p:cBhvr>
                                    </p:animEffect>
                                  </p:childTnLst>
                                </p:cTn>
                              </p:par>
                            </p:childTnLst>
                          </p:cTn>
                        </p:par>
                        <p:par>
                          <p:cTn fill="hold">
                            <p:stCondLst>
                              <p:cond delay="3000"/>
                            </p:stCondLst>
                            <p:childTnLst>
                              <p:par>
                                <p:cTn fill="hold" nodeType="afterEffect" presetClass="entr" presetID="1" presetSubtype="0">
                                  <p:stCondLst>
                                    <p:cond delay="1000"/>
                                  </p:stCondLst>
                                  <p:childTnLst>
                                    <p:set>
                                      <p:cBhvr>
                                        <p:cTn dur="1" fill="hold">
                                          <p:stCondLst>
                                            <p:cond delay="0"/>
                                          </p:stCondLst>
                                        </p:cTn>
                                        <p:tgtEl>
                                          <p:spTgt spid="2062"/>
                                        </p:tgtEl>
                                        <p:attrNameLst>
                                          <p:attrName>style.visibility</p:attrName>
                                        </p:attrNameLst>
                                      </p:cBhvr>
                                      <p:to>
                                        <p:strVal val="visible"/>
                                      </p:to>
                                    </p:set>
                                  </p:childTnLst>
                                </p:cTn>
                              </p:par>
                            </p:childTnLst>
                          </p:cTn>
                        </p:par>
                        <p:par>
                          <p:cTn fill="hold">
                            <p:stCondLst>
                              <p:cond delay="3001"/>
                            </p:stCondLst>
                            <p:childTnLst>
                              <p:par>
                                <p:cTn fill="hold" nodeType="afterEffect" presetClass="entr" presetID="10" presetSubtype="0">
                                  <p:stCondLst>
                                    <p:cond delay="1000"/>
                                  </p:stCondLst>
                                  <p:childTnLst>
                                    <p:set>
                                      <p:cBhvr>
                                        <p:cTn dur="1" fill="hold">
                                          <p:stCondLst>
                                            <p:cond delay="0"/>
                                          </p:stCondLst>
                                        </p:cTn>
                                        <p:tgtEl>
                                          <p:spTgt spid="2065"/>
                                        </p:tgtEl>
                                        <p:attrNameLst>
                                          <p:attrName>style.visibility</p:attrName>
                                        </p:attrNameLst>
                                      </p:cBhvr>
                                      <p:to>
                                        <p:strVal val="visible"/>
                                      </p:to>
                                    </p:set>
                                    <p:animEffect filter="fade" transition="in">
                                      <p:cBhvr>
                                        <p:cTn dur="500"/>
                                        <p:tgtEl>
                                          <p:spTgt spid="2065"/>
                                        </p:tgtEl>
                                      </p:cBhvr>
                                    </p:animEffect>
                                  </p:childTnLst>
                                </p:cTn>
                              </p:par>
                            </p:childTnLst>
                          </p:cTn>
                        </p:par>
                        <p:par>
                          <p:cTn fill="hold">
                            <p:stCondLst>
                              <p:cond delay="3501"/>
                            </p:stCondLst>
                            <p:childTnLst>
                              <p:par>
                                <p:cTn fill="hold" nodeType="afterEffect" presetClass="entr" presetID="10" presetSubtype="0">
                                  <p:stCondLst>
                                    <p:cond delay="1000"/>
                                  </p:stCondLst>
                                  <p:childTnLst>
                                    <p:set>
                                      <p:cBhvr>
                                        <p:cTn dur="1" fill="hold">
                                          <p:stCondLst>
                                            <p:cond delay="0"/>
                                          </p:stCondLst>
                                        </p:cTn>
                                        <p:tgtEl>
                                          <p:spTgt spid="2064"/>
                                        </p:tgtEl>
                                        <p:attrNameLst>
                                          <p:attrName>style.visibility</p:attrName>
                                        </p:attrNameLst>
                                      </p:cBhvr>
                                      <p:to>
                                        <p:strVal val="visible"/>
                                      </p:to>
                                    </p:set>
                                    <p:animEffect filter="fade" transition="in">
                                      <p:cBhvr>
                                        <p:cTn dur="500"/>
                                        <p:tgtEl>
                                          <p:spTgt spid="2064"/>
                                        </p:tgtEl>
                                      </p:cBhvr>
                                    </p:animEffect>
                                  </p:childTnLst>
                                </p:cTn>
                              </p:par>
                            </p:childTnLst>
                          </p:cTn>
                        </p:par>
                        <p:par>
                          <p:cTn fill="hold">
                            <p:stCondLst>
                              <p:cond delay="4001"/>
                            </p:stCondLst>
                            <p:childTnLst>
                              <p:par>
                                <p:cTn fill="hold" nodeType="afterEffect" presetClass="entr" presetID="10" presetSubtype="0">
                                  <p:stCondLst>
                                    <p:cond delay="1000"/>
                                  </p:stCondLst>
                                  <p:childTnLst>
                                    <p:set>
                                      <p:cBhvr>
                                        <p:cTn dur="1" fill="hold">
                                          <p:stCondLst>
                                            <p:cond delay="0"/>
                                          </p:stCondLst>
                                        </p:cTn>
                                        <p:tgtEl>
                                          <p:spTgt spid="2063"/>
                                        </p:tgtEl>
                                        <p:attrNameLst>
                                          <p:attrName>style.visibility</p:attrName>
                                        </p:attrNameLst>
                                      </p:cBhvr>
                                      <p:to>
                                        <p:strVal val="visible"/>
                                      </p:to>
                                    </p:set>
                                    <p:animEffect filter="fade" transition="in">
                                      <p:cBhvr>
                                        <p:cTn dur="500"/>
                                        <p:tgtEl>
                                          <p:spTgt spid="2063"/>
                                        </p:tgtEl>
                                      </p:cBhvr>
                                    </p:animEffect>
                                  </p:childTnLst>
                                </p:cTn>
                              </p:par>
                            </p:childTnLst>
                          </p:cTn>
                        </p:par>
                        <p:par>
                          <p:cTn fill="hold">
                            <p:stCondLst>
                              <p:cond delay="4501"/>
                            </p:stCondLst>
                            <p:childTnLst>
                              <p:par>
                                <p:cTn fill="hold" nodeType="afterEffect" presetClass="entr" presetID="10" presetSubtype="0">
                                  <p:stCondLst>
                                    <p:cond delay="1000"/>
                                  </p:stCondLst>
                                  <p:childTnLst>
                                    <p:set>
                                      <p:cBhvr>
                                        <p:cTn dur="1" fill="hold">
                                          <p:stCondLst>
                                            <p:cond delay="0"/>
                                          </p:stCondLst>
                                        </p:cTn>
                                        <p:tgtEl>
                                          <p:spTgt spid="2058"/>
                                        </p:tgtEl>
                                        <p:attrNameLst>
                                          <p:attrName>style.visibility</p:attrName>
                                        </p:attrNameLst>
                                      </p:cBhvr>
                                      <p:to>
                                        <p:strVal val="visible"/>
                                      </p:to>
                                    </p:set>
                                    <p:animEffect filter="fade" transition="in">
                                      <p:cBhvr>
                                        <p:cTn dur="500"/>
                                        <p:tgtEl>
                                          <p:spTgt spid="2058"/>
                                        </p:tgtEl>
                                      </p:cBhvr>
                                    </p:animEffect>
                                  </p:childTnLst>
                                </p:cTn>
                              </p:par>
                              <p:par>
                                <p:cTn fill="hold" nodeType="withEffect" presetClass="entr" presetID="10" presetSubtype="0">
                                  <p:stCondLst>
                                    <p:cond delay="1000"/>
                                  </p:stCondLst>
                                  <p:childTnLst>
                                    <p:set>
                                      <p:cBhvr>
                                        <p:cTn dur="1" fill="hold">
                                          <p:stCondLst>
                                            <p:cond delay="0"/>
                                          </p:stCondLst>
                                        </p:cTn>
                                        <p:tgtEl>
                                          <p:spTgt spid="2066"/>
                                        </p:tgtEl>
                                        <p:attrNameLst>
                                          <p:attrName>style.visibility</p:attrName>
                                        </p:attrNameLst>
                                      </p:cBhvr>
                                      <p:to>
                                        <p:strVal val="visible"/>
                                      </p:to>
                                    </p:set>
                                    <p:animEffect filter="fade" transition="in">
                                      <p:cBhvr>
                                        <p:cTn dur="1000"/>
                                        <p:tgtEl>
                                          <p:spTgt spid="2066"/>
                                        </p:tgtEl>
                                      </p:cBhvr>
                                    </p:animEffect>
                                  </p:childTnLst>
                                </p:cTn>
                              </p:par>
                              <p:par>
                                <p:cTn fill="hold" nodeType="withEffect" presetClass="entr" presetID="1" presetSubtype="0">
                                  <p:stCondLst>
                                    <p:cond delay="1500"/>
                                  </p:stCondLst>
                                  <p:childTnLst>
                                    <p:set>
                                      <p:cBhvr>
                                        <p:cTn dur="1" fill="hold">
                                          <p:stCondLst>
                                            <p:cond delay="0"/>
                                          </p:stCondLst>
                                        </p:cTn>
                                        <p:tgtEl>
                                          <p:spTgt spid="2067"/>
                                        </p:tgtEl>
                                        <p:attrNameLst>
                                          <p:attrName>style.visibility</p:attrName>
                                        </p:attrNameLst>
                                      </p:cBhvr>
                                      <p:to>
                                        <p:strVal val="visible"/>
                                      </p:to>
                                    </p:set>
                                  </p:childTnLst>
                                </p:cTn>
                              </p:par>
                              <p:par>
                                <p:cTn fill="hold" nodeType="withEffect" presetClass="entr" presetID="10" presetSubtype="0">
                                  <p:stCondLst>
                                    <p:cond delay="1500"/>
                                  </p:stCondLst>
                                  <p:childTnLst>
                                    <p:set>
                                      <p:cBhvr>
                                        <p:cTn dur="1" fill="hold">
                                          <p:stCondLst>
                                            <p:cond delay="0"/>
                                          </p:stCondLst>
                                        </p:cTn>
                                        <p:tgtEl>
                                          <p:spTgt spid="2068"/>
                                        </p:tgtEl>
                                        <p:attrNameLst>
                                          <p:attrName>style.visibility</p:attrName>
                                        </p:attrNameLst>
                                      </p:cBhvr>
                                      <p:to>
                                        <p:strVal val="visible"/>
                                      </p:to>
                                    </p:set>
                                    <p:animEffect filter="fade" transition="in">
                                      <p:cBhvr>
                                        <p:cTn dur="2000"/>
                                        <p:tgtEl>
                                          <p:spTgt spid="20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1000"/>
                                  </p:stCondLst>
                                  <p:childTnLst>
                                    <p:set>
                                      <p:cBhvr>
                                        <p:cTn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269"/>
          <p:cNvSpPr txBox="1"/>
          <p:nvPr>
            <p:ph type="ctrTitle"/>
          </p:nvPr>
        </p:nvSpPr>
        <p:spPr>
          <a:xfrm>
            <a:off x="1372553" y="981774"/>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ADHD Management</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7" name="Shape 2077"/>
        <p:cNvGrpSpPr/>
        <p:nvPr/>
      </p:nvGrpSpPr>
      <p:grpSpPr>
        <a:xfrm>
          <a:off x="0" y="0"/>
          <a:ext cx="0" cy="0"/>
          <a:chOff x="0" y="0"/>
          <a:chExt cx="0" cy="0"/>
        </a:xfrm>
      </p:grpSpPr>
      <p:sp>
        <p:nvSpPr>
          <p:cNvPr id="2078" name="Google Shape;2078;p270"/>
          <p:cNvSpPr txBox="1"/>
          <p:nvPr>
            <p:ph type="ctrTitle"/>
          </p:nvPr>
        </p:nvSpPr>
        <p:spPr>
          <a:xfrm>
            <a:off x="1142999" y="423863"/>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management: MTA study</a:t>
            </a:r>
            <a:endParaRPr/>
          </a:p>
        </p:txBody>
      </p:sp>
      <p:pic>
        <p:nvPicPr>
          <p:cNvPr id="2079" name="Google Shape;2079;p270"/>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Graphical user interface, text, application, email&#10;&#10;Description automatically generated" id="2080" name="Google Shape;2080;p270"/>
          <p:cNvPicPr preferRelativeResize="0"/>
          <p:nvPr/>
        </p:nvPicPr>
        <p:blipFill rotWithShape="1">
          <a:blip r:embed="rId4">
            <a:alphaModFix/>
          </a:blip>
          <a:srcRect b="0" l="0" r="0" t="0"/>
          <a:stretch/>
        </p:blipFill>
        <p:spPr>
          <a:xfrm>
            <a:off x="1142999" y="1215371"/>
            <a:ext cx="7247337" cy="3398441"/>
          </a:xfrm>
          <a:prstGeom prst="rect">
            <a:avLst/>
          </a:prstGeom>
          <a:noFill/>
          <a:ln>
            <a:noFill/>
          </a:ln>
        </p:spPr>
      </p:pic>
      <p:sp>
        <p:nvSpPr>
          <p:cNvPr id="2081" name="Google Shape;2081;p270"/>
          <p:cNvSpPr txBox="1"/>
          <p:nvPr/>
        </p:nvSpPr>
        <p:spPr>
          <a:xfrm>
            <a:off x="7682225" y="1113650"/>
            <a:ext cx="840000" cy="575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5" name="Shape 2085"/>
        <p:cNvGrpSpPr/>
        <p:nvPr/>
      </p:nvGrpSpPr>
      <p:grpSpPr>
        <a:xfrm>
          <a:off x="0" y="0"/>
          <a:ext cx="0" cy="0"/>
          <a:chOff x="0" y="0"/>
          <a:chExt cx="0" cy="0"/>
        </a:xfrm>
      </p:grpSpPr>
      <p:sp>
        <p:nvSpPr>
          <p:cNvPr id="2086" name="Google Shape;2086;p271"/>
          <p:cNvSpPr txBox="1"/>
          <p:nvPr>
            <p:ph type="ctrTitle"/>
          </p:nvPr>
        </p:nvSpPr>
        <p:spPr>
          <a:xfrm>
            <a:off x="1143000" y="512627"/>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management: MTA study</a:t>
            </a:r>
            <a:endParaRPr/>
          </a:p>
        </p:txBody>
      </p:sp>
      <p:sp>
        <p:nvSpPr>
          <p:cNvPr id="2087" name="Google Shape;2087;p271"/>
          <p:cNvSpPr txBox="1"/>
          <p:nvPr>
            <p:ph idx="1" type="subTitle"/>
          </p:nvPr>
        </p:nvSpPr>
        <p:spPr>
          <a:xfrm>
            <a:off x="1143000" y="1247507"/>
            <a:ext cx="6858000" cy="2294700"/>
          </a:xfrm>
          <a:prstGeom prst="rect">
            <a:avLst/>
          </a:prstGeom>
          <a:noFill/>
          <a:ln>
            <a:noFill/>
          </a:ln>
        </p:spPr>
        <p:txBody>
          <a:bodyPr anchorCtr="0" anchor="t" bIns="34275" lIns="68575" spcFirstLastPara="1" rIns="68575" wrap="square" tIns="34275">
            <a:noAutofit/>
          </a:bodyPr>
          <a:lstStyle/>
          <a:p>
            <a:pPr indent="-228600" lvl="0" marL="254000" rtl="0" algn="l">
              <a:lnSpc>
                <a:spcPct val="90000"/>
              </a:lnSpc>
              <a:spcBef>
                <a:spcPts val="0"/>
              </a:spcBef>
              <a:spcAft>
                <a:spcPts val="0"/>
              </a:spcAft>
              <a:buClr>
                <a:schemeClr val="dk1"/>
              </a:buClr>
              <a:buSzPts val="1400"/>
              <a:buChar char="-"/>
            </a:pPr>
            <a:r>
              <a:rPr lang="en" sz="1400">
                <a:solidFill>
                  <a:schemeClr val="dk1"/>
                </a:solidFill>
              </a:rPr>
              <a:t>579 children with ADHD Combined Type, </a:t>
            </a:r>
            <a:endParaRPr sz="1400">
              <a:solidFill>
                <a:schemeClr val="dk1"/>
              </a:solidFill>
            </a:endParaRPr>
          </a:p>
          <a:p>
            <a:pPr indent="-228600" lvl="0" marL="254000" rtl="0" algn="l">
              <a:lnSpc>
                <a:spcPct val="90000"/>
              </a:lnSpc>
              <a:spcBef>
                <a:spcPts val="800"/>
              </a:spcBef>
              <a:spcAft>
                <a:spcPts val="0"/>
              </a:spcAft>
              <a:buClr>
                <a:schemeClr val="dk1"/>
              </a:buClr>
              <a:buSzPts val="1400"/>
              <a:buChar char="-"/>
            </a:pPr>
            <a:r>
              <a:rPr lang="en" sz="1400">
                <a:solidFill>
                  <a:schemeClr val="dk1"/>
                </a:solidFill>
              </a:rPr>
              <a:t>Ages: 7 to 9.9 years</a:t>
            </a:r>
            <a:endParaRPr sz="1400">
              <a:solidFill>
                <a:schemeClr val="dk1"/>
              </a:solidFill>
            </a:endParaRPr>
          </a:p>
          <a:p>
            <a:pPr indent="-228600" lvl="0" marL="254000" rtl="0" algn="l">
              <a:lnSpc>
                <a:spcPct val="90000"/>
              </a:lnSpc>
              <a:spcBef>
                <a:spcPts val="800"/>
              </a:spcBef>
              <a:spcAft>
                <a:spcPts val="0"/>
              </a:spcAft>
              <a:buClr>
                <a:schemeClr val="dk1"/>
              </a:buClr>
              <a:buSzPts val="1400"/>
              <a:buChar char="-"/>
            </a:pPr>
            <a:r>
              <a:rPr lang="en" sz="1400">
                <a:solidFill>
                  <a:schemeClr val="dk1"/>
                </a:solidFill>
              </a:rPr>
              <a:t>Assigned to 14 months of: </a:t>
            </a:r>
            <a:endParaRPr sz="1400">
              <a:solidFill>
                <a:schemeClr val="dk1"/>
              </a:solidFill>
            </a:endParaRPr>
          </a:p>
          <a:p>
            <a:pPr indent="-241300" lvl="1" marL="596900" rtl="0" algn="l">
              <a:lnSpc>
                <a:spcPct val="90000"/>
              </a:lnSpc>
              <a:spcBef>
                <a:spcPts val="400"/>
              </a:spcBef>
              <a:spcAft>
                <a:spcPts val="0"/>
              </a:spcAft>
              <a:buClr>
                <a:schemeClr val="dk1"/>
              </a:buClr>
              <a:buSzPts val="1400"/>
              <a:buChar char="-"/>
            </a:pPr>
            <a:r>
              <a:rPr lang="en" sz="1400">
                <a:solidFill>
                  <a:schemeClr val="dk1"/>
                </a:solidFill>
              </a:rPr>
              <a:t>a.  Medication management (titration followed by monthly visits)</a:t>
            </a:r>
            <a:endParaRPr sz="1400">
              <a:solidFill>
                <a:schemeClr val="dk1"/>
              </a:solidFill>
            </a:endParaRPr>
          </a:p>
          <a:p>
            <a:pPr indent="-241300" lvl="1" marL="596900" rtl="0" algn="l">
              <a:lnSpc>
                <a:spcPct val="90000"/>
              </a:lnSpc>
              <a:spcBef>
                <a:spcPts val="400"/>
              </a:spcBef>
              <a:spcAft>
                <a:spcPts val="0"/>
              </a:spcAft>
              <a:buClr>
                <a:schemeClr val="dk1"/>
              </a:buClr>
              <a:buSzPts val="1400"/>
              <a:buChar char="-"/>
            </a:pPr>
            <a:r>
              <a:rPr lang="en" sz="1400">
                <a:solidFill>
                  <a:schemeClr val="dk1"/>
                </a:solidFill>
              </a:rPr>
              <a:t>B. Intensive behavioral treatment (parent, school, and child components, with therapist involvement gradually reduced over time)</a:t>
            </a:r>
            <a:endParaRPr sz="1400">
              <a:solidFill>
                <a:schemeClr val="dk1"/>
              </a:solidFill>
            </a:endParaRPr>
          </a:p>
          <a:p>
            <a:pPr indent="-241300" lvl="1" marL="596900" rtl="0" algn="l">
              <a:lnSpc>
                <a:spcPct val="90000"/>
              </a:lnSpc>
              <a:spcBef>
                <a:spcPts val="400"/>
              </a:spcBef>
              <a:spcAft>
                <a:spcPts val="0"/>
              </a:spcAft>
              <a:buClr>
                <a:schemeClr val="dk1"/>
              </a:buClr>
              <a:buSzPts val="1400"/>
              <a:buChar char="-"/>
            </a:pPr>
            <a:r>
              <a:rPr lang="en" sz="1400">
                <a:solidFill>
                  <a:schemeClr val="dk1"/>
                </a:solidFill>
              </a:rPr>
              <a:t>C. The two combined;</a:t>
            </a:r>
            <a:endParaRPr sz="1400">
              <a:solidFill>
                <a:schemeClr val="dk1"/>
              </a:solidFill>
            </a:endParaRPr>
          </a:p>
          <a:p>
            <a:pPr indent="-241300" lvl="1" marL="596900" rtl="0" algn="l">
              <a:lnSpc>
                <a:spcPct val="90000"/>
              </a:lnSpc>
              <a:spcBef>
                <a:spcPts val="400"/>
              </a:spcBef>
              <a:spcAft>
                <a:spcPts val="0"/>
              </a:spcAft>
              <a:buClr>
                <a:schemeClr val="dk1"/>
              </a:buClr>
              <a:buSzPts val="1400"/>
              <a:buChar char="-"/>
            </a:pPr>
            <a:r>
              <a:rPr lang="en" sz="1400">
                <a:solidFill>
                  <a:schemeClr val="dk1"/>
                </a:solidFill>
              </a:rPr>
              <a:t>D. Standard community care (treatments by community providers)</a:t>
            </a:r>
            <a:endParaRPr sz="1400">
              <a:solidFill>
                <a:schemeClr val="dk1"/>
              </a:solidFill>
            </a:endParaRPr>
          </a:p>
          <a:p>
            <a:pPr indent="-152400" lvl="1" marL="596900" rtl="0" algn="l">
              <a:lnSpc>
                <a:spcPct val="90000"/>
              </a:lnSpc>
              <a:spcBef>
                <a:spcPts val="400"/>
              </a:spcBef>
              <a:spcAft>
                <a:spcPts val="0"/>
              </a:spcAft>
              <a:buClr>
                <a:schemeClr val="dk1"/>
              </a:buClr>
              <a:buSzPts val="1500"/>
              <a:buFont typeface="Calibri"/>
              <a:buNone/>
            </a:pPr>
            <a:r>
              <a:t/>
            </a:r>
            <a:endParaRPr sz="1400"/>
          </a:p>
          <a:p>
            <a:pPr indent="0" lvl="0" marL="0" rtl="0" algn="l">
              <a:lnSpc>
                <a:spcPct val="90000"/>
              </a:lnSpc>
              <a:spcBef>
                <a:spcPts val="800"/>
              </a:spcBef>
              <a:spcAft>
                <a:spcPts val="0"/>
              </a:spcAft>
              <a:buClr>
                <a:schemeClr val="dk1"/>
              </a:buClr>
              <a:buSzPts val="1800"/>
              <a:buNone/>
            </a:pPr>
            <a:r>
              <a:t/>
            </a:r>
            <a:endParaRPr sz="1400"/>
          </a:p>
        </p:txBody>
      </p:sp>
      <p:pic>
        <p:nvPicPr>
          <p:cNvPr id="2088" name="Google Shape;2088;p271"/>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089" name="Google Shape;2089;p271"/>
          <p:cNvSpPr txBox="1"/>
          <p:nvPr/>
        </p:nvSpPr>
        <p:spPr>
          <a:xfrm>
            <a:off x="887567" y="3356041"/>
            <a:ext cx="8098200" cy="715800"/>
          </a:xfrm>
          <a:prstGeom prst="rect">
            <a:avLst/>
          </a:prstGeom>
          <a:noFill/>
          <a:ln>
            <a:noFill/>
          </a:ln>
        </p:spPr>
        <p:txBody>
          <a:bodyPr anchorCtr="0" anchor="t" bIns="34275" lIns="68575" spcFirstLastPara="1" rIns="68575" wrap="square" tIns="34275">
            <a:spAutoFit/>
          </a:bodyPr>
          <a:lstStyle/>
          <a:p>
            <a:pPr indent="0" lvl="1" marL="342900" marR="0" rtl="0" algn="l">
              <a:lnSpc>
                <a:spcPct val="100000"/>
              </a:lnSpc>
              <a:spcBef>
                <a:spcPts val="0"/>
              </a:spcBef>
              <a:spcAft>
                <a:spcPts val="0"/>
              </a:spcAft>
              <a:buClr>
                <a:srgbClr val="000000"/>
              </a:buClr>
              <a:buSzPts val="1400"/>
              <a:buFont typeface="Arial"/>
              <a:buNone/>
            </a:pPr>
            <a:r>
              <a:rPr i="0" lang="en" u="none" cap="none" strike="noStrike">
                <a:solidFill>
                  <a:schemeClr val="dk1"/>
                </a:solidFill>
              </a:rPr>
              <a:t> - Outcomes were assessed in multiple domains before, during treatment and at treatment end point (with the combined treatment and medication management groups continuing medication at all assessment points). </a:t>
            </a:r>
            <a:endParaRPr i="0" u="none" cap="none" strike="noStrike">
              <a:solidFill>
                <a:srgbClr val="000000"/>
              </a:solidFill>
            </a:endParaRPr>
          </a:p>
        </p:txBody>
      </p:sp>
      <p:sp>
        <p:nvSpPr>
          <p:cNvPr id="2090" name="Google Shape;2090;p271"/>
          <p:cNvSpPr txBox="1"/>
          <p:nvPr/>
        </p:nvSpPr>
        <p:spPr>
          <a:xfrm>
            <a:off x="5492702" y="4748750"/>
            <a:ext cx="3651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MTA study group, Arch Gen Psych, 1999</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272"/>
          <p:cNvSpPr txBox="1"/>
          <p:nvPr>
            <p:ph type="ctrTitle"/>
          </p:nvPr>
        </p:nvSpPr>
        <p:spPr>
          <a:xfrm>
            <a:off x="1142999" y="402432"/>
            <a:ext cx="6858000" cy="656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Calibri"/>
              <a:buNone/>
            </a:pPr>
            <a:r>
              <a:rPr lang="en" sz="3300"/>
              <a:t>ADHD management: MTA study outcomes</a:t>
            </a:r>
            <a:endParaRPr/>
          </a:p>
        </p:txBody>
      </p:sp>
      <p:pic>
        <p:nvPicPr>
          <p:cNvPr id="2096" name="Google Shape;2096;p272"/>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Diagram, engineering drawing&#10;&#10;Description automatically generated" id="2097" name="Google Shape;2097;p272"/>
          <p:cNvPicPr preferRelativeResize="0"/>
          <p:nvPr/>
        </p:nvPicPr>
        <p:blipFill rotWithShape="1">
          <a:blip r:embed="rId4">
            <a:alphaModFix/>
          </a:blip>
          <a:srcRect b="0" l="0" r="0" t="0"/>
          <a:stretch/>
        </p:blipFill>
        <p:spPr>
          <a:xfrm>
            <a:off x="951900" y="1275150"/>
            <a:ext cx="6857999" cy="3525450"/>
          </a:xfrm>
          <a:prstGeom prst="rect">
            <a:avLst/>
          </a:prstGeom>
          <a:noFill/>
          <a:ln>
            <a:noFill/>
          </a:ln>
        </p:spPr>
      </p:pic>
      <p:sp>
        <p:nvSpPr>
          <p:cNvPr id="2098" name="Google Shape;2098;p272"/>
          <p:cNvSpPr txBox="1"/>
          <p:nvPr/>
        </p:nvSpPr>
        <p:spPr>
          <a:xfrm>
            <a:off x="5742274" y="4800600"/>
            <a:ext cx="3355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MTA study group, Arch Gen Psych, 1999</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9" name="Shape 519"/>
        <p:cNvGrpSpPr/>
        <p:nvPr/>
      </p:nvGrpSpPr>
      <p:grpSpPr>
        <a:xfrm>
          <a:off x="0" y="0"/>
          <a:ext cx="0" cy="0"/>
          <a:chOff x="0" y="0"/>
          <a:chExt cx="0" cy="0"/>
        </a:xfrm>
      </p:grpSpPr>
      <p:sp>
        <p:nvSpPr>
          <p:cNvPr id="520" name="Google Shape;520;p84"/>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Disorders and Autism Phenotypes</a:t>
            </a:r>
            <a:endParaRPr/>
          </a:p>
        </p:txBody>
      </p:sp>
      <p:grpSp>
        <p:nvGrpSpPr>
          <p:cNvPr id="521" name="Google Shape;521;p84"/>
          <p:cNvGrpSpPr/>
          <p:nvPr/>
        </p:nvGrpSpPr>
        <p:grpSpPr>
          <a:xfrm>
            <a:off x="1306667" y="1165998"/>
            <a:ext cx="5711305" cy="3562841"/>
            <a:chOff x="2891117" y="2030505"/>
            <a:chExt cx="6727889" cy="4274041"/>
          </a:xfrm>
        </p:grpSpPr>
        <p:pic>
          <p:nvPicPr>
            <p:cNvPr descr="Diagram&#10;&#10;Description automatically generated" id="522" name="Google Shape;522;p84"/>
            <p:cNvPicPr preferRelativeResize="0"/>
            <p:nvPr/>
          </p:nvPicPr>
          <p:blipFill rotWithShape="1">
            <a:blip r:embed="rId3">
              <a:alphaModFix/>
            </a:blip>
            <a:srcRect b="0" l="1829" r="3374" t="3753"/>
            <a:stretch/>
          </p:blipFill>
          <p:spPr>
            <a:xfrm>
              <a:off x="2891117" y="2030505"/>
              <a:ext cx="6306671" cy="4274041"/>
            </a:xfrm>
            <a:prstGeom prst="rect">
              <a:avLst/>
            </a:prstGeom>
            <a:noFill/>
            <a:ln>
              <a:noFill/>
            </a:ln>
          </p:spPr>
        </p:pic>
        <p:sp>
          <p:nvSpPr>
            <p:cNvPr id="523" name="Google Shape;523;p84"/>
            <p:cNvSpPr/>
            <p:nvPr/>
          </p:nvSpPr>
          <p:spPr>
            <a:xfrm>
              <a:off x="7700683" y="3271562"/>
              <a:ext cx="1187700" cy="369300"/>
            </a:xfrm>
            <a:prstGeom prst="lef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Arial"/>
                  <a:ea typeface="Arial"/>
                  <a:cs typeface="Arial"/>
                  <a:sym typeface="Arial"/>
                </a:rPr>
                <a:t>Phenotype B</a:t>
              </a:r>
              <a:endParaRPr sz="1100"/>
            </a:p>
          </p:txBody>
        </p:sp>
        <p:sp>
          <p:nvSpPr>
            <p:cNvPr id="524" name="Google Shape;524;p84"/>
            <p:cNvSpPr/>
            <p:nvPr/>
          </p:nvSpPr>
          <p:spPr>
            <a:xfrm>
              <a:off x="7700683" y="3714842"/>
              <a:ext cx="1187700" cy="369300"/>
            </a:xfrm>
            <a:prstGeom prst="lef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Arial"/>
                  <a:ea typeface="Arial"/>
                  <a:cs typeface="Arial"/>
                  <a:sym typeface="Arial"/>
                </a:rPr>
                <a:t>Phenotype C</a:t>
              </a:r>
              <a:endParaRPr sz="1100"/>
            </a:p>
          </p:txBody>
        </p:sp>
        <p:sp>
          <p:nvSpPr>
            <p:cNvPr id="525" name="Google Shape;525;p84"/>
            <p:cNvSpPr/>
            <p:nvPr/>
          </p:nvSpPr>
          <p:spPr>
            <a:xfrm>
              <a:off x="7700684" y="4137209"/>
              <a:ext cx="1187700" cy="369300"/>
            </a:xfrm>
            <a:prstGeom prst="lef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Arial"/>
                  <a:ea typeface="Arial"/>
                  <a:cs typeface="Arial"/>
                  <a:sym typeface="Arial"/>
                </a:rPr>
                <a:t>Phenotype D</a:t>
              </a:r>
              <a:endParaRPr sz="1100"/>
            </a:p>
          </p:txBody>
        </p:sp>
        <p:sp>
          <p:nvSpPr>
            <p:cNvPr id="526" name="Google Shape;526;p84"/>
            <p:cNvSpPr/>
            <p:nvPr/>
          </p:nvSpPr>
          <p:spPr>
            <a:xfrm>
              <a:off x="7700683" y="2559266"/>
              <a:ext cx="1187700" cy="369300"/>
            </a:xfrm>
            <a:prstGeom prst="lef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Arial"/>
                  <a:ea typeface="Arial"/>
                  <a:cs typeface="Arial"/>
                  <a:sym typeface="Arial"/>
                </a:rPr>
                <a:t>Phenotype A</a:t>
              </a:r>
              <a:endParaRPr sz="1100"/>
            </a:p>
          </p:txBody>
        </p:sp>
        <p:sp>
          <p:nvSpPr>
            <p:cNvPr id="527" name="Google Shape;527;p84"/>
            <p:cNvSpPr/>
            <p:nvPr/>
          </p:nvSpPr>
          <p:spPr>
            <a:xfrm>
              <a:off x="8431306" y="4724197"/>
              <a:ext cx="1187700" cy="369300"/>
            </a:xfrm>
            <a:prstGeom prst="lef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Arial"/>
                  <a:ea typeface="Arial"/>
                  <a:cs typeface="Arial"/>
                  <a:sym typeface="Arial"/>
                </a:rPr>
                <a:t>Phenotype E</a:t>
              </a:r>
              <a:endParaRPr sz="1100"/>
            </a:p>
          </p:txBody>
        </p:sp>
      </p:grpSp>
      <p:sp>
        <p:nvSpPr>
          <p:cNvPr id="528" name="Google Shape;528;p84"/>
          <p:cNvSpPr txBox="1"/>
          <p:nvPr/>
        </p:nvSpPr>
        <p:spPr>
          <a:xfrm>
            <a:off x="3647229" y="4852143"/>
            <a:ext cx="1849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600">
                <a:solidFill>
                  <a:srgbClr val="767679"/>
                </a:solidFill>
                <a:latin typeface="Arial"/>
                <a:ea typeface="Arial"/>
                <a:cs typeface="Arial"/>
                <a:sym typeface="Arial"/>
              </a:rPr>
              <a:t>Tye</a:t>
            </a:r>
            <a:r>
              <a:rPr lang="en" sz="600">
                <a:solidFill>
                  <a:srgbClr val="767679"/>
                </a:solidFill>
                <a:latin typeface="Arial"/>
                <a:ea typeface="Arial"/>
                <a:cs typeface="Arial"/>
                <a:sym typeface="Arial"/>
              </a:rPr>
              <a:t>, et al. F</a:t>
            </a:r>
            <a:r>
              <a:rPr b="0" i="0" lang="en" sz="600">
                <a:solidFill>
                  <a:srgbClr val="767679"/>
                </a:solidFill>
                <a:latin typeface="Arial"/>
                <a:ea typeface="Arial"/>
                <a:cs typeface="Arial"/>
                <a:sym typeface="Arial"/>
              </a:rPr>
              <a:t>ront. Psychiatry, 23 January 2019</a:t>
            </a:r>
            <a:endParaRPr sz="600">
              <a:solidFill>
                <a:srgbClr val="767679"/>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2" name="Shape 2102"/>
        <p:cNvGrpSpPr/>
        <p:nvPr/>
      </p:nvGrpSpPr>
      <p:grpSpPr>
        <a:xfrm>
          <a:off x="0" y="0"/>
          <a:ext cx="0" cy="0"/>
          <a:chOff x="0" y="0"/>
          <a:chExt cx="0" cy="0"/>
        </a:xfrm>
      </p:grpSpPr>
      <p:sp>
        <p:nvSpPr>
          <p:cNvPr id="2103" name="Google Shape;2103;p273"/>
          <p:cNvSpPr txBox="1"/>
          <p:nvPr>
            <p:ph type="ctrTitle"/>
          </p:nvPr>
        </p:nvSpPr>
        <p:spPr>
          <a:xfrm>
            <a:off x="1143000" y="592337"/>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management: MTA study</a:t>
            </a:r>
            <a:endParaRPr/>
          </a:p>
        </p:txBody>
      </p:sp>
      <p:sp>
        <p:nvSpPr>
          <p:cNvPr id="2104" name="Google Shape;2104;p273"/>
          <p:cNvSpPr txBox="1"/>
          <p:nvPr>
            <p:ph idx="1" type="subTitle"/>
          </p:nvPr>
        </p:nvSpPr>
        <p:spPr>
          <a:xfrm>
            <a:off x="1143000" y="1498599"/>
            <a:ext cx="6858000" cy="3141300"/>
          </a:xfrm>
          <a:prstGeom prst="rect">
            <a:avLst/>
          </a:prstGeom>
          <a:noFill/>
          <a:ln>
            <a:noFill/>
          </a:ln>
        </p:spPr>
        <p:txBody>
          <a:bodyPr anchorCtr="0" anchor="t" bIns="34275" lIns="68575" spcFirstLastPara="1" rIns="68575" wrap="square" tIns="34275">
            <a:normAutofit fontScale="25000" lnSpcReduction="20000"/>
          </a:bodyPr>
          <a:lstStyle/>
          <a:p>
            <a:pPr indent="-247650" lvl="0" marL="254000" rtl="0" algn="l">
              <a:lnSpc>
                <a:spcPct val="115000"/>
              </a:lnSpc>
              <a:spcBef>
                <a:spcPts val="0"/>
              </a:spcBef>
              <a:spcAft>
                <a:spcPts val="0"/>
              </a:spcAft>
              <a:buClr>
                <a:schemeClr val="dk1"/>
              </a:buClr>
              <a:buSzPct val="100000"/>
              <a:buFont typeface="Calibri"/>
              <a:buChar char="-"/>
            </a:pPr>
            <a:r>
              <a:rPr lang="en" sz="6000">
                <a:solidFill>
                  <a:schemeClr val="dk1"/>
                </a:solidFill>
              </a:rPr>
              <a:t>All 4 groups showed sizable reductions in symptoms over time.</a:t>
            </a:r>
            <a:endParaRPr sz="6000">
              <a:solidFill>
                <a:schemeClr val="dk1"/>
              </a:solidFill>
            </a:endParaRPr>
          </a:p>
          <a:p>
            <a:pPr indent="-247650" lvl="0" marL="254000" rtl="0" algn="l">
              <a:lnSpc>
                <a:spcPct val="115000"/>
              </a:lnSpc>
              <a:spcBef>
                <a:spcPts val="800"/>
              </a:spcBef>
              <a:spcAft>
                <a:spcPts val="0"/>
              </a:spcAft>
              <a:buClr>
                <a:schemeClr val="dk1"/>
              </a:buClr>
              <a:buSzPct val="100000"/>
              <a:buFont typeface="Calibri"/>
              <a:buChar char="-"/>
            </a:pPr>
            <a:r>
              <a:rPr lang="en" sz="6000">
                <a:solidFill>
                  <a:schemeClr val="dk1"/>
                </a:solidFill>
              </a:rPr>
              <a:t>Children in the combined treatment and medication management groups showed significantly greater improvement than those given intensive behavioral treatment and community care. </a:t>
            </a:r>
            <a:endParaRPr sz="6000">
              <a:solidFill>
                <a:schemeClr val="dk1"/>
              </a:solidFill>
            </a:endParaRPr>
          </a:p>
          <a:p>
            <a:pPr indent="-247650" lvl="0" marL="254000" rtl="0" algn="l">
              <a:lnSpc>
                <a:spcPct val="115000"/>
              </a:lnSpc>
              <a:spcBef>
                <a:spcPts val="800"/>
              </a:spcBef>
              <a:spcAft>
                <a:spcPts val="0"/>
              </a:spcAft>
              <a:buClr>
                <a:schemeClr val="dk1"/>
              </a:buClr>
              <a:buSzPct val="100000"/>
              <a:buFont typeface="Calibri"/>
              <a:buChar char="-"/>
            </a:pPr>
            <a:r>
              <a:rPr lang="en" sz="6000">
                <a:solidFill>
                  <a:schemeClr val="dk1"/>
                </a:solidFill>
              </a:rPr>
              <a:t>Combined and medication management treatments did not differ significantly on any direct comparisons; but in several instances (oppositional/aggressive symptoms, internalizing symptoms, teacher-rated social skills, parent-child relations, and reading achievement) combined treatment proved superior to intensive behavioral treatment and/or community care while medication management did not. </a:t>
            </a:r>
            <a:endParaRPr sz="6000">
              <a:solidFill>
                <a:schemeClr val="dk1"/>
              </a:solidFill>
            </a:endParaRPr>
          </a:p>
          <a:p>
            <a:pPr indent="-247650" lvl="0" marL="254000" rtl="0" algn="l">
              <a:lnSpc>
                <a:spcPct val="115000"/>
              </a:lnSpc>
              <a:spcBef>
                <a:spcPts val="800"/>
              </a:spcBef>
              <a:spcAft>
                <a:spcPts val="0"/>
              </a:spcAft>
              <a:buClr>
                <a:schemeClr val="dk1"/>
              </a:buClr>
              <a:buSzPct val="100000"/>
              <a:buFont typeface="Calibri"/>
              <a:buChar char="-"/>
            </a:pPr>
            <a:r>
              <a:rPr lang="en" sz="6000">
                <a:solidFill>
                  <a:schemeClr val="dk1"/>
                </a:solidFill>
              </a:rPr>
              <a:t>Study medication strategies were superior to community care treatments, despite two thirds of community-treated subjects receiving medication during the study period.</a:t>
            </a:r>
            <a:endParaRPr sz="6000">
              <a:solidFill>
                <a:schemeClr val="dk1"/>
              </a:solidFill>
            </a:endParaRPr>
          </a:p>
          <a:p>
            <a:pPr indent="0" lvl="0" marL="0" rtl="0" algn="l">
              <a:lnSpc>
                <a:spcPct val="90000"/>
              </a:lnSpc>
              <a:spcBef>
                <a:spcPts val="800"/>
              </a:spcBef>
              <a:spcAft>
                <a:spcPts val="0"/>
              </a:spcAft>
              <a:buClr>
                <a:schemeClr val="dk1"/>
              </a:buClr>
              <a:buSzPct val="64285"/>
              <a:buNone/>
            </a:pPr>
            <a:r>
              <a:t/>
            </a:r>
            <a:endParaRPr/>
          </a:p>
        </p:txBody>
      </p:sp>
      <p:pic>
        <p:nvPicPr>
          <p:cNvPr id="2105" name="Google Shape;2105;p273"/>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106" name="Google Shape;2106;p273"/>
          <p:cNvSpPr txBox="1"/>
          <p:nvPr/>
        </p:nvSpPr>
        <p:spPr>
          <a:xfrm>
            <a:off x="5832475" y="4800600"/>
            <a:ext cx="32691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MTA study group, Arch Gen Psych, 1999</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274"/>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 medication management</a:t>
            </a:r>
            <a:endParaRPr/>
          </a:p>
        </p:txBody>
      </p:sp>
      <p:sp>
        <p:nvSpPr>
          <p:cNvPr id="2112" name="Google Shape;2112;p274"/>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t/>
            </a:r>
            <a:endParaRPr sz="1800"/>
          </a:p>
          <a:p>
            <a:pPr indent="0" lvl="0" marL="0" rtl="0" algn="l">
              <a:lnSpc>
                <a:spcPct val="90000"/>
              </a:lnSpc>
              <a:spcBef>
                <a:spcPts val="0"/>
              </a:spcBef>
              <a:spcAft>
                <a:spcPts val="0"/>
              </a:spcAft>
              <a:buClr>
                <a:schemeClr val="dk1"/>
              </a:buClr>
              <a:buSzPts val="1800"/>
              <a:buNone/>
            </a:pPr>
            <a:r>
              <a:rPr lang="en" sz="1800">
                <a:solidFill>
                  <a:schemeClr val="dk1"/>
                </a:solidFill>
              </a:rPr>
              <a:t>Stimulants</a:t>
            </a:r>
            <a:endParaRPr sz="1800">
              <a:solidFill>
                <a:schemeClr val="dk1"/>
              </a:solidFill>
            </a:endParaRPr>
          </a:p>
          <a:p>
            <a:pPr indent="-254000" lvl="0" marL="254000" rtl="0" algn="l">
              <a:lnSpc>
                <a:spcPct val="90000"/>
              </a:lnSpc>
              <a:spcBef>
                <a:spcPts val="800"/>
              </a:spcBef>
              <a:spcAft>
                <a:spcPts val="0"/>
              </a:spcAft>
              <a:buClr>
                <a:schemeClr val="dk1"/>
              </a:buClr>
              <a:buSzPts val="1800"/>
              <a:buFont typeface="Calibri"/>
              <a:buChar char="-"/>
            </a:pPr>
            <a:r>
              <a:rPr lang="en" sz="1800">
                <a:solidFill>
                  <a:schemeClr val="dk1"/>
                </a:solidFill>
              </a:rPr>
              <a:t>Methylphenidate : Ritalin, Focalin, Concerta</a:t>
            </a:r>
            <a:endParaRPr sz="1800">
              <a:solidFill>
                <a:schemeClr val="dk1"/>
              </a:solidFill>
            </a:endParaRPr>
          </a:p>
          <a:p>
            <a:pPr indent="-254000" lvl="0" marL="254000" rtl="0" algn="l">
              <a:lnSpc>
                <a:spcPct val="90000"/>
              </a:lnSpc>
              <a:spcBef>
                <a:spcPts val="800"/>
              </a:spcBef>
              <a:spcAft>
                <a:spcPts val="0"/>
              </a:spcAft>
              <a:buClr>
                <a:schemeClr val="dk1"/>
              </a:buClr>
              <a:buSzPts val="1800"/>
              <a:buFont typeface="Calibri"/>
              <a:buChar char="-"/>
            </a:pPr>
            <a:r>
              <a:rPr lang="en" sz="1800">
                <a:solidFill>
                  <a:schemeClr val="dk1"/>
                </a:solidFill>
              </a:rPr>
              <a:t>Amphetamines: Adderall, Vyvanse</a:t>
            </a:r>
            <a:endParaRPr sz="1800">
              <a:solidFill>
                <a:schemeClr val="dk1"/>
              </a:solidFill>
            </a:endParaRPr>
          </a:p>
          <a:p>
            <a:pPr indent="-139700" lvl="0" marL="254000" rtl="0" algn="l">
              <a:lnSpc>
                <a:spcPct val="90000"/>
              </a:lnSpc>
              <a:spcBef>
                <a:spcPts val="800"/>
              </a:spcBef>
              <a:spcAft>
                <a:spcPts val="0"/>
              </a:spcAft>
              <a:buClr>
                <a:schemeClr val="dk1"/>
              </a:buClr>
              <a:buSzPts val="1800"/>
              <a:buFont typeface="Calibri"/>
              <a:buNone/>
            </a:pPr>
            <a:r>
              <a:t/>
            </a:r>
            <a:endParaRPr sz="1800">
              <a:solidFill>
                <a:schemeClr val="dk1"/>
              </a:solidFill>
            </a:endParaRPr>
          </a:p>
          <a:p>
            <a:pPr indent="0" lvl="0" marL="0" rtl="0" algn="l">
              <a:lnSpc>
                <a:spcPct val="90000"/>
              </a:lnSpc>
              <a:spcBef>
                <a:spcPts val="800"/>
              </a:spcBef>
              <a:spcAft>
                <a:spcPts val="0"/>
              </a:spcAft>
              <a:buClr>
                <a:schemeClr val="dk1"/>
              </a:buClr>
              <a:buSzPts val="1800"/>
              <a:buNone/>
            </a:pPr>
            <a:r>
              <a:rPr lang="en" sz="1800">
                <a:solidFill>
                  <a:schemeClr val="dk1"/>
                </a:solidFill>
              </a:rPr>
              <a:t>Non-stimulants</a:t>
            </a:r>
            <a:endParaRPr sz="1800">
              <a:solidFill>
                <a:schemeClr val="dk1"/>
              </a:solidFill>
            </a:endParaRPr>
          </a:p>
          <a:p>
            <a:pPr indent="-254000" lvl="0" marL="254000" rtl="0" algn="l">
              <a:lnSpc>
                <a:spcPct val="90000"/>
              </a:lnSpc>
              <a:spcBef>
                <a:spcPts val="800"/>
              </a:spcBef>
              <a:spcAft>
                <a:spcPts val="0"/>
              </a:spcAft>
              <a:buClr>
                <a:schemeClr val="dk1"/>
              </a:buClr>
              <a:buSzPts val="1800"/>
              <a:buFont typeface="Calibri"/>
              <a:buChar char="-"/>
            </a:pPr>
            <a:r>
              <a:rPr lang="en" sz="1800">
                <a:solidFill>
                  <a:schemeClr val="dk1"/>
                </a:solidFill>
              </a:rPr>
              <a:t>Alpha-2 adrenergic agonists: clonidine, guanfacine</a:t>
            </a:r>
            <a:endParaRPr sz="1800">
              <a:solidFill>
                <a:schemeClr val="dk1"/>
              </a:solidFill>
            </a:endParaRPr>
          </a:p>
          <a:p>
            <a:pPr indent="-254000" lvl="0" marL="254000" rtl="0" algn="l">
              <a:lnSpc>
                <a:spcPct val="90000"/>
              </a:lnSpc>
              <a:spcBef>
                <a:spcPts val="800"/>
              </a:spcBef>
              <a:spcAft>
                <a:spcPts val="0"/>
              </a:spcAft>
              <a:buClr>
                <a:schemeClr val="dk1"/>
              </a:buClr>
              <a:buSzPts val="1800"/>
              <a:buFont typeface="Calibri"/>
              <a:buChar char="-"/>
            </a:pPr>
            <a:r>
              <a:rPr lang="en" sz="1800">
                <a:solidFill>
                  <a:schemeClr val="dk1"/>
                </a:solidFill>
              </a:rPr>
              <a:t>Strattera</a:t>
            </a:r>
            <a:endParaRPr sz="1800">
              <a:solidFill>
                <a:schemeClr val="dk1"/>
              </a:solidFill>
            </a:endParaRPr>
          </a:p>
        </p:txBody>
      </p:sp>
      <p:pic>
        <p:nvPicPr>
          <p:cNvPr id="2113" name="Google Shape;2113;p274"/>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p275"/>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 medication management</a:t>
            </a:r>
            <a:endParaRPr/>
          </a:p>
        </p:txBody>
      </p:sp>
      <p:sp>
        <p:nvSpPr>
          <p:cNvPr id="2119" name="Google Shape;2119;p275"/>
          <p:cNvSpPr txBox="1"/>
          <p:nvPr>
            <p:ph idx="1" type="subTitle"/>
          </p:nvPr>
        </p:nvSpPr>
        <p:spPr>
          <a:xfrm>
            <a:off x="1143000" y="1498600"/>
            <a:ext cx="6858000" cy="2803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t>Stimulants – mechanism of action</a:t>
            </a:r>
            <a:endParaRPr/>
          </a:p>
          <a:p>
            <a:pPr indent="-139700" lvl="0" marL="254000" rtl="0" algn="l">
              <a:lnSpc>
                <a:spcPct val="90000"/>
              </a:lnSpc>
              <a:spcBef>
                <a:spcPts val="800"/>
              </a:spcBef>
              <a:spcAft>
                <a:spcPts val="0"/>
              </a:spcAft>
              <a:buClr>
                <a:schemeClr val="dk1"/>
              </a:buClr>
              <a:buSzPts val="1800"/>
              <a:buFont typeface="Calibri"/>
              <a:buNone/>
            </a:pPr>
            <a:r>
              <a:t/>
            </a:r>
            <a:endParaRPr/>
          </a:p>
        </p:txBody>
      </p:sp>
      <p:pic>
        <p:nvPicPr>
          <p:cNvPr id="2120" name="Google Shape;2120;p275"/>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Diagram&#10;&#10;Description automatically generated" id="2121" name="Google Shape;2121;p275"/>
          <p:cNvPicPr preferRelativeResize="0"/>
          <p:nvPr/>
        </p:nvPicPr>
        <p:blipFill rotWithShape="1">
          <a:blip r:embed="rId4">
            <a:alphaModFix/>
          </a:blip>
          <a:srcRect b="0" l="0" r="0" t="0"/>
          <a:stretch/>
        </p:blipFill>
        <p:spPr>
          <a:xfrm>
            <a:off x="2453812" y="1981200"/>
            <a:ext cx="4236376" cy="297735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5" name="Shape 2125"/>
        <p:cNvGrpSpPr/>
        <p:nvPr/>
      </p:nvGrpSpPr>
      <p:grpSpPr>
        <a:xfrm>
          <a:off x="0" y="0"/>
          <a:ext cx="0" cy="0"/>
          <a:chOff x="0" y="0"/>
          <a:chExt cx="0" cy="0"/>
        </a:xfrm>
      </p:grpSpPr>
      <p:sp>
        <p:nvSpPr>
          <p:cNvPr id="2126" name="Google Shape;2126;p276"/>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 medication management</a:t>
            </a:r>
            <a:endParaRPr/>
          </a:p>
        </p:txBody>
      </p:sp>
      <p:sp>
        <p:nvSpPr>
          <p:cNvPr id="2127" name="Google Shape;2127;p276"/>
          <p:cNvSpPr txBox="1"/>
          <p:nvPr>
            <p:ph idx="1" type="subTitle"/>
          </p:nvPr>
        </p:nvSpPr>
        <p:spPr>
          <a:xfrm>
            <a:off x="1143000" y="1798381"/>
            <a:ext cx="6858000" cy="280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rPr lang="en" sz="1500">
                <a:solidFill>
                  <a:schemeClr val="dk1"/>
                </a:solidFill>
              </a:rPr>
              <a:t>Stimulants</a:t>
            </a:r>
            <a:endParaRPr sz="1500">
              <a:solidFill>
                <a:schemeClr val="dk1"/>
              </a:solidFill>
            </a:endParaRPr>
          </a:p>
          <a:p>
            <a:pPr indent="-234950" lvl="0" marL="254000" rtl="0" algn="l">
              <a:lnSpc>
                <a:spcPct val="90000"/>
              </a:lnSpc>
              <a:spcBef>
                <a:spcPts val="800"/>
              </a:spcBef>
              <a:spcAft>
                <a:spcPts val="0"/>
              </a:spcAft>
              <a:buClr>
                <a:schemeClr val="dk1"/>
              </a:buClr>
              <a:buSzPts val="1500"/>
              <a:buFont typeface="Calibri"/>
              <a:buChar char="-"/>
            </a:pPr>
            <a:r>
              <a:rPr lang="en" sz="1500">
                <a:solidFill>
                  <a:schemeClr val="dk1"/>
                </a:solidFill>
              </a:rPr>
              <a:t>Duration of action:</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Short acting: 3-4 hours</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Medium acting: 6-8 hours</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Long acting: 10-12 hours</a:t>
            </a:r>
            <a:endParaRPr sz="1500">
              <a:solidFill>
                <a:schemeClr val="dk1"/>
              </a:solidFill>
            </a:endParaRPr>
          </a:p>
          <a:p>
            <a:pPr indent="0" lvl="0" marL="914400" rtl="0" algn="l">
              <a:lnSpc>
                <a:spcPct val="90000"/>
              </a:lnSpc>
              <a:spcBef>
                <a:spcPts val="400"/>
              </a:spcBef>
              <a:spcAft>
                <a:spcPts val="0"/>
              </a:spcAft>
              <a:buNone/>
            </a:pPr>
            <a:r>
              <a:t/>
            </a:r>
            <a:endParaRPr sz="1500">
              <a:solidFill>
                <a:schemeClr val="dk1"/>
              </a:solidFill>
            </a:endParaRPr>
          </a:p>
          <a:p>
            <a:pPr indent="-234950" lvl="0" marL="254000" rtl="0" algn="l">
              <a:lnSpc>
                <a:spcPct val="90000"/>
              </a:lnSpc>
              <a:spcBef>
                <a:spcPts val="800"/>
              </a:spcBef>
              <a:spcAft>
                <a:spcPts val="0"/>
              </a:spcAft>
              <a:buClr>
                <a:schemeClr val="dk1"/>
              </a:buClr>
              <a:buSzPts val="1500"/>
              <a:buFont typeface="Calibri"/>
              <a:buChar char="-"/>
            </a:pPr>
            <a:r>
              <a:rPr lang="en" sz="1500">
                <a:solidFill>
                  <a:schemeClr val="dk1"/>
                </a:solidFill>
              </a:rPr>
              <a:t>Delivery mechanisms:</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Tablets</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Microbead technology</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Prodrugs</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Liquids</a:t>
            </a:r>
            <a:endParaRPr sz="1500">
              <a:solidFill>
                <a:schemeClr val="dk1"/>
              </a:solidFill>
            </a:endParaRPr>
          </a:p>
          <a:p>
            <a:pPr indent="-247650" lvl="1" marL="596900" rtl="0" algn="l">
              <a:lnSpc>
                <a:spcPct val="90000"/>
              </a:lnSpc>
              <a:spcBef>
                <a:spcPts val="400"/>
              </a:spcBef>
              <a:spcAft>
                <a:spcPts val="0"/>
              </a:spcAft>
              <a:buClr>
                <a:schemeClr val="dk1"/>
              </a:buClr>
              <a:buSzPts val="1500"/>
              <a:buFont typeface="Calibri"/>
              <a:buChar char="-"/>
            </a:pPr>
            <a:r>
              <a:rPr lang="en" sz="1500">
                <a:solidFill>
                  <a:schemeClr val="dk1"/>
                </a:solidFill>
              </a:rPr>
              <a:t>Transdermal</a:t>
            </a:r>
            <a:endParaRPr sz="1500">
              <a:solidFill>
                <a:schemeClr val="dk1"/>
              </a:solidFill>
            </a:endParaRPr>
          </a:p>
        </p:txBody>
      </p:sp>
      <p:pic>
        <p:nvPicPr>
          <p:cNvPr id="2128" name="Google Shape;2128;p276"/>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p277"/>
          <p:cNvSpPr txBox="1"/>
          <p:nvPr>
            <p:ph type="ctrTitle"/>
          </p:nvPr>
        </p:nvSpPr>
        <p:spPr>
          <a:xfrm>
            <a:off x="1143000" y="209551"/>
            <a:ext cx="6858000" cy="656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Calibri"/>
              <a:buNone/>
            </a:pPr>
            <a:r>
              <a:rPr lang="en" sz="3300"/>
              <a:t>ADHD – Stimulants: Methylphenidate</a:t>
            </a:r>
            <a:endParaRPr/>
          </a:p>
        </p:txBody>
      </p:sp>
      <p:pic>
        <p:nvPicPr>
          <p:cNvPr id="2134" name="Google Shape;2134;p277"/>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A picture containing application&#10;&#10;Description automatically generated" id="2135" name="Google Shape;2135;p277"/>
          <p:cNvPicPr preferRelativeResize="0"/>
          <p:nvPr/>
        </p:nvPicPr>
        <p:blipFill rotWithShape="1">
          <a:blip r:embed="rId4">
            <a:alphaModFix/>
          </a:blip>
          <a:srcRect b="0" l="0" r="0" t="0"/>
          <a:stretch/>
        </p:blipFill>
        <p:spPr>
          <a:xfrm>
            <a:off x="951309" y="866378"/>
            <a:ext cx="7706916" cy="4180682"/>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p278"/>
          <p:cNvSpPr txBox="1"/>
          <p:nvPr>
            <p:ph type="ctrTitle"/>
          </p:nvPr>
        </p:nvSpPr>
        <p:spPr>
          <a:xfrm>
            <a:off x="1157288" y="123825"/>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 Stimulants: Amphetamines</a:t>
            </a:r>
            <a:endParaRPr/>
          </a:p>
        </p:txBody>
      </p:sp>
      <p:pic>
        <p:nvPicPr>
          <p:cNvPr id="2141" name="Google Shape;2141;p278"/>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descr="A picture containing application&#10;&#10;Description automatically generated" id="2142" name="Google Shape;2142;p278"/>
          <p:cNvPicPr preferRelativeResize="0"/>
          <p:nvPr/>
        </p:nvPicPr>
        <p:blipFill rotWithShape="1">
          <a:blip r:embed="rId4">
            <a:alphaModFix/>
          </a:blip>
          <a:srcRect b="0" l="0" r="0" t="0"/>
          <a:stretch/>
        </p:blipFill>
        <p:spPr>
          <a:xfrm>
            <a:off x="1157288" y="867966"/>
            <a:ext cx="7458077" cy="4275534"/>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sp>
        <p:nvSpPr>
          <p:cNvPr id="2147" name="Google Shape;2147;p279"/>
          <p:cNvSpPr txBox="1"/>
          <p:nvPr>
            <p:ph type="ctrTitle"/>
          </p:nvPr>
        </p:nvSpPr>
        <p:spPr>
          <a:xfrm>
            <a:off x="1143000" y="3020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2148" name="Google Shape;2148;p279"/>
          <p:cNvSpPr txBox="1"/>
          <p:nvPr>
            <p:ph idx="1" type="subTitle"/>
          </p:nvPr>
        </p:nvSpPr>
        <p:spPr>
          <a:xfrm>
            <a:off x="519075" y="1093900"/>
            <a:ext cx="8220300" cy="3426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t/>
            </a:r>
            <a:endParaRPr sz="20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Stimulants are very effective in ADHD (without ASD) (ES = 1.03).</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While effective for managing ADHD symptoms in ASD, effect sizes are lower in ADHD + ASD (ES = .67)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Methylphenidate is associated with higher rates of side effects such as social withdrawal, depression, and irritability when used in ASD. </a:t>
            </a:r>
            <a:endParaRPr sz="2000">
              <a:solidFill>
                <a:schemeClr val="dk1"/>
              </a:solidFill>
            </a:endParaRPr>
          </a:p>
        </p:txBody>
      </p:sp>
      <p:pic>
        <p:nvPicPr>
          <p:cNvPr id="2149" name="Google Shape;2149;p279"/>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150" name="Google Shape;2150;p279"/>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Calibri"/>
                <a:ea typeface="Calibri"/>
                <a:cs typeface="Calibri"/>
                <a:sym typeface="Calibri"/>
              </a:rPr>
              <a:t>Reichow et al</a:t>
            </a:r>
            <a:r>
              <a:rPr b="0" i="0" lang="en" sz="1400" u="none" cap="none" strike="noStrike">
                <a:solidFill>
                  <a:schemeClr val="dk1"/>
                </a:solidFill>
                <a:latin typeface="Calibri"/>
                <a:ea typeface="Calibri"/>
                <a:cs typeface="Calibri"/>
                <a:sym typeface="Calibri"/>
              </a:rPr>
              <a:t>, 20</a:t>
            </a:r>
            <a:r>
              <a:rPr lang="en">
                <a:solidFill>
                  <a:schemeClr val="dk1"/>
                </a:solidFill>
                <a:latin typeface="Calibri"/>
                <a:ea typeface="Calibri"/>
                <a:cs typeface="Calibri"/>
                <a:sym typeface="Calibri"/>
              </a:rPr>
              <a:t>13</a:t>
            </a:r>
            <a:r>
              <a:rPr b="0" i="0" lang="en" sz="1400" u="none" cap="none" strike="noStrike">
                <a:solidFill>
                  <a:schemeClr val="dk1"/>
                </a:solidFill>
                <a:latin typeface="Calibri"/>
                <a:ea typeface="Calibri"/>
                <a:cs typeface="Calibri"/>
                <a:sym typeface="Calibri"/>
              </a:rPr>
              <a:t>.</a:t>
            </a:r>
            <a:r>
              <a:rPr b="0" i="1" lang="en" sz="1400" u="none" cap="none" strike="noStrike">
                <a:solidFill>
                  <a:schemeClr val="dk1"/>
                </a:solidFill>
                <a:latin typeface="Calibri"/>
                <a:ea typeface="Calibri"/>
                <a:cs typeface="Calibri"/>
                <a:sym typeface="Calibri"/>
              </a:rPr>
              <a:t> </a:t>
            </a:r>
            <a:r>
              <a:rPr i="1" lang="en">
                <a:solidFill>
                  <a:schemeClr val="dk1"/>
                </a:solidFill>
                <a:latin typeface="Calibri"/>
                <a:ea typeface="Calibri"/>
                <a:cs typeface="Calibri"/>
                <a:sym typeface="Calibri"/>
              </a:rPr>
              <a:t>J Autism Dev Disord</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sp>
        <p:nvSpPr>
          <p:cNvPr id="2155" name="Google Shape;2155;p280"/>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 medication management</a:t>
            </a:r>
            <a:endParaRPr/>
          </a:p>
        </p:txBody>
      </p:sp>
      <p:sp>
        <p:nvSpPr>
          <p:cNvPr id="2156" name="Google Shape;2156;p280"/>
          <p:cNvSpPr txBox="1"/>
          <p:nvPr>
            <p:ph idx="1" type="subTitle"/>
          </p:nvPr>
        </p:nvSpPr>
        <p:spPr>
          <a:xfrm>
            <a:off x="1143000" y="1798374"/>
            <a:ext cx="6858000" cy="3170100"/>
          </a:xfrm>
          <a:prstGeom prst="rect">
            <a:avLst/>
          </a:prstGeom>
          <a:noFill/>
          <a:ln>
            <a:noFill/>
          </a:ln>
        </p:spPr>
        <p:txBody>
          <a:bodyPr anchorCtr="0" anchor="t" bIns="34275" lIns="68575" spcFirstLastPara="1" rIns="68575" wrap="square" tIns="34275">
            <a:noAutofit/>
          </a:bodyPr>
          <a:lstStyle/>
          <a:p>
            <a:pPr indent="-266700" lvl="1" marL="596900" rtl="0" algn="l">
              <a:lnSpc>
                <a:spcPct val="90000"/>
              </a:lnSpc>
              <a:spcBef>
                <a:spcPts val="400"/>
              </a:spcBef>
              <a:spcAft>
                <a:spcPts val="0"/>
              </a:spcAft>
              <a:buClr>
                <a:schemeClr val="dk1"/>
              </a:buClr>
              <a:buSzPts val="1800"/>
              <a:buFont typeface="Calibri"/>
              <a:buChar char="-"/>
            </a:pPr>
            <a:r>
              <a:rPr lang="en" sz="1800">
                <a:solidFill>
                  <a:schemeClr val="dk1"/>
                </a:solidFill>
              </a:rPr>
              <a:t>Second-generation Antipsychotics: </a:t>
            </a:r>
            <a:endParaRPr sz="1800">
              <a:solidFill>
                <a:schemeClr val="dk1"/>
              </a:solidFill>
            </a:endParaRPr>
          </a:p>
          <a:p>
            <a:pPr indent="0" lvl="0" marL="914400" rtl="0" algn="l">
              <a:lnSpc>
                <a:spcPct val="90000"/>
              </a:lnSpc>
              <a:spcBef>
                <a:spcPts val="400"/>
              </a:spcBef>
              <a:spcAft>
                <a:spcPts val="0"/>
              </a:spcAft>
              <a:buNone/>
            </a:pPr>
            <a:r>
              <a:rPr lang="en" sz="1800">
                <a:solidFill>
                  <a:schemeClr val="dk1"/>
                </a:solidFill>
              </a:rPr>
              <a:t>risperidone, aripiprazole</a:t>
            </a:r>
            <a:endParaRPr sz="1800">
              <a:solidFill>
                <a:schemeClr val="dk1"/>
              </a:solidFill>
            </a:endParaRPr>
          </a:p>
          <a:p>
            <a:pPr indent="0" lvl="0" marL="0" rtl="0" algn="l">
              <a:lnSpc>
                <a:spcPct val="90000"/>
              </a:lnSpc>
              <a:spcBef>
                <a:spcPts val="400"/>
              </a:spcBef>
              <a:spcAft>
                <a:spcPts val="0"/>
              </a:spcAft>
              <a:buNone/>
            </a:pPr>
            <a:r>
              <a:t/>
            </a:r>
            <a:endParaRPr sz="1800">
              <a:solidFill>
                <a:schemeClr val="dk1"/>
              </a:solidFill>
            </a:endParaRPr>
          </a:p>
          <a:p>
            <a:pPr indent="0" lvl="0" marL="0" rtl="0" algn="l">
              <a:lnSpc>
                <a:spcPct val="90000"/>
              </a:lnSpc>
              <a:spcBef>
                <a:spcPts val="400"/>
              </a:spcBef>
              <a:spcAft>
                <a:spcPts val="0"/>
              </a:spcAft>
              <a:buNone/>
            </a:pPr>
            <a:r>
              <a:rPr lang="en" sz="1800">
                <a:solidFill>
                  <a:schemeClr val="dk1"/>
                </a:solidFill>
              </a:rPr>
              <a:t>Effect on D2 receptor antagonism + 5HT2A antagonism. </a:t>
            </a:r>
            <a:endParaRPr sz="1800">
              <a:solidFill>
                <a:schemeClr val="dk1"/>
              </a:solidFill>
            </a:endParaRPr>
          </a:p>
          <a:p>
            <a:pPr indent="0" lvl="0" marL="0" rtl="0" algn="l">
              <a:lnSpc>
                <a:spcPct val="90000"/>
              </a:lnSpc>
              <a:spcBef>
                <a:spcPts val="400"/>
              </a:spcBef>
              <a:spcAft>
                <a:spcPts val="0"/>
              </a:spcAft>
              <a:buNone/>
            </a:pPr>
            <a:r>
              <a:t/>
            </a:r>
            <a:endParaRPr sz="1800">
              <a:solidFill>
                <a:schemeClr val="dk1"/>
              </a:solidFill>
            </a:endParaRPr>
          </a:p>
          <a:p>
            <a:pPr indent="0" lvl="0" marL="0" rtl="0" algn="l">
              <a:lnSpc>
                <a:spcPct val="90000"/>
              </a:lnSpc>
              <a:spcBef>
                <a:spcPts val="400"/>
              </a:spcBef>
              <a:spcAft>
                <a:spcPts val="0"/>
              </a:spcAft>
              <a:buNone/>
            </a:pPr>
            <a:r>
              <a:t/>
            </a:r>
            <a:endParaRPr sz="1800">
              <a:solidFill>
                <a:schemeClr val="dk1"/>
              </a:solidFill>
            </a:endParaRPr>
          </a:p>
          <a:p>
            <a:pPr indent="0" lvl="0" marL="0" rtl="0" algn="l">
              <a:lnSpc>
                <a:spcPct val="90000"/>
              </a:lnSpc>
              <a:spcBef>
                <a:spcPts val="400"/>
              </a:spcBef>
              <a:spcAft>
                <a:spcPts val="0"/>
              </a:spcAft>
              <a:buNone/>
            </a:pPr>
            <a:r>
              <a:t/>
            </a:r>
            <a:endParaRPr sz="1800">
              <a:solidFill>
                <a:schemeClr val="dk1"/>
              </a:solidFill>
            </a:endParaRPr>
          </a:p>
          <a:p>
            <a:pPr indent="0" lvl="0" marL="0" rtl="0" algn="l">
              <a:lnSpc>
                <a:spcPct val="90000"/>
              </a:lnSpc>
              <a:spcBef>
                <a:spcPts val="400"/>
              </a:spcBef>
              <a:spcAft>
                <a:spcPts val="0"/>
              </a:spcAft>
              <a:buNone/>
            </a:pPr>
            <a:r>
              <a:t/>
            </a:r>
            <a:endParaRPr sz="1800">
              <a:solidFill>
                <a:schemeClr val="dk1"/>
              </a:solidFill>
            </a:endParaRPr>
          </a:p>
          <a:p>
            <a:pPr indent="0" lvl="0" marL="0" rtl="0" algn="l">
              <a:lnSpc>
                <a:spcPct val="90000"/>
              </a:lnSpc>
              <a:spcBef>
                <a:spcPts val="400"/>
              </a:spcBef>
              <a:spcAft>
                <a:spcPts val="0"/>
              </a:spcAft>
              <a:buNone/>
            </a:pPr>
            <a:r>
              <a:t/>
            </a:r>
            <a:endParaRPr sz="1800">
              <a:solidFill>
                <a:schemeClr val="dk1"/>
              </a:solidFill>
            </a:endParaRPr>
          </a:p>
          <a:p>
            <a:pPr indent="0" lvl="0" marL="0" rtl="0" algn="l">
              <a:lnSpc>
                <a:spcPct val="90000"/>
              </a:lnSpc>
              <a:spcBef>
                <a:spcPts val="400"/>
              </a:spcBef>
              <a:spcAft>
                <a:spcPts val="0"/>
              </a:spcAft>
              <a:buNone/>
            </a:pPr>
            <a:r>
              <a:rPr lang="en" sz="1800">
                <a:solidFill>
                  <a:schemeClr val="dk1"/>
                </a:solidFill>
              </a:rPr>
              <a:t>Aripiprazole acts as a partial dopamine agonist. </a:t>
            </a:r>
            <a:endParaRPr sz="1800">
              <a:solidFill>
                <a:schemeClr val="dk1"/>
              </a:solidFill>
            </a:endParaRPr>
          </a:p>
          <a:p>
            <a:pPr indent="0" lvl="0" marL="0" rtl="0" algn="l">
              <a:lnSpc>
                <a:spcPct val="90000"/>
              </a:lnSpc>
              <a:spcBef>
                <a:spcPts val="400"/>
              </a:spcBef>
              <a:spcAft>
                <a:spcPts val="0"/>
              </a:spcAft>
              <a:buNone/>
            </a:pPr>
            <a:r>
              <a:rPr lang="en" sz="1800">
                <a:solidFill>
                  <a:schemeClr val="dk1"/>
                </a:solidFill>
              </a:rPr>
              <a:t>“Goldilocks zone”</a:t>
            </a:r>
            <a:endParaRPr sz="1800">
              <a:solidFill>
                <a:schemeClr val="dk1"/>
              </a:solidFill>
            </a:endParaRPr>
          </a:p>
        </p:txBody>
      </p:sp>
      <p:pic>
        <p:nvPicPr>
          <p:cNvPr id="2157" name="Google Shape;2157;p280"/>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pic>
        <p:nvPicPr>
          <p:cNvPr id="2158" name="Google Shape;2158;p280"/>
          <p:cNvPicPr preferRelativeResize="0"/>
          <p:nvPr/>
        </p:nvPicPr>
        <p:blipFill rotWithShape="1">
          <a:blip r:embed="rId4">
            <a:alphaModFix/>
          </a:blip>
          <a:srcRect b="15975" l="31059" r="30552" t="62830"/>
          <a:stretch/>
        </p:blipFill>
        <p:spPr>
          <a:xfrm>
            <a:off x="1749075" y="2968550"/>
            <a:ext cx="5280700" cy="1370950"/>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281"/>
          <p:cNvSpPr txBox="1"/>
          <p:nvPr>
            <p:ph type="ctrTitle"/>
          </p:nvPr>
        </p:nvSpPr>
        <p:spPr>
          <a:xfrm>
            <a:off x="1143000" y="30204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600"/>
              <a:buFont typeface="Calibri"/>
              <a:buNone/>
            </a:pPr>
            <a:r>
              <a:rPr lang="en" sz="3000"/>
              <a:t>ADHD – Co-occurring with Autism</a:t>
            </a:r>
            <a:endParaRPr sz="3000"/>
          </a:p>
        </p:txBody>
      </p:sp>
      <p:sp>
        <p:nvSpPr>
          <p:cNvPr id="2164" name="Google Shape;2164;p281"/>
          <p:cNvSpPr txBox="1"/>
          <p:nvPr>
            <p:ph idx="1" type="subTitle"/>
          </p:nvPr>
        </p:nvSpPr>
        <p:spPr>
          <a:xfrm>
            <a:off x="519075" y="1093900"/>
            <a:ext cx="8220300" cy="3426600"/>
          </a:xfrm>
          <a:prstGeom prst="rect">
            <a:avLst/>
          </a:prstGeom>
          <a:noFill/>
          <a:ln>
            <a:noFill/>
          </a:ln>
        </p:spPr>
        <p:txBody>
          <a:bodyPr anchorCtr="0" anchor="t" bIns="34275" lIns="68575" spcFirstLastPara="1" rIns="68575" wrap="square" tIns="34275">
            <a:normAutofit fontScale="25000" lnSpcReduction="10000"/>
          </a:bodyPr>
          <a:lstStyle/>
          <a:p>
            <a:pPr indent="0" lvl="0" marL="0" rtl="0" algn="l">
              <a:lnSpc>
                <a:spcPct val="90000"/>
              </a:lnSpc>
              <a:spcBef>
                <a:spcPts val="0"/>
              </a:spcBef>
              <a:spcAft>
                <a:spcPts val="0"/>
              </a:spcAft>
              <a:buClr>
                <a:schemeClr val="dk1"/>
              </a:buClr>
              <a:buSzPct val="90000"/>
              <a:buNone/>
            </a:pPr>
            <a:r>
              <a:t/>
            </a:r>
            <a:endParaRPr sz="2000">
              <a:solidFill>
                <a:schemeClr val="dk1"/>
              </a:solidFill>
            </a:endParaRPr>
          </a:p>
          <a:p>
            <a:pPr indent="0" lvl="0" marL="0" rtl="0" algn="l">
              <a:lnSpc>
                <a:spcPct val="90000"/>
              </a:lnSpc>
              <a:spcBef>
                <a:spcPts val="800"/>
              </a:spcBef>
              <a:spcAft>
                <a:spcPts val="0"/>
              </a:spcAft>
              <a:buNone/>
            </a:pPr>
            <a:r>
              <a:rPr lang="en" sz="7200">
                <a:solidFill>
                  <a:schemeClr val="dk1"/>
                </a:solidFill>
              </a:rPr>
              <a:t>The children with ADHD alone were more likely to be on medication (90%), than the children in the ADHD + Autism group (86%) and in autism alone (39%). </a:t>
            </a:r>
            <a:endParaRPr sz="7200">
              <a:solidFill>
                <a:schemeClr val="dk1"/>
              </a:solidFill>
            </a:endParaRPr>
          </a:p>
          <a:p>
            <a:pPr indent="0" lvl="0" marL="0" rtl="0" algn="l">
              <a:lnSpc>
                <a:spcPct val="90000"/>
              </a:lnSpc>
              <a:spcBef>
                <a:spcPts val="800"/>
              </a:spcBef>
              <a:spcAft>
                <a:spcPts val="0"/>
              </a:spcAft>
              <a:buNone/>
            </a:pPr>
            <a:r>
              <a:t/>
            </a:r>
            <a:endParaRPr sz="7200">
              <a:solidFill>
                <a:schemeClr val="dk1"/>
              </a:solidFill>
            </a:endParaRPr>
          </a:p>
          <a:p>
            <a:pPr indent="0" lvl="0" marL="0" rtl="0" algn="l">
              <a:spcBef>
                <a:spcPts val="0"/>
              </a:spcBef>
              <a:spcAft>
                <a:spcPts val="0"/>
              </a:spcAft>
              <a:buNone/>
            </a:pPr>
            <a:r>
              <a:rPr lang="en" sz="7200">
                <a:solidFill>
                  <a:schemeClr val="dk1"/>
                </a:solidFill>
              </a:rPr>
              <a:t>The children with ADHD alone with likely to be on stimulants (81%).</a:t>
            </a:r>
            <a:endParaRPr sz="7200">
              <a:solidFill>
                <a:schemeClr val="dk1"/>
              </a:solidFill>
            </a:endParaRPr>
          </a:p>
          <a:p>
            <a:pPr indent="0" lvl="0" marL="0" rtl="0" algn="l">
              <a:spcBef>
                <a:spcPts val="0"/>
              </a:spcBef>
              <a:spcAft>
                <a:spcPts val="0"/>
              </a:spcAft>
              <a:buNone/>
            </a:pPr>
            <a:r>
              <a:t/>
            </a:r>
            <a:endParaRPr sz="7200">
              <a:solidFill>
                <a:schemeClr val="dk1"/>
              </a:solidFill>
            </a:endParaRPr>
          </a:p>
          <a:p>
            <a:pPr indent="0" lvl="0" marL="0" rtl="0" algn="l">
              <a:spcBef>
                <a:spcPts val="0"/>
              </a:spcBef>
              <a:spcAft>
                <a:spcPts val="0"/>
              </a:spcAft>
              <a:buNone/>
            </a:pPr>
            <a:r>
              <a:rPr lang="en" sz="7200">
                <a:solidFill>
                  <a:schemeClr val="dk1"/>
                </a:solidFill>
              </a:rPr>
              <a:t>Methylphenidate was the most common. The most frequently reported stimulant medications in the ADHD + autism group were lisdexamfetamine (19%) and methylphenidate extended release (19%).</a:t>
            </a:r>
            <a:endParaRPr sz="7200">
              <a:solidFill>
                <a:schemeClr val="dk1"/>
              </a:solidFill>
            </a:endParaRPr>
          </a:p>
          <a:p>
            <a:pPr indent="0" lvl="0" marL="0" rtl="0" algn="l">
              <a:spcBef>
                <a:spcPts val="0"/>
              </a:spcBef>
              <a:spcAft>
                <a:spcPts val="0"/>
              </a:spcAft>
              <a:buNone/>
            </a:pPr>
            <a:r>
              <a:t/>
            </a:r>
            <a:endParaRPr sz="7200">
              <a:solidFill>
                <a:schemeClr val="dk1"/>
              </a:solidFill>
            </a:endParaRPr>
          </a:p>
          <a:p>
            <a:pPr indent="0" lvl="0" marL="0" rtl="0" algn="l">
              <a:spcBef>
                <a:spcPts val="0"/>
              </a:spcBef>
              <a:spcAft>
                <a:spcPts val="0"/>
              </a:spcAft>
              <a:buNone/>
            </a:pPr>
            <a:r>
              <a:rPr lang="en" sz="7200">
                <a:solidFill>
                  <a:schemeClr val="dk1"/>
                </a:solidFill>
              </a:rPr>
              <a:t> The children with ADHD + autism had a higher proportion of non-stimulant ADHD medication (25%), antipsychotic (19%), antidepressant (22%) and melatonin (32%) use. </a:t>
            </a:r>
            <a:endParaRPr sz="7200">
              <a:solidFill>
                <a:schemeClr val="dk1"/>
              </a:solidFill>
            </a:endParaRPr>
          </a:p>
          <a:p>
            <a:pPr indent="-139700" lvl="0" marL="254000" rtl="0" algn="l">
              <a:lnSpc>
                <a:spcPct val="90000"/>
              </a:lnSpc>
              <a:spcBef>
                <a:spcPts val="800"/>
              </a:spcBef>
              <a:spcAft>
                <a:spcPts val="0"/>
              </a:spcAft>
              <a:buClr>
                <a:schemeClr val="dk1"/>
              </a:buClr>
              <a:buSzPct val="90000"/>
              <a:buFont typeface="Calibri"/>
              <a:buNone/>
            </a:pPr>
            <a:r>
              <a:t/>
            </a:r>
            <a:endParaRPr sz="2000">
              <a:solidFill>
                <a:schemeClr val="dk1"/>
              </a:solidFill>
            </a:endParaRPr>
          </a:p>
        </p:txBody>
      </p:sp>
      <p:pic>
        <p:nvPicPr>
          <p:cNvPr id="2165" name="Google Shape;2165;p281"/>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
        <p:nvSpPr>
          <p:cNvPr id="2166" name="Google Shape;2166;p281"/>
          <p:cNvSpPr txBox="1"/>
          <p:nvPr/>
        </p:nvSpPr>
        <p:spPr>
          <a:xfrm>
            <a:off x="5852160" y="4812030"/>
            <a:ext cx="598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Mellahn et al, 2022.</a:t>
            </a:r>
            <a:r>
              <a:rPr b="0" i="1" lang="en" sz="1400" u="none" cap="none" strike="noStrike">
                <a:solidFill>
                  <a:schemeClr val="dk1"/>
                </a:solidFill>
                <a:latin typeface="Calibri"/>
                <a:ea typeface="Calibri"/>
                <a:cs typeface="Calibri"/>
                <a:sym typeface="Calibri"/>
              </a:rPr>
              <a:t> Frontiers Psych</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0" name="Shape 2170"/>
        <p:cNvGrpSpPr/>
        <p:nvPr/>
      </p:nvGrpSpPr>
      <p:grpSpPr>
        <a:xfrm>
          <a:off x="0" y="0"/>
          <a:ext cx="0" cy="0"/>
          <a:chOff x="0" y="0"/>
          <a:chExt cx="0" cy="0"/>
        </a:xfrm>
      </p:grpSpPr>
      <p:sp>
        <p:nvSpPr>
          <p:cNvPr id="2171" name="Google Shape;2171;p282"/>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000"/>
              <a:t>ADHD –behavioral management</a:t>
            </a:r>
            <a:endParaRPr sz="3000"/>
          </a:p>
        </p:txBody>
      </p:sp>
      <p:sp>
        <p:nvSpPr>
          <p:cNvPr id="2172" name="Google Shape;2172;p282"/>
          <p:cNvSpPr txBox="1"/>
          <p:nvPr>
            <p:ph idx="1" type="subTitle"/>
          </p:nvPr>
        </p:nvSpPr>
        <p:spPr>
          <a:xfrm>
            <a:off x="811625" y="1907275"/>
            <a:ext cx="8069400" cy="2803200"/>
          </a:xfrm>
          <a:prstGeom prst="rect">
            <a:avLst/>
          </a:prstGeom>
          <a:noFill/>
          <a:ln>
            <a:noFill/>
          </a:ln>
        </p:spPr>
        <p:txBody>
          <a:bodyPr anchorCtr="0" anchor="t" bIns="34275" lIns="68575" spcFirstLastPara="1" rIns="68575" wrap="square" tIns="34275">
            <a:normAutofit/>
          </a:bodyPr>
          <a:lstStyle/>
          <a:p>
            <a:pPr indent="-266700" lvl="0" marL="254000" rtl="0" algn="l">
              <a:lnSpc>
                <a:spcPct val="90000"/>
              </a:lnSpc>
              <a:spcBef>
                <a:spcPts val="0"/>
              </a:spcBef>
              <a:spcAft>
                <a:spcPts val="0"/>
              </a:spcAft>
              <a:buClr>
                <a:schemeClr val="dk1"/>
              </a:buClr>
              <a:buSzPts val="2000"/>
              <a:buFont typeface="Calibri"/>
              <a:buChar char="-"/>
            </a:pPr>
            <a:r>
              <a:rPr lang="en" sz="2000">
                <a:solidFill>
                  <a:schemeClr val="dk1"/>
                </a:solidFill>
              </a:rPr>
              <a:t>Parent Training in Behavioral Management (PTBM)</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Social Skills Training</a:t>
            </a:r>
            <a:endParaRPr sz="2000">
              <a:solidFill>
                <a:schemeClr val="dk1"/>
              </a:solidFill>
            </a:endParaRPr>
          </a:p>
          <a:p>
            <a:pPr indent="-266700" lvl="0" marL="254000" rtl="0" algn="l">
              <a:lnSpc>
                <a:spcPct val="90000"/>
              </a:lnSpc>
              <a:spcBef>
                <a:spcPts val="800"/>
              </a:spcBef>
              <a:spcAft>
                <a:spcPts val="0"/>
              </a:spcAft>
              <a:buClr>
                <a:schemeClr val="dk1"/>
              </a:buClr>
              <a:buSzPts val="2000"/>
              <a:buFont typeface="Calibri"/>
              <a:buChar char="-"/>
            </a:pPr>
            <a:r>
              <a:rPr lang="en" sz="2000">
                <a:solidFill>
                  <a:schemeClr val="dk1"/>
                </a:solidFill>
              </a:rPr>
              <a:t>Cognitive Behavioral Therapy</a:t>
            </a:r>
            <a:endParaRPr sz="2000">
              <a:solidFill>
                <a:schemeClr val="dk1"/>
              </a:solidFill>
            </a:endParaRPr>
          </a:p>
        </p:txBody>
      </p:sp>
      <p:pic>
        <p:nvPicPr>
          <p:cNvPr id="2173" name="Google Shape;2173;p282"/>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2" name="Shape 532"/>
        <p:cNvGrpSpPr/>
        <p:nvPr/>
      </p:nvGrpSpPr>
      <p:grpSpPr>
        <a:xfrm>
          <a:off x="0" y="0"/>
          <a:ext cx="0" cy="0"/>
          <a:chOff x="0" y="0"/>
          <a:chExt cx="0" cy="0"/>
        </a:xfrm>
      </p:grpSpPr>
      <p:sp>
        <p:nvSpPr>
          <p:cNvPr id="533" name="Google Shape;533;p85"/>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Care at TANC: Tamara</a:t>
            </a:r>
            <a:endParaRPr/>
          </a:p>
        </p:txBody>
      </p:sp>
      <p:sp>
        <p:nvSpPr>
          <p:cNvPr id="534" name="Google Shape;534;p85"/>
          <p:cNvSpPr txBox="1"/>
          <p:nvPr>
            <p:ph idx="1" type="body"/>
          </p:nvPr>
        </p:nvSpPr>
        <p:spPr>
          <a:xfrm>
            <a:off x="366340" y="1369219"/>
            <a:ext cx="6895500" cy="29838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Tamara is a 5 year old female with ASD, who presents with feeding difficulties, fine motor delay, constipation, poor weight gain, irritability, self injury, oppositionality, and prolonged latency to sleep onset.</a:t>
            </a:r>
            <a:endParaRPr/>
          </a:p>
          <a:p>
            <a:pPr indent="-171450" lvl="0" marL="177800" rtl="0" algn="l">
              <a:lnSpc>
                <a:spcPct val="90000"/>
              </a:lnSpc>
              <a:spcBef>
                <a:spcPts val="1200"/>
              </a:spcBef>
              <a:spcAft>
                <a:spcPts val="0"/>
              </a:spcAft>
              <a:buClr>
                <a:srgbClr val="767679"/>
              </a:buClr>
              <a:buSzPts val="2100"/>
              <a:buChar char="•"/>
            </a:pPr>
            <a:r>
              <a:rPr lang="en"/>
              <a:t>Family uses diphenhydramine to help with sleep.</a:t>
            </a:r>
            <a:endParaRPr/>
          </a:p>
          <a:p>
            <a:pPr indent="-171450" lvl="0" marL="177800" rtl="0" algn="l">
              <a:lnSpc>
                <a:spcPct val="90000"/>
              </a:lnSpc>
              <a:spcBef>
                <a:spcPts val="1200"/>
              </a:spcBef>
              <a:spcAft>
                <a:spcPts val="0"/>
              </a:spcAft>
              <a:buClr>
                <a:srgbClr val="767679"/>
              </a:buClr>
              <a:buSzPts val="2100"/>
              <a:buChar char="•"/>
            </a:pPr>
            <a:r>
              <a:rPr lang="en"/>
              <a:t>ABA in place</a:t>
            </a:r>
            <a:endParaRPr/>
          </a:p>
          <a:p>
            <a:pPr indent="-171450" lvl="0" marL="177800" rtl="0" algn="l">
              <a:lnSpc>
                <a:spcPct val="90000"/>
              </a:lnSpc>
              <a:spcBef>
                <a:spcPts val="1200"/>
              </a:spcBef>
              <a:spcAft>
                <a:spcPts val="0"/>
              </a:spcAft>
              <a:buClr>
                <a:srgbClr val="767679"/>
              </a:buClr>
              <a:buSzPts val="2100"/>
              <a:buChar char="•"/>
            </a:pPr>
            <a:r>
              <a:rPr lang="en"/>
              <a:t>Sees GI, NDD, sleep specialist, Psychology in Co-Occurring Clinic</a:t>
            </a:r>
            <a:endParaRPr/>
          </a:p>
        </p:txBody>
      </p:sp>
      <p:pic>
        <p:nvPicPr>
          <p:cNvPr id="535" name="Google Shape;535;p85"/>
          <p:cNvPicPr preferRelativeResize="0"/>
          <p:nvPr/>
        </p:nvPicPr>
        <p:blipFill rotWithShape="1">
          <a:blip r:embed="rId3">
            <a:alphaModFix/>
          </a:blip>
          <a:srcRect b="0" l="0" r="0" t="0"/>
          <a:stretch/>
        </p:blipFill>
        <p:spPr>
          <a:xfrm>
            <a:off x="7279481" y="3344983"/>
            <a:ext cx="1864519" cy="1200150"/>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sp>
        <p:nvSpPr>
          <p:cNvPr id="2178" name="Google Shape;2178;p283"/>
          <p:cNvSpPr txBox="1"/>
          <p:nvPr>
            <p:ph type="ctrTitle"/>
          </p:nvPr>
        </p:nvSpPr>
        <p:spPr>
          <a:xfrm>
            <a:off x="1143000" y="841772"/>
            <a:ext cx="6858000" cy="656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300"/>
              <a:t>ADHD –behavioral management</a:t>
            </a:r>
            <a:endParaRPr/>
          </a:p>
        </p:txBody>
      </p:sp>
      <p:sp>
        <p:nvSpPr>
          <p:cNvPr id="2179" name="Google Shape;2179;p283"/>
          <p:cNvSpPr txBox="1"/>
          <p:nvPr>
            <p:ph idx="1" type="subTitle"/>
          </p:nvPr>
        </p:nvSpPr>
        <p:spPr>
          <a:xfrm>
            <a:off x="1143000" y="1709085"/>
            <a:ext cx="6858000" cy="2803200"/>
          </a:xfrm>
          <a:prstGeom prst="rect">
            <a:avLst/>
          </a:prstGeom>
          <a:noFill/>
          <a:ln>
            <a:noFill/>
          </a:ln>
        </p:spPr>
        <p:txBody>
          <a:bodyPr anchorCtr="0" anchor="t" bIns="34275" lIns="68575" spcFirstLastPara="1" rIns="68575" wrap="square" tIns="34275">
            <a:normAutofit/>
          </a:bodyPr>
          <a:lstStyle/>
          <a:p>
            <a:pPr indent="-266700" lvl="0" marL="254000" rtl="0" algn="l">
              <a:lnSpc>
                <a:spcPct val="90000"/>
              </a:lnSpc>
              <a:spcBef>
                <a:spcPts val="0"/>
              </a:spcBef>
              <a:spcAft>
                <a:spcPts val="0"/>
              </a:spcAft>
              <a:buClr>
                <a:schemeClr val="dk1"/>
              </a:buClr>
              <a:buSzPts val="2000"/>
              <a:buFont typeface="Calibri"/>
              <a:buChar char="-"/>
            </a:pPr>
            <a:r>
              <a:rPr lang="en" sz="2000">
                <a:solidFill>
                  <a:schemeClr val="dk1"/>
                </a:solidFill>
              </a:rPr>
              <a:t>School Support</a:t>
            </a:r>
            <a:endParaRPr sz="2000">
              <a:solidFill>
                <a:schemeClr val="dk1"/>
              </a:solidFill>
            </a:endParaRPr>
          </a:p>
          <a:p>
            <a:pPr indent="-139700" lvl="0" marL="254000" rtl="0" algn="l">
              <a:lnSpc>
                <a:spcPct val="90000"/>
              </a:lnSpc>
              <a:spcBef>
                <a:spcPts val="800"/>
              </a:spcBef>
              <a:spcAft>
                <a:spcPts val="0"/>
              </a:spcAft>
              <a:buClr>
                <a:schemeClr val="dk1"/>
              </a:buClr>
              <a:buSzPts val="1800"/>
              <a:buFont typeface="Calibri"/>
              <a:buNone/>
            </a:pPr>
            <a:r>
              <a:t/>
            </a:r>
            <a:endParaRPr sz="2000">
              <a:solidFill>
                <a:schemeClr val="dk1"/>
              </a:solidFill>
            </a:endParaRPr>
          </a:p>
          <a:p>
            <a:pPr indent="0" lvl="0" marL="0" rtl="0" algn="l">
              <a:lnSpc>
                <a:spcPct val="90000"/>
              </a:lnSpc>
              <a:spcBef>
                <a:spcPts val="800"/>
              </a:spcBef>
              <a:spcAft>
                <a:spcPts val="0"/>
              </a:spcAft>
              <a:buClr>
                <a:schemeClr val="dk1"/>
              </a:buClr>
              <a:buSzPts val="1800"/>
              <a:buNone/>
            </a:pPr>
            <a:r>
              <a:rPr lang="en" sz="2000">
                <a:solidFill>
                  <a:schemeClr val="dk1"/>
                </a:solidFill>
              </a:rPr>
              <a:t>504 plan</a:t>
            </a:r>
            <a:endParaRPr sz="2000">
              <a:solidFill>
                <a:schemeClr val="dk1"/>
              </a:solidFill>
            </a:endParaRPr>
          </a:p>
          <a:p>
            <a:pPr indent="0" lvl="0" marL="0" rtl="0" algn="l">
              <a:lnSpc>
                <a:spcPct val="90000"/>
              </a:lnSpc>
              <a:spcBef>
                <a:spcPts val="800"/>
              </a:spcBef>
              <a:spcAft>
                <a:spcPts val="0"/>
              </a:spcAft>
              <a:buClr>
                <a:schemeClr val="dk1"/>
              </a:buClr>
              <a:buSzPts val="1800"/>
              <a:buNone/>
            </a:pPr>
            <a:r>
              <a:t/>
            </a:r>
            <a:endParaRPr sz="2000">
              <a:solidFill>
                <a:schemeClr val="dk1"/>
              </a:solidFill>
            </a:endParaRPr>
          </a:p>
          <a:p>
            <a:pPr indent="0" lvl="0" marL="0" rtl="0" algn="l">
              <a:lnSpc>
                <a:spcPct val="90000"/>
              </a:lnSpc>
              <a:spcBef>
                <a:spcPts val="800"/>
              </a:spcBef>
              <a:spcAft>
                <a:spcPts val="0"/>
              </a:spcAft>
              <a:buClr>
                <a:schemeClr val="dk1"/>
              </a:buClr>
              <a:buSzPts val="1800"/>
              <a:buNone/>
            </a:pPr>
            <a:r>
              <a:rPr lang="en" sz="2000">
                <a:solidFill>
                  <a:schemeClr val="dk1"/>
                </a:solidFill>
              </a:rPr>
              <a:t>vs</a:t>
            </a:r>
            <a:endParaRPr sz="2000">
              <a:solidFill>
                <a:schemeClr val="dk1"/>
              </a:solidFill>
            </a:endParaRPr>
          </a:p>
          <a:p>
            <a:pPr indent="0" lvl="0" marL="0" rtl="0" algn="l">
              <a:lnSpc>
                <a:spcPct val="90000"/>
              </a:lnSpc>
              <a:spcBef>
                <a:spcPts val="800"/>
              </a:spcBef>
              <a:spcAft>
                <a:spcPts val="0"/>
              </a:spcAft>
              <a:buClr>
                <a:schemeClr val="dk1"/>
              </a:buClr>
              <a:buSzPts val="1800"/>
              <a:buNone/>
            </a:pPr>
            <a:r>
              <a:t/>
            </a:r>
            <a:endParaRPr sz="2000">
              <a:solidFill>
                <a:schemeClr val="dk1"/>
              </a:solidFill>
            </a:endParaRPr>
          </a:p>
          <a:p>
            <a:pPr indent="0" lvl="0" marL="0" rtl="0" algn="l">
              <a:lnSpc>
                <a:spcPct val="90000"/>
              </a:lnSpc>
              <a:spcBef>
                <a:spcPts val="800"/>
              </a:spcBef>
              <a:spcAft>
                <a:spcPts val="0"/>
              </a:spcAft>
              <a:buClr>
                <a:schemeClr val="dk1"/>
              </a:buClr>
              <a:buSzPts val="1800"/>
              <a:buNone/>
            </a:pPr>
            <a:r>
              <a:rPr lang="en" sz="2000">
                <a:solidFill>
                  <a:schemeClr val="dk1"/>
                </a:solidFill>
              </a:rPr>
              <a:t>IEP: Individualized Education Plan</a:t>
            </a:r>
            <a:endParaRPr sz="2000">
              <a:solidFill>
                <a:schemeClr val="dk1"/>
              </a:solidFill>
            </a:endParaRPr>
          </a:p>
        </p:txBody>
      </p:sp>
      <p:pic>
        <p:nvPicPr>
          <p:cNvPr id="2180" name="Google Shape;2180;p283"/>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284"/>
          <p:cNvSpPr txBox="1"/>
          <p:nvPr>
            <p:ph type="ctrTitle"/>
          </p:nvPr>
        </p:nvSpPr>
        <p:spPr>
          <a:xfrm>
            <a:off x="693425" y="841775"/>
            <a:ext cx="7866600" cy="656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 sz="3000"/>
              <a:t>ADHD –management of co-occurring conditions</a:t>
            </a:r>
            <a:endParaRPr sz="3000"/>
          </a:p>
        </p:txBody>
      </p:sp>
      <p:sp>
        <p:nvSpPr>
          <p:cNvPr id="2186" name="Google Shape;2186;p284"/>
          <p:cNvSpPr txBox="1"/>
          <p:nvPr>
            <p:ph idx="1" type="subTitle"/>
          </p:nvPr>
        </p:nvSpPr>
        <p:spPr>
          <a:xfrm>
            <a:off x="1143000" y="1709085"/>
            <a:ext cx="6858000" cy="2803200"/>
          </a:xfrm>
          <a:prstGeom prst="rect">
            <a:avLst/>
          </a:prstGeom>
          <a:noFill/>
          <a:ln>
            <a:noFill/>
          </a:ln>
        </p:spPr>
        <p:txBody>
          <a:bodyPr anchorCtr="0" anchor="t" bIns="34275" lIns="68575" spcFirstLastPara="1" rIns="68575" wrap="square" tIns="34275">
            <a:normAutofit fontScale="62500" lnSpcReduction="20000"/>
          </a:bodyPr>
          <a:lstStyle/>
          <a:p>
            <a:pPr indent="-240903" lvl="0" marL="254000" rtl="0" algn="l">
              <a:lnSpc>
                <a:spcPct val="115000"/>
              </a:lnSpc>
              <a:spcBef>
                <a:spcPts val="0"/>
              </a:spcBef>
              <a:spcAft>
                <a:spcPts val="0"/>
              </a:spcAft>
              <a:buClr>
                <a:schemeClr val="dk1"/>
              </a:buClr>
              <a:buSzPct val="100000"/>
              <a:buFont typeface="Calibri"/>
              <a:buChar char="-"/>
            </a:pPr>
            <a:r>
              <a:rPr lang="en" sz="2550">
                <a:solidFill>
                  <a:schemeClr val="dk1"/>
                </a:solidFill>
              </a:rPr>
              <a:t>Sleep disorders: </a:t>
            </a:r>
            <a:endParaRPr sz="2550">
              <a:solidFill>
                <a:schemeClr val="dk1"/>
              </a:solidFill>
            </a:endParaRPr>
          </a:p>
          <a:p>
            <a:pPr indent="-253603" lvl="1" marL="596900" rtl="0" algn="l">
              <a:lnSpc>
                <a:spcPct val="115000"/>
              </a:lnSpc>
              <a:spcBef>
                <a:spcPts val="400"/>
              </a:spcBef>
              <a:spcAft>
                <a:spcPts val="0"/>
              </a:spcAft>
              <a:buClr>
                <a:schemeClr val="dk1"/>
              </a:buClr>
              <a:buSzPct val="100000"/>
              <a:buFont typeface="Calibri"/>
              <a:buChar char="-"/>
            </a:pPr>
            <a:r>
              <a:rPr lang="en" sz="2550">
                <a:solidFill>
                  <a:schemeClr val="dk1"/>
                </a:solidFill>
              </a:rPr>
              <a:t>Use of melatonin for sleep initiation</a:t>
            </a:r>
            <a:endParaRPr sz="2550">
              <a:solidFill>
                <a:schemeClr val="dk1"/>
              </a:solidFill>
            </a:endParaRPr>
          </a:p>
          <a:p>
            <a:pPr indent="-253603" lvl="1" marL="596900" rtl="0" algn="l">
              <a:lnSpc>
                <a:spcPct val="115000"/>
              </a:lnSpc>
              <a:spcBef>
                <a:spcPts val="400"/>
              </a:spcBef>
              <a:spcAft>
                <a:spcPts val="0"/>
              </a:spcAft>
              <a:buClr>
                <a:schemeClr val="dk1"/>
              </a:buClr>
              <a:buSzPct val="100000"/>
              <a:buFont typeface="Calibri"/>
              <a:buChar char="-"/>
            </a:pPr>
            <a:r>
              <a:rPr lang="en" sz="2550">
                <a:solidFill>
                  <a:schemeClr val="dk1"/>
                </a:solidFill>
              </a:rPr>
              <a:t>Sleep study for evaluation, r/o sleep apnea</a:t>
            </a:r>
            <a:endParaRPr sz="2550">
              <a:solidFill>
                <a:schemeClr val="dk1"/>
              </a:solidFill>
            </a:endParaRPr>
          </a:p>
          <a:p>
            <a:pPr indent="-240903" lvl="0" marL="254000" rtl="0" algn="l">
              <a:lnSpc>
                <a:spcPct val="115000"/>
              </a:lnSpc>
              <a:spcBef>
                <a:spcPts val="800"/>
              </a:spcBef>
              <a:spcAft>
                <a:spcPts val="0"/>
              </a:spcAft>
              <a:buClr>
                <a:schemeClr val="dk1"/>
              </a:buClr>
              <a:buSzPct val="100000"/>
              <a:buFont typeface="Calibri"/>
              <a:buChar char="-"/>
            </a:pPr>
            <a:r>
              <a:rPr lang="en" sz="2550">
                <a:solidFill>
                  <a:schemeClr val="dk1"/>
                </a:solidFill>
              </a:rPr>
              <a:t>Tic disorder</a:t>
            </a:r>
            <a:endParaRPr sz="2550">
              <a:solidFill>
                <a:schemeClr val="dk1"/>
              </a:solidFill>
            </a:endParaRPr>
          </a:p>
          <a:p>
            <a:pPr indent="-240903" lvl="0" marL="254000" rtl="0" algn="l">
              <a:lnSpc>
                <a:spcPct val="115000"/>
              </a:lnSpc>
              <a:spcBef>
                <a:spcPts val="800"/>
              </a:spcBef>
              <a:spcAft>
                <a:spcPts val="0"/>
              </a:spcAft>
              <a:buClr>
                <a:schemeClr val="dk1"/>
              </a:buClr>
              <a:buSzPct val="100000"/>
              <a:buFont typeface="Calibri"/>
              <a:buChar char="-"/>
            </a:pPr>
            <a:r>
              <a:rPr lang="en" sz="2550">
                <a:solidFill>
                  <a:schemeClr val="dk1"/>
                </a:solidFill>
              </a:rPr>
              <a:t>Anxiety</a:t>
            </a:r>
            <a:endParaRPr sz="2550">
              <a:solidFill>
                <a:schemeClr val="dk1"/>
              </a:solidFill>
            </a:endParaRPr>
          </a:p>
          <a:p>
            <a:pPr indent="-253603" lvl="1" marL="596900" rtl="0" algn="l">
              <a:lnSpc>
                <a:spcPct val="115000"/>
              </a:lnSpc>
              <a:spcBef>
                <a:spcPts val="400"/>
              </a:spcBef>
              <a:spcAft>
                <a:spcPts val="0"/>
              </a:spcAft>
              <a:buClr>
                <a:schemeClr val="dk1"/>
              </a:buClr>
              <a:buSzPct val="100000"/>
              <a:buFont typeface="Calibri"/>
              <a:buChar char="-"/>
            </a:pPr>
            <a:r>
              <a:rPr lang="en" sz="2550">
                <a:solidFill>
                  <a:schemeClr val="dk1"/>
                </a:solidFill>
              </a:rPr>
              <a:t>CBT</a:t>
            </a:r>
            <a:endParaRPr sz="2550">
              <a:solidFill>
                <a:schemeClr val="dk1"/>
              </a:solidFill>
            </a:endParaRPr>
          </a:p>
          <a:p>
            <a:pPr indent="-253603" lvl="1" marL="596900" rtl="0" algn="l">
              <a:lnSpc>
                <a:spcPct val="115000"/>
              </a:lnSpc>
              <a:spcBef>
                <a:spcPts val="400"/>
              </a:spcBef>
              <a:spcAft>
                <a:spcPts val="0"/>
              </a:spcAft>
              <a:buClr>
                <a:schemeClr val="dk1"/>
              </a:buClr>
              <a:buSzPct val="100000"/>
              <a:buFont typeface="Calibri"/>
              <a:buChar char="-"/>
            </a:pPr>
            <a:r>
              <a:rPr lang="en" sz="2550">
                <a:solidFill>
                  <a:schemeClr val="dk1"/>
                </a:solidFill>
              </a:rPr>
              <a:t>SSRIs</a:t>
            </a:r>
            <a:endParaRPr sz="2550">
              <a:solidFill>
                <a:schemeClr val="dk1"/>
              </a:solidFill>
            </a:endParaRPr>
          </a:p>
          <a:p>
            <a:pPr indent="-240903" lvl="0" marL="254000" rtl="0" algn="l">
              <a:lnSpc>
                <a:spcPct val="115000"/>
              </a:lnSpc>
              <a:spcBef>
                <a:spcPts val="800"/>
              </a:spcBef>
              <a:spcAft>
                <a:spcPts val="0"/>
              </a:spcAft>
              <a:buClr>
                <a:schemeClr val="dk1"/>
              </a:buClr>
              <a:buSzPct val="100000"/>
              <a:buFont typeface="Calibri"/>
              <a:buChar char="-"/>
            </a:pPr>
            <a:r>
              <a:rPr lang="en" sz="2550">
                <a:solidFill>
                  <a:schemeClr val="dk1"/>
                </a:solidFill>
              </a:rPr>
              <a:t>OCD</a:t>
            </a:r>
            <a:endParaRPr sz="2550">
              <a:solidFill>
                <a:schemeClr val="dk1"/>
              </a:solidFill>
            </a:endParaRPr>
          </a:p>
          <a:p>
            <a:pPr indent="0" lvl="0" marL="0" rtl="0" algn="l">
              <a:lnSpc>
                <a:spcPct val="90000"/>
              </a:lnSpc>
              <a:spcBef>
                <a:spcPts val="800"/>
              </a:spcBef>
              <a:spcAft>
                <a:spcPts val="0"/>
              </a:spcAft>
              <a:buClr>
                <a:schemeClr val="dk1"/>
              </a:buClr>
              <a:buSzPct val="64285"/>
              <a:buNone/>
            </a:pPr>
            <a:r>
              <a:t/>
            </a:r>
            <a:endParaRPr/>
          </a:p>
        </p:txBody>
      </p:sp>
      <p:pic>
        <p:nvPicPr>
          <p:cNvPr id="2187" name="Google Shape;2187;p284"/>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1" name="Shape 2191"/>
        <p:cNvGrpSpPr/>
        <p:nvPr/>
      </p:nvGrpSpPr>
      <p:grpSpPr>
        <a:xfrm>
          <a:off x="0" y="0"/>
          <a:ext cx="0" cy="0"/>
          <a:chOff x="0" y="0"/>
          <a:chExt cx="0" cy="0"/>
        </a:xfrm>
      </p:grpSpPr>
      <p:sp>
        <p:nvSpPr>
          <p:cNvPr id="2192" name="Google Shape;2192;p285"/>
          <p:cNvSpPr txBox="1"/>
          <p:nvPr>
            <p:ph type="ctrTitle"/>
          </p:nvPr>
        </p:nvSpPr>
        <p:spPr>
          <a:xfrm>
            <a:off x="509469" y="85724"/>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Resources for ADHD Management</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p286"/>
          <p:cNvSpPr txBox="1"/>
          <p:nvPr>
            <p:ph type="ctrTitle"/>
          </p:nvPr>
        </p:nvSpPr>
        <p:spPr>
          <a:xfrm>
            <a:off x="905947" y="0"/>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Resources for ADHD Management</a:t>
            </a:r>
            <a:endParaRPr/>
          </a:p>
        </p:txBody>
      </p:sp>
      <p:sp>
        <p:nvSpPr>
          <p:cNvPr id="2198" name="Google Shape;2198;p286"/>
          <p:cNvSpPr txBox="1"/>
          <p:nvPr/>
        </p:nvSpPr>
        <p:spPr>
          <a:xfrm>
            <a:off x="610791" y="1346843"/>
            <a:ext cx="6802200" cy="3924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chemeClr val="lt1"/>
              </a:buClr>
              <a:buSzPts val="2100"/>
              <a:buFont typeface="Calibri"/>
              <a:buChar char="-"/>
            </a:pPr>
            <a:r>
              <a:rPr b="0" i="0" lang="en" sz="2100" u="none" cap="none" strike="noStrike">
                <a:solidFill>
                  <a:schemeClr val="lt1"/>
                </a:solidFill>
                <a:latin typeface="Calibri"/>
                <a:ea typeface="Calibri"/>
                <a:cs typeface="Calibri"/>
                <a:sym typeface="Calibri"/>
              </a:rPr>
              <a:t>AAP Toolkit</a:t>
            </a:r>
            <a:endParaRPr b="0" i="0" sz="1100" u="none" cap="none" strike="noStrike">
              <a:solidFill>
                <a:srgbClr val="000000"/>
              </a:solidFill>
              <a:latin typeface="Arial"/>
              <a:ea typeface="Arial"/>
              <a:cs typeface="Arial"/>
              <a:sym typeface="Arial"/>
            </a:endParaRPr>
          </a:p>
        </p:txBody>
      </p:sp>
      <p:pic>
        <p:nvPicPr>
          <p:cNvPr descr="Graphical user interface, text, application, email, website&#10;&#10;Description automatically generated" id="2199" name="Google Shape;2199;p286"/>
          <p:cNvPicPr preferRelativeResize="0"/>
          <p:nvPr/>
        </p:nvPicPr>
        <p:blipFill rotWithShape="1">
          <a:blip r:embed="rId3">
            <a:alphaModFix/>
          </a:blip>
          <a:srcRect b="0" l="0" r="0" t="0"/>
          <a:stretch/>
        </p:blipFill>
        <p:spPr>
          <a:xfrm>
            <a:off x="3000376" y="1082668"/>
            <a:ext cx="5404247" cy="3932244"/>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3" name="Shape 2203"/>
        <p:cNvGrpSpPr/>
        <p:nvPr/>
      </p:nvGrpSpPr>
      <p:grpSpPr>
        <a:xfrm>
          <a:off x="0" y="0"/>
          <a:ext cx="0" cy="0"/>
          <a:chOff x="0" y="0"/>
          <a:chExt cx="0" cy="0"/>
        </a:xfrm>
      </p:grpSpPr>
      <p:sp>
        <p:nvSpPr>
          <p:cNvPr id="2204" name="Google Shape;2204;p287"/>
          <p:cNvSpPr txBox="1"/>
          <p:nvPr>
            <p:ph type="ctrTitle"/>
          </p:nvPr>
        </p:nvSpPr>
        <p:spPr>
          <a:xfrm>
            <a:off x="509469" y="85724"/>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Resources for ADHD Management</a:t>
            </a:r>
            <a:endParaRPr/>
          </a:p>
        </p:txBody>
      </p:sp>
      <p:sp>
        <p:nvSpPr>
          <p:cNvPr id="2205" name="Google Shape;2205;p287"/>
          <p:cNvSpPr txBox="1"/>
          <p:nvPr/>
        </p:nvSpPr>
        <p:spPr>
          <a:xfrm>
            <a:off x="610792" y="1457325"/>
            <a:ext cx="3961200" cy="13623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chemeClr val="lt1"/>
              </a:buClr>
              <a:buSzPts val="2100"/>
              <a:buFont typeface="Calibri"/>
              <a:buChar char="-"/>
            </a:pPr>
            <a:r>
              <a:rPr b="0" i="0" lang="en" sz="2100" u="none" cap="none" strike="noStrike">
                <a:solidFill>
                  <a:schemeClr val="lt1"/>
                </a:solidFill>
                <a:latin typeface="Calibri"/>
                <a:ea typeface="Calibri"/>
                <a:cs typeface="Calibri"/>
                <a:sym typeface="Calibri"/>
              </a:rPr>
              <a:t>AAP Toolkit</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lt1"/>
              </a:buClr>
              <a:buSzPts val="2100"/>
              <a:buFont typeface="Calibri"/>
              <a:buChar char="-"/>
            </a:pPr>
            <a:r>
              <a:rPr b="0" i="0" lang="en" sz="2100" u="none" cap="none" strike="noStrike">
                <a:solidFill>
                  <a:schemeClr val="lt1"/>
                </a:solidFill>
                <a:latin typeface="Calibri"/>
                <a:ea typeface="Calibri"/>
                <a:cs typeface="Calibri"/>
                <a:sym typeface="Calibri"/>
              </a:rPr>
              <a:t>ADHD: What Every Parent Needs to know</a:t>
            </a:r>
            <a:endParaRPr b="0" i="0" sz="11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chemeClr val="dk1"/>
              </a:buClr>
              <a:buSzPts val="2100"/>
              <a:buFont typeface="Calibri"/>
              <a:buNone/>
            </a:pPr>
            <a:r>
              <a:t/>
            </a:r>
            <a:endParaRPr b="0" i="0" sz="2100" u="none" cap="none" strike="noStrike">
              <a:solidFill>
                <a:schemeClr val="lt1"/>
              </a:solidFill>
              <a:latin typeface="Calibri"/>
              <a:ea typeface="Calibri"/>
              <a:cs typeface="Calibri"/>
              <a:sym typeface="Calibri"/>
            </a:endParaRPr>
          </a:p>
        </p:txBody>
      </p:sp>
      <p:pic>
        <p:nvPicPr>
          <p:cNvPr descr="Graphical user interface, text, application&#10;&#10;Description automatically generated" id="2206" name="Google Shape;2206;p287"/>
          <p:cNvPicPr preferRelativeResize="0"/>
          <p:nvPr/>
        </p:nvPicPr>
        <p:blipFill rotWithShape="1">
          <a:blip r:embed="rId3">
            <a:alphaModFix/>
          </a:blip>
          <a:srcRect b="0" l="0" r="0" t="0"/>
          <a:stretch/>
        </p:blipFill>
        <p:spPr>
          <a:xfrm>
            <a:off x="4572000" y="941437"/>
            <a:ext cx="4380426" cy="4202064"/>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sp>
        <p:nvSpPr>
          <p:cNvPr id="2211" name="Google Shape;2211;p288"/>
          <p:cNvSpPr txBox="1"/>
          <p:nvPr>
            <p:ph type="ctrTitle"/>
          </p:nvPr>
        </p:nvSpPr>
        <p:spPr>
          <a:xfrm>
            <a:off x="509469" y="85724"/>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Resources for ADHD Management</a:t>
            </a:r>
            <a:endParaRPr/>
          </a:p>
        </p:txBody>
      </p:sp>
      <p:sp>
        <p:nvSpPr>
          <p:cNvPr id="2212" name="Google Shape;2212;p288"/>
          <p:cNvSpPr txBox="1"/>
          <p:nvPr/>
        </p:nvSpPr>
        <p:spPr>
          <a:xfrm>
            <a:off x="96441" y="1360884"/>
            <a:ext cx="3510000" cy="16854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chemeClr val="lt1"/>
              </a:buClr>
              <a:buSzPts val="2100"/>
              <a:buFont typeface="Calibri"/>
              <a:buChar char="-"/>
            </a:pPr>
            <a:r>
              <a:rPr b="0" i="0" lang="en" sz="2100" u="none" cap="none" strike="noStrike">
                <a:solidFill>
                  <a:schemeClr val="lt1"/>
                </a:solidFill>
                <a:latin typeface="Calibri"/>
                <a:ea typeface="Calibri"/>
                <a:cs typeface="Calibri"/>
                <a:sym typeface="Calibri"/>
              </a:rPr>
              <a:t>AAP Toolkit</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lt1"/>
              </a:buClr>
              <a:buSzPts val="2100"/>
              <a:buFont typeface="Calibri"/>
              <a:buChar char="-"/>
            </a:pPr>
            <a:r>
              <a:rPr b="0" i="0" lang="en" sz="2100" u="none" cap="none" strike="noStrike">
                <a:solidFill>
                  <a:schemeClr val="lt1"/>
                </a:solidFill>
                <a:latin typeface="Calibri"/>
                <a:ea typeface="Calibri"/>
                <a:cs typeface="Calibri"/>
                <a:sym typeface="Calibri"/>
              </a:rPr>
              <a:t>ADHD: What Every Parent Needs to know</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lt1"/>
              </a:buClr>
              <a:buSzPts val="2100"/>
              <a:buFont typeface="Calibri"/>
              <a:buChar char="-"/>
            </a:pPr>
            <a:r>
              <a:rPr b="0" i="0" lang="en" sz="2100" u="none" cap="none" strike="noStrike">
                <a:solidFill>
                  <a:schemeClr val="lt1"/>
                </a:solidFill>
                <a:latin typeface="Calibri"/>
                <a:ea typeface="Calibri"/>
                <a:cs typeface="Calibri"/>
                <a:sym typeface="Calibri"/>
              </a:rPr>
              <a:t>ADD Magazine: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	www.additudemag.com</a:t>
            </a:r>
            <a:endParaRPr b="0" i="0" sz="2100" u="none" cap="none" strike="noStrike">
              <a:solidFill>
                <a:schemeClr val="lt1"/>
              </a:solidFill>
              <a:latin typeface="Calibri"/>
              <a:ea typeface="Calibri"/>
              <a:cs typeface="Calibri"/>
              <a:sym typeface="Calibri"/>
            </a:endParaRPr>
          </a:p>
        </p:txBody>
      </p:sp>
      <p:pic>
        <p:nvPicPr>
          <p:cNvPr descr="Graphical user interface, website&#10;&#10;Description automatically generated" id="2213" name="Google Shape;2213;p288"/>
          <p:cNvPicPr preferRelativeResize="0"/>
          <p:nvPr/>
        </p:nvPicPr>
        <p:blipFill rotWithShape="1">
          <a:blip r:embed="rId3">
            <a:alphaModFix/>
          </a:blip>
          <a:srcRect b="730" l="180" r="9550" t="-730"/>
          <a:stretch/>
        </p:blipFill>
        <p:spPr>
          <a:xfrm>
            <a:off x="3502816" y="1189435"/>
            <a:ext cx="5641182" cy="3868342"/>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sp>
        <p:nvSpPr>
          <p:cNvPr id="2218" name="Google Shape;2218;p289"/>
          <p:cNvSpPr txBox="1"/>
          <p:nvPr>
            <p:ph type="ctrTitle"/>
          </p:nvPr>
        </p:nvSpPr>
        <p:spPr>
          <a:xfrm>
            <a:off x="1068269" y="111124"/>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Resources for ADHD Management</a:t>
            </a:r>
            <a:endParaRPr/>
          </a:p>
        </p:txBody>
      </p:sp>
      <p:pic>
        <p:nvPicPr>
          <p:cNvPr descr="Graphical user interface, website&#10;&#10;Description automatically generated" id="2219" name="Google Shape;2219;p289"/>
          <p:cNvPicPr preferRelativeResize="0"/>
          <p:nvPr/>
        </p:nvPicPr>
        <p:blipFill rotWithShape="1">
          <a:blip r:embed="rId3">
            <a:alphaModFix/>
          </a:blip>
          <a:srcRect b="0" l="0" r="0" t="0"/>
          <a:stretch/>
        </p:blipFill>
        <p:spPr>
          <a:xfrm>
            <a:off x="787400" y="1003300"/>
            <a:ext cx="7569200" cy="3682998"/>
          </a:xfrm>
          <a:prstGeom prst="rect">
            <a:avLst/>
          </a:prstGeom>
          <a:noFill/>
          <a:ln>
            <a:noFill/>
          </a:ln>
        </p:spPr>
      </p:pic>
      <p:sp>
        <p:nvSpPr>
          <p:cNvPr id="2220" name="Google Shape;2220;p289"/>
          <p:cNvSpPr txBox="1"/>
          <p:nvPr/>
        </p:nvSpPr>
        <p:spPr>
          <a:xfrm>
            <a:off x="5905500" y="4796654"/>
            <a:ext cx="12480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highlight>
                  <a:srgbClr val="FFFF00"/>
                </a:highlight>
                <a:latin typeface="Calibri"/>
                <a:ea typeface="Calibri"/>
                <a:cs typeface="Calibri"/>
                <a:sym typeface="Calibri"/>
              </a:rPr>
              <a:t>www.chadd.org</a:t>
            </a:r>
            <a:endParaRPr b="0" i="0" sz="1400" u="none" cap="none" strike="noStrike">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sp>
        <p:nvSpPr>
          <p:cNvPr id="2225" name="Google Shape;2225;p290"/>
          <p:cNvSpPr txBox="1"/>
          <p:nvPr>
            <p:ph type="ctrTitle"/>
          </p:nvPr>
        </p:nvSpPr>
        <p:spPr>
          <a:xfrm>
            <a:off x="1106369" y="-117475"/>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Resources for ADHD Management</a:t>
            </a:r>
            <a:endParaRPr/>
          </a:p>
        </p:txBody>
      </p:sp>
      <p:pic>
        <p:nvPicPr>
          <p:cNvPr descr="Graphical user interface, website&#10;&#10;Description automatically generated" id="2226" name="Google Shape;2226;p290"/>
          <p:cNvPicPr preferRelativeResize="0"/>
          <p:nvPr/>
        </p:nvPicPr>
        <p:blipFill rotWithShape="1">
          <a:blip r:embed="rId3">
            <a:alphaModFix/>
          </a:blip>
          <a:srcRect b="0" l="0" r="0" t="0"/>
          <a:stretch/>
        </p:blipFill>
        <p:spPr>
          <a:xfrm>
            <a:off x="952501" y="939800"/>
            <a:ext cx="7251700" cy="3657600"/>
          </a:xfrm>
          <a:prstGeom prst="rect">
            <a:avLst/>
          </a:prstGeom>
          <a:noFill/>
          <a:ln>
            <a:noFill/>
          </a:ln>
        </p:spPr>
      </p:pic>
      <p:sp>
        <p:nvSpPr>
          <p:cNvPr id="2227" name="Google Shape;2227;p290"/>
          <p:cNvSpPr txBox="1"/>
          <p:nvPr/>
        </p:nvSpPr>
        <p:spPr>
          <a:xfrm>
            <a:off x="5905500" y="4796654"/>
            <a:ext cx="19218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highlight>
                  <a:srgbClr val="FFFF00"/>
                </a:highlight>
                <a:latin typeface="Calibri"/>
                <a:ea typeface="Calibri"/>
                <a:cs typeface="Calibri"/>
                <a:sym typeface="Calibri"/>
              </a:rPr>
              <a:t>www.greaterocchadd.org</a:t>
            </a:r>
            <a:endParaRPr b="0" i="0" sz="1400" u="none" cap="none" strike="noStrike">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1" name="Shape 2231"/>
        <p:cNvGrpSpPr/>
        <p:nvPr/>
      </p:nvGrpSpPr>
      <p:grpSpPr>
        <a:xfrm>
          <a:off x="0" y="0"/>
          <a:ext cx="0" cy="0"/>
          <a:chOff x="0" y="0"/>
          <a:chExt cx="0" cy="0"/>
        </a:xfrm>
      </p:grpSpPr>
      <p:sp>
        <p:nvSpPr>
          <p:cNvPr id="2232" name="Google Shape;2232;p291"/>
          <p:cNvSpPr txBox="1"/>
          <p:nvPr>
            <p:ph type="ctrTitle"/>
          </p:nvPr>
        </p:nvSpPr>
        <p:spPr>
          <a:xfrm>
            <a:off x="1238132" y="267890"/>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Complementary and Alternative Therapies</a:t>
            </a:r>
            <a:endParaRPr/>
          </a:p>
        </p:txBody>
      </p:sp>
      <p:sp>
        <p:nvSpPr>
          <p:cNvPr id="2233" name="Google Shape;2233;p291"/>
          <p:cNvSpPr txBox="1"/>
          <p:nvPr/>
        </p:nvSpPr>
        <p:spPr>
          <a:xfrm>
            <a:off x="975122" y="1543050"/>
            <a:ext cx="7093800" cy="3301500"/>
          </a:xfrm>
          <a:prstGeom prst="rect">
            <a:avLst/>
          </a:prstGeom>
          <a:noFill/>
          <a:ln>
            <a:noFill/>
          </a:ln>
        </p:spPr>
        <p:txBody>
          <a:bodyPr anchorCtr="0" anchor="t" bIns="34275" lIns="68575" spcFirstLastPara="1" rIns="68575" wrap="square" tIns="34275">
            <a:spAutoFit/>
          </a:bodyPr>
          <a:lstStyle/>
          <a:p>
            <a:pPr indent="-222250" lvl="0" marL="215900" marR="0" rtl="0" algn="l">
              <a:lnSpc>
                <a:spcPct val="100000"/>
              </a:lnSpc>
              <a:spcBef>
                <a:spcPts val="0"/>
              </a:spcBef>
              <a:spcAft>
                <a:spcPts val="0"/>
              </a:spcAft>
              <a:buClr>
                <a:schemeClr val="lt1"/>
              </a:buClr>
              <a:buSzPts val="1500"/>
              <a:buChar char="-"/>
            </a:pPr>
            <a:r>
              <a:rPr i="0" lang="en" sz="1500" u="none" cap="none" strike="noStrike">
                <a:solidFill>
                  <a:schemeClr val="lt1"/>
                </a:solidFill>
              </a:rPr>
              <a:t>Vitamins, including Zinc, Magnesium, Omega-3- Fatty Acids</a:t>
            </a:r>
            <a:endParaRPr i="0" sz="1500" u="none" cap="none" strike="noStrike">
              <a:solidFill>
                <a:srgbClr val="000000"/>
              </a:solidFill>
            </a:endParaRPr>
          </a:p>
          <a:p>
            <a:pPr indent="-127000" lvl="0" marL="215900" marR="0" rtl="0" algn="l">
              <a:lnSpc>
                <a:spcPct val="100000"/>
              </a:lnSpc>
              <a:spcBef>
                <a:spcPts val="0"/>
              </a:spcBef>
              <a:spcAft>
                <a:spcPts val="0"/>
              </a:spcAft>
              <a:buClr>
                <a:schemeClr val="dk1"/>
              </a:buClr>
              <a:buSzPts val="1400"/>
              <a:buFont typeface="Calibri"/>
              <a:buNone/>
            </a:pPr>
            <a:r>
              <a:t/>
            </a:r>
            <a:endParaRPr i="0" sz="1500" u="none" cap="none" strike="noStrike">
              <a:solidFill>
                <a:schemeClr val="lt1"/>
              </a:solidFill>
            </a:endParaRPr>
          </a:p>
          <a:p>
            <a:pPr indent="-222250" lvl="0" marL="215900" marR="0" rtl="0" algn="l">
              <a:lnSpc>
                <a:spcPct val="100000"/>
              </a:lnSpc>
              <a:spcBef>
                <a:spcPts val="0"/>
              </a:spcBef>
              <a:spcAft>
                <a:spcPts val="0"/>
              </a:spcAft>
              <a:buClr>
                <a:schemeClr val="lt1"/>
              </a:buClr>
              <a:buSzPts val="1500"/>
              <a:buChar char="-"/>
            </a:pPr>
            <a:r>
              <a:rPr i="0" lang="en" sz="1500" u="none" cap="none" strike="noStrike">
                <a:solidFill>
                  <a:schemeClr val="lt1"/>
                </a:solidFill>
              </a:rPr>
              <a:t>Mindfulness techniques</a:t>
            </a:r>
            <a:endParaRPr i="0" sz="1500" u="none" cap="none" strike="noStrike">
              <a:solidFill>
                <a:schemeClr val="lt1"/>
              </a:solidFill>
            </a:endParaRPr>
          </a:p>
          <a:p>
            <a:pPr indent="0" lvl="0" marL="342900" marR="0" rtl="0" algn="l">
              <a:lnSpc>
                <a:spcPct val="100000"/>
              </a:lnSpc>
              <a:spcBef>
                <a:spcPts val="0"/>
              </a:spcBef>
              <a:spcAft>
                <a:spcPts val="0"/>
              </a:spcAft>
              <a:buNone/>
            </a:pPr>
            <a:r>
              <a:t/>
            </a:r>
            <a:endParaRPr sz="1500">
              <a:solidFill>
                <a:schemeClr val="lt1"/>
              </a:solidFill>
            </a:endParaRPr>
          </a:p>
          <a:p>
            <a:pPr indent="-222250" lvl="0" marL="215900" marR="0" rtl="0" algn="l">
              <a:lnSpc>
                <a:spcPct val="100000"/>
              </a:lnSpc>
              <a:spcBef>
                <a:spcPts val="0"/>
              </a:spcBef>
              <a:spcAft>
                <a:spcPts val="0"/>
              </a:spcAft>
              <a:buClr>
                <a:schemeClr val="lt1"/>
              </a:buClr>
              <a:buSzPts val="1500"/>
              <a:buChar char="-"/>
            </a:pPr>
            <a:r>
              <a:rPr lang="en" sz="1500">
                <a:solidFill>
                  <a:schemeClr val="lt1"/>
                </a:solidFill>
              </a:rPr>
              <a:t>Trigeminal nerve stimulator</a:t>
            </a:r>
            <a:endParaRPr sz="1500">
              <a:solidFill>
                <a:schemeClr val="lt1"/>
              </a:solidFill>
            </a:endParaRPr>
          </a:p>
          <a:p>
            <a:pPr indent="-127000" lvl="0" marL="215900" marR="0" rtl="0" algn="l">
              <a:lnSpc>
                <a:spcPct val="100000"/>
              </a:lnSpc>
              <a:spcBef>
                <a:spcPts val="0"/>
              </a:spcBef>
              <a:spcAft>
                <a:spcPts val="0"/>
              </a:spcAft>
              <a:buClr>
                <a:schemeClr val="dk1"/>
              </a:buClr>
              <a:buSzPts val="1400"/>
              <a:buFont typeface="Calibri"/>
              <a:buNone/>
            </a:pPr>
            <a:r>
              <a:t/>
            </a:r>
            <a:endParaRPr i="0" sz="1500" u="none" cap="none" strike="noStrike">
              <a:solidFill>
                <a:schemeClr val="lt1"/>
              </a:solidFill>
            </a:endParaRPr>
          </a:p>
          <a:p>
            <a:pPr indent="-222250" lvl="0" marL="215900" marR="0" rtl="0" algn="l">
              <a:lnSpc>
                <a:spcPct val="100000"/>
              </a:lnSpc>
              <a:spcBef>
                <a:spcPts val="0"/>
              </a:spcBef>
              <a:spcAft>
                <a:spcPts val="0"/>
              </a:spcAft>
              <a:buClr>
                <a:schemeClr val="lt1"/>
              </a:buClr>
              <a:buSzPts val="1500"/>
              <a:buChar char="-"/>
            </a:pPr>
            <a:r>
              <a:rPr i="0" lang="en" sz="1500" u="none" cap="none" strike="noStrike">
                <a:solidFill>
                  <a:schemeClr val="lt1"/>
                </a:solidFill>
              </a:rPr>
              <a:t>Neurofeedback, Biofeedback therapies</a:t>
            </a:r>
            <a:endParaRPr i="0" sz="1500" u="none" cap="none" strike="noStrike">
              <a:solidFill>
                <a:srgbClr val="000000"/>
              </a:solidFill>
            </a:endParaRPr>
          </a:p>
          <a:p>
            <a:pPr indent="-127000" lvl="0" marL="215900" marR="0" rtl="0" algn="l">
              <a:lnSpc>
                <a:spcPct val="100000"/>
              </a:lnSpc>
              <a:spcBef>
                <a:spcPts val="0"/>
              </a:spcBef>
              <a:spcAft>
                <a:spcPts val="0"/>
              </a:spcAft>
              <a:buClr>
                <a:schemeClr val="dk1"/>
              </a:buClr>
              <a:buSzPts val="1400"/>
              <a:buFont typeface="Calibri"/>
              <a:buNone/>
            </a:pPr>
            <a:r>
              <a:t/>
            </a:r>
            <a:endParaRPr i="0" sz="1500" u="none" cap="none" strike="noStrike">
              <a:solidFill>
                <a:schemeClr val="lt1"/>
              </a:solidFill>
            </a:endParaRPr>
          </a:p>
          <a:p>
            <a:pPr indent="-222250" lvl="0" marL="215900" marR="0" rtl="0" algn="l">
              <a:lnSpc>
                <a:spcPct val="100000"/>
              </a:lnSpc>
              <a:spcBef>
                <a:spcPts val="0"/>
              </a:spcBef>
              <a:spcAft>
                <a:spcPts val="0"/>
              </a:spcAft>
              <a:buClr>
                <a:schemeClr val="lt1"/>
              </a:buClr>
              <a:buSzPts val="1500"/>
              <a:buChar char="-"/>
            </a:pPr>
            <a:r>
              <a:rPr i="0" lang="en" sz="1500" u="none" cap="none" strike="noStrike">
                <a:solidFill>
                  <a:schemeClr val="lt1"/>
                </a:solidFill>
              </a:rPr>
              <a:t>Video-game based therapy for increasing attention: EndeavorRx.</a:t>
            </a:r>
            <a:endParaRPr sz="1500">
              <a:solidFill>
                <a:schemeClr val="lt1"/>
              </a:solidFill>
            </a:endParaRPr>
          </a:p>
          <a:p>
            <a:pPr indent="0" lvl="0" marL="342900" marR="0" rtl="0" algn="l">
              <a:lnSpc>
                <a:spcPct val="100000"/>
              </a:lnSpc>
              <a:spcBef>
                <a:spcPts val="0"/>
              </a:spcBef>
              <a:spcAft>
                <a:spcPts val="0"/>
              </a:spcAft>
              <a:buNone/>
            </a:pPr>
            <a:r>
              <a:t/>
            </a:r>
            <a:endParaRPr sz="1500">
              <a:solidFill>
                <a:schemeClr val="lt1"/>
              </a:solidFill>
            </a:endParaRPr>
          </a:p>
          <a:p>
            <a:pPr indent="0" lvl="0" marL="342900" marR="0" rtl="0" algn="l">
              <a:lnSpc>
                <a:spcPct val="100000"/>
              </a:lnSpc>
              <a:spcBef>
                <a:spcPts val="0"/>
              </a:spcBef>
              <a:spcAft>
                <a:spcPts val="0"/>
              </a:spcAft>
              <a:buNone/>
            </a:pPr>
            <a:r>
              <a:t/>
            </a:r>
            <a:endParaRPr sz="1500">
              <a:solidFill>
                <a:schemeClr val="lt1"/>
              </a:solidFill>
            </a:endParaRPr>
          </a:p>
          <a:p>
            <a:pPr indent="-127000" lvl="0" marL="215900" marR="0" rtl="0" algn="l">
              <a:lnSpc>
                <a:spcPct val="100000"/>
              </a:lnSpc>
              <a:spcBef>
                <a:spcPts val="0"/>
              </a:spcBef>
              <a:spcAft>
                <a:spcPts val="0"/>
              </a:spcAft>
              <a:buClr>
                <a:schemeClr val="dk1"/>
              </a:buClr>
              <a:buSzPts val="1400"/>
              <a:buFont typeface="Calibri"/>
              <a:buNone/>
            </a:pPr>
            <a:r>
              <a:t/>
            </a:r>
            <a:endParaRPr i="0" sz="1500" u="none" cap="none" strike="noStrike">
              <a:solidFill>
                <a:schemeClr val="lt1"/>
              </a:solidFill>
            </a:endParaRPr>
          </a:p>
          <a:p>
            <a:pPr indent="-127000" lvl="0" marL="215900" marR="0" rtl="0" algn="l">
              <a:lnSpc>
                <a:spcPct val="100000"/>
              </a:lnSpc>
              <a:spcBef>
                <a:spcPts val="0"/>
              </a:spcBef>
              <a:spcAft>
                <a:spcPts val="0"/>
              </a:spcAft>
              <a:buClr>
                <a:schemeClr val="dk1"/>
              </a:buClr>
              <a:buSzPts val="1400"/>
              <a:buFont typeface="Calibri"/>
              <a:buNone/>
            </a:pPr>
            <a:r>
              <a:t/>
            </a:r>
            <a:endParaRPr i="0" sz="1500" u="none" cap="none" strike="noStrike">
              <a:solidFill>
                <a:schemeClr val="lt1"/>
              </a:solidFill>
            </a:endParaRPr>
          </a:p>
          <a:p>
            <a:pPr indent="0" lvl="0" marL="0" marR="0" rtl="0" algn="l">
              <a:lnSpc>
                <a:spcPct val="100000"/>
              </a:lnSpc>
              <a:spcBef>
                <a:spcPts val="0"/>
              </a:spcBef>
              <a:spcAft>
                <a:spcPts val="0"/>
              </a:spcAft>
              <a:buClr>
                <a:srgbClr val="000000"/>
              </a:buClr>
              <a:buSzPts val="1400"/>
              <a:buFont typeface="Arial"/>
              <a:buNone/>
            </a:pPr>
            <a:r>
              <a:rPr i="0" lang="en" sz="1500" u="none" cap="none" strike="noStrike">
                <a:solidFill>
                  <a:schemeClr val="lt1"/>
                </a:solidFill>
              </a:rPr>
              <a:t>Further research is needed to study long-term outcomes with these therapies. </a:t>
            </a:r>
            <a:endParaRPr i="0" sz="1500" u="none" cap="none" strike="noStrike">
              <a:solidFill>
                <a:srgbClr val="000000"/>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292"/>
          <p:cNvSpPr txBox="1"/>
          <p:nvPr>
            <p:ph type="ctrTitle"/>
          </p:nvPr>
        </p:nvSpPr>
        <p:spPr>
          <a:xfrm>
            <a:off x="1238132" y="267890"/>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eTNS</a:t>
            </a:r>
            <a:endParaRPr/>
          </a:p>
        </p:txBody>
      </p:sp>
      <p:sp>
        <p:nvSpPr>
          <p:cNvPr id="2239" name="Google Shape;2239;p292"/>
          <p:cNvSpPr txBox="1"/>
          <p:nvPr/>
        </p:nvSpPr>
        <p:spPr>
          <a:xfrm>
            <a:off x="975122" y="1543050"/>
            <a:ext cx="70938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i="0" lang="en" sz="1500" u="none" cap="none" strike="noStrike">
                <a:solidFill>
                  <a:schemeClr val="lt1"/>
                </a:solidFill>
              </a:rPr>
              <a:t>. </a:t>
            </a:r>
            <a:endParaRPr i="0" sz="1500" u="none" cap="none" strike="noStrike">
              <a:solidFill>
                <a:srgbClr val="000000"/>
              </a:solidFill>
            </a:endParaRPr>
          </a:p>
        </p:txBody>
      </p:sp>
      <p:pic>
        <p:nvPicPr>
          <p:cNvPr id="2240" name="Google Shape;2240;p292"/>
          <p:cNvPicPr preferRelativeResize="0"/>
          <p:nvPr/>
        </p:nvPicPr>
        <p:blipFill rotWithShape="1">
          <a:blip r:embed="rId3">
            <a:alphaModFix/>
          </a:blip>
          <a:srcRect b="37108" l="46436" r="21245" t="17449"/>
          <a:stretch/>
        </p:blipFill>
        <p:spPr>
          <a:xfrm>
            <a:off x="5190900" y="1765275"/>
            <a:ext cx="3014152" cy="2158499"/>
          </a:xfrm>
          <a:prstGeom prst="rect">
            <a:avLst/>
          </a:prstGeom>
          <a:noFill/>
          <a:ln>
            <a:noFill/>
          </a:ln>
        </p:spPr>
      </p:pic>
      <p:pic>
        <p:nvPicPr>
          <p:cNvPr id="2241" name="Google Shape;2241;p292"/>
          <p:cNvPicPr preferRelativeResize="0"/>
          <p:nvPr/>
        </p:nvPicPr>
        <p:blipFill rotWithShape="1">
          <a:blip r:embed="rId4">
            <a:alphaModFix/>
          </a:blip>
          <a:srcRect b="37462" l="26927" r="52576" t="27516"/>
          <a:stretch/>
        </p:blipFill>
        <p:spPr>
          <a:xfrm>
            <a:off x="1886275" y="1765275"/>
            <a:ext cx="2508548" cy="2158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9" name="Shape 539"/>
        <p:cNvGrpSpPr/>
        <p:nvPr/>
      </p:nvGrpSpPr>
      <p:grpSpPr>
        <a:xfrm>
          <a:off x="0" y="0"/>
          <a:ext cx="0" cy="0"/>
          <a:chOff x="0" y="0"/>
          <a:chExt cx="0" cy="0"/>
        </a:xfrm>
      </p:grpSpPr>
      <p:sp>
        <p:nvSpPr>
          <p:cNvPr id="540" name="Google Shape;540;p86"/>
          <p:cNvSpPr txBox="1"/>
          <p:nvPr>
            <p:ph idx="1" type="body"/>
          </p:nvPr>
        </p:nvSpPr>
        <p:spPr>
          <a:xfrm>
            <a:off x="225334" y="1694329"/>
            <a:ext cx="2644200" cy="17547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767679"/>
              </a:buClr>
              <a:buSzPts val="1500"/>
              <a:buNone/>
            </a:pPr>
            <a:r>
              <a:rPr lang="en" sz="1500"/>
              <a:t>Mean count and 95% confidence intervals of co-occurring conditions in 8-year-old children with autism spectrum disorder in Autism and Developmental Disability Monitoring Network</a:t>
            </a:r>
            <a:endParaRPr/>
          </a:p>
        </p:txBody>
      </p:sp>
      <p:pic>
        <p:nvPicPr>
          <p:cNvPr id="541" name="Google Shape;541;p86"/>
          <p:cNvPicPr preferRelativeResize="0"/>
          <p:nvPr>
            <p:ph idx="2" type="body"/>
          </p:nvPr>
        </p:nvPicPr>
        <p:blipFill rotWithShape="1">
          <a:blip r:embed="rId3">
            <a:alphaModFix/>
          </a:blip>
          <a:srcRect b="0" l="0" r="0" t="0"/>
          <a:stretch/>
        </p:blipFill>
        <p:spPr>
          <a:xfrm>
            <a:off x="3208627" y="1158257"/>
            <a:ext cx="5229900" cy="3819300"/>
          </a:xfrm>
          <a:prstGeom prst="rect">
            <a:avLst/>
          </a:prstGeom>
          <a:noFill/>
          <a:ln>
            <a:noFill/>
          </a:ln>
        </p:spPr>
      </p:pic>
      <p:sp>
        <p:nvSpPr>
          <p:cNvPr id="542" name="Google Shape;542;p86"/>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Change in Recognition of Co-Occurring Diagnoses Over 8 Years In 8 Year Olds</a:t>
            </a:r>
            <a:endParaRPr/>
          </a:p>
        </p:txBody>
      </p:sp>
      <p:sp>
        <p:nvSpPr>
          <p:cNvPr id="543" name="Google Shape;543;p86"/>
          <p:cNvSpPr txBox="1"/>
          <p:nvPr/>
        </p:nvSpPr>
        <p:spPr>
          <a:xfrm>
            <a:off x="1336654" y="4788865"/>
            <a:ext cx="25080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00">
                <a:solidFill>
                  <a:srgbClr val="767679"/>
                </a:solidFill>
                <a:latin typeface="Arial"/>
                <a:ea typeface="Arial"/>
                <a:cs typeface="Arial"/>
                <a:sym typeface="Arial"/>
              </a:rPr>
              <a:t>Rubinstein, et al. Res Dev Disabil. 2018 December ; 83: 168–178</a:t>
            </a:r>
            <a:endParaRPr sz="600">
              <a:solidFill>
                <a:srgbClr val="767679"/>
              </a:solidFill>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5" name="Shape 2245"/>
        <p:cNvGrpSpPr/>
        <p:nvPr/>
      </p:nvGrpSpPr>
      <p:grpSpPr>
        <a:xfrm>
          <a:off x="0" y="0"/>
          <a:ext cx="0" cy="0"/>
          <a:chOff x="0" y="0"/>
          <a:chExt cx="0" cy="0"/>
        </a:xfrm>
      </p:grpSpPr>
      <p:sp>
        <p:nvSpPr>
          <p:cNvPr id="2246" name="Google Shape;2246;p293"/>
          <p:cNvSpPr txBox="1"/>
          <p:nvPr>
            <p:ph type="ctrTitle"/>
          </p:nvPr>
        </p:nvSpPr>
        <p:spPr>
          <a:xfrm>
            <a:off x="1140907" y="160940"/>
            <a:ext cx="6667800" cy="127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000"/>
              <a:buFont typeface="Calibri"/>
              <a:buNone/>
            </a:pPr>
            <a:r>
              <a:rPr i="0" lang="en"/>
              <a:t>EndeavorRX</a:t>
            </a:r>
            <a:endParaRPr/>
          </a:p>
        </p:txBody>
      </p:sp>
      <p:sp>
        <p:nvSpPr>
          <p:cNvPr id="2247" name="Google Shape;2247;p293"/>
          <p:cNvSpPr txBox="1"/>
          <p:nvPr/>
        </p:nvSpPr>
        <p:spPr>
          <a:xfrm>
            <a:off x="975122" y="1543050"/>
            <a:ext cx="70938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i="0" lang="en" sz="1500" u="none" cap="none" strike="noStrike">
                <a:solidFill>
                  <a:schemeClr val="lt1"/>
                </a:solidFill>
              </a:rPr>
              <a:t>. </a:t>
            </a:r>
            <a:endParaRPr i="0" sz="1500" u="none" cap="none" strike="noStrike">
              <a:solidFill>
                <a:srgbClr val="000000"/>
              </a:solidFill>
            </a:endParaRPr>
          </a:p>
        </p:txBody>
      </p:sp>
      <p:pic>
        <p:nvPicPr>
          <p:cNvPr id="2248" name="Google Shape;2248;p293"/>
          <p:cNvPicPr preferRelativeResize="0"/>
          <p:nvPr/>
        </p:nvPicPr>
        <p:blipFill rotWithShape="1">
          <a:blip r:embed="rId3">
            <a:alphaModFix/>
          </a:blip>
          <a:srcRect b="7571" l="14472" r="37171" t="35671"/>
          <a:stretch/>
        </p:blipFill>
        <p:spPr>
          <a:xfrm>
            <a:off x="1818225" y="1319275"/>
            <a:ext cx="5717176" cy="3607274"/>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2" name="Shape 2252"/>
        <p:cNvGrpSpPr/>
        <p:nvPr/>
      </p:nvGrpSpPr>
      <p:grpSpPr>
        <a:xfrm>
          <a:off x="0" y="0"/>
          <a:ext cx="0" cy="0"/>
          <a:chOff x="0" y="0"/>
          <a:chExt cx="0" cy="0"/>
        </a:xfrm>
      </p:grpSpPr>
      <p:pic>
        <p:nvPicPr>
          <p:cNvPr descr="shutterstock_433871116_1000x667_Medium.jpg" id="2253" name="Google Shape;2253;p294"/>
          <p:cNvPicPr preferRelativeResize="0"/>
          <p:nvPr/>
        </p:nvPicPr>
        <p:blipFill rotWithShape="1">
          <a:blip r:embed="rId3">
            <a:alphaModFix/>
          </a:blip>
          <a:srcRect b="5673" l="25244" r="-6650" t="-27953"/>
          <a:stretch/>
        </p:blipFill>
        <p:spPr>
          <a:xfrm>
            <a:off x="6049101" y="-867383"/>
            <a:ext cx="3399000" cy="3336000"/>
          </a:xfrm>
          <a:prstGeom prst="ellipse">
            <a:avLst/>
          </a:prstGeom>
          <a:noFill/>
          <a:ln>
            <a:noFill/>
          </a:ln>
        </p:spPr>
      </p:pic>
      <p:sp>
        <p:nvSpPr>
          <p:cNvPr id="2254" name="Google Shape;2254;p294"/>
          <p:cNvSpPr txBox="1"/>
          <p:nvPr>
            <p:ph idx="4294967295" type="body"/>
          </p:nvPr>
        </p:nvSpPr>
        <p:spPr>
          <a:xfrm>
            <a:off x="6609" y="1028760"/>
            <a:ext cx="6524700" cy="3902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None/>
            </a:pPr>
            <a:r>
              <a:rPr b="1" lang="en" sz="1800"/>
              <a:t> </a:t>
            </a:r>
            <a:endParaRPr/>
          </a:p>
          <a:p>
            <a:pPr indent="-215900" lvl="0" marL="215900" rtl="0" algn="l">
              <a:lnSpc>
                <a:spcPct val="90000"/>
              </a:lnSpc>
              <a:spcBef>
                <a:spcPts val="800"/>
              </a:spcBef>
              <a:spcAft>
                <a:spcPts val="0"/>
              </a:spcAft>
              <a:buClr>
                <a:schemeClr val="dk1"/>
              </a:buClr>
              <a:buSzPts val="1800"/>
              <a:buFont typeface="Calibri"/>
              <a:buChar char="-"/>
            </a:pPr>
            <a:r>
              <a:rPr b="1" lang="en" sz="1800"/>
              <a:t>ADHD is the most treatable disorder in psychiatry.</a:t>
            </a:r>
            <a:endParaRPr/>
          </a:p>
          <a:p>
            <a:pPr indent="0" lvl="0" marL="215900" rtl="0" algn="l">
              <a:lnSpc>
                <a:spcPct val="90000"/>
              </a:lnSpc>
              <a:spcBef>
                <a:spcPts val="800"/>
              </a:spcBef>
              <a:spcAft>
                <a:spcPts val="0"/>
              </a:spcAft>
              <a:buClr>
                <a:schemeClr val="dk1"/>
              </a:buClr>
              <a:buSzPts val="4700"/>
              <a:buFont typeface="Calibri"/>
              <a:buNone/>
            </a:pPr>
            <a:r>
              <a:t/>
            </a:r>
            <a:endParaRPr sz="4700"/>
          </a:p>
          <a:p>
            <a:pPr indent="-25400" lvl="0" marL="177800" rtl="0" algn="l">
              <a:lnSpc>
                <a:spcPct val="90000"/>
              </a:lnSpc>
              <a:spcBef>
                <a:spcPts val="800"/>
              </a:spcBef>
              <a:spcAft>
                <a:spcPts val="0"/>
              </a:spcAft>
              <a:buClr>
                <a:schemeClr val="dk1"/>
              </a:buClr>
              <a:buSzPts val="2300"/>
              <a:buFont typeface="Calibri"/>
              <a:buNone/>
            </a:pPr>
            <a:r>
              <a:t/>
            </a:r>
            <a:endParaRPr sz="2300"/>
          </a:p>
          <a:p>
            <a:pPr indent="-38100" lvl="0" marL="177800" rtl="0" algn="l">
              <a:lnSpc>
                <a:spcPct val="90000"/>
              </a:lnSpc>
              <a:spcBef>
                <a:spcPts val="800"/>
              </a:spcBef>
              <a:spcAft>
                <a:spcPts val="0"/>
              </a:spcAft>
              <a:buClr>
                <a:schemeClr val="dk1"/>
              </a:buClr>
              <a:buSzPts val="2100"/>
              <a:buFont typeface="Calibri"/>
              <a:buNone/>
            </a:pPr>
            <a:r>
              <a:t/>
            </a:r>
            <a:endParaRPr/>
          </a:p>
          <a:p>
            <a:pPr indent="-38100" lvl="0" marL="177800" rtl="0" algn="l">
              <a:lnSpc>
                <a:spcPct val="90000"/>
              </a:lnSpc>
              <a:spcBef>
                <a:spcPts val="800"/>
              </a:spcBef>
              <a:spcAft>
                <a:spcPts val="0"/>
              </a:spcAft>
              <a:buClr>
                <a:schemeClr val="dk1"/>
              </a:buClr>
              <a:buSzPts val="2100"/>
              <a:buFont typeface="Calibri"/>
              <a:buNone/>
            </a:pPr>
            <a:r>
              <a:t/>
            </a:r>
            <a:endParaRPr/>
          </a:p>
          <a:p>
            <a:pPr indent="-38100" lvl="0" marL="177800" rtl="0" algn="l">
              <a:lnSpc>
                <a:spcPct val="90000"/>
              </a:lnSpc>
              <a:spcBef>
                <a:spcPts val="800"/>
              </a:spcBef>
              <a:spcAft>
                <a:spcPts val="0"/>
              </a:spcAft>
              <a:buClr>
                <a:schemeClr val="dk1"/>
              </a:buClr>
              <a:buSzPts val="2100"/>
              <a:buFont typeface="Calibri"/>
              <a:buNone/>
            </a:pPr>
            <a:r>
              <a:t/>
            </a:r>
            <a:endParaRPr/>
          </a:p>
          <a:p>
            <a:pPr indent="-38100" lvl="0" marL="177800" rtl="0" algn="l">
              <a:lnSpc>
                <a:spcPct val="90000"/>
              </a:lnSpc>
              <a:spcBef>
                <a:spcPts val="800"/>
              </a:spcBef>
              <a:spcAft>
                <a:spcPts val="0"/>
              </a:spcAft>
              <a:buClr>
                <a:schemeClr val="dk1"/>
              </a:buClr>
              <a:buSzPts val="2100"/>
              <a:buFont typeface="Calibri"/>
              <a:buNone/>
            </a:pPr>
            <a:r>
              <a:t/>
            </a:r>
            <a:endParaRPr/>
          </a:p>
          <a:p>
            <a:pPr indent="-38100" lvl="0" marL="177800" rtl="0" algn="l">
              <a:lnSpc>
                <a:spcPct val="90000"/>
              </a:lnSpc>
              <a:spcBef>
                <a:spcPts val="800"/>
              </a:spcBef>
              <a:spcAft>
                <a:spcPts val="0"/>
              </a:spcAft>
              <a:buClr>
                <a:schemeClr val="dk1"/>
              </a:buClr>
              <a:buSzPts val="2100"/>
              <a:buFont typeface="Calibri"/>
              <a:buNone/>
            </a:pPr>
            <a:r>
              <a:t/>
            </a:r>
            <a:endParaRPr/>
          </a:p>
        </p:txBody>
      </p:sp>
      <p:sp>
        <p:nvSpPr>
          <p:cNvPr id="2255" name="Google Shape;2255;p294"/>
          <p:cNvSpPr txBox="1"/>
          <p:nvPr/>
        </p:nvSpPr>
        <p:spPr>
          <a:xfrm>
            <a:off x="713475" y="122700"/>
            <a:ext cx="5057100" cy="10215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064A4"/>
              </a:buClr>
              <a:buSzPts val="3000"/>
              <a:buFont typeface="Arial"/>
              <a:buNone/>
            </a:pPr>
            <a:r>
              <a:rPr b="0" i="0" lang="en" sz="3000" u="none" cap="none" strike="noStrike">
                <a:solidFill>
                  <a:srgbClr val="0064A4"/>
                </a:solidFill>
                <a:latin typeface="Arial"/>
                <a:ea typeface="Arial"/>
                <a:cs typeface="Arial"/>
                <a:sym typeface="Arial"/>
              </a:rPr>
              <a:t>Take home points</a:t>
            </a:r>
            <a:endParaRPr b="0" i="0" sz="1100" u="none" cap="none" strike="noStrike">
              <a:solidFill>
                <a:srgbClr val="000000"/>
              </a:solidFill>
              <a:latin typeface="Arial"/>
              <a:ea typeface="Arial"/>
              <a:cs typeface="Arial"/>
              <a:sym typeface="Arial"/>
            </a:endParaRPr>
          </a:p>
        </p:txBody>
      </p:sp>
      <p:sp>
        <p:nvSpPr>
          <p:cNvPr id="2256" name="Google Shape;2256;p294"/>
          <p:cNvSpPr txBox="1"/>
          <p:nvPr/>
        </p:nvSpPr>
        <p:spPr>
          <a:xfrm>
            <a:off x="0" y="2154749"/>
            <a:ext cx="8920500" cy="2008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Management using combined medication and behavioral approach has shown best outcomes.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Stimulants are among the most effective treatments in medicine with effect sizes of 1</a:t>
            </a:r>
            <a:r>
              <a:rPr lang="en" sz="1800">
                <a:solidFill>
                  <a:schemeClr val="dk1"/>
                </a:solidFill>
                <a:latin typeface="Calibri"/>
                <a:ea typeface="Calibri"/>
                <a:cs typeface="Calibri"/>
                <a:sym typeface="Calibri"/>
              </a:rPr>
              <a:t>, though the effect size may be smaller in ASD+ ADHD (0.67). Non-stimulants may also be efficacious in ASD +ADHD.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Useful tools for management are available through the AAP, CHADD.</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p295"/>
          <p:cNvSpPr txBox="1"/>
          <p:nvPr>
            <p:ph type="ctrTitle"/>
          </p:nvPr>
        </p:nvSpPr>
        <p:spPr>
          <a:xfrm>
            <a:off x="1025129" y="220265"/>
            <a:ext cx="6858000" cy="758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Font typeface="Calibri"/>
              <a:buNone/>
            </a:pPr>
            <a:r>
              <a:rPr lang="en" sz="2700"/>
              <a:t>References</a:t>
            </a:r>
            <a:endParaRPr/>
          </a:p>
        </p:txBody>
      </p:sp>
      <p:sp>
        <p:nvSpPr>
          <p:cNvPr id="2262" name="Google Shape;2262;p295"/>
          <p:cNvSpPr txBox="1"/>
          <p:nvPr>
            <p:ph idx="1" type="subTitle"/>
          </p:nvPr>
        </p:nvSpPr>
        <p:spPr>
          <a:xfrm>
            <a:off x="1143000" y="1667933"/>
            <a:ext cx="6858000" cy="2892300"/>
          </a:xfrm>
          <a:prstGeom prst="rect">
            <a:avLst/>
          </a:prstGeom>
          <a:noFill/>
          <a:ln>
            <a:noFill/>
          </a:ln>
        </p:spPr>
        <p:txBody>
          <a:bodyPr anchorCtr="0" anchor="t" bIns="34275" lIns="68575" spcFirstLastPara="1" rIns="68575" wrap="square" tIns="34275">
            <a:normAutofit fontScale="55000"/>
          </a:bodyPr>
          <a:lstStyle/>
          <a:p>
            <a:pPr indent="-252888" lvl="0" marL="254000" rtl="0" algn="l">
              <a:lnSpc>
                <a:spcPct val="150000"/>
              </a:lnSpc>
              <a:spcBef>
                <a:spcPts val="0"/>
              </a:spcBef>
              <a:spcAft>
                <a:spcPts val="0"/>
              </a:spcAft>
              <a:buClr>
                <a:schemeClr val="dk1"/>
              </a:buClr>
              <a:buSzPct val="100000"/>
              <a:buFont typeface="Calibri"/>
              <a:buChar char="-"/>
            </a:pPr>
            <a:r>
              <a:rPr b="1" lang="en" sz="2150">
                <a:solidFill>
                  <a:schemeClr val="dk1"/>
                </a:solidFill>
              </a:rPr>
              <a:t>MTA study</a:t>
            </a:r>
            <a:endParaRPr b="1" sz="2150">
              <a:solidFill>
                <a:schemeClr val="dk1"/>
              </a:solidFill>
            </a:endParaRPr>
          </a:p>
          <a:p>
            <a:pPr indent="-252888" lvl="0" marL="254000" rtl="0" algn="l">
              <a:lnSpc>
                <a:spcPct val="150000"/>
              </a:lnSpc>
              <a:spcBef>
                <a:spcPts val="0"/>
              </a:spcBef>
              <a:spcAft>
                <a:spcPts val="0"/>
              </a:spcAft>
              <a:buClr>
                <a:schemeClr val="dk1"/>
              </a:buClr>
              <a:buSzPct val="100000"/>
              <a:buChar char="-"/>
            </a:pPr>
            <a:r>
              <a:rPr b="1" lang="en" sz="2150">
                <a:solidFill>
                  <a:schemeClr val="dk1"/>
                </a:solidFill>
              </a:rPr>
              <a:t>AACAP Practice Parameters</a:t>
            </a:r>
            <a:endParaRPr b="1" sz="2150">
              <a:solidFill>
                <a:schemeClr val="dk1"/>
              </a:solidFill>
            </a:endParaRPr>
          </a:p>
          <a:p>
            <a:pPr indent="-252888" lvl="0" marL="254000" rtl="0" algn="l">
              <a:lnSpc>
                <a:spcPct val="150000"/>
              </a:lnSpc>
              <a:spcBef>
                <a:spcPts val="800"/>
              </a:spcBef>
              <a:spcAft>
                <a:spcPts val="0"/>
              </a:spcAft>
              <a:buClr>
                <a:schemeClr val="dk1"/>
              </a:buClr>
              <a:buSzPct val="100000"/>
              <a:buFont typeface="Calibri"/>
              <a:buChar char="-"/>
            </a:pPr>
            <a:r>
              <a:rPr b="1" lang="en" sz="2150">
                <a:solidFill>
                  <a:schemeClr val="dk1"/>
                </a:solidFill>
              </a:rPr>
              <a:t>ADHD toolkit </a:t>
            </a:r>
            <a:endParaRPr b="1" sz="2150">
              <a:solidFill>
                <a:schemeClr val="dk1"/>
              </a:solidFill>
            </a:endParaRPr>
          </a:p>
          <a:p>
            <a:pPr indent="-247650" lvl="0" marL="254000" rtl="0" algn="l">
              <a:lnSpc>
                <a:spcPct val="90000"/>
              </a:lnSpc>
              <a:spcBef>
                <a:spcPts val="800"/>
              </a:spcBef>
              <a:spcAft>
                <a:spcPts val="0"/>
              </a:spcAft>
              <a:buSzPct val="100000"/>
              <a:buFont typeface="Calibri"/>
              <a:buChar char="-"/>
            </a:pPr>
            <a:r>
              <a:rPr lang="en" sz="2000"/>
              <a:t>Capute and Accardo’s Neurodevelopmental Disabilities in Infancy and Childhood, 3</a:t>
            </a:r>
            <a:r>
              <a:rPr baseline="30000" lang="en" sz="2000"/>
              <a:t>rd</a:t>
            </a:r>
            <a:r>
              <a:rPr lang="en" sz="2000"/>
              <a:t> edition. </a:t>
            </a:r>
            <a:endParaRPr sz="2000"/>
          </a:p>
          <a:p>
            <a:pPr indent="-247650" lvl="0" marL="254000" rtl="0" algn="l">
              <a:lnSpc>
                <a:spcPct val="90000"/>
              </a:lnSpc>
              <a:spcBef>
                <a:spcPts val="800"/>
              </a:spcBef>
              <a:spcAft>
                <a:spcPts val="0"/>
              </a:spcAft>
              <a:buSzPct val="100000"/>
              <a:buFont typeface="Calibri"/>
              <a:buChar char="-"/>
            </a:pPr>
            <a:r>
              <a:rPr lang="en" sz="2000"/>
              <a:t>Faraone et al. Attention deficit Hyperactivity Disorder, 2015. </a:t>
            </a:r>
            <a:r>
              <a:rPr i="1" lang="en" sz="2000"/>
              <a:t>Nature Review Disease Primers</a:t>
            </a:r>
            <a:endParaRPr sz="2000"/>
          </a:p>
          <a:p>
            <a:pPr indent="-247650" lvl="0" marL="254000" rtl="0" algn="l">
              <a:lnSpc>
                <a:spcPct val="90000"/>
              </a:lnSpc>
              <a:spcBef>
                <a:spcPts val="800"/>
              </a:spcBef>
              <a:spcAft>
                <a:spcPts val="0"/>
              </a:spcAft>
              <a:buSzPct val="100000"/>
              <a:buChar char="-"/>
            </a:pPr>
            <a:r>
              <a:rPr lang="en" sz="2000"/>
              <a:t>Bellato et al. Heart Rate Variability in Children and Adolescents with Autism, ADHD and Co-occuring Autism and ADHD, during Passive and Active Experimental Conditions, 2022 </a:t>
            </a:r>
            <a:r>
              <a:rPr i="1" lang="en" sz="2000"/>
              <a:t>J Autism Dev  Disorder</a:t>
            </a:r>
            <a:endParaRPr sz="2000"/>
          </a:p>
          <a:p>
            <a:pPr indent="-247650" lvl="0" marL="254000" rtl="0" algn="l">
              <a:lnSpc>
                <a:spcPct val="90000"/>
              </a:lnSpc>
              <a:spcBef>
                <a:spcPts val="800"/>
              </a:spcBef>
              <a:spcAft>
                <a:spcPts val="0"/>
              </a:spcAft>
              <a:buSzPct val="100000"/>
              <a:buFont typeface="Calibri"/>
              <a:buChar char="-"/>
            </a:pPr>
            <a:r>
              <a:rPr lang="en" sz="2000"/>
              <a:t>Mellahn et al.  2022.</a:t>
            </a:r>
            <a:r>
              <a:rPr b="0" i="0" lang="en" sz="2000"/>
              <a:t>Understanding the Diversity of Pharmacotherapeutic Management of ADHD With Co-occurring Autism: An Australian Cross-Sectional Survey</a:t>
            </a:r>
            <a:r>
              <a:rPr lang="en" sz="2000"/>
              <a:t>, 2022.</a:t>
            </a:r>
            <a:r>
              <a:rPr b="0" i="0" lang="en" sz="2000"/>
              <a:t> </a:t>
            </a:r>
            <a:r>
              <a:rPr b="0" i="1" lang="en" sz="2000"/>
              <a:t>Front Psych</a:t>
            </a:r>
            <a:r>
              <a:rPr b="0" i="0" lang="en" sz="2000"/>
              <a:t> </a:t>
            </a:r>
            <a:endParaRPr sz="2000"/>
          </a:p>
          <a:p>
            <a:pPr indent="-247650" lvl="0" marL="254000" rtl="0" algn="l">
              <a:lnSpc>
                <a:spcPct val="90000"/>
              </a:lnSpc>
              <a:spcBef>
                <a:spcPts val="800"/>
              </a:spcBef>
              <a:spcAft>
                <a:spcPts val="0"/>
              </a:spcAft>
              <a:buSzPct val="100000"/>
              <a:buFont typeface="Calibri"/>
              <a:buChar char="-"/>
            </a:pPr>
            <a:r>
              <a:rPr lang="en" sz="2000"/>
              <a:t>Beaton et al. Experience of criticism in adults with ADHD: A qualitative study, 2022. </a:t>
            </a:r>
            <a:r>
              <a:rPr i="1" lang="en" sz="2000"/>
              <a:t>PLOS One</a:t>
            </a:r>
            <a:endParaRPr sz="2000"/>
          </a:p>
          <a:p>
            <a:pPr indent="-165100" lvl="0" marL="254000" rtl="0" algn="l">
              <a:lnSpc>
                <a:spcPct val="90000"/>
              </a:lnSpc>
              <a:spcBef>
                <a:spcPts val="800"/>
              </a:spcBef>
              <a:spcAft>
                <a:spcPts val="0"/>
              </a:spcAft>
              <a:buClr>
                <a:schemeClr val="dk1"/>
              </a:buClr>
              <a:buSzPct val="64285"/>
              <a:buFont typeface="Calibri"/>
              <a:buNone/>
            </a:pPr>
            <a:r>
              <a:t/>
            </a:r>
            <a:endParaRPr/>
          </a:p>
        </p:txBody>
      </p:sp>
      <p:pic>
        <p:nvPicPr>
          <p:cNvPr id="2263" name="Google Shape;2263;p295"/>
          <p:cNvPicPr preferRelativeResize="0"/>
          <p:nvPr/>
        </p:nvPicPr>
        <p:blipFill rotWithShape="1">
          <a:blip r:embed="rId3">
            <a:alphaModFix/>
          </a:blip>
          <a:srcRect b="0" l="0" r="0" t="0"/>
          <a:stretch/>
        </p:blipFill>
        <p:spPr>
          <a:xfrm>
            <a:off x="352425" y="4427026"/>
            <a:ext cx="340997" cy="373575"/>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296"/>
          <p:cNvSpPr txBox="1"/>
          <p:nvPr>
            <p:ph type="ctrTitle"/>
          </p:nvPr>
        </p:nvSpPr>
        <p:spPr>
          <a:xfrm>
            <a:off x="612140" y="2012377"/>
            <a:ext cx="4780500" cy="1118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0064A4"/>
              </a:buClr>
              <a:buSzPts val="3000"/>
              <a:buFont typeface="Calibri"/>
              <a:buNone/>
            </a:pPr>
            <a:r>
              <a:rPr lang="en"/>
              <a:t>QUESTIONS?</a:t>
            </a:r>
            <a:endParaRPr b="0" i="0" sz="1200">
              <a:solidFill>
                <a:srgbClr val="767679"/>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2" name="Shape 2272"/>
        <p:cNvGrpSpPr/>
        <p:nvPr/>
      </p:nvGrpSpPr>
      <p:grpSpPr>
        <a:xfrm>
          <a:off x="0" y="0"/>
          <a:ext cx="0" cy="0"/>
          <a:chOff x="0" y="0"/>
          <a:chExt cx="0" cy="0"/>
        </a:xfrm>
      </p:grpSpPr>
      <p:sp>
        <p:nvSpPr>
          <p:cNvPr id="2273" name="Google Shape;2273;p297"/>
          <p:cNvSpPr/>
          <p:nvPr/>
        </p:nvSpPr>
        <p:spPr>
          <a:xfrm>
            <a:off x="0"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74" name="Google Shape;2274;p297"/>
          <p:cNvSpPr txBox="1"/>
          <p:nvPr>
            <p:ph type="title"/>
          </p:nvPr>
        </p:nvSpPr>
        <p:spPr>
          <a:xfrm>
            <a:off x="628650" y="1906885"/>
            <a:ext cx="37206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300">
                <a:latin typeface="Calibri"/>
                <a:ea typeface="Calibri"/>
                <a:cs typeface="Calibri"/>
                <a:sym typeface="Calibri"/>
              </a:rPr>
              <a:t>THANK YOU!</a:t>
            </a:r>
            <a:endParaRPr sz="3300">
              <a:solidFill>
                <a:schemeClr val="dk1"/>
              </a:solidFill>
              <a:latin typeface="Calibri"/>
              <a:ea typeface="Calibri"/>
              <a:cs typeface="Calibri"/>
              <a:sym typeface="Calibri"/>
            </a:endParaRPr>
          </a:p>
        </p:txBody>
      </p:sp>
      <p:pic>
        <p:nvPicPr>
          <p:cNvPr descr="PPT_CHOCO_SINGING.png" id="2275" name="Google Shape;2275;p297"/>
          <p:cNvPicPr preferRelativeResize="0"/>
          <p:nvPr>
            <p:ph idx="4" type="pic"/>
          </p:nvPr>
        </p:nvPicPr>
        <p:blipFill rotWithShape="1">
          <a:blip r:embed="rId3">
            <a:alphaModFix/>
          </a:blip>
          <a:srcRect b="5591" l="0" r="0" t="2293"/>
          <a:stretch/>
        </p:blipFill>
        <p:spPr>
          <a:xfrm>
            <a:off x="5639034" y="2240581"/>
            <a:ext cx="3022934" cy="2777357"/>
          </a:xfrm>
          <a:prstGeom prst="rect">
            <a:avLst/>
          </a:prstGeom>
          <a:noFill/>
          <a:ln>
            <a:noFill/>
          </a:ln>
        </p:spPr>
      </p:pic>
      <p:sp>
        <p:nvSpPr>
          <p:cNvPr id="2276" name="Google Shape;2276;p297"/>
          <p:cNvSpPr/>
          <p:nvPr/>
        </p:nvSpPr>
        <p:spPr>
          <a:xfrm flipH="1" rot="-6040820">
            <a:off x="4508120" y="-546755"/>
            <a:ext cx="3062656" cy="3062656"/>
          </a:xfrm>
          <a:prstGeom prst="arc">
            <a:avLst>
              <a:gd fmla="val 16200000" name="adj1"/>
              <a:gd fmla="val 20093138" name="adj2"/>
            </a:avLst>
          </a:prstGeom>
          <a:noFill/>
          <a:ln cap="rnd" cmpd="sng" w="127000">
            <a:solidFill>
              <a:schemeClr val="accent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shutterstock_1144637792.jpg" id="2277" name="Google Shape;2277;p297"/>
          <p:cNvPicPr preferRelativeResize="0"/>
          <p:nvPr>
            <p:ph idx="2" type="pic"/>
          </p:nvPr>
        </p:nvPicPr>
        <p:blipFill rotWithShape="1">
          <a:blip r:embed="rId4">
            <a:alphaModFix/>
          </a:blip>
          <a:srcRect b="0" l="15764" r="5252" t="0"/>
          <a:stretch/>
        </p:blipFill>
        <p:spPr>
          <a:xfrm>
            <a:off x="4794642" y="118982"/>
            <a:ext cx="2890723" cy="2255932"/>
          </a:xfrm>
          <a:prstGeom prst="rect">
            <a:avLst/>
          </a:prstGeom>
          <a:noFill/>
          <a:ln>
            <a:noFill/>
          </a:ln>
        </p:spPr>
      </p:pic>
      <p:pic>
        <p:nvPicPr>
          <p:cNvPr descr="shutterstock_1102002608.jpg" id="2278" name="Google Shape;2278;p297"/>
          <p:cNvPicPr preferRelativeResize="0"/>
          <p:nvPr>
            <p:ph idx="3" type="pic"/>
          </p:nvPr>
        </p:nvPicPr>
        <p:blipFill rotWithShape="1">
          <a:blip r:embed="rId5">
            <a:alphaModFix/>
          </a:blip>
          <a:srcRect b="0" l="42485" r="12245" t="0"/>
          <a:stretch/>
        </p:blipFill>
        <p:spPr>
          <a:xfrm>
            <a:off x="7298266" y="482600"/>
            <a:ext cx="1853211" cy="2848571"/>
          </a:xfrm>
          <a:prstGeom prst="rect">
            <a:avLst/>
          </a:prstGeom>
          <a:noFill/>
          <a:ln>
            <a:noFill/>
          </a:ln>
        </p:spPr>
      </p:pic>
      <p:sp>
        <p:nvSpPr>
          <p:cNvPr id="2279" name="Google Shape;2279;p297"/>
          <p:cNvSpPr txBox="1"/>
          <p:nvPr/>
        </p:nvSpPr>
        <p:spPr>
          <a:xfrm>
            <a:off x="628650" y="3428167"/>
            <a:ext cx="31827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CONTACT: hitha.amin@choc.org</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4A4"/>
        </a:solidFill>
      </p:bgPr>
    </p:bg>
    <p:spTree>
      <p:nvGrpSpPr>
        <p:cNvPr id="2283" name="Shape 2283"/>
        <p:cNvGrpSpPr/>
        <p:nvPr/>
      </p:nvGrpSpPr>
      <p:grpSpPr>
        <a:xfrm>
          <a:off x="0" y="0"/>
          <a:ext cx="0" cy="0"/>
          <a:chOff x="0" y="0"/>
          <a:chExt cx="0" cy="0"/>
        </a:xfrm>
      </p:grpSpPr>
      <p:sp>
        <p:nvSpPr>
          <p:cNvPr id="2284" name="Google Shape;2284;p298"/>
          <p:cNvSpPr txBox="1"/>
          <p:nvPr>
            <p:ph type="ctrTitle"/>
          </p:nvPr>
        </p:nvSpPr>
        <p:spPr>
          <a:xfrm>
            <a:off x="356033" y="77259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chemeClr val="lt1"/>
                </a:solidFill>
                <a:latin typeface="Helvetica Neue"/>
                <a:ea typeface="Helvetica Neue"/>
                <a:cs typeface="Helvetica Neue"/>
                <a:sym typeface="Helvetica Neue"/>
              </a:rPr>
              <a:t>Afternoon</a:t>
            </a:r>
            <a:r>
              <a:rPr b="1" lang="en">
                <a:solidFill>
                  <a:schemeClr val="lt1"/>
                </a:solidFill>
                <a:latin typeface="Helvetica Neue"/>
                <a:ea typeface="Helvetica Neue"/>
                <a:cs typeface="Helvetica Neue"/>
                <a:sym typeface="Helvetica Neue"/>
              </a:rPr>
              <a:t> Break</a:t>
            </a:r>
            <a:endParaRPr b="1">
              <a:solidFill>
                <a:schemeClr val="lt1"/>
              </a:solidFill>
              <a:latin typeface="Helvetica Neue"/>
              <a:ea typeface="Helvetica Neue"/>
              <a:cs typeface="Helvetica Neue"/>
              <a:sym typeface="Helvetica Neue"/>
            </a:endParaRPr>
          </a:p>
        </p:txBody>
      </p:sp>
      <p:cxnSp>
        <p:nvCxnSpPr>
          <p:cNvPr id="2285" name="Google Shape;2285;p298"/>
          <p:cNvCxnSpPr/>
          <p:nvPr/>
        </p:nvCxnSpPr>
        <p:spPr>
          <a:xfrm>
            <a:off x="1807200" y="2862150"/>
            <a:ext cx="55296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9" name="Shape 2289"/>
        <p:cNvGrpSpPr/>
        <p:nvPr/>
      </p:nvGrpSpPr>
      <p:grpSpPr>
        <a:xfrm>
          <a:off x="0" y="0"/>
          <a:ext cx="0" cy="0"/>
          <a:chOff x="0" y="0"/>
          <a:chExt cx="0" cy="0"/>
        </a:xfrm>
      </p:grpSpPr>
      <p:pic>
        <p:nvPicPr>
          <p:cNvPr descr="A blue and white logo&#10;&#10;Description automatically generated" id="2290" name="Google Shape;2290;p299"/>
          <p:cNvPicPr preferRelativeResize="0"/>
          <p:nvPr/>
        </p:nvPicPr>
        <p:blipFill rotWithShape="1">
          <a:blip r:embed="rId3">
            <a:alphaModFix/>
          </a:blip>
          <a:srcRect b="0" l="0" r="0" t="0"/>
          <a:stretch/>
        </p:blipFill>
        <p:spPr>
          <a:xfrm>
            <a:off x="3543300" y="257450"/>
            <a:ext cx="2057400" cy="552450"/>
          </a:xfrm>
          <a:prstGeom prst="rect">
            <a:avLst/>
          </a:prstGeom>
          <a:noFill/>
          <a:ln>
            <a:noFill/>
          </a:ln>
        </p:spPr>
      </p:pic>
      <p:cxnSp>
        <p:nvCxnSpPr>
          <p:cNvPr id="2291" name="Google Shape;2291;p299"/>
          <p:cNvCxnSpPr/>
          <p:nvPr/>
        </p:nvCxnSpPr>
        <p:spPr>
          <a:xfrm>
            <a:off x="3505313" y="943554"/>
            <a:ext cx="2133600" cy="0"/>
          </a:xfrm>
          <a:prstGeom prst="straightConnector1">
            <a:avLst/>
          </a:prstGeom>
          <a:noFill/>
          <a:ln cap="flat" cmpd="sng" w="12700">
            <a:solidFill>
              <a:schemeClr val="accent1"/>
            </a:solidFill>
            <a:prstDash val="solid"/>
            <a:miter lim="800000"/>
            <a:headEnd len="sm" w="sm" type="none"/>
            <a:tailEnd len="sm" w="sm" type="none"/>
          </a:ln>
        </p:spPr>
      </p:cxnSp>
      <p:sp>
        <p:nvSpPr>
          <p:cNvPr id="2292" name="Google Shape;2292;p299"/>
          <p:cNvSpPr txBox="1"/>
          <p:nvPr/>
        </p:nvSpPr>
        <p:spPr>
          <a:xfrm>
            <a:off x="2917676" y="1077209"/>
            <a:ext cx="3308700" cy="1038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BFBFBF"/>
                </a:solidFill>
                <a:latin typeface="Calibri"/>
                <a:ea typeface="Calibri"/>
                <a:cs typeface="Calibri"/>
                <a:sym typeface="Calibri"/>
              </a:rPr>
              <a:t>THOMPSON</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BFBFBF"/>
                </a:solidFill>
                <a:latin typeface="Calibri"/>
                <a:ea typeface="Calibri"/>
                <a:cs typeface="Calibri"/>
                <a:sym typeface="Calibri"/>
              </a:rPr>
              <a:t>Autism and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BFBFBF"/>
                </a:solidFill>
                <a:latin typeface="Calibri"/>
                <a:ea typeface="Calibri"/>
                <a:cs typeface="Calibri"/>
                <a:sym typeface="Calibri"/>
              </a:rPr>
              <a:t>Neurodevelopmental Center </a:t>
            </a:r>
            <a:endParaRPr b="0" i="0" sz="1100" u="none" cap="none" strike="noStrike">
              <a:solidFill>
                <a:srgbClr val="000000"/>
              </a:solidFill>
              <a:latin typeface="Arial"/>
              <a:ea typeface="Arial"/>
              <a:cs typeface="Arial"/>
              <a:sym typeface="Arial"/>
            </a:endParaRPr>
          </a:p>
        </p:txBody>
      </p:sp>
      <p:sp>
        <p:nvSpPr>
          <p:cNvPr id="2293" name="Google Shape;2293;p299"/>
          <p:cNvSpPr txBox="1"/>
          <p:nvPr/>
        </p:nvSpPr>
        <p:spPr>
          <a:xfrm>
            <a:off x="2284213" y="2571750"/>
            <a:ext cx="4575600" cy="233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0D0D0D"/>
                </a:solidFill>
                <a:latin typeface="Calibri"/>
                <a:ea typeface="Calibri"/>
                <a:cs typeface="Calibri"/>
                <a:sym typeface="Calibri"/>
              </a:rPr>
              <a:t>Integrative Approaches to Managing Comorbid Conditions in Autism Spectrum Disorder: An Interdisciplinary Perspective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D0D0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0D0D0D"/>
                </a:solidFill>
                <a:latin typeface="Calibri"/>
                <a:ea typeface="Calibri"/>
                <a:cs typeface="Calibri"/>
                <a:sym typeface="Calibri"/>
              </a:rPr>
              <a:t>Michael J. Cameron, Ph.D., BCBA-D, LBA</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0D0D0D"/>
                </a:solidFill>
                <a:latin typeface="Calibri"/>
                <a:ea typeface="Calibri"/>
                <a:cs typeface="Calibri"/>
                <a:sym typeface="Calibri"/>
              </a:rPr>
              <a:t>Director, Severe Behavior Program </a:t>
            </a:r>
            <a:r>
              <a:rPr b="0" i="0" lang="en" sz="2100" u="none" cap="none" strike="noStrike">
                <a:solidFill>
                  <a:schemeClr val="dk1"/>
                </a:solidFill>
                <a:latin typeface="Calibri"/>
                <a:ea typeface="Calibri"/>
                <a:cs typeface="Calibri"/>
                <a:sym typeface="Calibri"/>
              </a:rPr>
              <a:t>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7" name="Shape 2297"/>
        <p:cNvGrpSpPr/>
        <p:nvPr/>
      </p:nvGrpSpPr>
      <p:grpSpPr>
        <a:xfrm>
          <a:off x="0" y="0"/>
          <a:ext cx="0" cy="0"/>
          <a:chOff x="0" y="0"/>
          <a:chExt cx="0" cy="0"/>
        </a:xfrm>
      </p:grpSpPr>
      <p:sp>
        <p:nvSpPr>
          <p:cNvPr id="2298" name="Google Shape;2298;p30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Disclosure</a:t>
            </a:r>
            <a:endParaRPr/>
          </a:p>
        </p:txBody>
      </p:sp>
      <p:sp>
        <p:nvSpPr>
          <p:cNvPr id="2299" name="Google Shape;2299;p30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260350" lvl="0" marL="342900" rtl="0" algn="l">
              <a:lnSpc>
                <a:spcPct val="100000"/>
              </a:lnSpc>
              <a:spcBef>
                <a:spcPts val="0"/>
              </a:spcBef>
              <a:spcAft>
                <a:spcPts val="0"/>
              </a:spcAft>
              <a:buSzPts val="1500"/>
              <a:buFont typeface="Times New Roman"/>
              <a:buChar char="•"/>
            </a:pPr>
            <a:r>
              <a:rPr lang="en" sz="1500">
                <a:latin typeface="Times New Roman"/>
                <a:ea typeface="Times New Roman"/>
                <a:cs typeface="Times New Roman"/>
                <a:sym typeface="Times New Roman"/>
              </a:rPr>
              <a:t>I do not have relevant financial relationship(s) to disclose with ineligible companies whose primary business is producing, marketing, selling, re-selling, or distributing healthcare products used by or on patients.</a:t>
            </a:r>
            <a:endParaRPr>
              <a:latin typeface="Times New Roman"/>
              <a:ea typeface="Times New Roman"/>
              <a:cs typeface="Times New Roman"/>
              <a:sym typeface="Times New Roman"/>
            </a:endParaRPr>
          </a:p>
          <a:p>
            <a:pPr indent="0" lvl="0" marL="34290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260350" lvl="0" marL="342900" rtl="0" algn="l">
              <a:lnSpc>
                <a:spcPct val="100000"/>
              </a:lnSpc>
              <a:spcBef>
                <a:spcPts val="0"/>
              </a:spcBef>
              <a:spcAft>
                <a:spcPts val="0"/>
              </a:spcAft>
              <a:buSzPts val="1500"/>
              <a:buFont typeface="Times New Roman"/>
              <a:buChar char="•"/>
            </a:pPr>
            <a:r>
              <a:rPr lang="en" sz="1500">
                <a:latin typeface="Times New Roman"/>
                <a:ea typeface="Times New Roman"/>
                <a:cs typeface="Times New Roman"/>
                <a:sym typeface="Times New Roman"/>
              </a:rPr>
              <a:t>I do not intend to discuss an unapproved/investigative use of a commercial product/device.</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3" name="Shape 2303"/>
        <p:cNvGrpSpPr/>
        <p:nvPr/>
      </p:nvGrpSpPr>
      <p:grpSpPr>
        <a:xfrm>
          <a:off x="0" y="0"/>
          <a:ext cx="0" cy="0"/>
          <a:chOff x="0" y="0"/>
          <a:chExt cx="0" cy="0"/>
        </a:xfrm>
      </p:grpSpPr>
      <p:sp>
        <p:nvSpPr>
          <p:cNvPr id="2304" name="Google Shape;2304;p301"/>
          <p:cNvSpPr txBox="1"/>
          <p:nvPr/>
        </p:nvSpPr>
        <p:spPr>
          <a:xfrm>
            <a:off x="3278256" y="805882"/>
            <a:ext cx="2587500" cy="3532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rgbClr val="637D9C"/>
                </a:solidFill>
                <a:latin typeface="Calibri"/>
                <a:ea typeface="Calibri"/>
                <a:cs typeface="Calibri"/>
                <a:sym typeface="Calibri"/>
              </a:rPr>
              <a:t>Capability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rgbClr val="637D9C"/>
                </a:solidFill>
                <a:latin typeface="Calibri"/>
                <a:ea typeface="Calibri"/>
                <a:cs typeface="Calibri"/>
                <a:sym typeface="Calibri"/>
              </a:rPr>
              <a:t>Comfort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rgbClr val="637D9C"/>
                </a:solidFill>
                <a:latin typeface="Calibri"/>
                <a:ea typeface="Calibri"/>
                <a:cs typeface="Calibri"/>
                <a:sym typeface="Calibri"/>
              </a:rPr>
              <a:t>Calm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8" name="Shape 2308"/>
        <p:cNvGrpSpPr/>
        <p:nvPr/>
      </p:nvGrpSpPr>
      <p:grpSpPr>
        <a:xfrm>
          <a:off x="0" y="0"/>
          <a:ext cx="0" cy="0"/>
          <a:chOff x="0" y="0"/>
          <a:chExt cx="0" cy="0"/>
        </a:xfrm>
      </p:grpSpPr>
      <p:sp>
        <p:nvSpPr>
          <p:cNvPr id="2309" name="Google Shape;2309;p302"/>
          <p:cNvSpPr txBox="1"/>
          <p:nvPr/>
        </p:nvSpPr>
        <p:spPr>
          <a:xfrm>
            <a:off x="872958" y="226769"/>
            <a:ext cx="7398000" cy="491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rgbClr val="637D9C"/>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Capability measures a patient’s</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functional status.</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7"/>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Autism and Co-occurring Conditions: OC</a:t>
            </a:r>
            <a:endParaRPr/>
          </a:p>
        </p:txBody>
      </p:sp>
      <p:grpSp>
        <p:nvGrpSpPr>
          <p:cNvPr id="549" name="Google Shape;549;p87"/>
          <p:cNvGrpSpPr/>
          <p:nvPr/>
        </p:nvGrpSpPr>
        <p:grpSpPr>
          <a:xfrm>
            <a:off x="369868" y="1137251"/>
            <a:ext cx="8404365" cy="3193381"/>
            <a:chOff x="5476" y="55087"/>
            <a:chExt cx="11205820" cy="4257841"/>
          </a:xfrm>
        </p:grpSpPr>
        <p:sp>
          <p:nvSpPr>
            <p:cNvPr id="550" name="Google Shape;550;p87"/>
            <p:cNvSpPr/>
            <p:nvPr/>
          </p:nvSpPr>
          <p:spPr>
            <a:xfrm>
              <a:off x="5476" y="403133"/>
              <a:ext cx="2801400" cy="445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1" name="Google Shape;551;p87"/>
            <p:cNvSpPr txBox="1"/>
            <p:nvPr/>
          </p:nvSpPr>
          <p:spPr>
            <a:xfrm>
              <a:off x="5476" y="403133"/>
              <a:ext cx="2801400" cy="445500"/>
            </a:xfrm>
            <a:prstGeom prst="rect">
              <a:avLst/>
            </a:prstGeom>
            <a:noFill/>
            <a:ln>
              <a:noFill/>
            </a:ln>
          </p:spPr>
          <p:txBody>
            <a:bodyPr anchorCtr="0" anchor="ctr" bIns="28575" lIns="80000" spcFirstLastPara="1" rIns="80000" wrap="square" tIns="28575">
              <a:noAutofit/>
            </a:bodyPr>
            <a:lstStyle/>
            <a:p>
              <a:pPr indent="0" lvl="0" marL="0" marR="0" rtl="0" algn="r">
                <a:lnSpc>
                  <a:spcPct val="90000"/>
                </a:lnSpc>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OC Ped Autism Population: 11K</a:t>
              </a:r>
              <a:endParaRPr sz="1100"/>
            </a:p>
          </p:txBody>
        </p:sp>
        <p:sp>
          <p:nvSpPr>
            <p:cNvPr id="552" name="Google Shape;552;p87"/>
            <p:cNvSpPr/>
            <p:nvPr/>
          </p:nvSpPr>
          <p:spPr>
            <a:xfrm>
              <a:off x="2806898" y="55087"/>
              <a:ext cx="560400" cy="1141500"/>
            </a:xfrm>
            <a:prstGeom prst="leftBrace">
              <a:avLst>
                <a:gd fmla="val 35000" name="adj1"/>
                <a:gd fmla="val 50000" name="adj2"/>
              </a:avLst>
            </a:prstGeom>
            <a:noFill/>
            <a:ln cap="flat" cmpd="sng" w="9525">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3" name="Google Shape;553;p87"/>
            <p:cNvSpPr/>
            <p:nvPr/>
          </p:nvSpPr>
          <p:spPr>
            <a:xfrm>
              <a:off x="3591296" y="55087"/>
              <a:ext cx="7620000" cy="1141500"/>
            </a:xfrm>
            <a:prstGeom prst="rect">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4" name="Google Shape;554;p87"/>
            <p:cNvSpPr txBox="1"/>
            <p:nvPr/>
          </p:nvSpPr>
          <p:spPr>
            <a:xfrm>
              <a:off x="3591296" y="55087"/>
              <a:ext cx="7620000" cy="1141500"/>
            </a:xfrm>
            <a:prstGeom prst="rect">
              <a:avLst/>
            </a:prstGeom>
            <a:noFill/>
            <a:ln>
              <a:noFill/>
            </a:ln>
          </p:spPr>
          <p:txBody>
            <a:bodyPr anchorCtr="0" anchor="ctr" bIns="42875" lIns="42875" spcFirstLastPara="1" rIns="42875" wrap="square" tIns="42875">
              <a:noAutofit/>
            </a:bodyPr>
            <a:lstStyle/>
            <a:p>
              <a:pPr indent="-82550" lvl="1" marL="88900" marR="0" rtl="0" algn="l">
                <a:lnSpc>
                  <a:spcPct val="90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New Cases= 450/Yr.</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Existing Cases= 10.5K</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86% of patients under the age of 12</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Patients typically have comorbidities and will require services from pediatric medicine, neurology and other sub-specialists</a:t>
              </a:r>
              <a:endParaRPr sz="1100"/>
            </a:p>
          </p:txBody>
        </p:sp>
        <p:sp>
          <p:nvSpPr>
            <p:cNvPr id="555" name="Google Shape;555;p87"/>
            <p:cNvSpPr/>
            <p:nvPr/>
          </p:nvSpPr>
          <p:spPr>
            <a:xfrm>
              <a:off x="5476" y="1371917"/>
              <a:ext cx="2801400" cy="705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6" name="Google Shape;556;p87"/>
            <p:cNvSpPr txBox="1"/>
            <p:nvPr/>
          </p:nvSpPr>
          <p:spPr>
            <a:xfrm>
              <a:off x="5476" y="1371917"/>
              <a:ext cx="2801400" cy="705300"/>
            </a:xfrm>
            <a:prstGeom prst="rect">
              <a:avLst/>
            </a:prstGeom>
            <a:noFill/>
            <a:ln>
              <a:noFill/>
            </a:ln>
          </p:spPr>
          <p:txBody>
            <a:bodyPr anchorCtr="0" anchor="ctr" bIns="28575" lIns="80000" spcFirstLastPara="1" rIns="80000" wrap="square" tIns="28575">
              <a:noAutofit/>
            </a:bodyPr>
            <a:lstStyle/>
            <a:p>
              <a:pPr indent="0" lvl="0" marL="0" marR="0" rtl="0" algn="r">
                <a:lnSpc>
                  <a:spcPct val="90000"/>
                </a:lnSpc>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Top Treating Specialties</a:t>
              </a:r>
              <a:endParaRPr sz="1100"/>
            </a:p>
            <a:p>
              <a:pPr indent="0" lvl="0" marL="0" marR="0" rtl="0" algn="r">
                <a:lnSpc>
                  <a:spcPct val="90000"/>
                </a:lnSpc>
                <a:spcBef>
                  <a:spcPts val="400"/>
                </a:spcBef>
                <a:spcAft>
                  <a:spcPts val="0"/>
                </a:spcAft>
                <a:buClr>
                  <a:schemeClr val="dk1"/>
                </a:buClr>
                <a:buSzPts val="1100"/>
                <a:buFont typeface="Arial"/>
                <a:buNone/>
              </a:pPr>
              <a:r>
                <a:rPr lang="en" sz="1100">
                  <a:solidFill>
                    <a:schemeClr val="dk1"/>
                  </a:solidFill>
                  <a:latin typeface="Arial"/>
                  <a:ea typeface="Arial"/>
                  <a:cs typeface="Arial"/>
                  <a:sym typeface="Arial"/>
                </a:rPr>
                <a:t>(based on E&amp;M CPT codes/FY2021)</a:t>
              </a:r>
              <a:endParaRPr sz="1100"/>
            </a:p>
          </p:txBody>
        </p:sp>
        <p:sp>
          <p:nvSpPr>
            <p:cNvPr id="557" name="Google Shape;557;p87"/>
            <p:cNvSpPr/>
            <p:nvPr/>
          </p:nvSpPr>
          <p:spPr>
            <a:xfrm>
              <a:off x="2806898" y="1250680"/>
              <a:ext cx="560400" cy="947700"/>
            </a:xfrm>
            <a:prstGeom prst="leftBrace">
              <a:avLst>
                <a:gd fmla="val 35000" name="adj1"/>
                <a:gd fmla="val 50000" name="adj2"/>
              </a:avLst>
            </a:prstGeom>
            <a:noFill/>
            <a:ln cap="flat" cmpd="sng" w="9525">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8" name="Google Shape;558;p87"/>
            <p:cNvSpPr/>
            <p:nvPr/>
          </p:nvSpPr>
          <p:spPr>
            <a:xfrm>
              <a:off x="3591296" y="1250680"/>
              <a:ext cx="7620000" cy="947700"/>
            </a:xfrm>
            <a:prstGeom prst="rect">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9" name="Google Shape;559;p87"/>
            <p:cNvSpPr txBox="1"/>
            <p:nvPr/>
          </p:nvSpPr>
          <p:spPr>
            <a:xfrm>
              <a:off x="3591296" y="1250680"/>
              <a:ext cx="7620000" cy="947700"/>
            </a:xfrm>
            <a:prstGeom prst="rect">
              <a:avLst/>
            </a:prstGeom>
            <a:noFill/>
            <a:ln>
              <a:noFill/>
            </a:ln>
          </p:spPr>
          <p:txBody>
            <a:bodyPr anchorCtr="0" anchor="ctr" bIns="42875" lIns="42875" spcFirstLastPara="1" rIns="42875" wrap="square" tIns="42875">
              <a:noAutofit/>
            </a:bodyPr>
            <a:lstStyle/>
            <a:p>
              <a:pPr indent="-82550" lvl="1" marL="88900" marR="0" rtl="0" algn="l">
                <a:lnSpc>
                  <a:spcPct val="90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Pediatric Medicine= 37%</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Neurology= 21%</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Psychiatry/Behavioral Health= 17%</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All Other= 25%</a:t>
              </a:r>
              <a:endParaRPr sz="1100"/>
            </a:p>
          </p:txBody>
        </p:sp>
        <p:sp>
          <p:nvSpPr>
            <p:cNvPr id="560" name="Google Shape;560;p87"/>
            <p:cNvSpPr/>
            <p:nvPr/>
          </p:nvSpPr>
          <p:spPr>
            <a:xfrm>
              <a:off x="5476" y="3059997"/>
              <a:ext cx="2801400" cy="445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1" name="Google Shape;561;p87"/>
            <p:cNvSpPr txBox="1"/>
            <p:nvPr/>
          </p:nvSpPr>
          <p:spPr>
            <a:xfrm>
              <a:off x="5476" y="3059997"/>
              <a:ext cx="2801400" cy="445500"/>
            </a:xfrm>
            <a:prstGeom prst="rect">
              <a:avLst/>
            </a:prstGeom>
            <a:noFill/>
            <a:ln>
              <a:noFill/>
            </a:ln>
          </p:spPr>
          <p:txBody>
            <a:bodyPr anchorCtr="0" anchor="ctr" bIns="28575" lIns="80000" spcFirstLastPara="1" rIns="80000" wrap="square" tIns="28575">
              <a:noAutofit/>
            </a:bodyPr>
            <a:lstStyle/>
            <a:p>
              <a:pPr indent="0" lvl="0" marL="0" marR="0" rtl="0" algn="r">
                <a:lnSpc>
                  <a:spcPct val="90000"/>
                </a:lnSpc>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Top Diagnoses/Conditions with Peds Autism Patients</a:t>
              </a:r>
              <a:endParaRPr sz="1100"/>
            </a:p>
          </p:txBody>
        </p:sp>
        <p:sp>
          <p:nvSpPr>
            <p:cNvPr id="562" name="Google Shape;562;p87"/>
            <p:cNvSpPr/>
            <p:nvPr/>
          </p:nvSpPr>
          <p:spPr>
            <a:xfrm>
              <a:off x="2806898" y="2252528"/>
              <a:ext cx="560400" cy="2060400"/>
            </a:xfrm>
            <a:prstGeom prst="leftBrace">
              <a:avLst>
                <a:gd fmla="val 35000" name="adj1"/>
                <a:gd fmla="val 50000" name="adj2"/>
              </a:avLst>
            </a:prstGeom>
            <a:noFill/>
            <a:ln cap="flat" cmpd="sng" w="9525">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3" name="Google Shape;563;p87"/>
            <p:cNvSpPr/>
            <p:nvPr/>
          </p:nvSpPr>
          <p:spPr>
            <a:xfrm>
              <a:off x="3591296" y="2252528"/>
              <a:ext cx="7620000" cy="2060400"/>
            </a:xfrm>
            <a:prstGeom prst="rect">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4" name="Google Shape;564;p87"/>
            <p:cNvSpPr txBox="1"/>
            <p:nvPr/>
          </p:nvSpPr>
          <p:spPr>
            <a:xfrm>
              <a:off x="3591296" y="2252528"/>
              <a:ext cx="7620000" cy="2060400"/>
            </a:xfrm>
            <a:prstGeom prst="rect">
              <a:avLst/>
            </a:prstGeom>
            <a:noFill/>
            <a:ln>
              <a:noFill/>
            </a:ln>
          </p:spPr>
          <p:txBody>
            <a:bodyPr anchorCtr="0" anchor="ctr" bIns="42875" lIns="42875" spcFirstLastPara="1" rIns="42875" wrap="square" tIns="42875">
              <a:noAutofit/>
            </a:bodyPr>
            <a:lstStyle/>
            <a:p>
              <a:pPr indent="-82550" lvl="1" marL="88900" marR="0" rtl="0" algn="l">
                <a:lnSpc>
                  <a:spcPct val="90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Attention-deficit hyperactivity disorder, combined type</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Developmental disorder of speech and language, unspecified</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Unspecified urinary incontinence</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Attention-deficit hyperactivity disorder, unspecified type</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Epilepsy, unspecified, not intractable, without status epilepticus</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Rett’s syndrome</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Other specified disorders of the brain</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Attention-deficit hyperactivity disorder, predominantly inattentive type</a:t>
              </a:r>
              <a:endParaRPr sz="1100"/>
            </a:p>
            <a:p>
              <a:pPr indent="-82550" lvl="1" marL="88900" marR="0" rtl="0" algn="l">
                <a:lnSpc>
                  <a:spcPct val="90000"/>
                </a:lnSpc>
                <a:spcBef>
                  <a:spcPts val="20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Constipation, unspecified</a:t>
              </a:r>
              <a:endParaRPr sz="1100"/>
            </a:p>
          </p:txBody>
        </p:sp>
      </p:grpSp>
      <p:sp>
        <p:nvSpPr>
          <p:cNvPr id="565" name="Google Shape;565;p87"/>
          <p:cNvSpPr txBox="1"/>
          <p:nvPr/>
        </p:nvSpPr>
        <p:spPr>
          <a:xfrm>
            <a:off x="1428464" y="4641290"/>
            <a:ext cx="6287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67679"/>
              </a:buClr>
              <a:buSzPts val="600"/>
              <a:buFont typeface="Arial"/>
              <a:buNone/>
            </a:pPr>
            <a:r>
              <a:rPr b="0" i="1" lang="en" sz="600" u="none" cap="none" strike="noStrike">
                <a:solidFill>
                  <a:srgbClr val="767679"/>
                </a:solidFill>
                <a:latin typeface="Arial"/>
                <a:ea typeface="Arial"/>
                <a:cs typeface="Arial"/>
                <a:sym typeface="Arial"/>
              </a:rPr>
              <a:t>Source(s):</a:t>
            </a:r>
            <a:r>
              <a:rPr i="1" lang="en" sz="600">
                <a:solidFill>
                  <a:srgbClr val="767679"/>
                </a:solidFill>
                <a:latin typeface="Arial"/>
                <a:ea typeface="Arial"/>
                <a:cs typeface="Arial"/>
                <a:sym typeface="Arial"/>
              </a:rPr>
              <a:t> </a:t>
            </a:r>
            <a:r>
              <a:rPr b="0" i="1" lang="en" sz="600" u="none" cap="none" strike="noStrike">
                <a:solidFill>
                  <a:srgbClr val="767679"/>
                </a:solidFill>
                <a:latin typeface="Arial"/>
                <a:ea typeface="Arial"/>
                <a:cs typeface="Arial"/>
                <a:sym typeface="Arial"/>
              </a:rPr>
              <a:t>ESRI forecasts for 2021. Kidsdata.org. US Census. CA Regional Center Reports. UCI Autism Center Stats. : Blueprint Networx Custom Report – 12.15.2021. FY 2021. Only Patients under 18. Report ran on Autism DX patients and the Procedure Grouping and Behavioral Health service line. Includes claims from referring providers in CA Share and volume differences to facility report due to counting patients that are treated by more than one service line at a facility.    </a:t>
            </a:r>
            <a:endParaRPr sz="1100"/>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3" name="Shape 2313"/>
        <p:cNvGrpSpPr/>
        <p:nvPr/>
      </p:nvGrpSpPr>
      <p:grpSpPr>
        <a:xfrm>
          <a:off x="0" y="0"/>
          <a:ext cx="0" cy="0"/>
          <a:chOff x="0" y="0"/>
          <a:chExt cx="0" cy="0"/>
        </a:xfrm>
      </p:grpSpPr>
      <p:sp>
        <p:nvSpPr>
          <p:cNvPr id="2314" name="Google Shape;2314;p303"/>
          <p:cNvSpPr txBox="1"/>
          <p:nvPr/>
        </p:nvSpPr>
        <p:spPr>
          <a:xfrm>
            <a:off x="534476" y="108897"/>
            <a:ext cx="8075100" cy="5610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rgbClr val="637D9C"/>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Comfort measures</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relief from physical and emotional</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pain.</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8" name="Shape 2318"/>
        <p:cNvGrpSpPr/>
        <p:nvPr/>
      </p:nvGrpSpPr>
      <p:grpSpPr>
        <a:xfrm>
          <a:off x="0" y="0"/>
          <a:ext cx="0" cy="0"/>
          <a:chOff x="0" y="0"/>
          <a:chExt cx="0" cy="0"/>
        </a:xfrm>
      </p:grpSpPr>
      <p:sp>
        <p:nvSpPr>
          <p:cNvPr id="2319" name="Google Shape;2319;p304"/>
          <p:cNvSpPr txBox="1"/>
          <p:nvPr/>
        </p:nvSpPr>
        <p:spPr>
          <a:xfrm>
            <a:off x="642938" y="-394737"/>
            <a:ext cx="8036700" cy="6995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rgbClr val="637D9C"/>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Calm measures the extent to</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which patients maintain a high quality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rPr b="0" i="1" lang="en" sz="4500" u="none" cap="none" strike="noStrike">
                <a:solidFill>
                  <a:srgbClr val="50637E"/>
                </a:solidFill>
                <a:latin typeface="Times"/>
                <a:ea typeface="Times"/>
                <a:cs typeface="Times"/>
                <a:sym typeface="Times"/>
              </a:rPr>
              <a:t>of life during services</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50637E"/>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rgbClr val="637D9C"/>
              </a:solidFill>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3" name="Shape 2323"/>
        <p:cNvGrpSpPr/>
        <p:nvPr/>
      </p:nvGrpSpPr>
      <p:grpSpPr>
        <a:xfrm>
          <a:off x="0" y="0"/>
          <a:ext cx="0" cy="0"/>
          <a:chOff x="0" y="0"/>
          <a:chExt cx="0" cy="0"/>
        </a:xfrm>
      </p:grpSpPr>
      <p:pic>
        <p:nvPicPr>
          <p:cNvPr id="2324" name="Google Shape;2324;p305"/>
          <p:cNvPicPr preferRelativeResize="0"/>
          <p:nvPr/>
        </p:nvPicPr>
        <p:blipFill rotWithShape="1">
          <a:blip r:embed="rId3">
            <a:alphaModFix/>
          </a:blip>
          <a:srcRect b="635" l="0" r="0" t="0"/>
          <a:stretch/>
        </p:blipFill>
        <p:spPr>
          <a:xfrm>
            <a:off x="1" y="8"/>
            <a:ext cx="5202292" cy="5143492"/>
          </a:xfrm>
          <a:prstGeom prst="rect">
            <a:avLst/>
          </a:prstGeom>
          <a:noFill/>
          <a:ln>
            <a:noFill/>
          </a:ln>
        </p:spPr>
      </p:pic>
      <p:sp>
        <p:nvSpPr>
          <p:cNvPr id="2325" name="Google Shape;2325;p305"/>
          <p:cNvSpPr txBox="1"/>
          <p:nvPr/>
        </p:nvSpPr>
        <p:spPr>
          <a:xfrm>
            <a:off x="5738682" y="389757"/>
            <a:ext cx="2866800" cy="28071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chemeClr val="dk1"/>
                </a:solidFill>
                <a:highlight>
                  <a:srgbClr val="FFFFFF"/>
                </a:highlight>
                <a:latin typeface="Calibri"/>
                <a:ea typeface="Calibri"/>
                <a:cs typeface="Calibri"/>
                <a:sym typeface="Calibri"/>
              </a:rPr>
              <a:t>The common medical comorbidities among the ASD population include epilepsy, sleep</a:t>
            </a:r>
            <a:r>
              <a:rPr b="0" i="0" lang="en" sz="1800" u="none" cap="none" strike="noStrike">
                <a:solidFill>
                  <a:schemeClr val="dk1"/>
                </a:solidFill>
                <a:latin typeface="Calibri"/>
                <a:ea typeface="Calibri"/>
                <a:cs typeface="Calibri"/>
                <a:sym typeface="Calibri"/>
              </a:rPr>
              <a:t> disorders</a:t>
            </a:r>
            <a:r>
              <a:rPr b="0" i="0" lang="en" sz="1800" u="none" cap="none" strike="noStrike">
                <a:solidFill>
                  <a:schemeClr val="dk1"/>
                </a:solidFill>
                <a:highlight>
                  <a:srgbClr val="FFFFFF"/>
                </a:highlight>
                <a:latin typeface="Calibri"/>
                <a:ea typeface="Calibri"/>
                <a:cs typeface="Calibri"/>
                <a:sym typeface="Calibri"/>
              </a:rPr>
              <a:t>, gastrointestinal disorders, metabolic disorders, hormonal dysfunction, osteoporosis, </a:t>
            </a:r>
            <a:r>
              <a:rPr b="0" i="0" lang="en" sz="1800" u="none" cap="none" strike="noStrike">
                <a:solidFill>
                  <a:schemeClr val="dk1"/>
                </a:solidFill>
                <a:latin typeface="Calibri"/>
                <a:ea typeface="Calibri"/>
                <a:cs typeface="Calibri"/>
                <a:sym typeface="Calibri"/>
              </a:rPr>
              <a:t>obesity</a:t>
            </a:r>
            <a:r>
              <a:rPr b="0" i="0" lang="en" sz="1800" u="none" cap="none" strike="noStrike">
                <a:solidFill>
                  <a:schemeClr val="dk1"/>
                </a:solidFill>
                <a:highlight>
                  <a:srgbClr val="FFFFFF"/>
                </a:highlight>
                <a:latin typeface="Calibri"/>
                <a:ea typeface="Calibri"/>
                <a:cs typeface="Calibri"/>
                <a:sym typeface="Calibri"/>
              </a:rPr>
              <a:t>, otitis media, hearing impairment, bladder and renal disorders, hypertension, diabetes,</a:t>
            </a:r>
            <a:r>
              <a:rPr b="0" i="0" lang="en" sz="1800" u="none" cap="none" strike="noStrike">
                <a:solidFill>
                  <a:schemeClr val="dk1"/>
                </a:solidFill>
                <a:latin typeface="Calibri"/>
                <a:ea typeface="Calibri"/>
                <a:cs typeface="Calibri"/>
                <a:sym typeface="Calibri"/>
              </a:rPr>
              <a:t> recurrent</a:t>
            </a:r>
            <a:r>
              <a:rPr b="0" i="0" lang="en" sz="1800" u="none" cap="none" strike="noStrike">
                <a:solidFill>
                  <a:schemeClr val="dk1"/>
                </a:solidFill>
                <a:highlight>
                  <a:srgbClr val="FFFFFF"/>
                </a:highlight>
                <a:latin typeface="Calibri"/>
                <a:ea typeface="Calibri"/>
                <a:cs typeface="Calibri"/>
                <a:sym typeface="Calibri"/>
              </a:rPr>
              <a:t> headaches and migraines, oral diseases (e.g., dental caries), immune disorders, and</a:t>
            </a:r>
            <a:r>
              <a:rPr b="0" i="0" lang="en" sz="1800" u="none" cap="none" strike="noStrike">
                <a:solidFill>
                  <a:schemeClr val="dk1"/>
                </a:solidFill>
                <a:latin typeface="Calibri"/>
                <a:ea typeface="Calibri"/>
                <a:cs typeface="Calibri"/>
                <a:sym typeface="Calibri"/>
              </a:rPr>
              <a:t> bacterial</a:t>
            </a:r>
            <a:r>
              <a:rPr b="0" i="0" lang="en" sz="1800" u="none" cap="none" strike="noStrike">
                <a:solidFill>
                  <a:schemeClr val="dk1"/>
                </a:solidFill>
                <a:highlight>
                  <a:srgbClr val="FFFFFF"/>
                </a:highlight>
                <a:latin typeface="Calibri"/>
                <a:ea typeface="Calibri"/>
                <a:cs typeface="Calibri"/>
                <a:sym typeface="Calibri"/>
              </a:rPr>
              <a:t> and viral illnesses (Bauman, 2010).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9" name="Shape 2329"/>
        <p:cNvGrpSpPr/>
        <p:nvPr/>
      </p:nvGrpSpPr>
      <p:grpSpPr>
        <a:xfrm>
          <a:off x="0" y="0"/>
          <a:ext cx="0" cy="0"/>
          <a:chOff x="0" y="0"/>
          <a:chExt cx="0" cy="0"/>
        </a:xfrm>
      </p:grpSpPr>
      <p:sp>
        <p:nvSpPr>
          <p:cNvPr id="2330" name="Google Shape;2330;p306"/>
          <p:cNvSpPr txBox="1"/>
          <p:nvPr/>
        </p:nvSpPr>
        <p:spPr>
          <a:xfrm>
            <a:off x="400543" y="81249"/>
            <a:ext cx="3182700" cy="2490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chemeClr val="dk1"/>
                </a:solidFill>
                <a:highlight>
                  <a:srgbClr val="FFFFFF"/>
                </a:highlight>
                <a:latin typeface="Calibri"/>
                <a:ea typeface="Calibri"/>
                <a:cs typeface="Calibri"/>
                <a:sym typeface="Calibri"/>
              </a:rPr>
              <a:t>Psychiatric disorders are also prevalent among</a:t>
            </a:r>
            <a:r>
              <a:rPr b="0" i="0" lang="en" sz="1800" u="none" cap="none" strike="noStrike">
                <a:solidFill>
                  <a:schemeClr val="dk1"/>
                </a:solidFill>
                <a:latin typeface="Calibri"/>
                <a:ea typeface="Calibri"/>
                <a:cs typeface="Calibri"/>
                <a:sym typeface="Calibri"/>
              </a:rPr>
              <a:t> children</a:t>
            </a:r>
            <a:r>
              <a:rPr b="0" i="0" lang="en" sz="1800" u="none" cap="none" strike="noStrike">
                <a:solidFill>
                  <a:schemeClr val="dk1"/>
                </a:solidFill>
                <a:highlight>
                  <a:srgbClr val="FFFFFF"/>
                </a:highlight>
                <a:latin typeface="Calibri"/>
                <a:ea typeface="Calibri"/>
                <a:cs typeface="Calibri"/>
                <a:sym typeface="Calibri"/>
              </a:rPr>
              <a:t> with ASD. Rosen et al. (2018) have reported that 70–72% of children with </a:t>
            </a:r>
            <a:r>
              <a:rPr b="0" i="0" lang="en" sz="1800" u="none" cap="none" strike="noStrike">
                <a:solidFill>
                  <a:schemeClr val="dk1"/>
                </a:solidFill>
                <a:latin typeface="Calibri"/>
                <a:ea typeface="Calibri"/>
                <a:cs typeface="Calibri"/>
                <a:sym typeface="Calibri"/>
              </a:rPr>
              <a:t>ASD</a:t>
            </a:r>
            <a:r>
              <a:rPr b="0" i="0" lang="en" sz="1800" u="none" cap="none" strike="noStrike">
                <a:solidFill>
                  <a:schemeClr val="dk1"/>
                </a:solidFill>
                <a:highlight>
                  <a:srgbClr val="FFFFFF"/>
                </a:highlight>
                <a:latin typeface="Calibri"/>
                <a:ea typeface="Calibri"/>
                <a:cs typeface="Calibri"/>
                <a:sym typeface="Calibri"/>
              </a:rPr>
              <a:t> have at least one co-occurring psychiatric condition.</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500"/>
              </a:spcBef>
              <a:spcAft>
                <a:spcPts val="0"/>
              </a:spcAft>
              <a:buClr>
                <a:srgbClr val="000000"/>
              </a:buClr>
              <a:buSzPts val="1800"/>
              <a:buFont typeface="Arial"/>
              <a:buNone/>
            </a:pPr>
            <a:r>
              <a:t/>
            </a:r>
            <a:endParaRPr b="0" i="0" sz="1800" u="none" cap="none" strike="noStrike">
              <a:solidFill>
                <a:schemeClr val="dk1"/>
              </a:solidFill>
              <a:highlight>
                <a:srgbClr val="FFFFFF"/>
              </a:highlight>
              <a:latin typeface="Calibri"/>
              <a:ea typeface="Calibri"/>
              <a:cs typeface="Calibri"/>
              <a:sym typeface="Calibri"/>
            </a:endParaRPr>
          </a:p>
          <a:p>
            <a:pPr indent="0" lvl="0" marL="0" marR="0" rtl="0" algn="ctr">
              <a:lnSpc>
                <a:spcPct val="90000"/>
              </a:lnSpc>
              <a:spcBef>
                <a:spcPts val="500"/>
              </a:spcBef>
              <a:spcAft>
                <a:spcPts val="0"/>
              </a:spcAft>
              <a:buClr>
                <a:srgbClr val="000000"/>
              </a:buClr>
              <a:buSzPts val="1800"/>
              <a:buFont typeface="Arial"/>
              <a:buNone/>
            </a:pPr>
            <a:r>
              <a:rPr b="0" i="0" lang="en" sz="1800" u="none" cap="none" strike="noStrike">
                <a:solidFill>
                  <a:schemeClr val="dk1"/>
                </a:solidFill>
                <a:highlight>
                  <a:srgbClr val="FFFFFF"/>
                </a:highlight>
                <a:latin typeface="Calibri"/>
                <a:ea typeface="Calibri"/>
                <a:cs typeface="Calibri"/>
                <a:sym typeface="Calibri"/>
              </a:rPr>
              <a:t>The most common being anxiety and mood disorders, </a:t>
            </a:r>
            <a:r>
              <a:rPr b="0" i="0" lang="en" sz="1800" u="none" cap="none" strike="noStrike">
                <a:solidFill>
                  <a:schemeClr val="dk1"/>
                </a:solidFill>
                <a:latin typeface="Calibri"/>
                <a:ea typeface="Calibri"/>
                <a:cs typeface="Calibri"/>
                <a:sym typeface="Calibri"/>
              </a:rPr>
              <a:t>obsessive-compulsive</a:t>
            </a:r>
            <a:r>
              <a:rPr b="0" i="0" lang="en" sz="1800" u="none" cap="none" strike="noStrike">
                <a:solidFill>
                  <a:schemeClr val="dk1"/>
                </a:solidFill>
                <a:highlight>
                  <a:srgbClr val="FFFFFF"/>
                </a:highlight>
                <a:latin typeface="Calibri"/>
                <a:ea typeface="Calibri"/>
                <a:cs typeface="Calibri"/>
                <a:sym typeface="Calibri"/>
              </a:rPr>
              <a:t> disorder, attention deficit hyperactivity disorder, and oppositional defiant </a:t>
            </a:r>
            <a:r>
              <a:rPr b="0" i="0" lang="en" sz="1800" u="none" cap="none" strike="noStrike">
                <a:solidFill>
                  <a:schemeClr val="dk1"/>
                </a:solidFill>
                <a:latin typeface="Calibri"/>
                <a:ea typeface="Calibri"/>
                <a:cs typeface="Calibri"/>
                <a:sym typeface="Calibri"/>
              </a:rPr>
              <a:t>disorder</a:t>
            </a:r>
            <a:r>
              <a:rPr b="0" i="0" lang="en" sz="1800" u="none" cap="none" strike="noStrike">
                <a:solidFill>
                  <a:schemeClr val="dk1"/>
                </a:solidFill>
                <a:highlight>
                  <a:srgbClr val="FFFFFF"/>
                </a:highlight>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descr="A child with short blonde hair&#10;&#10;Description automatically generated" id="2331" name="Google Shape;2331;p306"/>
          <p:cNvPicPr preferRelativeResize="0"/>
          <p:nvPr/>
        </p:nvPicPr>
        <p:blipFill rotWithShape="1">
          <a:blip r:embed="rId3">
            <a:alphaModFix/>
          </a:blip>
          <a:srcRect b="0" l="0" r="0" t="803"/>
          <a:stretch/>
        </p:blipFill>
        <p:spPr>
          <a:xfrm>
            <a:off x="3983777" y="8"/>
            <a:ext cx="5159081"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5" name="Shape 2335"/>
        <p:cNvGrpSpPr/>
        <p:nvPr/>
      </p:nvGrpSpPr>
      <p:grpSpPr>
        <a:xfrm>
          <a:off x="0" y="0"/>
          <a:ext cx="0" cy="0"/>
          <a:chOff x="0" y="0"/>
          <a:chExt cx="0" cy="0"/>
        </a:xfrm>
      </p:grpSpPr>
      <p:sp>
        <p:nvSpPr>
          <p:cNvPr id="2336" name="Google Shape;2336;p307"/>
          <p:cNvSpPr txBox="1"/>
          <p:nvPr/>
        </p:nvSpPr>
        <p:spPr>
          <a:xfrm>
            <a:off x="2284214" y="921298"/>
            <a:ext cx="4575600" cy="3301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000000"/>
                </a:solidFill>
                <a:highlight>
                  <a:srgbClr val="FFFFFF"/>
                </a:highlight>
                <a:latin typeface="Calibri"/>
                <a:ea typeface="Calibri"/>
                <a:cs typeface="Calibri"/>
                <a:sym typeface="Calibri"/>
              </a:rPr>
              <a:t>These comorbid conditions are correlated with increased use of pharmacology</a:t>
            </a:r>
            <a:r>
              <a:rPr b="0" i="0" lang="en" sz="2100" u="none" cap="none" strike="noStrike">
                <a:solidFill>
                  <a:srgbClr val="000000"/>
                </a:solidFill>
                <a:latin typeface="Calibri"/>
                <a:ea typeface="Calibri"/>
                <a:cs typeface="Calibri"/>
                <a:sym typeface="Calibri"/>
              </a:rPr>
              <a:t> (</a:t>
            </a:r>
            <a:r>
              <a:rPr b="0" i="0" lang="en" sz="2100" u="none" cap="none" strike="noStrike">
                <a:solidFill>
                  <a:srgbClr val="000000"/>
                </a:solidFill>
                <a:highlight>
                  <a:srgbClr val="FFFFFF"/>
                </a:highlight>
                <a:latin typeface="Calibri"/>
                <a:ea typeface="Calibri"/>
                <a:cs typeface="Calibri"/>
                <a:sym typeface="Calibri"/>
              </a:rPr>
              <a:t>Mandell et al., 2008), increased healthcare utilization (Gurney et al., 2006), and the termination </a:t>
            </a:r>
            <a:r>
              <a:rPr b="0" i="0" lang="en" sz="2100" u="none" cap="none" strike="noStrike">
                <a:solidFill>
                  <a:srgbClr val="000000"/>
                </a:solidFill>
                <a:latin typeface="Calibri"/>
                <a:ea typeface="Calibri"/>
                <a:cs typeface="Calibri"/>
                <a:sym typeface="Calibri"/>
              </a:rPr>
              <a:t>of</a:t>
            </a:r>
            <a:r>
              <a:rPr b="0" i="0" lang="en" sz="2100" u="none" cap="none" strike="noStrike">
                <a:solidFill>
                  <a:srgbClr val="000000"/>
                </a:solidFill>
                <a:highlight>
                  <a:srgbClr val="FFFFFF"/>
                </a:highlight>
                <a:latin typeface="Calibri"/>
                <a:ea typeface="Calibri"/>
                <a:cs typeface="Calibri"/>
                <a:sym typeface="Calibri"/>
              </a:rPr>
              <a:t> ASD therapeutic services (Croen et al., 2017). The principal cause of treatment discontinuation (e.g., applied behavior analysis services) is familial stress (Kerns et al., 2015b).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0" name="Shape 2340"/>
        <p:cNvGrpSpPr/>
        <p:nvPr/>
      </p:nvGrpSpPr>
      <p:grpSpPr>
        <a:xfrm>
          <a:off x="0" y="0"/>
          <a:ext cx="0" cy="0"/>
          <a:chOff x="0" y="0"/>
          <a:chExt cx="0" cy="0"/>
        </a:xfrm>
      </p:grpSpPr>
      <p:sp>
        <p:nvSpPr>
          <p:cNvPr id="2341" name="Google Shape;2341;p308"/>
          <p:cNvSpPr txBox="1"/>
          <p:nvPr/>
        </p:nvSpPr>
        <p:spPr>
          <a:xfrm>
            <a:off x="2537357" y="898215"/>
            <a:ext cx="4069500" cy="3347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1F3864"/>
                </a:solidFill>
                <a:latin typeface="Calibri"/>
                <a:ea typeface="Calibri"/>
                <a:cs typeface="Calibri"/>
                <a:sym typeface="Calibri"/>
              </a:rPr>
              <a:t>Interdisciplinary Collaboration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Primary Care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Developmental Pediatrician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Psychiatrist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Psychologist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Speech and Language Pathologist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Occupational Therapist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Physical Therapist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Calibri"/>
                <a:ea typeface="Calibri"/>
                <a:cs typeface="Calibri"/>
                <a:sym typeface="Calibri"/>
              </a:rPr>
              <a:t>Orientation and Mobility Specialist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5" name="Shape 2345"/>
        <p:cNvGrpSpPr/>
        <p:nvPr/>
      </p:nvGrpSpPr>
      <p:grpSpPr>
        <a:xfrm>
          <a:off x="0" y="0"/>
          <a:ext cx="0" cy="0"/>
          <a:chOff x="0" y="0"/>
          <a:chExt cx="0" cy="0"/>
        </a:xfrm>
      </p:grpSpPr>
      <p:pic>
        <p:nvPicPr>
          <p:cNvPr descr="A person kissing a child&#10;&#10;Description automatically generated" id="2346" name="Google Shape;2346;p309"/>
          <p:cNvPicPr preferRelativeResize="0"/>
          <p:nvPr/>
        </p:nvPicPr>
        <p:blipFill rotWithShape="1">
          <a:blip r:embed="rId3">
            <a:alphaModFix/>
          </a:blip>
          <a:srcRect b="0" l="0" r="0" t="0"/>
          <a:stretch/>
        </p:blipFill>
        <p:spPr>
          <a:xfrm>
            <a:off x="4187428" y="285750"/>
            <a:ext cx="4562475" cy="4572000"/>
          </a:xfrm>
          <a:prstGeom prst="rect">
            <a:avLst/>
          </a:prstGeom>
          <a:noFill/>
          <a:ln>
            <a:noFill/>
          </a:ln>
        </p:spPr>
      </p:pic>
      <p:sp>
        <p:nvSpPr>
          <p:cNvPr id="2347" name="Google Shape;2347;p309"/>
          <p:cNvSpPr txBox="1"/>
          <p:nvPr/>
        </p:nvSpPr>
        <p:spPr>
          <a:xfrm>
            <a:off x="653653" y="1613795"/>
            <a:ext cx="2925600" cy="1916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alibri"/>
                <a:ea typeface="Calibri"/>
                <a:cs typeface="Calibri"/>
                <a:sym typeface="Calibri"/>
              </a:rPr>
              <a:t>Anticipatory Guidance: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alibri"/>
                <a:ea typeface="Calibri"/>
                <a:cs typeface="Calibri"/>
                <a:sym typeface="Calibri"/>
              </a:rPr>
              <a:t>A critical component of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alibri"/>
                <a:ea typeface="Calibri"/>
                <a:cs typeface="Calibri"/>
                <a:sym typeface="Calibri"/>
              </a:rPr>
              <a:t>pediatric care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1" name="Shape 2351"/>
        <p:cNvGrpSpPr/>
        <p:nvPr/>
      </p:nvGrpSpPr>
      <p:grpSpPr>
        <a:xfrm>
          <a:off x="0" y="0"/>
          <a:ext cx="0" cy="0"/>
          <a:chOff x="0" y="0"/>
          <a:chExt cx="0" cy="0"/>
        </a:xfrm>
      </p:grpSpPr>
      <p:pic>
        <p:nvPicPr>
          <p:cNvPr descr="A close-up of a baby&#10;&#10;Description automatically generated" id="2352" name="Google Shape;2352;p310"/>
          <p:cNvPicPr preferRelativeResize="0"/>
          <p:nvPr/>
        </p:nvPicPr>
        <p:blipFill rotWithShape="1">
          <a:blip r:embed="rId3">
            <a:alphaModFix/>
          </a:blip>
          <a:srcRect b="22963" l="0" r="0" t="21216"/>
          <a:stretch/>
        </p:blipFill>
        <p:spPr>
          <a:xfrm>
            <a:off x="-1128" y="962"/>
            <a:ext cx="9143986" cy="5142539"/>
          </a:xfrm>
          <a:prstGeom prst="rect">
            <a:avLst/>
          </a:prstGeom>
          <a:noFill/>
          <a:ln>
            <a:noFill/>
          </a:ln>
        </p:spPr>
      </p:pic>
      <p:sp>
        <p:nvSpPr>
          <p:cNvPr id="2353" name="Google Shape;2353;p310"/>
          <p:cNvSpPr txBox="1"/>
          <p:nvPr/>
        </p:nvSpPr>
        <p:spPr>
          <a:xfrm>
            <a:off x="7168754" y="3911203"/>
            <a:ext cx="14142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lt1"/>
                </a:solidFill>
                <a:latin typeface="Calibri"/>
                <a:ea typeface="Calibri"/>
                <a:cs typeface="Calibri"/>
                <a:sym typeface="Calibri"/>
              </a:rPr>
              <a:t>Sleep</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7" name="Shape 2357"/>
        <p:cNvGrpSpPr/>
        <p:nvPr/>
      </p:nvGrpSpPr>
      <p:grpSpPr>
        <a:xfrm>
          <a:off x="0" y="0"/>
          <a:ext cx="0" cy="0"/>
          <a:chOff x="0" y="0"/>
          <a:chExt cx="0" cy="0"/>
        </a:xfrm>
      </p:grpSpPr>
      <p:pic>
        <p:nvPicPr>
          <p:cNvPr descr="A screenshot of a questionnaire&#10;&#10;Description automatically generated" id="2358" name="Google Shape;2358;p311"/>
          <p:cNvPicPr preferRelativeResize="0"/>
          <p:nvPr/>
        </p:nvPicPr>
        <p:blipFill rotWithShape="1">
          <a:blip r:embed="rId3">
            <a:alphaModFix/>
          </a:blip>
          <a:srcRect b="0" l="0" r="0" t="0"/>
          <a:stretch/>
        </p:blipFill>
        <p:spPr>
          <a:xfrm>
            <a:off x="482600" y="854202"/>
            <a:ext cx="8178799" cy="3435095"/>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2" name="Shape 2362"/>
        <p:cNvGrpSpPr/>
        <p:nvPr/>
      </p:nvGrpSpPr>
      <p:grpSpPr>
        <a:xfrm>
          <a:off x="0" y="0"/>
          <a:ext cx="0" cy="0"/>
          <a:chOff x="0" y="0"/>
          <a:chExt cx="0" cy="0"/>
        </a:xfrm>
      </p:grpSpPr>
      <p:pic>
        <p:nvPicPr>
          <p:cNvPr descr="A close-up of several pills&#10;&#10;Description automatically generated" id="2363" name="Google Shape;2363;p312"/>
          <p:cNvPicPr preferRelativeResize="0"/>
          <p:nvPr/>
        </p:nvPicPr>
        <p:blipFill rotWithShape="1">
          <a:blip r:embed="rId3">
            <a:alphaModFix/>
          </a:blip>
          <a:srcRect b="0" l="0" r="0" t="43477"/>
          <a:stretch/>
        </p:blipFill>
        <p:spPr>
          <a:xfrm>
            <a:off x="15" y="962"/>
            <a:ext cx="9143986" cy="5142540"/>
          </a:xfrm>
          <a:prstGeom prst="rect">
            <a:avLst/>
          </a:prstGeom>
          <a:noFill/>
          <a:ln>
            <a:noFill/>
          </a:ln>
        </p:spPr>
      </p:pic>
      <p:sp>
        <p:nvSpPr>
          <p:cNvPr id="2364" name="Google Shape;2364;p312"/>
          <p:cNvSpPr txBox="1"/>
          <p:nvPr/>
        </p:nvSpPr>
        <p:spPr>
          <a:xfrm>
            <a:off x="5947172" y="889397"/>
            <a:ext cx="29283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lt1"/>
                </a:solidFill>
                <a:latin typeface="Calibri"/>
                <a:ea typeface="Calibri"/>
                <a:cs typeface="Calibri"/>
                <a:sym typeface="Calibri"/>
              </a:rPr>
              <a:t>Medication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8"/>
          <p:cNvSpPr txBox="1"/>
          <p:nvPr>
            <p:ph type="title"/>
          </p:nvPr>
        </p:nvSpPr>
        <p:spPr>
          <a:xfrm>
            <a:off x="365760" y="273844"/>
            <a:ext cx="5353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Disorders in ASD at TANC</a:t>
            </a:r>
            <a:endParaRPr/>
          </a:p>
        </p:txBody>
      </p:sp>
      <p:sp>
        <p:nvSpPr>
          <p:cNvPr id="571" name="Google Shape;571;p88"/>
          <p:cNvSpPr txBox="1"/>
          <p:nvPr>
            <p:ph idx="1" type="body"/>
          </p:nvPr>
        </p:nvSpPr>
        <p:spPr>
          <a:xfrm>
            <a:off x="365760" y="1369219"/>
            <a:ext cx="5353800" cy="3003000"/>
          </a:xfrm>
          <a:prstGeom prst="rect">
            <a:avLst/>
          </a:prstGeom>
          <a:noFill/>
          <a:ln>
            <a:noFill/>
          </a:ln>
        </p:spPr>
        <p:txBody>
          <a:bodyPr anchorCtr="0" anchor="t" bIns="34275" lIns="68575" spcFirstLastPara="1" rIns="68575" wrap="square" tIns="34275">
            <a:noAutofit/>
          </a:bodyPr>
          <a:lstStyle/>
          <a:p>
            <a:pPr indent="-190500" lvl="0" marL="177800" rtl="0" algn="l">
              <a:lnSpc>
                <a:spcPct val="80000"/>
              </a:lnSpc>
              <a:spcBef>
                <a:spcPts val="0"/>
              </a:spcBef>
              <a:spcAft>
                <a:spcPts val="0"/>
              </a:spcAft>
              <a:buClr>
                <a:srgbClr val="767679"/>
              </a:buClr>
              <a:buSzPts val="1800"/>
              <a:buChar char="•"/>
            </a:pPr>
            <a:r>
              <a:rPr lang="en" sz="1800"/>
              <a:t>Our goal was to provide a home for kids with ASD (and other NDDs) who had co-occurring disorders cared for by CHOC</a:t>
            </a:r>
            <a:endParaRPr sz="2400"/>
          </a:p>
          <a:p>
            <a:pPr indent="-190500" lvl="0" marL="177800" rtl="0" algn="l">
              <a:lnSpc>
                <a:spcPct val="80000"/>
              </a:lnSpc>
              <a:spcBef>
                <a:spcPts val="1200"/>
              </a:spcBef>
              <a:spcAft>
                <a:spcPts val="0"/>
              </a:spcAft>
              <a:buClr>
                <a:srgbClr val="767679"/>
              </a:buClr>
              <a:buSzPts val="1800"/>
              <a:buChar char="•"/>
            </a:pPr>
            <a:r>
              <a:rPr lang="en" sz="1800"/>
              <a:t>Target: </a:t>
            </a:r>
            <a:endParaRPr sz="2400"/>
          </a:p>
          <a:p>
            <a:pPr indent="-190500" lvl="1" marL="520700" rtl="0" algn="l">
              <a:lnSpc>
                <a:spcPct val="80000"/>
              </a:lnSpc>
              <a:spcBef>
                <a:spcPts val="800"/>
              </a:spcBef>
              <a:spcAft>
                <a:spcPts val="0"/>
              </a:spcAft>
              <a:buClr>
                <a:srgbClr val="767679"/>
              </a:buClr>
              <a:buSzPts val="1800"/>
              <a:buChar char="•"/>
            </a:pPr>
            <a:r>
              <a:rPr lang="en"/>
              <a:t>High incidence Co-Occurring Disorders in ASD</a:t>
            </a:r>
            <a:endParaRPr sz="2100"/>
          </a:p>
          <a:p>
            <a:pPr indent="-190500" lvl="1" marL="520700" rtl="0" algn="l">
              <a:lnSpc>
                <a:spcPct val="80000"/>
              </a:lnSpc>
              <a:spcBef>
                <a:spcPts val="800"/>
              </a:spcBef>
              <a:spcAft>
                <a:spcPts val="0"/>
              </a:spcAft>
              <a:buClr>
                <a:srgbClr val="767679"/>
              </a:buClr>
              <a:buSzPts val="1800"/>
              <a:buChar char="•"/>
            </a:pPr>
            <a:r>
              <a:rPr lang="en"/>
              <a:t>High Frequency ‘Typical’ Disorders that are especially challenging to treat in kids with ASD</a:t>
            </a:r>
            <a:endParaRPr sz="2100"/>
          </a:p>
          <a:p>
            <a:pPr indent="-190500" lvl="2" marL="863600" rtl="0" algn="l">
              <a:lnSpc>
                <a:spcPct val="80000"/>
              </a:lnSpc>
              <a:spcBef>
                <a:spcPts val="800"/>
              </a:spcBef>
              <a:spcAft>
                <a:spcPts val="0"/>
              </a:spcAft>
              <a:buClr>
                <a:srgbClr val="767679"/>
              </a:buClr>
              <a:buSzPts val="1800"/>
              <a:buChar char="•"/>
            </a:pPr>
            <a:r>
              <a:rPr lang="en" sz="1800"/>
              <a:t>Routine Eye care</a:t>
            </a:r>
            <a:endParaRPr sz="1800"/>
          </a:p>
          <a:p>
            <a:pPr indent="-190500" lvl="2" marL="863600" rtl="0" algn="l">
              <a:lnSpc>
                <a:spcPct val="80000"/>
              </a:lnSpc>
              <a:spcBef>
                <a:spcPts val="800"/>
              </a:spcBef>
              <a:spcAft>
                <a:spcPts val="0"/>
              </a:spcAft>
              <a:buClr>
                <a:srgbClr val="767679"/>
              </a:buClr>
              <a:buSzPts val="1800"/>
              <a:buChar char="•"/>
            </a:pPr>
            <a:r>
              <a:rPr lang="en" sz="1800"/>
              <a:t>Routine Dental Care</a:t>
            </a:r>
            <a:endParaRPr sz="1800"/>
          </a:p>
          <a:p>
            <a:pPr indent="-190500" lvl="2" marL="863600" rtl="0" algn="l">
              <a:lnSpc>
                <a:spcPct val="80000"/>
              </a:lnSpc>
              <a:spcBef>
                <a:spcPts val="800"/>
              </a:spcBef>
              <a:spcAft>
                <a:spcPts val="0"/>
              </a:spcAft>
              <a:buClr>
                <a:srgbClr val="767679"/>
              </a:buClr>
              <a:buSzPts val="1800"/>
              <a:buChar char="•"/>
            </a:pPr>
            <a:r>
              <a:rPr lang="en" sz="1800"/>
              <a:t>Routine ENT Care</a:t>
            </a:r>
            <a:endParaRPr sz="1800"/>
          </a:p>
        </p:txBody>
      </p:sp>
      <p:pic>
        <p:nvPicPr>
          <p:cNvPr descr="A picture containing grass, outdoor, field&#10;&#10;Description automatically generated" id="572" name="Google Shape;572;p88"/>
          <p:cNvPicPr preferRelativeResize="0"/>
          <p:nvPr>
            <p:ph idx="2" type="pic"/>
          </p:nvPr>
        </p:nvPicPr>
        <p:blipFill rotWithShape="1">
          <a:blip r:embed="rId3">
            <a:alphaModFix amt="85000"/>
          </a:blip>
          <a:srcRect b="0" l="21898" r="36690" t="0"/>
          <a:stretch/>
        </p:blipFill>
        <p:spPr>
          <a:xfrm>
            <a:off x="5953025" y="8"/>
            <a:ext cx="3190974" cy="5143494"/>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8" name="Shape 2368"/>
        <p:cNvGrpSpPr/>
        <p:nvPr/>
      </p:nvGrpSpPr>
      <p:grpSpPr>
        <a:xfrm>
          <a:off x="0" y="0"/>
          <a:ext cx="0" cy="0"/>
          <a:chOff x="0" y="0"/>
          <a:chExt cx="0" cy="0"/>
        </a:xfrm>
      </p:grpSpPr>
      <p:pic>
        <p:nvPicPr>
          <p:cNvPr descr="A close-up of a medical form&#10;&#10;Description automatically generated" id="2369" name="Google Shape;2369;p313"/>
          <p:cNvPicPr preferRelativeResize="0"/>
          <p:nvPr/>
        </p:nvPicPr>
        <p:blipFill rotWithShape="1">
          <a:blip r:embed="rId3">
            <a:alphaModFix/>
          </a:blip>
          <a:srcRect b="0" l="0" r="0" t="0"/>
          <a:stretch/>
        </p:blipFill>
        <p:spPr>
          <a:xfrm>
            <a:off x="2900681" y="482600"/>
            <a:ext cx="3342639" cy="4178300"/>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3" name="Shape 2373"/>
        <p:cNvGrpSpPr/>
        <p:nvPr/>
      </p:nvGrpSpPr>
      <p:grpSpPr>
        <a:xfrm>
          <a:off x="0" y="0"/>
          <a:ext cx="0" cy="0"/>
          <a:chOff x="0" y="0"/>
          <a:chExt cx="0" cy="0"/>
        </a:xfrm>
      </p:grpSpPr>
      <p:pic>
        <p:nvPicPr>
          <p:cNvPr descr="A child in bed with a spray and a bottle&#10;&#10;Description automatically generated" id="2374" name="Google Shape;2374;p314"/>
          <p:cNvPicPr preferRelativeResize="0"/>
          <p:nvPr/>
        </p:nvPicPr>
        <p:blipFill rotWithShape="1">
          <a:blip r:embed="rId3">
            <a:alphaModFix/>
          </a:blip>
          <a:srcRect b="-9" l="0" r="0" t="388"/>
          <a:stretch/>
        </p:blipFill>
        <p:spPr>
          <a:xfrm>
            <a:off x="15" y="8"/>
            <a:ext cx="5176298" cy="5143500"/>
          </a:xfrm>
          <a:custGeom>
            <a:rect b="b" l="l" r="r" t="t"/>
            <a:pathLst>
              <a:path extrusionOk="0" h="6858000" w="6901731">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2375" name="Google Shape;2375;p314"/>
          <p:cNvSpPr txBox="1"/>
          <p:nvPr/>
        </p:nvSpPr>
        <p:spPr>
          <a:xfrm>
            <a:off x="4966635" y="1688439"/>
            <a:ext cx="4057200" cy="29316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rgbClr val="000000"/>
              </a:buClr>
              <a:buSzPts val="4500"/>
              <a:buFont typeface="Arial"/>
              <a:buNone/>
            </a:pPr>
            <a:r>
              <a:rPr b="0" i="0" lang="en" sz="4500" u="none" cap="none" strike="noStrike">
                <a:solidFill>
                  <a:schemeClr val="dk1"/>
                </a:solidFill>
                <a:latin typeface="Calibri"/>
                <a:ea typeface="Calibri"/>
                <a:cs typeface="Calibri"/>
                <a:sym typeface="Calibri"/>
              </a:rPr>
              <a:t>Gastrointestinal</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500"/>
              </a:spcBef>
              <a:spcAft>
                <a:spcPts val="0"/>
              </a:spcAft>
              <a:buClr>
                <a:srgbClr val="000000"/>
              </a:buClr>
              <a:buSzPts val="4500"/>
              <a:buFont typeface="Arial"/>
              <a:buNone/>
            </a:pPr>
            <a:r>
              <a:rPr b="0" i="0" lang="en" sz="4500" u="none" cap="none" strike="noStrike">
                <a:solidFill>
                  <a:schemeClr val="dk1"/>
                </a:solidFill>
                <a:latin typeface="Calibri"/>
                <a:ea typeface="Calibri"/>
                <a:cs typeface="Calibri"/>
                <a:sym typeface="Calibri"/>
              </a:rPr>
              <a:t>Problems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9" name="Shape 2379"/>
        <p:cNvGrpSpPr/>
        <p:nvPr/>
      </p:nvGrpSpPr>
      <p:grpSpPr>
        <a:xfrm>
          <a:off x="0" y="0"/>
          <a:ext cx="0" cy="0"/>
          <a:chOff x="0" y="0"/>
          <a:chExt cx="0" cy="0"/>
        </a:xfrm>
      </p:grpSpPr>
      <p:pic>
        <p:nvPicPr>
          <p:cNvPr descr="A black and white poster of a human body&#10;&#10;Description automatically generated" id="2380" name="Google Shape;2380;p315"/>
          <p:cNvPicPr preferRelativeResize="0"/>
          <p:nvPr/>
        </p:nvPicPr>
        <p:blipFill rotWithShape="1">
          <a:blip r:embed="rId3">
            <a:alphaModFix/>
          </a:blip>
          <a:srcRect b="0" l="0" r="0" t="0"/>
          <a:stretch/>
        </p:blipFill>
        <p:spPr>
          <a:xfrm>
            <a:off x="2817115" y="482600"/>
            <a:ext cx="3509773" cy="4178299"/>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4" name="Shape 2384"/>
        <p:cNvGrpSpPr/>
        <p:nvPr/>
      </p:nvGrpSpPr>
      <p:grpSpPr>
        <a:xfrm>
          <a:off x="0" y="0"/>
          <a:ext cx="0" cy="0"/>
          <a:chOff x="0" y="0"/>
          <a:chExt cx="0" cy="0"/>
        </a:xfrm>
      </p:grpSpPr>
      <p:pic>
        <p:nvPicPr>
          <p:cNvPr descr="Two girls hugging each other&#10;&#10;Description automatically generated" id="2385" name="Google Shape;2385;p316"/>
          <p:cNvPicPr preferRelativeResize="0"/>
          <p:nvPr/>
        </p:nvPicPr>
        <p:blipFill rotWithShape="1">
          <a:blip r:embed="rId3">
            <a:alphaModFix/>
          </a:blip>
          <a:srcRect b="0" l="0" r="0" t="0"/>
          <a:stretch/>
        </p:blipFill>
        <p:spPr>
          <a:xfrm>
            <a:off x="670322" y="290513"/>
            <a:ext cx="4524375" cy="4562475"/>
          </a:xfrm>
          <a:prstGeom prst="rect">
            <a:avLst/>
          </a:prstGeom>
          <a:noFill/>
          <a:ln>
            <a:noFill/>
          </a:ln>
        </p:spPr>
      </p:pic>
      <p:sp>
        <p:nvSpPr>
          <p:cNvPr id="2386" name="Google Shape;2386;p316"/>
          <p:cNvSpPr txBox="1"/>
          <p:nvPr/>
        </p:nvSpPr>
        <p:spPr>
          <a:xfrm>
            <a:off x="5797154" y="2025253"/>
            <a:ext cx="28245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Calibri"/>
                <a:ea typeface="Calibri"/>
                <a:cs typeface="Calibri"/>
                <a:sym typeface="Calibri"/>
              </a:rPr>
              <a:t>Case Study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0" name="Shape 2390"/>
        <p:cNvGrpSpPr/>
        <p:nvPr/>
      </p:nvGrpSpPr>
      <p:grpSpPr>
        <a:xfrm>
          <a:off x="0" y="0"/>
          <a:ext cx="0" cy="0"/>
          <a:chOff x="0" y="0"/>
          <a:chExt cx="0" cy="0"/>
        </a:xfrm>
      </p:grpSpPr>
      <p:sp>
        <p:nvSpPr>
          <p:cNvPr id="2391" name="Google Shape;2391;p317"/>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92" name="Google Shape;2392;p317"/>
          <p:cNvSpPr/>
          <p:nvPr/>
        </p:nvSpPr>
        <p:spPr>
          <a:xfrm flipH="1" rot="-2700000">
            <a:off x="-281616" y="-190460"/>
            <a:ext cx="1369875" cy="103209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93" name="Google Shape;2393;p317"/>
          <p:cNvSpPr/>
          <p:nvPr/>
        </p:nvSpPr>
        <p:spPr>
          <a:xfrm flipH="1" rot="-2700000">
            <a:off x="668701" y="316622"/>
            <a:ext cx="484085" cy="484085"/>
          </a:xfrm>
          <a:prstGeom prst="rect">
            <a:avLst/>
          </a:prstGeom>
          <a:solidFill>
            <a:schemeClr val="accen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94" name="Google Shape;2394;p317"/>
          <p:cNvSpPr/>
          <p:nvPr/>
        </p:nvSpPr>
        <p:spPr>
          <a:xfrm flipH="1" rot="-2700000">
            <a:off x="7532673" y="491329"/>
            <a:ext cx="515481" cy="515481"/>
          </a:xfrm>
          <a:prstGeom prst="rect">
            <a:avLst/>
          </a:prstGeom>
          <a:solidFill>
            <a:schemeClr val="accent4">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95" name="Google Shape;2395;p317"/>
          <p:cNvSpPr/>
          <p:nvPr/>
        </p:nvSpPr>
        <p:spPr>
          <a:xfrm flipH="1" rot="10800000">
            <a:off x="7017482" y="0"/>
            <a:ext cx="2126518" cy="1110628"/>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96" name="Google Shape;2396;p317"/>
          <p:cNvSpPr/>
          <p:nvPr/>
        </p:nvSpPr>
        <p:spPr>
          <a:xfrm flipH="1">
            <a:off x="5982343" y="4586626"/>
            <a:ext cx="1120800" cy="556800"/>
          </a:xfrm>
          <a:prstGeom prst="triangle">
            <a:avLst>
              <a:gd fmla="val 50000" name="adj"/>
            </a:avLst>
          </a:prstGeom>
          <a:solidFill>
            <a:schemeClr val="accen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finger with a pulse oximeter on it&#10;&#10;Description automatically generated" id="2397" name="Google Shape;2397;p317"/>
          <p:cNvPicPr preferRelativeResize="0"/>
          <p:nvPr/>
        </p:nvPicPr>
        <p:blipFill rotWithShape="1">
          <a:blip r:embed="rId3">
            <a:alphaModFix/>
          </a:blip>
          <a:srcRect b="0" l="0" r="0" t="0"/>
          <a:stretch/>
        </p:blipFill>
        <p:spPr>
          <a:xfrm>
            <a:off x="1748825" y="482600"/>
            <a:ext cx="5646349" cy="4178299"/>
          </a:xfrm>
          <a:prstGeom prst="rect">
            <a:avLst/>
          </a:prstGeom>
          <a:noFill/>
          <a:ln>
            <a:noFill/>
          </a:ln>
        </p:spPr>
      </p:pic>
      <p:sp>
        <p:nvSpPr>
          <p:cNvPr id="2398" name="Google Shape;2398;p317"/>
          <p:cNvSpPr/>
          <p:nvPr/>
        </p:nvSpPr>
        <p:spPr>
          <a:xfrm flipH="1">
            <a:off x="5703137" y="4839857"/>
            <a:ext cx="611100" cy="303900"/>
          </a:xfrm>
          <a:prstGeom prst="triangle">
            <a:avLst>
              <a:gd fmla="val 50000" name="adj"/>
            </a:avLst>
          </a:prstGeom>
          <a:solidFill>
            <a:schemeClr val="accen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2" name="Shape 2402"/>
        <p:cNvGrpSpPr/>
        <p:nvPr/>
      </p:nvGrpSpPr>
      <p:grpSpPr>
        <a:xfrm>
          <a:off x="0" y="0"/>
          <a:ext cx="0" cy="0"/>
          <a:chOff x="0" y="0"/>
          <a:chExt cx="0" cy="0"/>
        </a:xfrm>
      </p:grpSpPr>
      <p:sp>
        <p:nvSpPr>
          <p:cNvPr id="2403" name="Google Shape;2403;p318"/>
          <p:cNvSpPr/>
          <p:nvPr/>
        </p:nvSpPr>
        <p:spPr>
          <a:xfrm>
            <a:off x="1143" y="0"/>
            <a:ext cx="9141900" cy="5143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close up of words&#10;&#10;Description automatically generated" id="2404" name="Google Shape;2404;p318"/>
          <p:cNvPicPr preferRelativeResize="0"/>
          <p:nvPr/>
        </p:nvPicPr>
        <p:blipFill rotWithShape="1">
          <a:blip r:embed="rId3">
            <a:alphaModFix/>
          </a:blip>
          <a:srcRect b="25983" l="0" r="0" t="17493"/>
          <a:stretch/>
        </p:blipFill>
        <p:spPr>
          <a:xfrm>
            <a:off x="15" y="962"/>
            <a:ext cx="9143985" cy="51425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group of kids flying a kite&#10;&#10;Description automatically generated with low confidence" id="577" name="Google Shape;577;p89"/>
          <p:cNvPicPr preferRelativeResize="0"/>
          <p:nvPr>
            <p:ph idx="2" type="body"/>
          </p:nvPr>
        </p:nvPicPr>
        <p:blipFill rotWithShape="1">
          <a:blip r:embed="rId3">
            <a:alphaModFix amt="85000"/>
          </a:blip>
          <a:srcRect b="0" l="0" r="0" t="0"/>
          <a:stretch/>
        </p:blipFill>
        <p:spPr>
          <a:xfrm>
            <a:off x="4629150" y="1156772"/>
            <a:ext cx="4150500" cy="3542400"/>
          </a:xfrm>
          <a:prstGeom prst="rect">
            <a:avLst/>
          </a:prstGeom>
          <a:noFill/>
          <a:ln>
            <a:noFill/>
          </a:ln>
        </p:spPr>
      </p:pic>
      <p:sp>
        <p:nvSpPr>
          <p:cNvPr id="578" name="Google Shape;578;p89"/>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Current Co-Occurring Service Lines</a:t>
            </a:r>
            <a:endParaRPr/>
          </a:p>
        </p:txBody>
      </p:sp>
      <p:grpSp>
        <p:nvGrpSpPr>
          <p:cNvPr id="579" name="Google Shape;579;p89"/>
          <p:cNvGrpSpPr/>
          <p:nvPr/>
        </p:nvGrpSpPr>
        <p:grpSpPr>
          <a:xfrm>
            <a:off x="366340" y="1162262"/>
            <a:ext cx="4148550" cy="3540657"/>
            <a:chOff x="0" y="7320"/>
            <a:chExt cx="5531400" cy="4720876"/>
          </a:xfrm>
        </p:grpSpPr>
        <p:sp>
          <p:nvSpPr>
            <p:cNvPr id="580" name="Google Shape;580;p89"/>
            <p:cNvSpPr/>
            <p:nvPr/>
          </p:nvSpPr>
          <p:spPr>
            <a:xfrm>
              <a:off x="0" y="199200"/>
              <a:ext cx="5531400" cy="1044300"/>
            </a:xfrm>
            <a:prstGeom prst="rect">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1" name="Google Shape;581;p89"/>
            <p:cNvSpPr txBox="1"/>
            <p:nvPr/>
          </p:nvSpPr>
          <p:spPr>
            <a:xfrm>
              <a:off x="0" y="199200"/>
              <a:ext cx="5531400" cy="1044300"/>
            </a:xfrm>
            <a:prstGeom prst="rect">
              <a:avLst/>
            </a:prstGeom>
            <a:noFill/>
            <a:ln>
              <a:noFill/>
            </a:ln>
          </p:spPr>
          <p:txBody>
            <a:bodyPr anchorCtr="0" anchor="t" bIns="69350" lIns="321950" spcFirstLastPara="1" rIns="321950" wrap="square" tIns="203075">
              <a:noAutofit/>
            </a:bodyPr>
            <a:lstStyle/>
            <a:p>
              <a:pPr indent="-88900" lvl="1" marL="88900" marR="0" rtl="0" algn="l">
                <a:lnSpc>
                  <a:spcPct val="90000"/>
                </a:lnSpc>
                <a:spcBef>
                  <a:spcPts val="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Psychiatry, Psychology, Developmental and Behavioral Peds, Neurodevelopmental Neurology</a:t>
              </a:r>
              <a:endParaRPr sz="1100"/>
            </a:p>
            <a:p>
              <a:pPr indent="-88900" lvl="2" marL="177800" marR="0" rtl="0" algn="l">
                <a:lnSpc>
                  <a:spcPct val="90000"/>
                </a:lnSpc>
                <a:spcBef>
                  <a:spcPts val="10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ADHD, Depression, Mood, Disruptive, ODD, Anxiety, OCD, Agitation/Aggression</a:t>
              </a:r>
              <a:endParaRPr sz="1100"/>
            </a:p>
          </p:txBody>
        </p:sp>
        <p:sp>
          <p:nvSpPr>
            <p:cNvPr id="582" name="Google Shape;582;p89"/>
            <p:cNvSpPr/>
            <p:nvPr/>
          </p:nvSpPr>
          <p:spPr>
            <a:xfrm>
              <a:off x="276567" y="7320"/>
              <a:ext cx="3871800" cy="383700"/>
            </a:xfrm>
            <a:prstGeom prst="roundRect">
              <a:avLst>
                <a:gd fmla="val 16667" name="adj"/>
              </a:avLst>
            </a:prstGeom>
            <a:solidFill>
              <a:schemeClr val="accent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3" name="Google Shape;583;p89"/>
            <p:cNvSpPr txBox="1"/>
            <p:nvPr/>
          </p:nvSpPr>
          <p:spPr>
            <a:xfrm>
              <a:off x="295301" y="26054"/>
              <a:ext cx="3834600" cy="346200"/>
            </a:xfrm>
            <a:prstGeom prst="rect">
              <a:avLst/>
            </a:prstGeom>
            <a:noFill/>
            <a:ln>
              <a:noFill/>
            </a:ln>
          </p:spPr>
          <p:txBody>
            <a:bodyPr anchorCtr="0" anchor="ctr" bIns="0" lIns="109775" spcFirstLastPara="1" rIns="109775" wrap="square" tIns="0">
              <a:noAutofit/>
            </a:bodyPr>
            <a:lstStyle/>
            <a:p>
              <a:pPr indent="0" lvl="0" marL="0" marR="0" rtl="0" algn="l">
                <a:lnSpc>
                  <a:spcPct val="90000"/>
                </a:lnSpc>
                <a:spcBef>
                  <a:spcPts val="0"/>
                </a:spcBef>
                <a:spcAft>
                  <a:spcPts val="0"/>
                </a:spcAft>
                <a:buClr>
                  <a:schemeClr val="lt1"/>
                </a:buClr>
                <a:buSzPts val="1000"/>
                <a:buFont typeface="Arial"/>
                <a:buNone/>
              </a:pPr>
              <a:r>
                <a:rPr lang="en" sz="1000">
                  <a:solidFill>
                    <a:schemeClr val="lt1"/>
                  </a:solidFill>
                  <a:latin typeface="Arial"/>
                  <a:ea typeface="Arial"/>
                  <a:cs typeface="Arial"/>
                  <a:sym typeface="Arial"/>
                </a:rPr>
                <a:t>Neuropsychiatric-Behavioral Disorders</a:t>
              </a:r>
              <a:endParaRPr sz="1100"/>
            </a:p>
          </p:txBody>
        </p:sp>
        <p:sp>
          <p:nvSpPr>
            <p:cNvPr id="584" name="Google Shape;584;p89"/>
            <p:cNvSpPr/>
            <p:nvPr/>
          </p:nvSpPr>
          <p:spPr>
            <a:xfrm>
              <a:off x="0" y="1505505"/>
              <a:ext cx="5531400" cy="327600"/>
            </a:xfrm>
            <a:prstGeom prst="rect">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5" name="Google Shape;585;p89"/>
            <p:cNvSpPr/>
            <p:nvPr/>
          </p:nvSpPr>
          <p:spPr>
            <a:xfrm>
              <a:off x="276567" y="1313625"/>
              <a:ext cx="3871800" cy="383700"/>
            </a:xfrm>
            <a:prstGeom prst="roundRect">
              <a:avLst>
                <a:gd fmla="val 16667" name="adj"/>
              </a:avLst>
            </a:prstGeom>
            <a:solidFill>
              <a:schemeClr val="accent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6" name="Google Shape;586;p89"/>
            <p:cNvSpPr txBox="1"/>
            <p:nvPr/>
          </p:nvSpPr>
          <p:spPr>
            <a:xfrm>
              <a:off x="295301" y="1332359"/>
              <a:ext cx="3834600" cy="346200"/>
            </a:xfrm>
            <a:prstGeom prst="rect">
              <a:avLst/>
            </a:prstGeom>
            <a:noFill/>
            <a:ln>
              <a:noFill/>
            </a:ln>
          </p:spPr>
          <p:txBody>
            <a:bodyPr anchorCtr="0" anchor="ctr" bIns="0" lIns="109775" spcFirstLastPara="1" rIns="109775" wrap="square" tIns="0">
              <a:noAutofit/>
            </a:bodyPr>
            <a:lstStyle/>
            <a:p>
              <a:pPr indent="0" lvl="0" marL="0" marR="0" rtl="0" algn="l">
                <a:lnSpc>
                  <a:spcPct val="90000"/>
                </a:lnSpc>
                <a:spcBef>
                  <a:spcPts val="0"/>
                </a:spcBef>
                <a:spcAft>
                  <a:spcPts val="0"/>
                </a:spcAft>
                <a:buClr>
                  <a:schemeClr val="lt1"/>
                </a:buClr>
                <a:buSzPts val="1000"/>
                <a:buFont typeface="Arial"/>
                <a:buNone/>
              </a:pPr>
              <a:r>
                <a:rPr lang="en" sz="1000">
                  <a:solidFill>
                    <a:schemeClr val="lt1"/>
                  </a:solidFill>
                  <a:latin typeface="Arial"/>
                  <a:ea typeface="Arial"/>
                  <a:cs typeface="Arial"/>
                  <a:sym typeface="Arial"/>
                </a:rPr>
                <a:t>GI disorders</a:t>
              </a:r>
              <a:endParaRPr sz="1100"/>
            </a:p>
          </p:txBody>
        </p:sp>
        <p:sp>
          <p:nvSpPr>
            <p:cNvPr id="587" name="Google Shape;587;p89"/>
            <p:cNvSpPr/>
            <p:nvPr/>
          </p:nvSpPr>
          <p:spPr>
            <a:xfrm>
              <a:off x="0" y="2166799"/>
              <a:ext cx="5531400" cy="696300"/>
            </a:xfrm>
            <a:prstGeom prst="rect">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8" name="Google Shape;588;p89"/>
            <p:cNvSpPr txBox="1"/>
            <p:nvPr/>
          </p:nvSpPr>
          <p:spPr>
            <a:xfrm>
              <a:off x="0" y="2166799"/>
              <a:ext cx="5531400" cy="696300"/>
            </a:xfrm>
            <a:prstGeom prst="rect">
              <a:avLst/>
            </a:prstGeom>
            <a:noFill/>
            <a:ln>
              <a:noFill/>
            </a:ln>
          </p:spPr>
          <p:txBody>
            <a:bodyPr anchorCtr="0" anchor="t" bIns="69350" lIns="321950" spcFirstLastPara="1" rIns="321950" wrap="square" tIns="203075">
              <a:noAutofit/>
            </a:bodyPr>
            <a:lstStyle/>
            <a:p>
              <a:pPr indent="-88900" lvl="1" marL="88900" marR="0" rtl="0" algn="l">
                <a:lnSpc>
                  <a:spcPct val="90000"/>
                </a:lnSpc>
                <a:spcBef>
                  <a:spcPts val="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Epilepsy, Sleep, Neurometabolic disorders, Down’s Syndrome, Migraine, Tics</a:t>
              </a:r>
              <a:endParaRPr sz="1100"/>
            </a:p>
          </p:txBody>
        </p:sp>
        <p:sp>
          <p:nvSpPr>
            <p:cNvPr id="589" name="Google Shape;589;p89"/>
            <p:cNvSpPr/>
            <p:nvPr/>
          </p:nvSpPr>
          <p:spPr>
            <a:xfrm>
              <a:off x="276567" y="1903305"/>
              <a:ext cx="3871800" cy="383700"/>
            </a:xfrm>
            <a:prstGeom prst="roundRect">
              <a:avLst>
                <a:gd fmla="val 16667" name="adj"/>
              </a:avLst>
            </a:prstGeom>
            <a:solidFill>
              <a:schemeClr val="accent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0" name="Google Shape;590;p89"/>
            <p:cNvSpPr txBox="1"/>
            <p:nvPr/>
          </p:nvSpPr>
          <p:spPr>
            <a:xfrm>
              <a:off x="295301" y="1922039"/>
              <a:ext cx="3834600" cy="346200"/>
            </a:xfrm>
            <a:prstGeom prst="rect">
              <a:avLst/>
            </a:prstGeom>
            <a:noFill/>
            <a:ln>
              <a:noFill/>
            </a:ln>
          </p:spPr>
          <p:txBody>
            <a:bodyPr anchorCtr="0" anchor="ctr" bIns="0" lIns="109775" spcFirstLastPara="1" rIns="109775" wrap="square" tIns="0">
              <a:noAutofit/>
            </a:bodyPr>
            <a:lstStyle/>
            <a:p>
              <a:pPr indent="0" lvl="0" marL="0" marR="0" rtl="0" algn="l">
                <a:lnSpc>
                  <a:spcPct val="90000"/>
                </a:lnSpc>
                <a:spcBef>
                  <a:spcPts val="0"/>
                </a:spcBef>
                <a:spcAft>
                  <a:spcPts val="0"/>
                </a:spcAft>
                <a:buClr>
                  <a:schemeClr val="lt1"/>
                </a:buClr>
                <a:buSzPts val="1000"/>
                <a:buFont typeface="Arial"/>
                <a:buNone/>
              </a:pPr>
              <a:r>
                <a:rPr lang="en" sz="1000">
                  <a:solidFill>
                    <a:schemeClr val="lt1"/>
                  </a:solidFill>
                  <a:latin typeface="Arial"/>
                  <a:ea typeface="Arial"/>
                  <a:cs typeface="Arial"/>
                  <a:sym typeface="Arial"/>
                </a:rPr>
                <a:t>Neurological Disorders</a:t>
              </a:r>
              <a:endParaRPr sz="1100"/>
            </a:p>
          </p:txBody>
        </p:sp>
        <p:sp>
          <p:nvSpPr>
            <p:cNvPr id="591" name="Google Shape;591;p89"/>
            <p:cNvSpPr/>
            <p:nvPr/>
          </p:nvSpPr>
          <p:spPr>
            <a:xfrm>
              <a:off x="0" y="3053416"/>
              <a:ext cx="5531400" cy="327600"/>
            </a:xfrm>
            <a:prstGeom prst="rect">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2" name="Google Shape;592;p89"/>
            <p:cNvSpPr txBox="1"/>
            <p:nvPr/>
          </p:nvSpPr>
          <p:spPr>
            <a:xfrm>
              <a:off x="0" y="3053416"/>
              <a:ext cx="5531400" cy="327600"/>
            </a:xfrm>
            <a:prstGeom prst="rect">
              <a:avLst/>
            </a:prstGeom>
            <a:noFill/>
            <a:ln>
              <a:noFill/>
            </a:ln>
          </p:spPr>
          <p:txBody>
            <a:bodyPr anchorCtr="0" anchor="t" bIns="69350" lIns="321950" spcFirstLastPara="1" rIns="321950" wrap="square" tIns="203075">
              <a:noAutofit/>
            </a:bodyPr>
            <a:lstStyle/>
            <a:p>
              <a:pPr indent="-25400" lvl="1" marL="88900" marR="0" rtl="0" algn="l">
                <a:lnSpc>
                  <a:spcPct val="90000"/>
                </a:lnSpc>
                <a:spcBef>
                  <a:spcPts val="0"/>
                </a:spcBef>
                <a:spcAft>
                  <a:spcPts val="0"/>
                </a:spcAft>
                <a:buClr>
                  <a:schemeClr val="dk1"/>
                </a:buClr>
                <a:buSzPts val="1000"/>
                <a:buFont typeface="Arial"/>
                <a:buNone/>
              </a:pPr>
              <a:r>
                <a:t/>
              </a:r>
              <a:endParaRPr b="0" i="0" sz="1000" u="none" cap="none" strike="noStrike">
                <a:solidFill>
                  <a:schemeClr val="dk1"/>
                </a:solidFill>
                <a:latin typeface="Arial"/>
                <a:ea typeface="Arial"/>
                <a:cs typeface="Arial"/>
                <a:sym typeface="Arial"/>
              </a:endParaRPr>
            </a:p>
          </p:txBody>
        </p:sp>
        <p:sp>
          <p:nvSpPr>
            <p:cNvPr id="593" name="Google Shape;593;p89"/>
            <p:cNvSpPr/>
            <p:nvPr/>
          </p:nvSpPr>
          <p:spPr>
            <a:xfrm>
              <a:off x="276567" y="2861536"/>
              <a:ext cx="3871800" cy="383700"/>
            </a:xfrm>
            <a:prstGeom prst="roundRect">
              <a:avLst>
                <a:gd fmla="val 16667" name="adj"/>
              </a:avLst>
            </a:prstGeom>
            <a:solidFill>
              <a:schemeClr val="accent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4" name="Google Shape;594;p89"/>
            <p:cNvSpPr txBox="1"/>
            <p:nvPr/>
          </p:nvSpPr>
          <p:spPr>
            <a:xfrm>
              <a:off x="295301" y="2880270"/>
              <a:ext cx="3834600" cy="346200"/>
            </a:xfrm>
            <a:prstGeom prst="rect">
              <a:avLst/>
            </a:prstGeom>
            <a:noFill/>
            <a:ln>
              <a:noFill/>
            </a:ln>
          </p:spPr>
          <p:txBody>
            <a:bodyPr anchorCtr="0" anchor="ctr" bIns="0" lIns="109775" spcFirstLastPara="1" rIns="109775" wrap="square" tIns="0">
              <a:noAutofit/>
            </a:bodyPr>
            <a:lstStyle/>
            <a:p>
              <a:pPr indent="0" lvl="0" marL="0" marR="0" rtl="0" algn="l">
                <a:lnSpc>
                  <a:spcPct val="90000"/>
                </a:lnSpc>
                <a:spcBef>
                  <a:spcPts val="0"/>
                </a:spcBef>
                <a:spcAft>
                  <a:spcPts val="0"/>
                </a:spcAft>
                <a:buClr>
                  <a:schemeClr val="lt1"/>
                </a:buClr>
                <a:buSzPts val="1000"/>
                <a:buFont typeface="Arial"/>
                <a:buNone/>
              </a:pPr>
              <a:r>
                <a:rPr lang="en" sz="1000">
                  <a:solidFill>
                    <a:schemeClr val="lt1"/>
                  </a:solidFill>
                  <a:latin typeface="Arial"/>
                  <a:ea typeface="Arial"/>
                  <a:cs typeface="Arial"/>
                  <a:sym typeface="Arial"/>
                </a:rPr>
                <a:t>Dental</a:t>
              </a:r>
              <a:endParaRPr sz="1100"/>
            </a:p>
          </p:txBody>
        </p:sp>
        <p:sp>
          <p:nvSpPr>
            <p:cNvPr id="595" name="Google Shape;595;p89"/>
            <p:cNvSpPr/>
            <p:nvPr/>
          </p:nvSpPr>
          <p:spPr>
            <a:xfrm>
              <a:off x="0" y="3643096"/>
              <a:ext cx="5531400" cy="1085100"/>
            </a:xfrm>
            <a:prstGeom prst="rect">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6" name="Google Shape;596;p89"/>
            <p:cNvSpPr txBox="1"/>
            <p:nvPr/>
          </p:nvSpPr>
          <p:spPr>
            <a:xfrm>
              <a:off x="0" y="3643096"/>
              <a:ext cx="5531400" cy="1085100"/>
            </a:xfrm>
            <a:prstGeom prst="rect">
              <a:avLst/>
            </a:prstGeom>
            <a:noFill/>
            <a:ln>
              <a:noFill/>
            </a:ln>
          </p:spPr>
          <p:txBody>
            <a:bodyPr anchorCtr="0" anchor="t" bIns="69350" lIns="321950" spcFirstLastPara="1" rIns="321950" wrap="square" tIns="203075">
              <a:noAutofit/>
            </a:bodyPr>
            <a:lstStyle/>
            <a:p>
              <a:pPr indent="-88900" lvl="1" marL="88900" marR="0" rtl="0" algn="l">
                <a:lnSpc>
                  <a:spcPct val="90000"/>
                </a:lnSpc>
                <a:spcBef>
                  <a:spcPts val="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F.A.S.T Program with Chapman</a:t>
              </a:r>
              <a:endParaRPr sz="1100"/>
            </a:p>
            <a:p>
              <a:pPr indent="-88900" lvl="1" marL="88900" marR="0" rtl="0" algn="l">
                <a:lnSpc>
                  <a:spcPct val="90000"/>
                </a:lnSpc>
                <a:spcBef>
                  <a:spcPts val="10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Transition Services</a:t>
              </a:r>
              <a:endParaRPr sz="1100"/>
            </a:p>
            <a:p>
              <a:pPr indent="-88900" lvl="1" marL="88900" marR="0" rtl="0" algn="l">
                <a:lnSpc>
                  <a:spcPct val="90000"/>
                </a:lnSpc>
                <a:spcBef>
                  <a:spcPts val="10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Resource Assistance</a:t>
              </a:r>
              <a:endParaRPr sz="1100"/>
            </a:p>
            <a:p>
              <a:pPr indent="-88900" lvl="1" marL="88900" marR="0" rtl="0" algn="l">
                <a:lnSpc>
                  <a:spcPct val="90000"/>
                </a:lnSpc>
                <a:spcBef>
                  <a:spcPts val="100"/>
                </a:spcBef>
                <a:spcAft>
                  <a:spcPts val="0"/>
                </a:spcAft>
                <a:buClr>
                  <a:schemeClr val="dk1"/>
                </a:buClr>
                <a:buSzPts val="1000"/>
                <a:buFont typeface="Arial"/>
                <a:buChar char="•"/>
              </a:pPr>
              <a:r>
                <a:rPr b="0" i="0" lang="en" sz="1000" u="none" cap="none" strike="noStrike">
                  <a:solidFill>
                    <a:schemeClr val="dk1"/>
                  </a:solidFill>
                  <a:latin typeface="Arial"/>
                  <a:ea typeface="Arial"/>
                  <a:cs typeface="Arial"/>
                  <a:sym typeface="Arial"/>
                </a:rPr>
                <a:t>Social Work</a:t>
              </a:r>
              <a:endParaRPr sz="1100"/>
            </a:p>
          </p:txBody>
        </p:sp>
        <p:sp>
          <p:nvSpPr>
            <p:cNvPr id="597" name="Google Shape;597;p89"/>
            <p:cNvSpPr/>
            <p:nvPr/>
          </p:nvSpPr>
          <p:spPr>
            <a:xfrm>
              <a:off x="276567" y="3451216"/>
              <a:ext cx="3871800" cy="383700"/>
            </a:xfrm>
            <a:prstGeom prst="roundRect">
              <a:avLst>
                <a:gd fmla="val 16667" name="adj"/>
              </a:avLst>
            </a:prstGeom>
            <a:solidFill>
              <a:schemeClr val="accent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8" name="Google Shape;598;p89"/>
            <p:cNvSpPr txBox="1"/>
            <p:nvPr/>
          </p:nvSpPr>
          <p:spPr>
            <a:xfrm>
              <a:off x="295301" y="3469950"/>
              <a:ext cx="3834600" cy="346200"/>
            </a:xfrm>
            <a:prstGeom prst="rect">
              <a:avLst/>
            </a:prstGeom>
            <a:noFill/>
            <a:ln>
              <a:noFill/>
            </a:ln>
          </p:spPr>
          <p:txBody>
            <a:bodyPr anchorCtr="0" anchor="ctr" bIns="0" lIns="109775" spcFirstLastPara="1" rIns="109775" wrap="square" tIns="0">
              <a:noAutofit/>
            </a:bodyPr>
            <a:lstStyle/>
            <a:p>
              <a:pPr indent="0" lvl="0" marL="0" marR="0" rtl="0" algn="l">
                <a:lnSpc>
                  <a:spcPct val="90000"/>
                </a:lnSpc>
                <a:spcBef>
                  <a:spcPts val="0"/>
                </a:spcBef>
                <a:spcAft>
                  <a:spcPts val="0"/>
                </a:spcAft>
                <a:buClr>
                  <a:schemeClr val="lt1"/>
                </a:buClr>
                <a:buSzPts val="1000"/>
                <a:buFont typeface="Arial"/>
                <a:buNone/>
              </a:pPr>
              <a:r>
                <a:rPr lang="en" sz="1000">
                  <a:solidFill>
                    <a:schemeClr val="lt1"/>
                  </a:solidFill>
                  <a:latin typeface="Arial"/>
                  <a:ea typeface="Arial"/>
                  <a:cs typeface="Arial"/>
                  <a:sym typeface="Arial"/>
                </a:rPr>
                <a:t>Other Services</a:t>
              </a:r>
              <a:endParaRPr sz="1100"/>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90"/>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Service Model at TANC</a:t>
            </a:r>
            <a:endParaRPr/>
          </a:p>
        </p:txBody>
      </p:sp>
      <p:grpSp>
        <p:nvGrpSpPr>
          <p:cNvPr id="604" name="Google Shape;604;p90"/>
          <p:cNvGrpSpPr/>
          <p:nvPr/>
        </p:nvGrpSpPr>
        <p:grpSpPr>
          <a:xfrm>
            <a:off x="3528757" y="1068179"/>
            <a:ext cx="4690859" cy="3862415"/>
            <a:chOff x="927596" y="25096"/>
            <a:chExt cx="6254479" cy="5149886"/>
          </a:xfrm>
        </p:grpSpPr>
        <p:sp>
          <p:nvSpPr>
            <p:cNvPr id="605" name="Google Shape;605;p90"/>
            <p:cNvSpPr/>
            <p:nvPr/>
          </p:nvSpPr>
          <p:spPr>
            <a:xfrm>
              <a:off x="2755733" y="1829526"/>
              <a:ext cx="2573100" cy="1560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6" name="Google Shape;606;p90"/>
            <p:cNvSpPr txBox="1"/>
            <p:nvPr/>
          </p:nvSpPr>
          <p:spPr>
            <a:xfrm>
              <a:off x="2831885" y="1905678"/>
              <a:ext cx="2421000" cy="14076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lt1"/>
                </a:buClr>
                <a:buSzPts val="1800"/>
                <a:buFont typeface="Arial"/>
                <a:buNone/>
              </a:pPr>
              <a:r>
                <a:rPr lang="en" sz="1800">
                  <a:solidFill>
                    <a:schemeClr val="lt1"/>
                  </a:solidFill>
                  <a:latin typeface="Arial"/>
                  <a:ea typeface="Arial"/>
                  <a:cs typeface="Arial"/>
                  <a:sym typeface="Arial"/>
                </a:rPr>
                <a:t>Patient/Family</a:t>
              </a:r>
              <a:endParaRPr sz="1100"/>
            </a:p>
          </p:txBody>
        </p:sp>
        <p:sp>
          <p:nvSpPr>
            <p:cNvPr id="607" name="Google Shape;607;p90"/>
            <p:cNvSpPr/>
            <p:nvPr/>
          </p:nvSpPr>
          <p:spPr>
            <a:xfrm rot="-5375239">
              <a:off x="3923700" y="1704575"/>
              <a:ext cx="249906" cy="0"/>
            </a:xfrm>
            <a:custGeom>
              <a:rect b="b" l="l" r="r" t="t"/>
              <a:pathLst>
                <a:path extrusionOk="0" h="120000" w="120000">
                  <a:moveTo>
                    <a:pt x="0" y="0"/>
                  </a:moveTo>
                  <a:lnTo>
                    <a:pt x="120000" y="0"/>
                  </a:lnTo>
                </a:path>
              </a:pathLst>
            </a:custGeom>
            <a:noFill/>
            <a:ln cap="flat" cmpd="sng" w="12700">
              <a:solidFill>
                <a:srgbClr val="345A99"/>
              </a:solidFill>
              <a:prstDash val="solid"/>
              <a:miter lim="800000"/>
              <a:headEnd len="sm" w="sm" type="none"/>
              <a:tailEnd len="sm" w="sm" type="none"/>
            </a:ln>
          </p:spPr>
        </p:sp>
        <p:sp>
          <p:nvSpPr>
            <p:cNvPr id="608" name="Google Shape;608;p90"/>
            <p:cNvSpPr/>
            <p:nvPr/>
          </p:nvSpPr>
          <p:spPr>
            <a:xfrm>
              <a:off x="3003335" y="25096"/>
              <a:ext cx="2103000" cy="15546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9" name="Google Shape;609;p90"/>
            <p:cNvSpPr txBox="1"/>
            <p:nvPr/>
          </p:nvSpPr>
          <p:spPr>
            <a:xfrm>
              <a:off x="3079219" y="100980"/>
              <a:ext cx="1951200" cy="14028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lt1"/>
                  </a:solidFill>
                  <a:latin typeface="Arial"/>
                  <a:ea typeface="Arial"/>
                  <a:cs typeface="Arial"/>
                  <a:sym typeface="Arial"/>
                </a:rPr>
                <a:t>Expedited Communication</a:t>
              </a:r>
              <a:endParaRPr sz="1100"/>
            </a:p>
          </p:txBody>
        </p:sp>
        <p:sp>
          <p:nvSpPr>
            <p:cNvPr id="610" name="Google Shape;610;p90"/>
            <p:cNvSpPr/>
            <p:nvPr/>
          </p:nvSpPr>
          <p:spPr>
            <a:xfrm rot="2434818">
              <a:off x="4910575" y="3505014"/>
              <a:ext cx="355104" cy="0"/>
            </a:xfrm>
            <a:custGeom>
              <a:rect b="b" l="l" r="r" t="t"/>
              <a:pathLst>
                <a:path extrusionOk="0" h="120000" w="120000">
                  <a:moveTo>
                    <a:pt x="0" y="0"/>
                  </a:moveTo>
                  <a:lnTo>
                    <a:pt x="120000" y="0"/>
                  </a:lnTo>
                </a:path>
              </a:pathLst>
            </a:custGeom>
            <a:noFill/>
            <a:ln cap="flat" cmpd="sng" w="12700">
              <a:solidFill>
                <a:srgbClr val="345A99"/>
              </a:solidFill>
              <a:prstDash val="solid"/>
              <a:miter lim="800000"/>
              <a:headEnd len="sm" w="sm" type="none"/>
              <a:tailEnd len="sm" w="sm" type="none"/>
            </a:ln>
          </p:spPr>
        </p:sp>
        <p:sp>
          <p:nvSpPr>
            <p:cNvPr id="611" name="Google Shape;611;p90"/>
            <p:cNvSpPr/>
            <p:nvPr/>
          </p:nvSpPr>
          <p:spPr>
            <a:xfrm>
              <a:off x="5079075" y="3620382"/>
              <a:ext cx="2103000" cy="15546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2" name="Google Shape;612;p90"/>
            <p:cNvSpPr txBox="1"/>
            <p:nvPr/>
          </p:nvSpPr>
          <p:spPr>
            <a:xfrm>
              <a:off x="5154959" y="3696266"/>
              <a:ext cx="1951200" cy="14028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lt1"/>
                  </a:solidFill>
                  <a:latin typeface="Arial"/>
                  <a:ea typeface="Arial"/>
                  <a:cs typeface="Arial"/>
                  <a:sym typeface="Arial"/>
                </a:rPr>
                <a:t>Coordinated Care</a:t>
              </a:r>
              <a:endParaRPr sz="1100"/>
            </a:p>
          </p:txBody>
        </p:sp>
        <p:sp>
          <p:nvSpPr>
            <p:cNvPr id="613" name="Google Shape;613;p90"/>
            <p:cNvSpPr/>
            <p:nvPr/>
          </p:nvSpPr>
          <p:spPr>
            <a:xfrm rot="8344253">
              <a:off x="2832845" y="3505014"/>
              <a:ext cx="352605" cy="0"/>
            </a:xfrm>
            <a:custGeom>
              <a:rect b="b" l="l" r="r" t="t"/>
              <a:pathLst>
                <a:path extrusionOk="0" h="120000" w="120000">
                  <a:moveTo>
                    <a:pt x="0" y="0"/>
                  </a:moveTo>
                  <a:lnTo>
                    <a:pt x="120000" y="0"/>
                  </a:lnTo>
                </a:path>
              </a:pathLst>
            </a:custGeom>
            <a:noFill/>
            <a:ln cap="flat" cmpd="sng" w="12700">
              <a:solidFill>
                <a:srgbClr val="345A99"/>
              </a:solidFill>
              <a:prstDash val="solid"/>
              <a:miter lim="800000"/>
              <a:headEnd len="sm" w="sm" type="none"/>
              <a:tailEnd len="sm" w="sm" type="none"/>
            </a:ln>
          </p:spPr>
        </p:sp>
        <p:sp>
          <p:nvSpPr>
            <p:cNvPr id="614" name="Google Shape;614;p90"/>
            <p:cNvSpPr/>
            <p:nvPr/>
          </p:nvSpPr>
          <p:spPr>
            <a:xfrm>
              <a:off x="927596" y="3620382"/>
              <a:ext cx="2103000" cy="15546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5" name="Google Shape;615;p90"/>
            <p:cNvSpPr txBox="1"/>
            <p:nvPr/>
          </p:nvSpPr>
          <p:spPr>
            <a:xfrm>
              <a:off x="1003480" y="3696266"/>
              <a:ext cx="1951200" cy="14028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lt1"/>
                  </a:solidFill>
                  <a:latin typeface="Arial"/>
                  <a:ea typeface="Arial"/>
                  <a:cs typeface="Arial"/>
                  <a:sym typeface="Arial"/>
                </a:rPr>
                <a:t>Efficient Care</a:t>
              </a:r>
              <a:endParaRPr sz="1100"/>
            </a:p>
          </p:txBody>
        </p:sp>
      </p:grpSp>
      <p:sp>
        <p:nvSpPr>
          <p:cNvPr id="616" name="Google Shape;616;p90"/>
          <p:cNvSpPr txBox="1"/>
          <p:nvPr/>
        </p:nvSpPr>
        <p:spPr>
          <a:xfrm>
            <a:off x="563672" y="1061582"/>
            <a:ext cx="2780700" cy="351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Expedited Communication</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Between Clinical Specialists at Time of Patients Visit</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chemeClr val="dk1"/>
                </a:solidFill>
                <a:latin typeface="Arial"/>
                <a:ea typeface="Arial"/>
                <a:cs typeface="Arial"/>
                <a:sym typeface="Arial"/>
              </a:rPr>
              <a:t>Efficient Care</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Patient/Family access specialists, MSW, Resource Providers in a single visit.</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Decreases missed work, therapy, school</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chemeClr val="dk1"/>
                </a:solidFill>
                <a:latin typeface="Arial"/>
                <a:ea typeface="Arial"/>
                <a:cs typeface="Arial"/>
                <a:sym typeface="Arial"/>
              </a:rPr>
              <a:t>Coordinated Care</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Alignment on care plan,  between specialists, family, Social Work, Resource Specialists</a:t>
            </a:r>
            <a:endParaRPr sz="1100"/>
          </a:p>
        </p:txBody>
      </p:sp>
      <p:grpSp>
        <p:nvGrpSpPr>
          <p:cNvPr id="617" name="Google Shape;617;p90"/>
          <p:cNvGrpSpPr/>
          <p:nvPr/>
        </p:nvGrpSpPr>
        <p:grpSpPr>
          <a:xfrm>
            <a:off x="2950065" y="791796"/>
            <a:ext cx="5288881" cy="3938244"/>
            <a:chOff x="3933420" y="1055728"/>
            <a:chExt cx="7051842" cy="5250992"/>
          </a:xfrm>
        </p:grpSpPr>
        <p:sp>
          <p:nvSpPr>
            <p:cNvPr id="618" name="Google Shape;618;p90"/>
            <p:cNvSpPr/>
            <p:nvPr/>
          </p:nvSpPr>
          <p:spPr>
            <a:xfrm rot="-7811049">
              <a:off x="4800291" y="1666971"/>
              <a:ext cx="3383359" cy="3840615"/>
            </a:xfrm>
            <a:prstGeom prst="arc">
              <a:avLst>
                <a:gd fmla="val 16186937" name="adj1"/>
                <a:gd fmla="val 2385296" name="adj2"/>
              </a:avLst>
            </a:prstGeom>
            <a:noFill/>
            <a:ln cap="flat" cmpd="sng" w="9525">
              <a:solidFill>
                <a:schemeClr val="accent1"/>
              </a:solidFill>
              <a:prstDash val="solid"/>
              <a:miter lim="800000"/>
              <a:headEnd len="med" w="med" type="stealth"/>
              <a:tailEnd len="med" w="med" type="stealth"/>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nvGrpSpPr>
            <p:cNvPr id="619" name="Google Shape;619;p90"/>
            <p:cNvGrpSpPr/>
            <p:nvPr/>
          </p:nvGrpSpPr>
          <p:grpSpPr>
            <a:xfrm>
              <a:off x="6676331" y="1828475"/>
              <a:ext cx="4308931" cy="4478245"/>
              <a:chOff x="6676331" y="1828475"/>
              <a:chExt cx="4308931" cy="4478245"/>
            </a:xfrm>
          </p:grpSpPr>
          <p:sp>
            <p:nvSpPr>
              <p:cNvPr id="620" name="Google Shape;620;p90"/>
              <p:cNvSpPr/>
              <p:nvPr/>
            </p:nvSpPr>
            <p:spPr>
              <a:xfrm>
                <a:off x="7490562" y="1828475"/>
                <a:ext cx="3494700" cy="3840600"/>
              </a:xfrm>
              <a:prstGeom prst="arc">
                <a:avLst>
                  <a:gd fmla="val 16186937" name="adj1"/>
                  <a:gd fmla="val 2150043" name="adj2"/>
                </a:avLst>
              </a:prstGeom>
              <a:noFill/>
              <a:ln cap="flat" cmpd="sng" w="9525">
                <a:solidFill>
                  <a:schemeClr val="accent1"/>
                </a:solidFill>
                <a:prstDash val="solid"/>
                <a:miter lim="800000"/>
                <a:headEnd len="med" w="med" type="stealth"/>
                <a:tailEnd len="med" w="med" type="stealth"/>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621" name="Google Shape;621;p90"/>
              <p:cNvSpPr/>
              <p:nvPr/>
            </p:nvSpPr>
            <p:spPr>
              <a:xfrm rot="10800000">
                <a:off x="6676331" y="5421420"/>
                <a:ext cx="2242200" cy="885300"/>
              </a:xfrm>
              <a:prstGeom prst="arc">
                <a:avLst>
                  <a:gd fmla="val 11889968" name="adj1"/>
                  <a:gd fmla="val 20525897" name="adj2"/>
                </a:avLst>
              </a:prstGeom>
              <a:noFill/>
              <a:ln cap="flat" cmpd="sng" w="9525">
                <a:solidFill>
                  <a:schemeClr val="accent1"/>
                </a:solidFill>
                <a:prstDash val="solid"/>
                <a:miter lim="800000"/>
                <a:headEnd len="med" w="med" type="stealth"/>
                <a:tailEnd len="med" w="med" type="stealth"/>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91"/>
          <p:cNvSpPr txBox="1"/>
          <p:nvPr>
            <p:ph idx="2" type="body"/>
          </p:nvPr>
        </p:nvSpPr>
        <p:spPr>
          <a:xfrm>
            <a:off x="1057275" y="4517792"/>
            <a:ext cx="7834800" cy="3519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rgbClr val="224184"/>
              </a:buClr>
              <a:buSzPts val="1500"/>
              <a:buNone/>
            </a:pPr>
            <a:r>
              <a:rPr b="1" lang="en" sz="1500">
                <a:solidFill>
                  <a:srgbClr val="224184"/>
                </a:solidFill>
              </a:rPr>
              <a:t>First two years:  3531 Total visits		Last 8 Months:  3927 Total Visits</a:t>
            </a:r>
            <a:endParaRPr/>
          </a:p>
        </p:txBody>
      </p:sp>
      <p:sp>
        <p:nvSpPr>
          <p:cNvPr id="627" name="Google Shape;627;p91"/>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Growth of Co-Occurring Care at TANC</a:t>
            </a:r>
            <a:endParaRPr/>
          </a:p>
        </p:txBody>
      </p:sp>
      <p:pic>
        <p:nvPicPr>
          <p:cNvPr id="628" name="Google Shape;628;p91"/>
          <p:cNvPicPr preferRelativeResize="0"/>
          <p:nvPr/>
        </p:nvPicPr>
        <p:blipFill rotWithShape="1">
          <a:blip r:embed="rId3">
            <a:alphaModFix/>
          </a:blip>
          <a:srcRect b="0" l="0" r="0" t="0"/>
          <a:stretch/>
        </p:blipFill>
        <p:spPr>
          <a:xfrm>
            <a:off x="252040" y="1104139"/>
            <a:ext cx="4434900" cy="3248700"/>
          </a:xfrm>
          <a:prstGeom prst="rect">
            <a:avLst/>
          </a:prstGeom>
          <a:noFill/>
          <a:ln>
            <a:noFill/>
          </a:ln>
        </p:spPr>
      </p:pic>
      <p:pic>
        <p:nvPicPr>
          <p:cNvPr id="629" name="Google Shape;629;p91"/>
          <p:cNvPicPr preferRelativeResize="0"/>
          <p:nvPr/>
        </p:nvPicPr>
        <p:blipFill rotWithShape="1">
          <a:blip r:embed="rId4">
            <a:alphaModFix/>
          </a:blip>
          <a:srcRect b="0" l="0" r="0" t="0"/>
          <a:stretch/>
        </p:blipFill>
        <p:spPr>
          <a:xfrm>
            <a:off x="4800600" y="1104139"/>
            <a:ext cx="4091400" cy="324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92"/>
          <p:cNvSpPr txBox="1"/>
          <p:nvPr>
            <p:ph idx="2" type="body"/>
          </p:nvPr>
        </p:nvSpPr>
        <p:spPr>
          <a:xfrm>
            <a:off x="1219800" y="4214349"/>
            <a:ext cx="2968800" cy="2769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0"/>
              </a:spcBef>
              <a:spcAft>
                <a:spcPts val="0"/>
              </a:spcAft>
              <a:buClr>
                <a:schemeClr val="dk1"/>
              </a:buClr>
              <a:buSzPts val="1500"/>
              <a:buNone/>
            </a:pPr>
            <a:r>
              <a:rPr lang="en" sz="1500">
                <a:solidFill>
                  <a:schemeClr val="dk1"/>
                </a:solidFill>
                <a:latin typeface="Arial"/>
                <a:ea typeface="Arial"/>
                <a:cs typeface="Arial"/>
                <a:sym typeface="Arial"/>
              </a:rPr>
              <a:t>150 Average visits per month</a:t>
            </a:r>
            <a:endParaRPr/>
          </a:p>
        </p:txBody>
      </p:sp>
      <p:sp>
        <p:nvSpPr>
          <p:cNvPr id="635" name="Google Shape;635;p92"/>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Growth of Co-Occurring Care at TANC</a:t>
            </a:r>
            <a:endParaRPr/>
          </a:p>
        </p:txBody>
      </p:sp>
      <p:pic>
        <p:nvPicPr>
          <p:cNvPr id="636" name="Google Shape;636;p92"/>
          <p:cNvPicPr preferRelativeResize="0"/>
          <p:nvPr/>
        </p:nvPicPr>
        <p:blipFill rotWithShape="1">
          <a:blip r:embed="rId3">
            <a:alphaModFix/>
          </a:blip>
          <a:srcRect b="0" l="0" r="0" t="0"/>
          <a:stretch/>
        </p:blipFill>
        <p:spPr>
          <a:xfrm>
            <a:off x="366340" y="1083565"/>
            <a:ext cx="4360800" cy="2999400"/>
          </a:xfrm>
          <a:prstGeom prst="rect">
            <a:avLst/>
          </a:prstGeom>
          <a:noFill/>
          <a:ln>
            <a:noFill/>
          </a:ln>
        </p:spPr>
      </p:pic>
      <p:pic>
        <p:nvPicPr>
          <p:cNvPr id="637" name="Google Shape;637;p92"/>
          <p:cNvPicPr preferRelativeResize="0"/>
          <p:nvPr/>
        </p:nvPicPr>
        <p:blipFill rotWithShape="1">
          <a:blip r:embed="rId4">
            <a:alphaModFix/>
          </a:blip>
          <a:srcRect b="0" l="0" r="0" t="0"/>
          <a:stretch/>
        </p:blipFill>
        <p:spPr>
          <a:xfrm>
            <a:off x="4727155" y="1083565"/>
            <a:ext cx="4050600" cy="2999400"/>
          </a:xfrm>
          <a:prstGeom prst="rect">
            <a:avLst/>
          </a:prstGeom>
          <a:noFill/>
          <a:ln>
            <a:noFill/>
          </a:ln>
        </p:spPr>
      </p:pic>
      <p:sp>
        <p:nvSpPr>
          <p:cNvPr id="638" name="Google Shape;638;p92"/>
          <p:cNvSpPr txBox="1"/>
          <p:nvPr/>
        </p:nvSpPr>
        <p:spPr>
          <a:xfrm>
            <a:off x="5403171" y="4193574"/>
            <a:ext cx="37410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491 Average visits per month</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6"/>
          <p:cNvSpPr txBox="1"/>
          <p:nvPr>
            <p:ph type="ctrTitle"/>
          </p:nvPr>
        </p:nvSpPr>
        <p:spPr>
          <a:xfrm>
            <a:off x="1268954" y="1566582"/>
            <a:ext cx="6953700" cy="2010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2100"/>
              <a:buFont typeface="Arial"/>
              <a:buNone/>
            </a:pPr>
            <a:r>
              <a:rPr lang="en" sz="2100">
                <a:solidFill>
                  <a:schemeClr val="lt1"/>
                </a:solidFill>
              </a:rPr>
              <a:t>Disclosures: </a:t>
            </a:r>
            <a:br>
              <a:rPr lang="en" sz="2100">
                <a:solidFill>
                  <a:schemeClr val="lt1"/>
                </a:solidFill>
              </a:rPr>
            </a:br>
            <a:r>
              <a:rPr lang="en" sz="1500">
                <a:solidFill>
                  <a:schemeClr val="lt1"/>
                </a:solidFill>
              </a:rPr>
              <a:t>Consultant for Kuzani Pharmaceuticals</a:t>
            </a:r>
            <a:br>
              <a:rPr lang="en" sz="1500">
                <a:solidFill>
                  <a:schemeClr val="lt1"/>
                </a:solidFill>
              </a:rPr>
            </a:br>
            <a:r>
              <a:rPr lang="en" sz="1500">
                <a:solidFill>
                  <a:schemeClr val="lt1"/>
                </a:solidFill>
              </a:rPr>
              <a:t>Chief medical Officer, Yamo Pharmaceuticals</a:t>
            </a:r>
            <a:br>
              <a:rPr lang="en" sz="1500">
                <a:solidFill>
                  <a:schemeClr val="lt1"/>
                </a:solidFill>
              </a:rPr>
            </a:br>
            <a:r>
              <a:rPr lang="en" sz="1500">
                <a:solidFill>
                  <a:schemeClr val="lt1"/>
                </a:solidFill>
              </a:rPr>
              <a:t>Consultant for Cognoa</a:t>
            </a:r>
            <a:br>
              <a:rPr lang="en" sz="1500">
                <a:solidFill>
                  <a:schemeClr val="lt1"/>
                </a:solidFill>
              </a:rPr>
            </a:br>
            <a:r>
              <a:rPr lang="en" sz="1500">
                <a:solidFill>
                  <a:schemeClr val="lt1"/>
                </a:solidFill>
              </a:rPr>
              <a:t>Reviewer for FDA’s Pediatric Medical Device Consortium Grant</a:t>
            </a:r>
            <a:br>
              <a:rPr lang="en" sz="1500">
                <a:solidFill>
                  <a:schemeClr val="lt1"/>
                </a:solidFill>
              </a:rPr>
            </a:br>
            <a:endParaRPr sz="15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93"/>
          <p:cNvSpPr txBox="1"/>
          <p:nvPr>
            <p:ph idx="2" type="body"/>
          </p:nvPr>
        </p:nvSpPr>
        <p:spPr>
          <a:xfrm>
            <a:off x="6615332" y="1256517"/>
            <a:ext cx="2528700" cy="26304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224184"/>
              </a:buClr>
              <a:buSzPts val="1400"/>
              <a:buChar char="•"/>
            </a:pPr>
            <a:r>
              <a:rPr lang="en" sz="1400">
                <a:solidFill>
                  <a:srgbClr val="224184"/>
                </a:solidFill>
              </a:rPr>
              <a:t>Top 20 Co-Occurring Clinic Diagnoses </a:t>
            </a:r>
            <a:endParaRPr/>
          </a:p>
          <a:p>
            <a:pPr indent="-177800" lvl="0" marL="177800" rtl="0" algn="l">
              <a:lnSpc>
                <a:spcPct val="90000"/>
              </a:lnSpc>
              <a:spcBef>
                <a:spcPts val="1200"/>
              </a:spcBef>
              <a:spcAft>
                <a:spcPts val="0"/>
              </a:spcAft>
              <a:buClr>
                <a:srgbClr val="224184"/>
              </a:buClr>
              <a:buSzPts val="1400"/>
              <a:buChar char="•"/>
            </a:pPr>
            <a:r>
              <a:rPr lang="en" sz="1400">
                <a:solidFill>
                  <a:srgbClr val="224184"/>
                </a:solidFill>
              </a:rPr>
              <a:t>Based on Unique Patients Seen with ASD</a:t>
            </a:r>
            <a:endParaRPr/>
          </a:p>
          <a:p>
            <a:pPr indent="-177800" lvl="0" marL="177800" rtl="0" algn="l">
              <a:lnSpc>
                <a:spcPct val="90000"/>
              </a:lnSpc>
              <a:spcBef>
                <a:spcPts val="1200"/>
              </a:spcBef>
              <a:spcAft>
                <a:spcPts val="0"/>
              </a:spcAft>
              <a:buClr>
                <a:srgbClr val="224184"/>
              </a:buClr>
              <a:buSzPts val="1400"/>
              <a:buChar char="•"/>
            </a:pPr>
            <a:r>
              <a:rPr lang="en" sz="1400">
                <a:solidFill>
                  <a:srgbClr val="224184"/>
                </a:solidFill>
              </a:rPr>
              <a:t>Since March 2020</a:t>
            </a:r>
            <a:endParaRPr/>
          </a:p>
          <a:p>
            <a:pPr indent="-177800" lvl="0" marL="177800" rtl="0" algn="l">
              <a:lnSpc>
                <a:spcPct val="90000"/>
              </a:lnSpc>
              <a:spcBef>
                <a:spcPts val="1200"/>
              </a:spcBef>
              <a:spcAft>
                <a:spcPts val="0"/>
              </a:spcAft>
              <a:buClr>
                <a:srgbClr val="224184"/>
              </a:buClr>
              <a:buSzPts val="1400"/>
              <a:buChar char="•"/>
            </a:pPr>
            <a:r>
              <a:rPr lang="en" sz="1400">
                <a:solidFill>
                  <a:srgbClr val="224184"/>
                </a:solidFill>
              </a:rPr>
              <a:t>Top Diagnoses:</a:t>
            </a:r>
            <a:endParaRPr/>
          </a:p>
          <a:p>
            <a:pPr indent="-177800" lvl="1" marL="520700" rtl="0" algn="l">
              <a:lnSpc>
                <a:spcPct val="90000"/>
              </a:lnSpc>
              <a:spcBef>
                <a:spcPts val="800"/>
              </a:spcBef>
              <a:spcAft>
                <a:spcPts val="0"/>
              </a:spcAft>
              <a:buClr>
                <a:srgbClr val="224184"/>
              </a:buClr>
              <a:buSzPts val="1400"/>
              <a:buChar char="•"/>
            </a:pPr>
            <a:r>
              <a:rPr lang="en" sz="1400">
                <a:solidFill>
                  <a:srgbClr val="224184"/>
                </a:solidFill>
              </a:rPr>
              <a:t>Emotional Dysregulation, Sleep, ADHD, Anxiety, Language delays,  Epilepsy, Behavioral Disorders, Mood, Constipation</a:t>
            </a:r>
            <a:endParaRPr/>
          </a:p>
        </p:txBody>
      </p:sp>
      <p:sp>
        <p:nvSpPr>
          <p:cNvPr id="644" name="Google Shape;644;p93"/>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Care at TANC</a:t>
            </a:r>
            <a:endParaRPr/>
          </a:p>
        </p:txBody>
      </p:sp>
      <p:pic>
        <p:nvPicPr>
          <p:cNvPr id="645" name="Google Shape;645;p93"/>
          <p:cNvPicPr preferRelativeResize="0"/>
          <p:nvPr/>
        </p:nvPicPr>
        <p:blipFill rotWithShape="1">
          <a:blip r:embed="rId3">
            <a:alphaModFix/>
          </a:blip>
          <a:srcRect b="0" l="0" r="0" t="0"/>
          <a:stretch/>
        </p:blipFill>
        <p:spPr>
          <a:xfrm>
            <a:off x="346412" y="1067552"/>
            <a:ext cx="6290100" cy="3646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9" name="Shape 649"/>
        <p:cNvGrpSpPr/>
        <p:nvPr/>
      </p:nvGrpSpPr>
      <p:grpSpPr>
        <a:xfrm>
          <a:off x="0" y="0"/>
          <a:ext cx="0" cy="0"/>
          <a:chOff x="0" y="0"/>
          <a:chExt cx="0" cy="0"/>
        </a:xfrm>
      </p:grpSpPr>
      <p:pic>
        <p:nvPicPr>
          <p:cNvPr id="650" name="Google Shape;650;p94"/>
          <p:cNvPicPr preferRelativeResize="0"/>
          <p:nvPr/>
        </p:nvPicPr>
        <p:blipFill rotWithShape="1">
          <a:blip r:embed="rId3">
            <a:alphaModFix/>
          </a:blip>
          <a:srcRect b="0" l="0" r="0" t="0"/>
          <a:stretch/>
        </p:blipFill>
        <p:spPr>
          <a:xfrm>
            <a:off x="161636" y="0"/>
            <a:ext cx="8697552"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95"/>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How are We Doing?</a:t>
            </a:r>
            <a:endParaRPr/>
          </a:p>
        </p:txBody>
      </p:sp>
      <p:pic>
        <p:nvPicPr>
          <p:cNvPr id="656" name="Google Shape;656;p95"/>
          <p:cNvPicPr preferRelativeResize="0"/>
          <p:nvPr/>
        </p:nvPicPr>
        <p:blipFill rotWithShape="1">
          <a:blip r:embed="rId3">
            <a:alphaModFix/>
          </a:blip>
          <a:srcRect b="0" l="0" r="0" t="0"/>
          <a:stretch/>
        </p:blipFill>
        <p:spPr>
          <a:xfrm>
            <a:off x="366340" y="1369219"/>
            <a:ext cx="8412000" cy="3003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6"/>
          <p:cNvSpPr txBox="1"/>
          <p:nvPr>
            <p:ph type="title"/>
          </p:nvPr>
        </p:nvSpPr>
        <p:spPr>
          <a:xfrm>
            <a:off x="308900" y="112960"/>
            <a:ext cx="85263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Services – Family Satisfaction</a:t>
            </a:r>
            <a:endParaRPr/>
          </a:p>
        </p:txBody>
      </p:sp>
      <p:sp>
        <p:nvSpPr>
          <p:cNvPr id="662" name="Google Shape;662;p96"/>
          <p:cNvSpPr/>
          <p:nvPr/>
        </p:nvSpPr>
        <p:spPr>
          <a:xfrm rot="-519905">
            <a:off x="168976" y="916880"/>
            <a:ext cx="4369223" cy="2207882"/>
          </a:xfrm>
          <a:prstGeom prst="cloud">
            <a:avLst/>
          </a:prstGeom>
          <a:solidFill>
            <a:srgbClr val="DBDBDB"/>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1400" u="none" strike="noStrike">
                <a:solidFill>
                  <a:srgbClr val="000000"/>
                </a:solidFill>
                <a:latin typeface="Calibri"/>
                <a:ea typeface="Calibri"/>
                <a:cs typeface="Calibri"/>
                <a:sym typeface="Calibri"/>
              </a:rPr>
              <a:t>We are so grateful that our son has been accepted and to CHOC Behavioral Health Thompson, autism clinic. The clinic has been a lifesaver, the staff and doctors are spectacular. They helped us so much in understanding how to help our child. Thank you.</a:t>
            </a:r>
            <a:r>
              <a:rPr lang="en" sz="1400">
                <a:solidFill>
                  <a:schemeClr val="lt1"/>
                </a:solidFill>
                <a:latin typeface="Arial"/>
                <a:ea typeface="Arial"/>
                <a:cs typeface="Arial"/>
                <a:sym typeface="Arial"/>
              </a:rPr>
              <a:t> </a:t>
            </a:r>
            <a:endParaRPr sz="1100"/>
          </a:p>
        </p:txBody>
      </p:sp>
      <p:sp>
        <p:nvSpPr>
          <p:cNvPr id="663" name="Google Shape;663;p96"/>
          <p:cNvSpPr/>
          <p:nvPr/>
        </p:nvSpPr>
        <p:spPr>
          <a:xfrm>
            <a:off x="4452424" y="2922195"/>
            <a:ext cx="4691574" cy="2212812"/>
          </a:xfrm>
          <a:prstGeom prst="irregularSeal2">
            <a:avLst/>
          </a:prstGeom>
          <a:solidFill>
            <a:srgbClr val="96BCDE"/>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1400" u="none" strike="noStrike">
                <a:solidFill>
                  <a:srgbClr val="000000"/>
                </a:solidFill>
                <a:latin typeface="Calibri"/>
                <a:ea typeface="Calibri"/>
                <a:cs typeface="Calibri"/>
                <a:sym typeface="Calibri"/>
              </a:rPr>
              <a:t>Great facility. Very caring nurses, provider and staff. Very great atmosphere. I'm happy my son gets to go to this great facility. </a:t>
            </a:r>
            <a:endParaRPr sz="1400">
              <a:solidFill>
                <a:schemeClr val="lt1"/>
              </a:solidFill>
              <a:latin typeface="Arial"/>
              <a:ea typeface="Arial"/>
              <a:cs typeface="Arial"/>
              <a:sym typeface="Arial"/>
            </a:endParaRPr>
          </a:p>
        </p:txBody>
      </p:sp>
      <p:sp>
        <p:nvSpPr>
          <p:cNvPr id="664" name="Google Shape;664;p96"/>
          <p:cNvSpPr/>
          <p:nvPr/>
        </p:nvSpPr>
        <p:spPr>
          <a:xfrm rot="628223">
            <a:off x="88908" y="3264329"/>
            <a:ext cx="4272339" cy="1528457"/>
          </a:xfrm>
          <a:prstGeom prst="wave">
            <a:avLst>
              <a:gd fmla="val 12500" name="adj1"/>
              <a:gd fmla="val 0" name="adj2"/>
            </a:avLst>
          </a:prstGeom>
          <a:solidFill>
            <a:schemeClr val="accent2"/>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1400" u="none" strike="noStrike">
                <a:solidFill>
                  <a:srgbClr val="000000"/>
                </a:solidFill>
                <a:latin typeface="Calibri"/>
                <a:ea typeface="Calibri"/>
                <a:cs typeface="Calibri"/>
                <a:sym typeface="Calibri"/>
              </a:rPr>
              <a:t>I love the Thompson center!!</a:t>
            </a:r>
            <a:br>
              <a:rPr b="0" i="0" lang="en" sz="1400" u="none" strike="noStrike">
                <a:solidFill>
                  <a:srgbClr val="000000"/>
                </a:solidFill>
                <a:latin typeface="Calibri"/>
                <a:ea typeface="Calibri"/>
                <a:cs typeface="Calibri"/>
                <a:sym typeface="Calibri"/>
              </a:rPr>
            </a:br>
            <a:r>
              <a:rPr b="0" i="0" lang="en" sz="1400" u="none" strike="noStrike">
                <a:solidFill>
                  <a:srgbClr val="000000"/>
                </a:solidFill>
                <a:latin typeface="Calibri"/>
                <a:ea typeface="Calibri"/>
                <a:cs typeface="Calibri"/>
                <a:sym typeface="Calibri"/>
              </a:rPr>
              <a:t>I love the team my son has!!</a:t>
            </a:r>
            <a:br>
              <a:rPr b="0" i="0" lang="en" sz="1400" u="none" strike="noStrike">
                <a:solidFill>
                  <a:srgbClr val="000000"/>
                </a:solidFill>
                <a:latin typeface="Calibri"/>
                <a:ea typeface="Calibri"/>
                <a:cs typeface="Calibri"/>
                <a:sym typeface="Calibri"/>
              </a:rPr>
            </a:br>
            <a:r>
              <a:rPr b="0" i="0" lang="en" sz="1400" u="none" strike="noStrike">
                <a:solidFill>
                  <a:srgbClr val="000000"/>
                </a:solidFill>
                <a:latin typeface="Calibri"/>
                <a:ea typeface="Calibri"/>
                <a:cs typeface="Calibri"/>
                <a:sym typeface="Calibri"/>
              </a:rPr>
              <a:t>Thank you everyone that's part of my sons well being!!!</a:t>
            </a:r>
            <a:r>
              <a:rPr lang="en" sz="1400">
                <a:solidFill>
                  <a:schemeClr val="lt1"/>
                </a:solidFill>
                <a:latin typeface="Arial"/>
                <a:ea typeface="Arial"/>
                <a:cs typeface="Arial"/>
                <a:sym typeface="Arial"/>
              </a:rPr>
              <a:t> </a:t>
            </a:r>
            <a:endParaRPr sz="1100"/>
          </a:p>
        </p:txBody>
      </p:sp>
      <p:sp>
        <p:nvSpPr>
          <p:cNvPr id="665" name="Google Shape;665;p96"/>
          <p:cNvSpPr/>
          <p:nvPr/>
        </p:nvSpPr>
        <p:spPr>
          <a:xfrm rot="400586">
            <a:off x="4790373" y="1086441"/>
            <a:ext cx="3787988" cy="1404514"/>
          </a:xfrm>
          <a:prstGeom prst="doubleWave">
            <a:avLst>
              <a:gd fmla="val 6250" name="adj1"/>
              <a:gd fmla="val 0" name="adj2"/>
            </a:avLst>
          </a:prstGeom>
          <a:solidFill>
            <a:srgbClr val="C4E0B2"/>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1400" u="none" strike="noStrike">
                <a:solidFill>
                  <a:srgbClr val="000000"/>
                </a:solidFill>
                <a:latin typeface="Calibri"/>
                <a:ea typeface="Calibri"/>
                <a:cs typeface="Calibri"/>
                <a:sym typeface="Calibri"/>
              </a:rPr>
              <a:t>I really liked the fact of having the appointment with the 2 doctors. It is very important because they are coordinated with my son’s health.</a:t>
            </a:r>
            <a:endParaRPr sz="1400">
              <a:solidFill>
                <a:schemeClr val="lt1"/>
              </a:solidFill>
              <a:latin typeface="Arial"/>
              <a:ea typeface="Arial"/>
              <a:cs typeface="Arial"/>
              <a:sym typeface="Arial"/>
            </a:endParaRPr>
          </a:p>
        </p:txBody>
      </p:sp>
      <p:sp>
        <p:nvSpPr>
          <p:cNvPr id="666" name="Google Shape;666;p96"/>
          <p:cNvSpPr/>
          <p:nvPr/>
        </p:nvSpPr>
        <p:spPr>
          <a:xfrm rot="-224453">
            <a:off x="2699037" y="2364678"/>
            <a:ext cx="5108485" cy="1241944"/>
          </a:xfrm>
          <a:prstGeom prst="horizontalScroll">
            <a:avLst>
              <a:gd fmla="val 125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Arial"/>
                <a:ea typeface="Arial"/>
                <a:cs typeface="Arial"/>
                <a:sym typeface="Arial"/>
              </a:rPr>
              <a:t>Providers and staff were patient, kind, understanding, nonjudgmental. Took their time and did not rush through providing information and explanation.</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97"/>
          <p:cNvPicPr preferRelativeResize="0"/>
          <p:nvPr>
            <p:ph idx="2" type="pic"/>
          </p:nvPr>
        </p:nvPicPr>
        <p:blipFill rotWithShape="1">
          <a:blip r:embed="rId3">
            <a:alphaModFix/>
          </a:blip>
          <a:srcRect b="43583" l="5164" r="3743" t="22899"/>
          <a:stretch/>
        </p:blipFill>
        <p:spPr>
          <a:xfrm>
            <a:off x="672500" y="1042000"/>
            <a:ext cx="7560050" cy="4537501"/>
          </a:xfrm>
          <a:prstGeom prst="rect">
            <a:avLst/>
          </a:prstGeom>
          <a:noFill/>
          <a:ln>
            <a:noFill/>
          </a:ln>
        </p:spPr>
      </p:pic>
      <p:sp>
        <p:nvSpPr>
          <p:cNvPr id="672" name="Google Shape;672;p97"/>
          <p:cNvSpPr txBox="1"/>
          <p:nvPr>
            <p:ph type="title"/>
          </p:nvPr>
        </p:nvSpPr>
        <p:spPr>
          <a:xfrm>
            <a:off x="365760" y="273844"/>
            <a:ext cx="85263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Panel Discussion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6" name="Shape 676"/>
        <p:cNvGrpSpPr/>
        <p:nvPr/>
      </p:nvGrpSpPr>
      <p:grpSpPr>
        <a:xfrm>
          <a:off x="0" y="0"/>
          <a:ext cx="0" cy="0"/>
          <a:chOff x="0" y="0"/>
          <a:chExt cx="0" cy="0"/>
        </a:xfrm>
      </p:grpSpPr>
      <p:sp>
        <p:nvSpPr>
          <p:cNvPr id="677" name="Google Shape;677;p98"/>
          <p:cNvSpPr txBox="1"/>
          <p:nvPr>
            <p:ph type="title"/>
          </p:nvPr>
        </p:nvSpPr>
        <p:spPr>
          <a:xfrm>
            <a:off x="366340" y="273844"/>
            <a:ext cx="841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How are We Doing?</a:t>
            </a:r>
            <a:endParaRPr/>
          </a:p>
        </p:txBody>
      </p:sp>
      <p:pic>
        <p:nvPicPr>
          <p:cNvPr id="678" name="Google Shape;678;p98"/>
          <p:cNvPicPr preferRelativeResize="0"/>
          <p:nvPr/>
        </p:nvPicPr>
        <p:blipFill rotWithShape="1">
          <a:blip r:embed="rId3">
            <a:alphaModFix/>
          </a:blip>
          <a:srcRect b="0" l="0" r="0" t="0"/>
          <a:stretch/>
        </p:blipFill>
        <p:spPr>
          <a:xfrm>
            <a:off x="366340" y="1369219"/>
            <a:ext cx="8412000" cy="3003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2" name="Shape 682"/>
        <p:cNvGrpSpPr/>
        <p:nvPr/>
      </p:nvGrpSpPr>
      <p:grpSpPr>
        <a:xfrm>
          <a:off x="0" y="0"/>
          <a:ext cx="0" cy="0"/>
          <a:chOff x="0" y="0"/>
          <a:chExt cx="0" cy="0"/>
        </a:xfrm>
      </p:grpSpPr>
      <p:sp>
        <p:nvSpPr>
          <p:cNvPr id="683" name="Google Shape;683;p99"/>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Care at TANC: Tamara</a:t>
            </a:r>
            <a:endParaRPr/>
          </a:p>
        </p:txBody>
      </p:sp>
      <p:sp>
        <p:nvSpPr>
          <p:cNvPr id="684" name="Google Shape;684;p99"/>
          <p:cNvSpPr txBox="1"/>
          <p:nvPr>
            <p:ph idx="1" type="body"/>
          </p:nvPr>
        </p:nvSpPr>
        <p:spPr>
          <a:xfrm>
            <a:off x="366340" y="1369219"/>
            <a:ext cx="6895500" cy="29838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767679"/>
              </a:buClr>
              <a:buSzPts val="2100"/>
              <a:buChar char="•"/>
            </a:pPr>
            <a:r>
              <a:rPr lang="en"/>
              <a:t>Tamara is a 5 year old female with ASD, who presents with feeding difficulties, fine motor delay, constipation, poor weight gain, irritability, self injury, oppositionality, and prolonged latency to sleep onset.</a:t>
            </a:r>
            <a:endParaRPr/>
          </a:p>
          <a:p>
            <a:pPr indent="-171450" lvl="0" marL="177800" rtl="0" algn="l">
              <a:lnSpc>
                <a:spcPct val="90000"/>
              </a:lnSpc>
              <a:spcBef>
                <a:spcPts val="1200"/>
              </a:spcBef>
              <a:spcAft>
                <a:spcPts val="0"/>
              </a:spcAft>
              <a:buClr>
                <a:srgbClr val="767679"/>
              </a:buClr>
              <a:buSzPts val="2100"/>
              <a:buChar char="•"/>
            </a:pPr>
            <a:r>
              <a:rPr lang="en"/>
              <a:t>Family uses diphenhydramine to help with sleep.</a:t>
            </a:r>
            <a:endParaRPr/>
          </a:p>
          <a:p>
            <a:pPr indent="-171450" lvl="0" marL="177800" rtl="0" algn="l">
              <a:lnSpc>
                <a:spcPct val="90000"/>
              </a:lnSpc>
              <a:spcBef>
                <a:spcPts val="1200"/>
              </a:spcBef>
              <a:spcAft>
                <a:spcPts val="0"/>
              </a:spcAft>
              <a:buClr>
                <a:srgbClr val="767679"/>
              </a:buClr>
              <a:buSzPts val="2100"/>
              <a:buChar char="•"/>
            </a:pPr>
            <a:r>
              <a:rPr lang="en"/>
              <a:t>ABA in place</a:t>
            </a:r>
            <a:endParaRPr/>
          </a:p>
          <a:p>
            <a:pPr indent="-171450" lvl="0" marL="177800" rtl="0" algn="l">
              <a:lnSpc>
                <a:spcPct val="90000"/>
              </a:lnSpc>
              <a:spcBef>
                <a:spcPts val="1200"/>
              </a:spcBef>
              <a:spcAft>
                <a:spcPts val="0"/>
              </a:spcAft>
              <a:buClr>
                <a:srgbClr val="767679"/>
              </a:buClr>
              <a:buSzPts val="2100"/>
              <a:buChar char="•"/>
            </a:pPr>
            <a:r>
              <a:rPr lang="en"/>
              <a:t>Sees GI, NDD, sleep specialist, Psychology in Co-Occurring Clinic</a:t>
            </a:r>
            <a:endParaRPr/>
          </a:p>
        </p:txBody>
      </p:sp>
      <p:pic>
        <p:nvPicPr>
          <p:cNvPr id="685" name="Google Shape;685;p99"/>
          <p:cNvPicPr preferRelativeResize="0"/>
          <p:nvPr/>
        </p:nvPicPr>
        <p:blipFill rotWithShape="1">
          <a:blip r:embed="rId3">
            <a:alphaModFix/>
          </a:blip>
          <a:srcRect b="0" l="0" r="0" t="0"/>
          <a:stretch/>
        </p:blipFill>
        <p:spPr>
          <a:xfrm>
            <a:off x="7279481" y="3344983"/>
            <a:ext cx="1864519" cy="1200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9" name="Shape 689"/>
        <p:cNvGrpSpPr/>
        <p:nvPr/>
      </p:nvGrpSpPr>
      <p:grpSpPr>
        <a:xfrm>
          <a:off x="0" y="0"/>
          <a:ext cx="0" cy="0"/>
          <a:chOff x="0" y="0"/>
          <a:chExt cx="0" cy="0"/>
        </a:xfrm>
      </p:grpSpPr>
      <p:sp>
        <p:nvSpPr>
          <p:cNvPr id="690" name="Google Shape;690;p100"/>
          <p:cNvSpPr txBox="1"/>
          <p:nvPr>
            <p:ph idx="1" type="body"/>
          </p:nvPr>
        </p:nvSpPr>
        <p:spPr>
          <a:xfrm>
            <a:off x="366340" y="1369219"/>
            <a:ext cx="6895500" cy="3175800"/>
          </a:xfrm>
          <a:prstGeom prst="rect">
            <a:avLst/>
          </a:prstGeom>
          <a:noFill/>
          <a:ln>
            <a:noFill/>
          </a:ln>
        </p:spPr>
        <p:txBody>
          <a:bodyPr anchorCtr="0" anchor="t" bIns="34275" lIns="68575" spcFirstLastPara="1" rIns="68575" wrap="square" tIns="34275">
            <a:normAutofit fontScale="77500" lnSpcReduction="20000"/>
          </a:bodyPr>
          <a:lstStyle/>
          <a:p>
            <a:pPr indent="0" lvl="0" marL="0" rtl="0" algn="l">
              <a:lnSpc>
                <a:spcPct val="90000"/>
              </a:lnSpc>
              <a:spcBef>
                <a:spcPts val="0"/>
              </a:spcBef>
              <a:spcAft>
                <a:spcPts val="0"/>
              </a:spcAft>
              <a:buClr>
                <a:srgbClr val="767679"/>
              </a:buClr>
              <a:buSzPct val="100000"/>
              <a:buNone/>
            </a:pPr>
            <a:r>
              <a:rPr lang="en"/>
              <a:t>After Conferring during appointment, team decides on following treatment course:</a:t>
            </a:r>
            <a:endParaRPr/>
          </a:p>
          <a:p>
            <a:pPr indent="-192246" lvl="0" marL="177800" rtl="0" algn="l">
              <a:lnSpc>
                <a:spcPct val="90000"/>
              </a:lnSpc>
              <a:spcBef>
                <a:spcPts val="1200"/>
              </a:spcBef>
              <a:spcAft>
                <a:spcPts val="0"/>
              </a:spcAft>
              <a:buClr>
                <a:srgbClr val="767679"/>
              </a:buClr>
              <a:buSzPct val="100000"/>
              <a:buChar char="•"/>
            </a:pPr>
            <a:r>
              <a:rPr lang="en"/>
              <a:t>NDD will start trial of risperidone for irritability, SIBs, oppositional behaviors which will also address GI concern over weight gain and obviate need to start cyproheptadine.</a:t>
            </a:r>
            <a:endParaRPr/>
          </a:p>
          <a:p>
            <a:pPr indent="-192246" lvl="0" marL="177800" rtl="0" algn="l">
              <a:lnSpc>
                <a:spcPct val="90000"/>
              </a:lnSpc>
              <a:spcBef>
                <a:spcPts val="1200"/>
              </a:spcBef>
              <a:spcAft>
                <a:spcPts val="0"/>
              </a:spcAft>
              <a:buClr>
                <a:srgbClr val="767679"/>
              </a:buClr>
              <a:buSzPct val="100000"/>
              <a:buChar char="•"/>
            </a:pPr>
            <a:r>
              <a:rPr lang="en"/>
              <a:t>GI will start MiraLAX and recommends supplemental Pediasure, refers to OT provider that works on both feeding AND fine motor issues</a:t>
            </a:r>
            <a:endParaRPr/>
          </a:p>
          <a:p>
            <a:pPr indent="-192246" lvl="0" marL="177800" rtl="0" algn="l">
              <a:lnSpc>
                <a:spcPct val="90000"/>
              </a:lnSpc>
              <a:spcBef>
                <a:spcPts val="1200"/>
              </a:spcBef>
              <a:spcAft>
                <a:spcPts val="0"/>
              </a:spcAft>
              <a:buClr>
                <a:srgbClr val="767679"/>
              </a:buClr>
              <a:buSzPct val="100000"/>
              <a:buChar char="•"/>
            </a:pPr>
            <a:r>
              <a:rPr lang="en"/>
              <a:t>Sleep specialist advises trial of melatonin 5 mg at night to help with sleep onset.</a:t>
            </a:r>
            <a:endParaRPr/>
          </a:p>
          <a:p>
            <a:pPr indent="-192246" lvl="0" marL="177800" rtl="0" algn="l">
              <a:lnSpc>
                <a:spcPct val="90000"/>
              </a:lnSpc>
              <a:spcBef>
                <a:spcPts val="1200"/>
              </a:spcBef>
              <a:spcAft>
                <a:spcPts val="0"/>
              </a:spcAft>
              <a:buClr>
                <a:srgbClr val="767679"/>
              </a:buClr>
              <a:buSzPct val="100000"/>
              <a:buChar char="•"/>
            </a:pPr>
            <a:r>
              <a:rPr lang="en"/>
              <a:t>Psychology will work on sleep hygiene, parent training for on how to handle irritability/oppositional behaviors/SIBs.</a:t>
            </a:r>
            <a:endParaRPr/>
          </a:p>
          <a:p>
            <a:pPr indent="-192246" lvl="0" marL="177800" rtl="0" algn="l">
              <a:lnSpc>
                <a:spcPct val="90000"/>
              </a:lnSpc>
              <a:spcBef>
                <a:spcPts val="1200"/>
              </a:spcBef>
              <a:spcAft>
                <a:spcPts val="0"/>
              </a:spcAft>
              <a:buClr>
                <a:srgbClr val="767679"/>
              </a:buClr>
              <a:buSzPct val="100000"/>
              <a:buChar char="•"/>
            </a:pPr>
            <a:r>
              <a:rPr lang="en"/>
              <a:t>Follow-up with team will be in 8 weeks to evaluate outcome of intervention plan</a:t>
            </a:r>
            <a:endParaRPr/>
          </a:p>
        </p:txBody>
      </p:sp>
      <p:pic>
        <p:nvPicPr>
          <p:cNvPr id="691" name="Google Shape;691;p100"/>
          <p:cNvPicPr preferRelativeResize="0"/>
          <p:nvPr/>
        </p:nvPicPr>
        <p:blipFill rotWithShape="1">
          <a:blip r:embed="rId3">
            <a:alphaModFix/>
          </a:blip>
          <a:srcRect b="0" l="0" r="0" t="0"/>
          <a:stretch/>
        </p:blipFill>
        <p:spPr>
          <a:xfrm>
            <a:off x="7279481" y="3344983"/>
            <a:ext cx="1864519" cy="1200150"/>
          </a:xfrm>
          <a:prstGeom prst="rect">
            <a:avLst/>
          </a:prstGeom>
          <a:noFill/>
          <a:ln>
            <a:noFill/>
          </a:ln>
        </p:spPr>
      </p:pic>
      <p:sp>
        <p:nvSpPr>
          <p:cNvPr id="692" name="Google Shape;692;p100"/>
          <p:cNvSpPr txBox="1"/>
          <p:nvPr/>
        </p:nvSpPr>
        <p:spPr>
          <a:xfrm>
            <a:off x="480640" y="388144"/>
            <a:ext cx="8411400" cy="994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064A4"/>
              </a:buClr>
              <a:buSzPts val="3000"/>
              <a:buFont typeface="Arial"/>
              <a:buNone/>
            </a:pPr>
            <a:r>
              <a:rPr i="0" lang="en" sz="3000">
                <a:solidFill>
                  <a:srgbClr val="0064A4"/>
                </a:solidFill>
                <a:latin typeface="Arial"/>
                <a:ea typeface="Arial"/>
                <a:cs typeface="Arial"/>
                <a:sym typeface="Arial"/>
              </a:rPr>
              <a:t>Co-Occurring Care at TANC: Tamara</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01"/>
          <p:cNvSpPr txBox="1"/>
          <p:nvPr>
            <p:ph type="ctrTitle"/>
          </p:nvPr>
        </p:nvSpPr>
        <p:spPr>
          <a:xfrm>
            <a:off x="358140" y="2012377"/>
            <a:ext cx="4780500" cy="1118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0064A4"/>
              </a:buClr>
              <a:buSzPts val="3000"/>
              <a:buFont typeface="Arial"/>
              <a:buNone/>
            </a:pPr>
            <a:r>
              <a:rPr lang="en"/>
              <a:t>Questions?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4A4"/>
        </a:solidFill>
      </p:bgPr>
    </p:bg>
    <p:spTree>
      <p:nvGrpSpPr>
        <p:cNvPr id="701" name="Shape 701"/>
        <p:cNvGrpSpPr/>
        <p:nvPr/>
      </p:nvGrpSpPr>
      <p:grpSpPr>
        <a:xfrm>
          <a:off x="0" y="0"/>
          <a:ext cx="0" cy="0"/>
          <a:chOff x="0" y="0"/>
          <a:chExt cx="0" cy="0"/>
        </a:xfrm>
      </p:grpSpPr>
      <p:sp>
        <p:nvSpPr>
          <p:cNvPr id="702" name="Google Shape;702;p102"/>
          <p:cNvSpPr txBox="1"/>
          <p:nvPr>
            <p:ph type="ctrTitle"/>
          </p:nvPr>
        </p:nvSpPr>
        <p:spPr>
          <a:xfrm>
            <a:off x="311708" y="80954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chemeClr val="lt1"/>
                </a:solidFill>
                <a:latin typeface="Helvetica Neue"/>
                <a:ea typeface="Helvetica Neue"/>
                <a:cs typeface="Helvetica Neue"/>
                <a:sym typeface="Helvetica Neue"/>
              </a:rPr>
              <a:t>Morning Break</a:t>
            </a:r>
            <a:endParaRPr b="1">
              <a:solidFill>
                <a:schemeClr val="lt1"/>
              </a:solidFill>
              <a:latin typeface="Helvetica Neue"/>
              <a:ea typeface="Helvetica Neue"/>
              <a:cs typeface="Helvetica Neue"/>
              <a:sym typeface="Helvetica Neue"/>
            </a:endParaRPr>
          </a:p>
        </p:txBody>
      </p:sp>
      <p:cxnSp>
        <p:nvCxnSpPr>
          <p:cNvPr id="703" name="Google Shape;703;p102"/>
          <p:cNvCxnSpPr/>
          <p:nvPr/>
        </p:nvCxnSpPr>
        <p:spPr>
          <a:xfrm>
            <a:off x="1807200" y="2862150"/>
            <a:ext cx="55296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7"/>
          <p:cNvSpPr txBox="1"/>
          <p:nvPr>
            <p:ph type="title"/>
          </p:nvPr>
        </p:nvSpPr>
        <p:spPr>
          <a:xfrm>
            <a:off x="365760" y="375019"/>
            <a:ext cx="5353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Objectives</a:t>
            </a:r>
            <a:endParaRPr/>
          </a:p>
        </p:txBody>
      </p:sp>
      <p:sp>
        <p:nvSpPr>
          <p:cNvPr id="331" name="Google Shape;331;p67"/>
          <p:cNvSpPr txBox="1"/>
          <p:nvPr>
            <p:ph idx="1" type="body"/>
          </p:nvPr>
        </p:nvSpPr>
        <p:spPr>
          <a:xfrm>
            <a:off x="365760" y="1369219"/>
            <a:ext cx="5353800" cy="3003000"/>
          </a:xfrm>
          <a:prstGeom prst="rect">
            <a:avLst/>
          </a:prstGeom>
          <a:noFill/>
          <a:ln>
            <a:noFill/>
          </a:ln>
        </p:spPr>
        <p:txBody>
          <a:bodyPr anchorCtr="0" anchor="t" bIns="34275" lIns="68575" spcFirstLastPara="1" rIns="68575" wrap="square" tIns="34275">
            <a:noAutofit/>
          </a:bodyPr>
          <a:lstStyle/>
          <a:p>
            <a:pPr indent="-247650" lvl="0" marL="254000" marR="0" rtl="0" algn="l">
              <a:lnSpc>
                <a:spcPct val="70000"/>
              </a:lnSpc>
              <a:spcBef>
                <a:spcPts val="0"/>
              </a:spcBef>
              <a:spcAft>
                <a:spcPts val="0"/>
              </a:spcAft>
              <a:buClr>
                <a:srgbClr val="767679"/>
              </a:buClr>
              <a:buSzPts val="2300"/>
              <a:buAutoNum type="arabicParenR"/>
            </a:pPr>
            <a:r>
              <a:rPr lang="en" sz="2300"/>
              <a:t>Understand the unmet needs of children, adolescents and young adults with ASD under current care models</a:t>
            </a:r>
            <a:endParaRPr sz="2000"/>
          </a:p>
          <a:p>
            <a:pPr indent="-101600" lvl="0" marL="254000" marR="0" rtl="0" algn="l">
              <a:lnSpc>
                <a:spcPct val="70000"/>
              </a:lnSpc>
              <a:spcBef>
                <a:spcPts val="0"/>
              </a:spcBef>
              <a:spcAft>
                <a:spcPts val="0"/>
              </a:spcAft>
              <a:buClr>
                <a:srgbClr val="767679"/>
              </a:buClr>
              <a:buSzPts val="2400"/>
              <a:buFont typeface="Ultra"/>
              <a:buNone/>
            </a:pPr>
            <a:r>
              <a:t/>
            </a:r>
            <a:endParaRPr sz="2300"/>
          </a:p>
          <a:p>
            <a:pPr indent="-247650" lvl="0" marL="254000" marR="0" rtl="0" algn="l">
              <a:lnSpc>
                <a:spcPct val="70000"/>
              </a:lnSpc>
              <a:spcBef>
                <a:spcPts val="0"/>
              </a:spcBef>
              <a:spcAft>
                <a:spcPts val="0"/>
              </a:spcAft>
              <a:buClr>
                <a:srgbClr val="767679"/>
              </a:buClr>
              <a:buSzPts val="2300"/>
              <a:buAutoNum type="arabicParenR"/>
            </a:pPr>
            <a:r>
              <a:rPr lang="en" sz="2300"/>
              <a:t>Identify the benefits to collaborative models of care for this population</a:t>
            </a:r>
            <a:endParaRPr sz="2000"/>
          </a:p>
          <a:p>
            <a:pPr indent="-101600" lvl="0" marL="254000" marR="0" rtl="0" algn="l">
              <a:lnSpc>
                <a:spcPct val="70000"/>
              </a:lnSpc>
              <a:spcBef>
                <a:spcPts val="0"/>
              </a:spcBef>
              <a:spcAft>
                <a:spcPts val="0"/>
              </a:spcAft>
              <a:buClr>
                <a:srgbClr val="767679"/>
              </a:buClr>
              <a:buSzPts val="2400"/>
              <a:buFont typeface="Ultra"/>
              <a:buNone/>
            </a:pPr>
            <a:r>
              <a:t/>
            </a:r>
            <a:endParaRPr sz="2300"/>
          </a:p>
          <a:p>
            <a:pPr indent="-247650" lvl="0" marL="254000" marR="0" rtl="0" algn="l">
              <a:lnSpc>
                <a:spcPct val="70000"/>
              </a:lnSpc>
              <a:spcBef>
                <a:spcPts val="0"/>
              </a:spcBef>
              <a:spcAft>
                <a:spcPts val="0"/>
              </a:spcAft>
              <a:buClr>
                <a:srgbClr val="767679"/>
              </a:buClr>
              <a:buSzPts val="2300"/>
              <a:buAutoNum type="arabicParenR"/>
            </a:pPr>
            <a:r>
              <a:rPr lang="en" sz="2300"/>
              <a:t>Understand the successes and challenges to delivering this model of care.</a:t>
            </a:r>
            <a:endParaRPr sz="2300"/>
          </a:p>
        </p:txBody>
      </p:sp>
      <p:pic>
        <p:nvPicPr>
          <p:cNvPr descr="A person standing on a rocky beach&#10;&#10;Description automatically generated with medium confidence" id="332" name="Google Shape;332;p67"/>
          <p:cNvPicPr preferRelativeResize="0"/>
          <p:nvPr>
            <p:ph idx="2" type="pic"/>
          </p:nvPr>
        </p:nvPicPr>
        <p:blipFill rotWithShape="1">
          <a:blip r:embed="rId3">
            <a:alphaModFix amt="85000"/>
          </a:blip>
          <a:srcRect b="0" l="19223" r="19223" t="0"/>
          <a:stretch/>
        </p:blipFill>
        <p:spPr>
          <a:xfrm>
            <a:off x="5953025" y="0"/>
            <a:ext cx="3190974"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03"/>
          <p:cNvSpPr txBox="1"/>
          <p:nvPr>
            <p:ph type="ctrTitle"/>
          </p:nvPr>
        </p:nvSpPr>
        <p:spPr>
          <a:xfrm>
            <a:off x="685800" y="342900"/>
            <a:ext cx="7772400" cy="18288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sz="4400">
                <a:latin typeface="Times New Roman"/>
                <a:ea typeface="Times New Roman"/>
                <a:cs typeface="Times New Roman"/>
                <a:sym typeface="Times New Roman"/>
              </a:rPr>
              <a:t>Sleep in Children and Adolescents with Neurodevelopmental Conditions</a:t>
            </a:r>
            <a:endParaRPr/>
          </a:p>
        </p:txBody>
      </p:sp>
      <p:sp>
        <p:nvSpPr>
          <p:cNvPr id="710" name="Google Shape;710;p103"/>
          <p:cNvSpPr txBox="1"/>
          <p:nvPr>
            <p:ph idx="1" type="subTitle"/>
          </p:nvPr>
        </p:nvSpPr>
        <p:spPr>
          <a:xfrm>
            <a:off x="533400" y="2857500"/>
            <a:ext cx="8077200" cy="1371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2250"/>
              <a:buNone/>
            </a:pPr>
            <a:r>
              <a:rPr lang="en">
                <a:latin typeface="Times New Roman"/>
                <a:ea typeface="Times New Roman"/>
                <a:cs typeface="Times New Roman"/>
                <a:sym typeface="Times New Roman"/>
              </a:rPr>
              <a:t>Melisa Moore, PhD</a:t>
            </a:r>
            <a:endParaRPr/>
          </a:p>
          <a:p>
            <a:pPr indent="0" lvl="0" marL="0" rtl="0" algn="ctr">
              <a:spcBef>
                <a:spcPts val="420"/>
              </a:spcBef>
              <a:spcAft>
                <a:spcPts val="0"/>
              </a:spcAft>
              <a:buSzPts val="1575"/>
              <a:buNone/>
            </a:pPr>
            <a:r>
              <a:rPr lang="en" sz="2100">
                <a:latin typeface="Times New Roman"/>
                <a:ea typeface="Times New Roman"/>
                <a:cs typeface="Times New Roman"/>
                <a:sym typeface="Times New Roman"/>
              </a:rPr>
              <a:t>Thompson Autism and Neurodevelopment Center Conference</a:t>
            </a:r>
            <a:endParaRPr/>
          </a:p>
          <a:p>
            <a:pPr indent="0" lvl="0" marL="0" rtl="0" algn="ctr">
              <a:spcBef>
                <a:spcPts val="420"/>
              </a:spcBef>
              <a:spcAft>
                <a:spcPts val="0"/>
              </a:spcAft>
              <a:buSzPts val="1575"/>
              <a:buNone/>
            </a:pPr>
            <a:r>
              <a:t/>
            </a:r>
            <a:endParaRPr sz="2100">
              <a:latin typeface="Times New Roman"/>
              <a:ea typeface="Times New Roman"/>
              <a:cs typeface="Times New Roman"/>
              <a:sym typeface="Times New Roman"/>
            </a:endParaRPr>
          </a:p>
          <a:p>
            <a:pPr indent="0" lvl="0" marL="0" rtl="0" algn="ctr">
              <a:spcBef>
                <a:spcPts val="420"/>
              </a:spcBef>
              <a:spcAft>
                <a:spcPts val="0"/>
              </a:spcAft>
              <a:buSzPts val="1575"/>
              <a:buNone/>
            </a:pPr>
            <a:r>
              <a:rPr lang="en" sz="2100">
                <a:latin typeface="Times New Roman"/>
                <a:ea typeface="Times New Roman"/>
                <a:cs typeface="Times New Roman"/>
                <a:sym typeface="Times New Roman"/>
              </a:rPr>
              <a:t>March 20, 2024</a:t>
            </a:r>
            <a:endParaRPr/>
          </a:p>
        </p:txBody>
      </p:sp>
      <p:pic>
        <p:nvPicPr>
          <p:cNvPr id="711" name="Google Shape;711;p103"/>
          <p:cNvPicPr preferRelativeResize="0"/>
          <p:nvPr/>
        </p:nvPicPr>
        <p:blipFill rotWithShape="1">
          <a:blip r:embed="rId3">
            <a:alphaModFix/>
          </a:blip>
          <a:srcRect b="0" l="0" r="0" t="0"/>
          <a:stretch/>
        </p:blipFill>
        <p:spPr>
          <a:xfrm>
            <a:off x="7162799" y="3559312"/>
            <a:ext cx="1368535" cy="1504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04"/>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Disclosure</a:t>
            </a:r>
            <a:endParaRPr/>
          </a:p>
        </p:txBody>
      </p:sp>
      <p:sp>
        <p:nvSpPr>
          <p:cNvPr id="717" name="Google Shape;717;p104"/>
          <p:cNvSpPr txBox="1"/>
          <p:nvPr>
            <p:ph idx="1" type="body"/>
          </p:nvPr>
        </p:nvSpPr>
        <p:spPr>
          <a:xfrm>
            <a:off x="457200" y="1200150"/>
            <a:ext cx="8229600" cy="1714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500"/>
              <a:buFont typeface="Arial"/>
              <a:buChar char="§"/>
            </a:pPr>
            <a:r>
              <a:rPr b="0" i="0" lang="en" sz="2000" u="none" strike="noStrike">
                <a:latin typeface="Times New Roman"/>
                <a:ea typeface="Times New Roman"/>
                <a:cs typeface="Times New Roman"/>
                <a:sym typeface="Times New Roman"/>
              </a:rPr>
              <a:t>I do not have relevant financial relationship(s) to disclose with ineligible companies whose primary business is producing, marketing, selling, re-selling, or distributing healthcare products used by or on patients.</a:t>
            </a:r>
            <a:endParaRPr/>
          </a:p>
          <a:p>
            <a:pPr indent="-247650" lvl="0" marL="342900" rtl="0" algn="l">
              <a:spcBef>
                <a:spcPts val="400"/>
              </a:spcBef>
              <a:spcAft>
                <a:spcPts val="0"/>
              </a:spcAft>
              <a:buSzPts val="1500"/>
              <a:buFont typeface="Arial"/>
              <a:buNone/>
            </a:pPr>
            <a:r>
              <a:t/>
            </a:r>
            <a:endParaRPr b="0" i="0" sz="2000" u="none" strike="noStrike">
              <a:latin typeface="Times New Roman"/>
              <a:ea typeface="Times New Roman"/>
              <a:cs typeface="Times New Roman"/>
              <a:sym typeface="Times New Roman"/>
            </a:endParaRPr>
          </a:p>
          <a:p>
            <a:pPr indent="-342900" lvl="0" marL="342900" rtl="0" algn="l">
              <a:spcBef>
                <a:spcPts val="400"/>
              </a:spcBef>
              <a:spcAft>
                <a:spcPts val="0"/>
              </a:spcAft>
              <a:buSzPts val="1500"/>
              <a:buFont typeface="Arial"/>
              <a:buChar char="§"/>
            </a:pPr>
            <a:r>
              <a:rPr b="0" i="0" lang="en" sz="2000" u="none" strike="noStrike">
                <a:latin typeface="Times New Roman"/>
                <a:ea typeface="Times New Roman"/>
                <a:cs typeface="Times New Roman"/>
                <a:sym typeface="Times New Roman"/>
              </a:rPr>
              <a:t>I do not intend to discuss an unapproved/investigative use of a commercial product/device.</a:t>
            </a:r>
            <a:endParaRPr/>
          </a:p>
        </p:txBody>
      </p:sp>
      <p:sp>
        <p:nvSpPr>
          <p:cNvPr id="718" name="Google Shape;718;p104"/>
          <p:cNvSpPr txBox="1"/>
          <p:nvPr/>
        </p:nvSpPr>
        <p:spPr>
          <a:xfrm>
            <a:off x="2015092" y="3703634"/>
            <a:ext cx="2074200" cy="1257000"/>
          </a:xfrm>
          <a:prstGeom prst="rect">
            <a:avLst/>
          </a:prstGeom>
          <a:noFill/>
          <a:ln>
            <a:noFill/>
          </a:ln>
        </p:spPr>
        <p:txBody>
          <a:bodyPr anchorCtr="0" anchor="b" bIns="45700" lIns="91425" spcFirstLastPara="1" rIns="91425" wrap="square" tIns="45700">
            <a:normAutofit fontScale="47500"/>
          </a:bodyPr>
          <a:lstStyle/>
          <a:p>
            <a:pPr indent="0" lvl="0" marL="0" marR="0" rtl="0" algn="ctr">
              <a:spcBef>
                <a:spcPts val="0"/>
              </a:spcBef>
              <a:spcAft>
                <a:spcPts val="0"/>
              </a:spcAft>
              <a:buNone/>
            </a:pPr>
            <a:r>
              <a:rPr b="0" i="0" lang="en" sz="3600" u="none" cap="none" strike="noStrike">
                <a:solidFill>
                  <a:schemeClr val="dk2"/>
                </a:solidFill>
                <a:latin typeface="Times New Roman"/>
                <a:ea typeface="Times New Roman"/>
                <a:cs typeface="Times New Roman"/>
                <a:sym typeface="Times New Roman"/>
              </a:rPr>
              <a:t>Sleep in Children with Autism and Other Developmental Conditions</a:t>
            </a:r>
            <a:endParaRPr/>
          </a:p>
        </p:txBody>
      </p:sp>
      <p:pic>
        <p:nvPicPr>
          <p:cNvPr id="719" name="Google Shape;719;p104"/>
          <p:cNvPicPr preferRelativeResize="0"/>
          <p:nvPr/>
        </p:nvPicPr>
        <p:blipFill rotWithShape="1">
          <a:blip r:embed="rId3">
            <a:alphaModFix/>
          </a:blip>
          <a:srcRect b="0" l="0" r="22438" t="279"/>
          <a:stretch/>
        </p:blipFill>
        <p:spPr>
          <a:xfrm>
            <a:off x="719009" y="3138028"/>
            <a:ext cx="1768379" cy="1131211"/>
          </a:xfrm>
          <a:prstGeom prst="rect">
            <a:avLst/>
          </a:prstGeom>
          <a:noFill/>
          <a:ln>
            <a:noFill/>
          </a:ln>
        </p:spPr>
      </p:pic>
      <p:pic>
        <p:nvPicPr>
          <p:cNvPr id="720" name="Google Shape;720;p104"/>
          <p:cNvPicPr preferRelativeResize="0"/>
          <p:nvPr/>
        </p:nvPicPr>
        <p:blipFill rotWithShape="1">
          <a:blip r:embed="rId4">
            <a:alphaModFix/>
          </a:blip>
          <a:srcRect b="0" l="0" r="0" t="0"/>
          <a:stretch/>
        </p:blipFill>
        <p:spPr>
          <a:xfrm>
            <a:off x="7232214" y="4024369"/>
            <a:ext cx="1118529" cy="936390"/>
          </a:xfrm>
          <a:prstGeom prst="rect">
            <a:avLst/>
          </a:prstGeom>
          <a:noFill/>
          <a:ln>
            <a:noFill/>
          </a:ln>
        </p:spPr>
      </p:pic>
      <p:pic>
        <p:nvPicPr>
          <p:cNvPr id="721" name="Google Shape;721;p104"/>
          <p:cNvPicPr preferRelativeResize="0"/>
          <p:nvPr/>
        </p:nvPicPr>
        <p:blipFill rotWithShape="1">
          <a:blip r:embed="rId5">
            <a:alphaModFix/>
          </a:blip>
          <a:srcRect b="0" l="0" r="0" t="0"/>
          <a:stretch/>
        </p:blipFill>
        <p:spPr>
          <a:xfrm>
            <a:off x="3687810" y="3584143"/>
            <a:ext cx="1768379" cy="10613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5"/>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Objectives</a:t>
            </a:r>
            <a:endParaRPr/>
          </a:p>
        </p:txBody>
      </p:sp>
      <p:sp>
        <p:nvSpPr>
          <p:cNvPr id="727" name="Google Shape;727;p105"/>
          <p:cNvSpPr txBox="1"/>
          <p:nvPr>
            <p:ph idx="1" type="body"/>
          </p:nvPr>
        </p:nvSpPr>
        <p:spPr>
          <a:xfrm>
            <a:off x="457200" y="1200150"/>
            <a:ext cx="8229600" cy="3600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Identify common insomnia symptoms in children with neurodevelopmental conditions</a:t>
            </a:r>
            <a:endParaRPr/>
          </a:p>
          <a:p>
            <a:pPr indent="0" lvl="0" marL="0" rtl="0" algn="l">
              <a:spcBef>
                <a:spcPts val="560"/>
              </a:spcBef>
              <a:spcAft>
                <a:spcPts val="0"/>
              </a:spcAft>
              <a:buSzPts val="2100"/>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Discuss variations in behavioral treatments for sleep problems in children with neurodevelopmental conditions</a:t>
            </a:r>
            <a:endParaRPr/>
          </a:p>
          <a:p>
            <a:pPr indent="0" lvl="0" marL="0" rtl="0" algn="l">
              <a:spcBef>
                <a:spcPts val="560"/>
              </a:spcBef>
              <a:spcAft>
                <a:spcPts val="0"/>
              </a:spcAft>
              <a:buSzPts val="2100"/>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Recognize empirically supported treatments for insomnia in children with neurodevelopmental conditions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06"/>
          <p:cNvSpPr txBox="1"/>
          <p:nvPr>
            <p:ph type="title"/>
          </p:nvPr>
        </p:nvSpPr>
        <p:spPr>
          <a:xfrm>
            <a:off x="457200" y="208360"/>
            <a:ext cx="8229600" cy="706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solidFill>
                  <a:schemeClr val="lt1"/>
                </a:solidFill>
                <a:latin typeface="Times New Roman"/>
                <a:ea typeface="Times New Roman"/>
                <a:cs typeface="Times New Roman"/>
                <a:sym typeface="Times New Roman"/>
              </a:rPr>
              <a:t>How Sleep Works</a:t>
            </a:r>
            <a:endParaRPr/>
          </a:p>
        </p:txBody>
      </p:sp>
      <p:pic>
        <p:nvPicPr>
          <p:cNvPr id="733" name="Google Shape;733;p106"/>
          <p:cNvPicPr preferRelativeResize="0"/>
          <p:nvPr/>
        </p:nvPicPr>
        <p:blipFill rotWithShape="1">
          <a:blip r:embed="rId3">
            <a:alphaModFix/>
          </a:blip>
          <a:srcRect b="0" l="0" r="0" t="0"/>
          <a:stretch/>
        </p:blipFill>
        <p:spPr>
          <a:xfrm>
            <a:off x="568124" y="1257300"/>
            <a:ext cx="8020253" cy="2857501"/>
          </a:xfrm>
          <a:prstGeom prst="rect">
            <a:avLst/>
          </a:prstGeom>
          <a:gradFill>
            <a:gsLst>
              <a:gs pos="0">
                <a:srgbClr val="EFFFFA"/>
              </a:gs>
              <a:gs pos="74000">
                <a:srgbClr val="74FFDB"/>
              </a:gs>
              <a:gs pos="83000">
                <a:srgbClr val="74FFDB"/>
              </a:gs>
              <a:gs pos="100000">
                <a:srgbClr val="A3FFE6"/>
              </a:gs>
            </a:gsLst>
            <a:lin ang="5400012" scaled="0"/>
          </a:gradFill>
          <a:ln cap="flat" cmpd="sng" w="9525">
            <a:solidFill>
              <a:srgbClr val="FFFFFF"/>
            </a:solidFill>
            <a:prstDash val="solid"/>
            <a:miter lim="800000"/>
            <a:headEnd len="sm" w="sm" type="none"/>
            <a:tailEnd len="sm" w="sm" type="none"/>
          </a:ln>
        </p:spPr>
      </p:pic>
      <p:sp>
        <p:nvSpPr>
          <p:cNvPr id="734" name="Google Shape;734;p106"/>
          <p:cNvSpPr txBox="1"/>
          <p:nvPr/>
        </p:nvSpPr>
        <p:spPr>
          <a:xfrm>
            <a:off x="304800" y="4831265"/>
            <a:ext cx="5257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2"/>
              </a:buClr>
              <a:buSzPts val="1200"/>
              <a:buFont typeface="Noto Sans Symbols"/>
              <a:buNone/>
            </a:pPr>
            <a:r>
              <a:rPr b="0" i="0" lang="en" sz="1200" u="none" cap="none" strike="noStrike">
                <a:solidFill>
                  <a:schemeClr val="lt2"/>
                </a:solidFill>
                <a:latin typeface="Times New Roman"/>
                <a:ea typeface="Times New Roman"/>
                <a:cs typeface="Times New Roman"/>
                <a:sym typeface="Times New Roman"/>
              </a:rPr>
              <a:t>Image Oikonomou &amp; Prober Current Opinion in Neurobiology 44, 80-88 (2017)</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07"/>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Stages of Sleep</a:t>
            </a:r>
            <a:endParaRPr/>
          </a:p>
        </p:txBody>
      </p:sp>
      <p:pic>
        <p:nvPicPr>
          <p:cNvPr id="741" name="Google Shape;741;p107"/>
          <p:cNvPicPr preferRelativeResize="0"/>
          <p:nvPr/>
        </p:nvPicPr>
        <p:blipFill rotWithShape="1">
          <a:blip r:embed="rId3">
            <a:alphaModFix/>
          </a:blip>
          <a:srcRect b="0" l="0" r="0" t="0"/>
          <a:stretch/>
        </p:blipFill>
        <p:spPr>
          <a:xfrm>
            <a:off x="1371600" y="2171700"/>
            <a:ext cx="6172200" cy="2612150"/>
          </a:xfrm>
          <a:prstGeom prst="rect">
            <a:avLst/>
          </a:prstGeom>
          <a:noFill/>
          <a:ln>
            <a:noFill/>
          </a:ln>
        </p:spPr>
      </p:pic>
      <p:sp>
        <p:nvSpPr>
          <p:cNvPr id="742" name="Google Shape;742;p107"/>
          <p:cNvSpPr txBox="1"/>
          <p:nvPr>
            <p:ph idx="1" type="body"/>
          </p:nvPr>
        </p:nvSpPr>
        <p:spPr>
          <a:xfrm>
            <a:off x="228600" y="1028700"/>
            <a:ext cx="8458200" cy="102870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SzPts val="1800"/>
              <a:buFont typeface="Noto Sans Symbols"/>
              <a:buNone/>
            </a:pPr>
            <a:r>
              <a:t/>
            </a:r>
            <a:endParaRPr/>
          </a:p>
          <a:p>
            <a:pPr indent="-285750" lvl="1" marL="742950" rtl="0" algn="l">
              <a:spcBef>
                <a:spcPts val="480"/>
              </a:spcBef>
              <a:spcAft>
                <a:spcPts val="0"/>
              </a:spcAft>
              <a:buSzPts val="1800"/>
              <a:buFont typeface="Noto Sans Symbols"/>
              <a:buChar char="■"/>
            </a:pPr>
            <a:r>
              <a:rPr lang="en"/>
              <a:t>Light sleep, Deep Sleep, REM Sleep, Wake</a:t>
            </a:r>
            <a:endParaRPr/>
          </a:p>
          <a:p>
            <a:pPr indent="-285750" lvl="1" marL="742950" rtl="0" algn="l">
              <a:spcBef>
                <a:spcPts val="480"/>
              </a:spcBef>
              <a:spcAft>
                <a:spcPts val="0"/>
              </a:spcAft>
              <a:buSzPts val="1800"/>
              <a:buFont typeface="Noto Sans Symbols"/>
              <a:buChar char="■"/>
            </a:pPr>
            <a:r>
              <a:rPr lang="en"/>
              <a:t>Each cycle avg 45-90 minutes</a:t>
            </a:r>
            <a:endParaRPr/>
          </a:p>
        </p:txBody>
      </p:sp>
      <p:sp>
        <p:nvSpPr>
          <p:cNvPr id="743" name="Google Shape;743;p107"/>
          <p:cNvSpPr txBox="1"/>
          <p:nvPr/>
        </p:nvSpPr>
        <p:spPr>
          <a:xfrm>
            <a:off x="454572" y="4658320"/>
            <a:ext cx="39099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400"/>
              <a:buFont typeface="Noto Sans Symbols"/>
              <a:buNone/>
            </a:pPr>
            <a:r>
              <a:rPr b="0" i="0" lang="en" sz="1400" u="none" cap="none" strike="noStrike">
                <a:solidFill>
                  <a:schemeClr val="lt1"/>
                </a:solidFill>
                <a:latin typeface="Times New Roman"/>
                <a:ea typeface="Times New Roman"/>
                <a:cs typeface="Times New Roman"/>
                <a:sym typeface="Times New Roman"/>
              </a:rPr>
              <a:t>Image: </a:t>
            </a:r>
            <a:r>
              <a:rPr b="0" i="0" lang="en" sz="1400" u="sng" cap="none" strike="noStrike">
                <a:solidFill>
                  <a:schemeClr val="lt1"/>
                </a:solidFill>
                <a:latin typeface="Times New Roman"/>
                <a:ea typeface="Times New Roman"/>
                <a:cs typeface="Times New Roman"/>
                <a:sym typeface="Times New Roman"/>
                <a:hlinkClick r:id="rId4">
                  <a:extLst>
                    <a:ext uri="{A12FA001-AC4F-418D-AE19-62706E023703}">
                      <ahyp:hlinkClr val="tx"/>
                    </a:ext>
                  </a:extLst>
                </a:hlinkClick>
              </a:rPr>
              <a:t>http://faculty.washington.edu/chudler/sleep.html</a:t>
            </a:r>
            <a:r>
              <a:rPr b="0" i="0" lang="en" sz="1400" u="none" cap="none" strike="noStrike">
                <a:solidFill>
                  <a:schemeClr val="lt1"/>
                </a:solidFill>
                <a:latin typeface="Times New Roman"/>
                <a:ea typeface="Times New Roman"/>
                <a:cs typeface="Times New Roman"/>
                <a:sym typeface="Times New Roman"/>
              </a:rPr>
              <a:t> </a:t>
            </a:r>
            <a:endParaRPr/>
          </a:p>
          <a:p>
            <a:pPr indent="0" lvl="0" marL="0" marR="0" rtl="0" algn="l">
              <a:spcBef>
                <a:spcPts val="0"/>
              </a:spcBef>
              <a:spcAft>
                <a:spcPts val="0"/>
              </a:spcAft>
              <a:buClr>
                <a:schemeClr val="lt1"/>
              </a:buClr>
              <a:buSzPts val="1400"/>
              <a:buFont typeface="Noto Sans Symbols"/>
              <a:buNone/>
            </a:pPr>
            <a:r>
              <a:rPr b="0" i="0" lang="en" sz="1400" u="none" cap="none" strike="noStrike">
                <a:solidFill>
                  <a:schemeClr val="lt1"/>
                </a:solidFill>
                <a:latin typeface="Verdana"/>
                <a:ea typeface="Verdana"/>
                <a:cs typeface="Verdana"/>
                <a:sym typeface="Verdana"/>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08"/>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Why Is This Important?</a:t>
            </a:r>
            <a:endParaRPr/>
          </a:p>
        </p:txBody>
      </p:sp>
      <p:sp>
        <p:nvSpPr>
          <p:cNvPr id="750" name="Google Shape;750;p108"/>
          <p:cNvSpPr txBox="1"/>
          <p:nvPr>
            <p:ph idx="1" type="body"/>
          </p:nvPr>
        </p:nvSpPr>
        <p:spPr>
          <a:xfrm>
            <a:off x="457200" y="1200150"/>
            <a:ext cx="7620000" cy="1028700"/>
          </a:xfrm>
          <a:prstGeom prst="rect">
            <a:avLst/>
          </a:prstGeom>
          <a:noFill/>
          <a:ln>
            <a:noFill/>
          </a:ln>
        </p:spPr>
        <p:txBody>
          <a:bodyPr anchorCtr="0" anchor="t" bIns="45700" lIns="91425" spcFirstLastPara="1" rIns="91425" wrap="square" tIns="45700">
            <a:normAutofit fontScale="77500" lnSpcReduction="20000"/>
          </a:bodyPr>
          <a:lstStyle/>
          <a:p>
            <a:pPr indent="-260032" lvl="1" marL="742950" rtl="0" algn="l">
              <a:lnSpc>
                <a:spcPct val="90000"/>
              </a:lnSpc>
              <a:spcBef>
                <a:spcPts val="0"/>
              </a:spcBef>
              <a:spcAft>
                <a:spcPts val="0"/>
              </a:spcAft>
              <a:buSzPct val="75000"/>
              <a:buFont typeface="Noto Sans Symbols"/>
              <a:buChar char="🞐"/>
            </a:pPr>
            <a:r>
              <a:rPr lang="en"/>
              <a:t>Night wakings are normal!</a:t>
            </a:r>
            <a:endParaRPr/>
          </a:p>
          <a:p>
            <a:pPr indent="-260032" lvl="1" marL="742950" rtl="0" algn="l">
              <a:lnSpc>
                <a:spcPct val="90000"/>
              </a:lnSpc>
              <a:spcBef>
                <a:spcPts val="480"/>
              </a:spcBef>
              <a:spcAft>
                <a:spcPts val="0"/>
              </a:spcAft>
              <a:buSzPct val="75000"/>
              <a:buFont typeface="Noto Sans Symbols"/>
              <a:buChar char="🞐"/>
            </a:pPr>
            <a:r>
              <a:rPr lang="en"/>
              <a:t>Whatever you have to fall asleep, you need to get back to sleep during those normal night wakings</a:t>
            </a:r>
            <a:endParaRPr/>
          </a:p>
          <a:p>
            <a:pPr indent="0" lvl="1" marL="411480" rtl="0" algn="l">
              <a:lnSpc>
                <a:spcPct val="90000"/>
              </a:lnSpc>
              <a:spcBef>
                <a:spcPts val="480"/>
              </a:spcBef>
              <a:spcAft>
                <a:spcPts val="0"/>
              </a:spcAft>
              <a:buSzPct val="75000"/>
              <a:buFont typeface="Noto Sans Symbols"/>
              <a:buNone/>
            </a:pPr>
            <a:r>
              <a:t/>
            </a:r>
            <a:endParaRPr/>
          </a:p>
        </p:txBody>
      </p:sp>
      <p:pic>
        <p:nvPicPr>
          <p:cNvPr id="751" name="Google Shape;751;p108"/>
          <p:cNvPicPr preferRelativeResize="0"/>
          <p:nvPr/>
        </p:nvPicPr>
        <p:blipFill rotWithShape="1">
          <a:blip r:embed="rId3">
            <a:alphaModFix/>
          </a:blip>
          <a:srcRect b="0" l="0" r="0" t="0"/>
          <a:stretch/>
        </p:blipFill>
        <p:spPr>
          <a:xfrm rot="-2674430">
            <a:off x="3569164" y="2415195"/>
            <a:ext cx="2344384" cy="22454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09"/>
          <p:cNvSpPr txBox="1"/>
          <p:nvPr>
            <p:ph type="ctrTitle"/>
          </p:nvPr>
        </p:nvSpPr>
        <p:spPr>
          <a:xfrm>
            <a:off x="152400" y="400050"/>
            <a:ext cx="8839200" cy="16764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a:latin typeface="Times New Roman"/>
                <a:ea typeface="Times New Roman"/>
                <a:cs typeface="Times New Roman"/>
                <a:sym typeface="Times New Roman"/>
              </a:rPr>
              <a:t>Sleep in Children with Neurodevelopmental Conditions</a:t>
            </a:r>
            <a:endParaRPr/>
          </a:p>
        </p:txBody>
      </p:sp>
      <p:pic>
        <p:nvPicPr>
          <p:cNvPr id="757" name="Google Shape;757;p109"/>
          <p:cNvPicPr preferRelativeResize="0"/>
          <p:nvPr/>
        </p:nvPicPr>
        <p:blipFill rotWithShape="1">
          <a:blip r:embed="rId3">
            <a:alphaModFix/>
          </a:blip>
          <a:srcRect b="0" l="0" r="0" t="0"/>
          <a:stretch/>
        </p:blipFill>
        <p:spPr>
          <a:xfrm>
            <a:off x="3048000" y="2571750"/>
            <a:ext cx="3429000" cy="228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10"/>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Sleep in NDC</a:t>
            </a:r>
            <a:endParaRPr/>
          </a:p>
        </p:txBody>
      </p:sp>
      <p:sp>
        <p:nvSpPr>
          <p:cNvPr id="763" name="Google Shape;763;p110"/>
          <p:cNvSpPr txBox="1"/>
          <p:nvPr>
            <p:ph idx="1" type="body"/>
          </p:nvPr>
        </p:nvSpPr>
        <p:spPr>
          <a:xfrm>
            <a:off x="457200" y="1200150"/>
            <a:ext cx="7620000" cy="35241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2100"/>
              <a:buFont typeface="Noto Sans Symbols"/>
              <a:buChar char="🞐"/>
            </a:pPr>
            <a:r>
              <a:rPr lang="en"/>
              <a:t>50-96% report sleep problems</a:t>
            </a:r>
            <a:endParaRPr/>
          </a:p>
          <a:p>
            <a:pPr indent="0" lvl="0" marL="114300" rtl="0" algn="l">
              <a:spcBef>
                <a:spcPts val="560"/>
              </a:spcBef>
              <a:spcAft>
                <a:spcPts val="0"/>
              </a:spcAft>
              <a:buSzPts val="2100"/>
              <a:buFont typeface="Noto Sans Symbols"/>
              <a:buNone/>
            </a:pPr>
            <a:r>
              <a:t/>
            </a:r>
            <a:endParaRPr/>
          </a:p>
          <a:p>
            <a:pPr indent="-342900" lvl="0" marL="342900" rtl="0" algn="l">
              <a:spcBef>
                <a:spcPts val="560"/>
              </a:spcBef>
              <a:spcAft>
                <a:spcPts val="0"/>
              </a:spcAft>
              <a:buSzPts val="2100"/>
              <a:buFont typeface="Noto Sans Symbols"/>
              <a:buChar char="🞐"/>
            </a:pPr>
            <a:r>
              <a:rPr lang="en"/>
              <a:t>Disorder specific:</a:t>
            </a:r>
            <a:endParaRPr/>
          </a:p>
          <a:p>
            <a:pPr indent="-285750" lvl="1" marL="742950" rtl="0" algn="l">
              <a:spcBef>
                <a:spcPts val="480"/>
              </a:spcBef>
              <a:spcAft>
                <a:spcPts val="0"/>
              </a:spcAft>
              <a:buSzPts val="1800"/>
              <a:buFont typeface="Noto Sans Symbols"/>
              <a:buChar char="■"/>
            </a:pPr>
            <a:r>
              <a:rPr lang="en"/>
              <a:t>ADHD/ Periodic Limb Movement Disorder</a:t>
            </a:r>
            <a:endParaRPr/>
          </a:p>
          <a:p>
            <a:pPr indent="-285750" lvl="1" marL="742950" rtl="0" algn="l">
              <a:spcBef>
                <a:spcPts val="480"/>
              </a:spcBef>
              <a:spcAft>
                <a:spcPts val="0"/>
              </a:spcAft>
              <a:buSzPts val="1800"/>
              <a:buFont typeface="Noto Sans Symbols"/>
              <a:buChar char="■"/>
            </a:pPr>
            <a:r>
              <a:rPr lang="en"/>
              <a:t>Trisomy 21/ Obstructed Sleep Apnea</a:t>
            </a:r>
            <a:endParaRPr/>
          </a:p>
          <a:p>
            <a:pPr indent="-285750" lvl="1" marL="742950" rtl="0" algn="l">
              <a:spcBef>
                <a:spcPts val="480"/>
              </a:spcBef>
              <a:spcAft>
                <a:spcPts val="0"/>
              </a:spcAft>
              <a:buSzPts val="1800"/>
              <a:buFont typeface="Noto Sans Symbols"/>
              <a:buChar char="■"/>
            </a:pPr>
            <a:r>
              <a:rPr lang="en"/>
              <a:t>Smith Magennis/ Inverted melatonin rhythm</a:t>
            </a:r>
            <a:endParaRPr/>
          </a:p>
          <a:p>
            <a:pPr indent="0" lvl="1" marL="411480" rtl="0" algn="l">
              <a:spcBef>
                <a:spcPts val="480"/>
              </a:spcBef>
              <a:spcAft>
                <a:spcPts val="0"/>
              </a:spcAft>
              <a:buSzPts val="1800"/>
              <a:buFont typeface="Noto Sans Symbols"/>
              <a:buNone/>
            </a:pPr>
            <a:r>
              <a:t/>
            </a:r>
            <a:endParaRPr/>
          </a:p>
          <a:p>
            <a:pPr indent="-342900" lvl="0" marL="342900" rtl="0" algn="l">
              <a:spcBef>
                <a:spcPts val="560"/>
              </a:spcBef>
              <a:spcAft>
                <a:spcPts val="0"/>
              </a:spcAft>
              <a:buSzPts val="2100"/>
              <a:buFont typeface="Noto Sans Symbols"/>
              <a:buChar char="🞐"/>
            </a:pPr>
            <a:r>
              <a:rPr i="1" lang="en" u="sng"/>
              <a:t>Insomnia prevalent across diagnoses (up to 96%)</a:t>
            </a:r>
            <a:endParaRPr/>
          </a:p>
        </p:txBody>
      </p:sp>
      <p:sp>
        <p:nvSpPr>
          <p:cNvPr id="764" name="Google Shape;764;p110"/>
          <p:cNvSpPr txBox="1"/>
          <p:nvPr/>
        </p:nvSpPr>
        <p:spPr>
          <a:xfrm>
            <a:off x="838200" y="4743450"/>
            <a:ext cx="7620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b="0" i="0" lang="en" sz="1200" u="none" cap="none" strike="noStrike">
                <a:solidFill>
                  <a:schemeClr val="lt1"/>
                </a:solidFill>
                <a:latin typeface="Verdana"/>
                <a:ea typeface="Verdana"/>
                <a:cs typeface="Verdana"/>
                <a:sym typeface="Verdana"/>
              </a:rPr>
              <a:t>Griggs-Damberger &amp; Ralls 2013; Humphreys 2014, Reynolds and Malow 2011</a:t>
            </a:r>
            <a:endParaRPr/>
          </a:p>
        </p:txBody>
      </p:sp>
      <p:pic>
        <p:nvPicPr>
          <p:cNvPr id="765" name="Google Shape;765;p110"/>
          <p:cNvPicPr preferRelativeResize="0"/>
          <p:nvPr/>
        </p:nvPicPr>
        <p:blipFill rotWithShape="1">
          <a:blip r:embed="rId3">
            <a:alphaModFix/>
          </a:blip>
          <a:srcRect b="12417" l="9495" r="5571" t="24929"/>
          <a:stretch/>
        </p:blipFill>
        <p:spPr>
          <a:xfrm>
            <a:off x="7086600" y="1200150"/>
            <a:ext cx="1547891" cy="114181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11"/>
          <p:cNvSpPr txBox="1"/>
          <p:nvPr>
            <p:ph type="title"/>
          </p:nvPr>
        </p:nvSpPr>
        <p:spPr>
          <a:xfrm>
            <a:off x="457200" y="205978"/>
            <a:ext cx="7620000" cy="7656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latin typeface="Times New Roman"/>
                <a:ea typeface="Times New Roman"/>
                <a:cs typeface="Times New Roman"/>
                <a:sym typeface="Times New Roman"/>
              </a:rPr>
              <a:t>Insomnia Persists in ASD</a:t>
            </a:r>
            <a:endParaRPr/>
          </a:p>
        </p:txBody>
      </p:sp>
      <p:sp>
        <p:nvSpPr>
          <p:cNvPr id="771" name="Google Shape;771;p111"/>
          <p:cNvSpPr txBox="1"/>
          <p:nvPr>
            <p:ph idx="1" type="body"/>
          </p:nvPr>
        </p:nvSpPr>
        <p:spPr>
          <a:xfrm>
            <a:off x="533400" y="1085850"/>
            <a:ext cx="7620000" cy="3600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Changes in sleep emerge 18-42 months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Prolonged sleep onset</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Wakings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TST</a:t>
            </a:r>
            <a:endParaRPr sz="2800">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Insomnia complaints in adolescents with ASD 53% -80%</a:t>
            </a:r>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Adults complain of insomnia despite adequate sleep hygiene</a:t>
            </a:r>
            <a:endParaRPr/>
          </a:p>
        </p:txBody>
      </p:sp>
      <p:sp>
        <p:nvSpPr>
          <p:cNvPr id="772" name="Google Shape;772;p111"/>
          <p:cNvSpPr txBox="1"/>
          <p:nvPr/>
        </p:nvSpPr>
        <p:spPr>
          <a:xfrm>
            <a:off x="457200" y="4724400"/>
            <a:ext cx="7620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b="0" i="0" lang="en" sz="1200" u="none" cap="none" strike="noStrike">
                <a:solidFill>
                  <a:schemeClr val="lt1"/>
                </a:solidFill>
                <a:latin typeface="Verdana"/>
                <a:ea typeface="Verdana"/>
                <a:cs typeface="Verdana"/>
                <a:sym typeface="Verdana"/>
              </a:rPr>
              <a:t>Griggs-Damberger &amp; Ralls 2013; Humphreys 2014; Reynolds and Malow 2011</a:t>
            </a:r>
            <a:endParaRPr/>
          </a:p>
        </p:txBody>
      </p:sp>
      <p:pic>
        <p:nvPicPr>
          <p:cNvPr id="773" name="Google Shape;773;p111"/>
          <p:cNvPicPr preferRelativeResize="0"/>
          <p:nvPr/>
        </p:nvPicPr>
        <p:blipFill rotWithShape="1">
          <a:blip r:embed="rId3">
            <a:alphaModFix/>
          </a:blip>
          <a:srcRect b="0" l="0" r="0" t="0"/>
          <a:stretch/>
        </p:blipFill>
        <p:spPr>
          <a:xfrm>
            <a:off x="5562600" y="3593536"/>
            <a:ext cx="2410403" cy="113086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12"/>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Impact of Sleep Problems</a:t>
            </a:r>
            <a:endParaRPr/>
          </a:p>
        </p:txBody>
      </p:sp>
      <p:sp>
        <p:nvSpPr>
          <p:cNvPr id="779" name="Google Shape;779;p112"/>
          <p:cNvSpPr txBox="1"/>
          <p:nvPr>
            <p:ph idx="1" type="body"/>
          </p:nvPr>
        </p:nvSpPr>
        <p:spPr>
          <a:xfrm>
            <a:off x="457200" y="1082279"/>
            <a:ext cx="7620000" cy="3775500"/>
          </a:xfrm>
          <a:prstGeom prst="rect">
            <a:avLst/>
          </a:prstGeom>
          <a:noFill/>
          <a:ln>
            <a:noFill/>
          </a:ln>
        </p:spPr>
        <p:txBody>
          <a:bodyPr anchorCtr="0" anchor="t" bIns="45700" lIns="91425" spcFirstLastPara="1" rIns="91425" wrap="square" tIns="45700">
            <a:normAutofit fontScale="70000" lnSpcReduction="20000"/>
          </a:bodyPr>
          <a:lstStyle/>
          <a:p>
            <a:pPr indent="-310752" lvl="0" marL="342900" rtl="0" algn="l">
              <a:spcBef>
                <a:spcPts val="0"/>
              </a:spcBef>
              <a:spcAft>
                <a:spcPts val="0"/>
              </a:spcAft>
              <a:buSzPct val="75000"/>
              <a:buFont typeface="Noto Sans Symbols"/>
              <a:buChar char="🞐"/>
            </a:pPr>
            <a:r>
              <a:rPr lang="en" sz="3000"/>
              <a:t>Child:</a:t>
            </a:r>
            <a:endParaRPr/>
          </a:p>
          <a:p>
            <a:pPr indent="-257888" lvl="1" marL="742950" rtl="0" algn="l">
              <a:spcBef>
                <a:spcPts val="481"/>
              </a:spcBef>
              <a:spcAft>
                <a:spcPts val="0"/>
              </a:spcAft>
              <a:buSzPct val="75000"/>
              <a:buFont typeface="Noto Sans Symbols"/>
              <a:buChar char="■"/>
            </a:pPr>
            <a:r>
              <a:rPr lang="en" sz="2600"/>
              <a:t>Social skills</a:t>
            </a:r>
            <a:endParaRPr/>
          </a:p>
          <a:p>
            <a:pPr indent="-257888" lvl="1" marL="742950" rtl="0" algn="l">
              <a:spcBef>
                <a:spcPts val="481"/>
              </a:spcBef>
              <a:spcAft>
                <a:spcPts val="0"/>
              </a:spcAft>
              <a:buSzPct val="75000"/>
              <a:buFont typeface="Noto Sans Symbols"/>
              <a:buChar char="■"/>
            </a:pPr>
            <a:r>
              <a:rPr lang="en" sz="2600"/>
              <a:t>Attention</a:t>
            </a:r>
            <a:endParaRPr/>
          </a:p>
          <a:p>
            <a:pPr indent="-257888" lvl="1" marL="742950" rtl="0" algn="l">
              <a:spcBef>
                <a:spcPts val="481"/>
              </a:spcBef>
              <a:spcAft>
                <a:spcPts val="0"/>
              </a:spcAft>
              <a:buSzPct val="75000"/>
              <a:buFont typeface="Noto Sans Symbols"/>
              <a:buChar char="■"/>
            </a:pPr>
            <a:r>
              <a:rPr lang="en" sz="2600"/>
              <a:t>Hyperactivity</a:t>
            </a:r>
            <a:endParaRPr/>
          </a:p>
          <a:p>
            <a:pPr indent="-257888" lvl="1" marL="742950" rtl="0" algn="l">
              <a:spcBef>
                <a:spcPts val="481"/>
              </a:spcBef>
              <a:spcAft>
                <a:spcPts val="0"/>
              </a:spcAft>
              <a:buSzPct val="75000"/>
              <a:buFont typeface="Noto Sans Symbols"/>
              <a:buChar char="■"/>
            </a:pPr>
            <a:r>
              <a:rPr lang="en" sz="2600"/>
              <a:t>Repetitive behaviors</a:t>
            </a:r>
            <a:endParaRPr/>
          </a:p>
          <a:p>
            <a:pPr indent="-219551" lvl="0" marL="342900" rtl="0" algn="l">
              <a:spcBef>
                <a:spcPts val="518"/>
              </a:spcBef>
              <a:spcAft>
                <a:spcPts val="0"/>
              </a:spcAft>
              <a:buSzPct val="75000"/>
              <a:buFont typeface="Noto Sans Symbols"/>
              <a:buNone/>
            </a:pPr>
            <a:r>
              <a:t/>
            </a:r>
            <a:endParaRPr/>
          </a:p>
          <a:p>
            <a:pPr indent="-310752" lvl="0" marL="342900" rtl="0" algn="l">
              <a:spcBef>
                <a:spcPts val="555"/>
              </a:spcBef>
              <a:spcAft>
                <a:spcPts val="0"/>
              </a:spcAft>
              <a:buSzPct val="75000"/>
              <a:buFont typeface="Noto Sans Symbols"/>
              <a:buChar char="🞐"/>
            </a:pPr>
            <a:r>
              <a:rPr lang="en" sz="3000"/>
              <a:t>Parent:</a:t>
            </a:r>
            <a:endParaRPr/>
          </a:p>
          <a:p>
            <a:pPr indent="-257888" lvl="1" marL="742950" rtl="0" algn="l">
              <a:spcBef>
                <a:spcPts val="481"/>
              </a:spcBef>
              <a:spcAft>
                <a:spcPts val="0"/>
              </a:spcAft>
              <a:buSzPct val="75000"/>
              <a:buFont typeface="Noto Sans Symbols"/>
              <a:buChar char="■"/>
            </a:pPr>
            <a:r>
              <a:rPr lang="en" sz="2600"/>
              <a:t>Auto accidents</a:t>
            </a:r>
            <a:endParaRPr/>
          </a:p>
          <a:p>
            <a:pPr indent="-257888" lvl="1" marL="742950" rtl="0" algn="l">
              <a:spcBef>
                <a:spcPts val="481"/>
              </a:spcBef>
              <a:spcAft>
                <a:spcPts val="0"/>
              </a:spcAft>
              <a:buSzPct val="75000"/>
              <a:buFont typeface="Noto Sans Symbols"/>
              <a:buChar char="■"/>
            </a:pPr>
            <a:r>
              <a:rPr lang="en" sz="2600"/>
              <a:t>Job loss</a:t>
            </a:r>
            <a:endParaRPr sz="2200"/>
          </a:p>
          <a:p>
            <a:pPr indent="0" lvl="1" marL="411480" rtl="0" algn="l">
              <a:spcBef>
                <a:spcPts val="444"/>
              </a:spcBef>
              <a:spcAft>
                <a:spcPts val="0"/>
              </a:spcAft>
              <a:buSzPct val="75000"/>
              <a:buFont typeface="Noto Sans Symbols"/>
              <a:buNone/>
            </a:pPr>
            <a:r>
              <a:t/>
            </a:r>
            <a:endParaRPr/>
          </a:p>
          <a:p>
            <a:pPr indent="-310752" lvl="0" marL="342900" rtl="0" algn="l">
              <a:spcBef>
                <a:spcPts val="555"/>
              </a:spcBef>
              <a:spcAft>
                <a:spcPts val="0"/>
              </a:spcAft>
              <a:buSzPct val="75000"/>
              <a:buFont typeface="Noto Sans Symbols"/>
              <a:buChar char="🞐"/>
            </a:pPr>
            <a:r>
              <a:rPr lang="en" sz="3000"/>
              <a:t>Even small-medium effect sizes associated with daytime behaviors and parent stress</a:t>
            </a:r>
            <a:endParaRPr/>
          </a:p>
        </p:txBody>
      </p:sp>
      <p:sp>
        <p:nvSpPr>
          <p:cNvPr id="780" name="Google Shape;780;p112"/>
          <p:cNvSpPr txBox="1"/>
          <p:nvPr/>
        </p:nvSpPr>
        <p:spPr>
          <a:xfrm>
            <a:off x="1066800" y="4857750"/>
            <a:ext cx="64644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b="0" i="0" lang="en" sz="1200" u="none" cap="none" strike="noStrike">
                <a:solidFill>
                  <a:schemeClr val="lt1"/>
                </a:solidFill>
                <a:latin typeface="Verdana"/>
                <a:ea typeface="Verdana"/>
                <a:cs typeface="Verdana"/>
                <a:sym typeface="Verdana"/>
              </a:rPr>
              <a:t>Elrod 2015; Sikora, Johnson, Clemons, Katz 2012; Mazurek &amp; Sohl 2016</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8"/>
          <p:cNvSpPr txBox="1"/>
          <p:nvPr/>
        </p:nvSpPr>
        <p:spPr>
          <a:xfrm>
            <a:off x="333785" y="165823"/>
            <a:ext cx="63696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3000">
                <a:solidFill>
                  <a:schemeClr val="accent1"/>
                </a:solidFill>
                <a:latin typeface="Arial"/>
                <a:ea typeface="Arial"/>
                <a:cs typeface="Arial"/>
                <a:sym typeface="Arial"/>
              </a:rPr>
              <a:t>Co-Occurring Disorders in ASD</a:t>
            </a:r>
            <a:endParaRPr sz="1100"/>
          </a:p>
        </p:txBody>
      </p:sp>
      <p:sp>
        <p:nvSpPr>
          <p:cNvPr id="339" name="Google Shape;339;p68"/>
          <p:cNvSpPr/>
          <p:nvPr/>
        </p:nvSpPr>
        <p:spPr>
          <a:xfrm flipH="1">
            <a:off x="5445734" y="1540358"/>
            <a:ext cx="2515200" cy="2680500"/>
          </a:xfrm>
          <a:prstGeom prst="rect">
            <a:avLst/>
          </a:prstGeom>
          <a:solidFill>
            <a:srgbClr val="C0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Arial"/>
                <a:ea typeface="Arial"/>
                <a:cs typeface="Arial"/>
                <a:sym typeface="Arial"/>
              </a:rPr>
              <a:t>Diets- ketogenic, gluten free diet</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Genetics- gene therapy</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Neurofeedback</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Gut-brain connection</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Cerebral Folate Deficiency</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Immunotherapy</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Stem cell therapy</a:t>
            </a:r>
            <a:endParaRPr sz="1100"/>
          </a:p>
        </p:txBody>
      </p:sp>
      <p:grpSp>
        <p:nvGrpSpPr>
          <p:cNvPr id="340" name="Google Shape;340;p68"/>
          <p:cNvGrpSpPr/>
          <p:nvPr/>
        </p:nvGrpSpPr>
        <p:grpSpPr>
          <a:xfrm>
            <a:off x="770301" y="836123"/>
            <a:ext cx="7223996" cy="3841470"/>
            <a:chOff x="703330" y="788538"/>
            <a:chExt cx="9955893" cy="5448120"/>
          </a:xfrm>
        </p:grpSpPr>
        <p:grpSp>
          <p:nvGrpSpPr>
            <p:cNvPr id="341" name="Google Shape;341;p68"/>
            <p:cNvGrpSpPr/>
            <p:nvPr/>
          </p:nvGrpSpPr>
          <p:grpSpPr>
            <a:xfrm>
              <a:off x="703330" y="788538"/>
              <a:ext cx="9955893" cy="5448120"/>
              <a:chOff x="1161870" y="648749"/>
              <a:chExt cx="9533556" cy="6014042"/>
            </a:xfrm>
          </p:grpSpPr>
          <p:pic>
            <p:nvPicPr>
              <p:cNvPr descr="No alternative text description for this image" id="342" name="Google Shape;342;p68"/>
              <p:cNvPicPr preferRelativeResize="0"/>
              <p:nvPr/>
            </p:nvPicPr>
            <p:blipFill rotWithShape="1">
              <a:blip r:embed="rId3">
                <a:alphaModFix/>
              </a:blip>
              <a:srcRect b="0" l="0" r="0" t="0"/>
              <a:stretch/>
            </p:blipFill>
            <p:spPr>
              <a:xfrm>
                <a:off x="1161870" y="648749"/>
                <a:ext cx="9533556" cy="6014042"/>
              </a:xfrm>
              <a:prstGeom prst="rect">
                <a:avLst/>
              </a:prstGeom>
              <a:noFill/>
              <a:ln>
                <a:noFill/>
              </a:ln>
            </p:spPr>
          </p:pic>
          <p:sp>
            <p:nvSpPr>
              <p:cNvPr id="343" name="Google Shape;343;p68"/>
              <p:cNvSpPr/>
              <p:nvPr/>
            </p:nvSpPr>
            <p:spPr>
              <a:xfrm>
                <a:off x="4544805" y="1716914"/>
                <a:ext cx="2653500" cy="2259300"/>
              </a:xfrm>
              <a:prstGeom prst="roundRect">
                <a:avLst>
                  <a:gd fmla="val 16667" name="adj"/>
                </a:avLst>
              </a:prstGeom>
              <a:solidFill>
                <a:srgbClr val="C00000"/>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Arial"/>
                    <a:ea typeface="Arial"/>
                    <a:cs typeface="Arial"/>
                    <a:sym typeface="Arial"/>
                  </a:rPr>
                  <a:t>Anxiety</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ADHD</a:t>
                </a:r>
                <a:endParaRPr sz="1100"/>
              </a:p>
              <a:p>
                <a:pPr indent="0" lvl="0" marL="0" marR="0" rtl="0" algn="ctr">
                  <a:spcBef>
                    <a:spcPts val="0"/>
                  </a:spcBef>
                  <a:spcAft>
                    <a:spcPts val="0"/>
                  </a:spcAft>
                  <a:buNone/>
                </a:pPr>
                <a:r>
                  <a:rPr lang="en" sz="1400">
                    <a:solidFill>
                      <a:schemeClr val="lt1"/>
                    </a:solidFill>
                    <a:latin typeface="Arial"/>
                    <a:ea typeface="Arial"/>
                    <a:cs typeface="Arial"/>
                    <a:sym typeface="Arial"/>
                  </a:rPr>
                  <a:t>Sleep difficulties</a:t>
                </a:r>
                <a:endParaRPr sz="1400">
                  <a:solidFill>
                    <a:schemeClr val="lt1"/>
                  </a:solidFill>
                  <a:latin typeface="Arial"/>
                  <a:ea typeface="Arial"/>
                  <a:cs typeface="Arial"/>
                  <a:sym typeface="Arial"/>
                </a:endParaRPr>
              </a:p>
              <a:p>
                <a:pPr indent="0" lvl="0" marL="0" marR="0" rtl="0" algn="ctr">
                  <a:spcBef>
                    <a:spcPts val="0"/>
                  </a:spcBef>
                  <a:spcAft>
                    <a:spcPts val="0"/>
                  </a:spcAft>
                  <a:buNone/>
                </a:pPr>
                <a:r>
                  <a:rPr lang="en" sz="1400">
                    <a:solidFill>
                      <a:schemeClr val="lt1"/>
                    </a:solidFill>
                    <a:latin typeface="Arial"/>
                    <a:ea typeface="Arial"/>
                    <a:cs typeface="Arial"/>
                    <a:sym typeface="Arial"/>
                  </a:rPr>
                  <a:t>OCD</a:t>
                </a:r>
                <a:endParaRPr sz="1400">
                  <a:solidFill>
                    <a:schemeClr val="lt1"/>
                  </a:solidFill>
                  <a:latin typeface="Arial"/>
                  <a:ea typeface="Arial"/>
                  <a:cs typeface="Arial"/>
                  <a:sym typeface="Arial"/>
                </a:endParaRPr>
              </a:p>
              <a:p>
                <a:pPr indent="0" lvl="0" marL="0" marR="0" rtl="0" algn="ctr">
                  <a:spcBef>
                    <a:spcPts val="0"/>
                  </a:spcBef>
                  <a:spcAft>
                    <a:spcPts val="0"/>
                  </a:spcAft>
                  <a:buNone/>
                </a:pPr>
                <a:r>
                  <a:rPr lang="en" sz="1400">
                    <a:solidFill>
                      <a:schemeClr val="lt1"/>
                    </a:solidFill>
                    <a:latin typeface="Arial"/>
                    <a:ea typeface="Arial"/>
                    <a:cs typeface="Arial"/>
                    <a:sym typeface="Arial"/>
                  </a:rPr>
                  <a:t>Seizures</a:t>
                </a:r>
                <a:endParaRPr sz="1400">
                  <a:solidFill>
                    <a:schemeClr val="lt1"/>
                  </a:solidFill>
                  <a:latin typeface="Arial"/>
                  <a:ea typeface="Arial"/>
                  <a:cs typeface="Arial"/>
                  <a:sym typeface="Arial"/>
                </a:endParaRPr>
              </a:p>
              <a:p>
                <a:pPr indent="0" lvl="0" marL="0" marR="0" rtl="0" algn="ctr">
                  <a:spcBef>
                    <a:spcPts val="0"/>
                  </a:spcBef>
                  <a:spcAft>
                    <a:spcPts val="0"/>
                  </a:spcAft>
                  <a:buNone/>
                </a:pPr>
                <a:r>
                  <a:rPr lang="en" sz="1400">
                    <a:solidFill>
                      <a:schemeClr val="lt1"/>
                    </a:solidFill>
                    <a:latin typeface="Arial"/>
                    <a:ea typeface="Arial"/>
                    <a:cs typeface="Arial"/>
                    <a:sym typeface="Arial"/>
                  </a:rPr>
                  <a:t>GI disorders</a:t>
                </a:r>
                <a:endParaRPr sz="1400">
                  <a:solidFill>
                    <a:schemeClr val="lt1"/>
                  </a:solidFill>
                  <a:latin typeface="Arial"/>
                  <a:ea typeface="Arial"/>
                  <a:cs typeface="Arial"/>
                  <a:sym typeface="Arial"/>
                </a:endParaRPr>
              </a:p>
              <a:p>
                <a:pPr indent="0" lvl="0" marL="0" marR="0" rtl="0" algn="ctr">
                  <a:spcBef>
                    <a:spcPts val="0"/>
                  </a:spcBef>
                  <a:spcAft>
                    <a:spcPts val="0"/>
                  </a:spcAft>
                  <a:buNone/>
                </a:pPr>
                <a:r>
                  <a:rPr lang="en" sz="1400">
                    <a:solidFill>
                      <a:schemeClr val="lt1"/>
                    </a:solidFill>
                    <a:latin typeface="Arial"/>
                    <a:ea typeface="Arial"/>
                    <a:cs typeface="Arial"/>
                    <a:sym typeface="Arial"/>
                  </a:rPr>
                  <a:t>Allergies</a:t>
                </a:r>
                <a:endParaRPr sz="1400">
                  <a:solidFill>
                    <a:schemeClr val="lt1"/>
                  </a:solidFill>
                  <a:latin typeface="Arial"/>
                  <a:ea typeface="Arial"/>
                  <a:cs typeface="Arial"/>
                  <a:sym typeface="Arial"/>
                </a:endParaRPr>
              </a:p>
            </p:txBody>
          </p:sp>
          <p:sp>
            <p:nvSpPr>
              <p:cNvPr id="344" name="Google Shape;344;p68"/>
              <p:cNvSpPr/>
              <p:nvPr/>
            </p:nvSpPr>
            <p:spPr>
              <a:xfrm>
                <a:off x="4544806" y="964628"/>
                <a:ext cx="2993100" cy="828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345" name="Google Shape;345;p68"/>
            <p:cNvSpPr/>
            <p:nvPr/>
          </p:nvSpPr>
          <p:spPr>
            <a:xfrm>
              <a:off x="7007415" y="1074696"/>
              <a:ext cx="3508200" cy="4140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13"/>
          <p:cNvSpPr txBox="1"/>
          <p:nvPr>
            <p:ph type="ctrTitle"/>
          </p:nvPr>
        </p:nvSpPr>
        <p:spPr>
          <a:xfrm>
            <a:off x="685800" y="1314450"/>
            <a:ext cx="7543800" cy="5715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sz="5400">
                <a:latin typeface="Times New Roman"/>
                <a:ea typeface="Times New Roman"/>
                <a:cs typeface="Times New Roman"/>
                <a:sym typeface="Times New Roman"/>
              </a:rPr>
              <a:t>Etiology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14"/>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latin typeface="Times New Roman"/>
                <a:ea typeface="Times New Roman"/>
                <a:cs typeface="Times New Roman"/>
                <a:sym typeface="Times New Roman"/>
              </a:rPr>
              <a:t>Potential Causes of Insomnia in NDC</a:t>
            </a:r>
            <a:endParaRPr/>
          </a:p>
        </p:txBody>
      </p:sp>
      <p:sp>
        <p:nvSpPr>
          <p:cNvPr id="792" name="Google Shape;792;p114"/>
          <p:cNvSpPr txBox="1"/>
          <p:nvPr>
            <p:ph idx="1" type="body"/>
          </p:nvPr>
        </p:nvSpPr>
        <p:spPr>
          <a:xfrm>
            <a:off x="457200" y="1257300"/>
            <a:ext cx="7620000" cy="3505200"/>
          </a:xfrm>
          <a:prstGeom prst="rect">
            <a:avLst/>
          </a:prstGeom>
          <a:noFill/>
          <a:ln>
            <a:noFill/>
          </a:ln>
        </p:spPr>
        <p:txBody>
          <a:bodyPr anchorCtr="0" anchor="t" bIns="45700" lIns="91425" spcFirstLastPara="1" rIns="91425" wrap="square" tIns="45700">
            <a:normAutofit fontScale="62500" lnSpcReduction="20000"/>
          </a:bodyPr>
          <a:lstStyle/>
          <a:p>
            <a:pPr indent="-292893" lvl="0" marL="342900" rtl="0" algn="l">
              <a:spcBef>
                <a:spcPts val="0"/>
              </a:spcBef>
              <a:spcAft>
                <a:spcPts val="0"/>
              </a:spcAft>
              <a:buSzPct val="75000"/>
              <a:buChar char="🞐"/>
            </a:pPr>
            <a:r>
              <a:rPr lang="en"/>
              <a:t>Changes in sleep pressure</a:t>
            </a:r>
            <a:endParaRPr/>
          </a:p>
          <a:p>
            <a:pPr indent="-292893" lvl="0" marL="342900" rtl="0" algn="l">
              <a:spcBef>
                <a:spcPts val="560"/>
              </a:spcBef>
              <a:spcAft>
                <a:spcPts val="0"/>
              </a:spcAft>
              <a:buSzPct val="75000"/>
              <a:buChar char="🞐"/>
            </a:pPr>
            <a:r>
              <a:rPr lang="en"/>
              <a:t>Melatonin differences</a:t>
            </a:r>
            <a:endParaRPr/>
          </a:p>
          <a:p>
            <a:pPr indent="0" lvl="1" marL="411480" rtl="0" algn="l">
              <a:spcBef>
                <a:spcPts val="480"/>
              </a:spcBef>
              <a:spcAft>
                <a:spcPts val="0"/>
              </a:spcAft>
              <a:buSzPct val="75000"/>
              <a:buFont typeface="Noto Sans Symbols"/>
              <a:buNone/>
            </a:pPr>
            <a:r>
              <a:t/>
            </a:r>
            <a:endParaRPr/>
          </a:p>
          <a:p>
            <a:pPr indent="-292893" lvl="0" marL="342900" rtl="0" algn="l">
              <a:spcBef>
                <a:spcPts val="560"/>
              </a:spcBef>
              <a:spcAft>
                <a:spcPts val="0"/>
              </a:spcAft>
              <a:buSzPct val="75000"/>
              <a:buChar char="🞐"/>
            </a:pPr>
            <a:r>
              <a:rPr lang="en"/>
              <a:t>Organic sleep problems</a:t>
            </a:r>
            <a:endParaRPr/>
          </a:p>
          <a:p>
            <a:pPr indent="-242887" lvl="1" marL="742950" rtl="0" algn="l">
              <a:spcBef>
                <a:spcPts val="480"/>
              </a:spcBef>
              <a:spcAft>
                <a:spcPts val="0"/>
              </a:spcAft>
              <a:buSzPct val="75000"/>
              <a:buChar char="■"/>
            </a:pPr>
            <a:r>
              <a:rPr lang="en"/>
              <a:t>OSA</a:t>
            </a:r>
            <a:endParaRPr/>
          </a:p>
          <a:p>
            <a:pPr indent="-242887" lvl="1" marL="742950" rtl="0" algn="l">
              <a:spcBef>
                <a:spcPts val="480"/>
              </a:spcBef>
              <a:spcAft>
                <a:spcPts val="0"/>
              </a:spcAft>
              <a:buSzPct val="75000"/>
              <a:buChar char="■"/>
            </a:pPr>
            <a:r>
              <a:rPr lang="en"/>
              <a:t>PLMD</a:t>
            </a:r>
            <a:endParaRPr/>
          </a:p>
          <a:p>
            <a:pPr indent="0" lvl="1" marL="411480" rtl="0" algn="l">
              <a:spcBef>
                <a:spcPts val="480"/>
              </a:spcBef>
              <a:spcAft>
                <a:spcPts val="0"/>
              </a:spcAft>
              <a:buSzPct val="75000"/>
              <a:buFont typeface="Noto Sans Symbols"/>
              <a:buNone/>
            </a:pPr>
            <a:r>
              <a:t/>
            </a:r>
            <a:endParaRPr/>
          </a:p>
          <a:p>
            <a:pPr indent="-292893" lvl="0" marL="342900" rtl="0" algn="l">
              <a:spcBef>
                <a:spcPts val="560"/>
              </a:spcBef>
              <a:spcAft>
                <a:spcPts val="0"/>
              </a:spcAft>
              <a:buSzPct val="75000"/>
              <a:buChar char="🞐"/>
            </a:pPr>
            <a:r>
              <a:rPr lang="en"/>
              <a:t>Medical co-morbidities</a:t>
            </a:r>
            <a:endParaRPr/>
          </a:p>
          <a:p>
            <a:pPr indent="-242887" lvl="1" marL="742950" rtl="0" algn="l">
              <a:spcBef>
                <a:spcPts val="480"/>
              </a:spcBef>
              <a:spcAft>
                <a:spcPts val="0"/>
              </a:spcAft>
              <a:buSzPct val="75000"/>
              <a:buChar char="■"/>
            </a:pPr>
            <a:r>
              <a:rPr lang="en"/>
              <a:t>Seizures, GERD, constipation, excessive secretions</a:t>
            </a:r>
            <a:endParaRPr/>
          </a:p>
          <a:p>
            <a:pPr indent="-242887" lvl="1" marL="742950" rtl="0" algn="l">
              <a:spcBef>
                <a:spcPts val="480"/>
              </a:spcBef>
              <a:spcAft>
                <a:spcPts val="0"/>
              </a:spcAft>
              <a:buSzPct val="75000"/>
              <a:buChar char="■"/>
            </a:pPr>
            <a:r>
              <a:rPr lang="en"/>
              <a:t>Medications: SSRIs, stimulants</a:t>
            </a:r>
            <a:endParaRPr/>
          </a:p>
          <a:p>
            <a:pPr indent="-171450" lvl="1" marL="742950" rtl="0" algn="l">
              <a:spcBef>
                <a:spcPts val="480"/>
              </a:spcBef>
              <a:spcAft>
                <a:spcPts val="0"/>
              </a:spcAft>
              <a:buSzPct val="75000"/>
              <a:buNone/>
            </a:pPr>
            <a:r>
              <a:t/>
            </a:r>
            <a:endParaRPr/>
          </a:p>
          <a:p>
            <a:pPr indent="0" lvl="1" marL="411480" rtl="0" algn="l">
              <a:spcBef>
                <a:spcPts val="480"/>
              </a:spcBef>
              <a:spcAft>
                <a:spcPts val="0"/>
              </a:spcAft>
              <a:buSzPct val="75000"/>
              <a:buFont typeface="Noto Sans Symbols"/>
              <a:buNone/>
            </a:pPr>
            <a:r>
              <a:t/>
            </a:r>
            <a:endParaRPr/>
          </a:p>
          <a:p>
            <a:pPr indent="0" lvl="1" marL="411480" rtl="0" algn="l">
              <a:spcBef>
                <a:spcPts val="480"/>
              </a:spcBef>
              <a:spcAft>
                <a:spcPts val="0"/>
              </a:spcAft>
              <a:buSzPct val="75000"/>
              <a:buFont typeface="Noto Sans Symbols"/>
              <a:buNone/>
            </a:pPr>
            <a:r>
              <a:t/>
            </a:r>
            <a:endParaRPr/>
          </a:p>
        </p:txBody>
      </p:sp>
      <p:sp>
        <p:nvSpPr>
          <p:cNvPr id="793" name="Google Shape;793;p114"/>
          <p:cNvSpPr txBox="1"/>
          <p:nvPr/>
        </p:nvSpPr>
        <p:spPr>
          <a:xfrm>
            <a:off x="457200" y="4762500"/>
            <a:ext cx="7620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b="0" i="0" lang="en" sz="1200" u="none" cap="none" strike="noStrike">
                <a:solidFill>
                  <a:schemeClr val="lt1"/>
                </a:solidFill>
                <a:latin typeface="Verdana"/>
                <a:ea typeface="Verdana"/>
                <a:cs typeface="Verdana"/>
                <a:sym typeface="Verdana"/>
              </a:rPr>
              <a:t>Holloway, Aman &amp; Butler 2013; Kerns, Kendall, Berry et al. 2014; Kerns, Maddox, Kendall et al. 2015;  Mazurek &amp; Petroski 2015;  Reynolds, Lane, Thacker 2012</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15"/>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latin typeface="Times New Roman"/>
                <a:ea typeface="Times New Roman"/>
                <a:cs typeface="Times New Roman"/>
                <a:sym typeface="Times New Roman"/>
              </a:rPr>
              <a:t>Potential Causes of Insomnia in NDC</a:t>
            </a:r>
            <a:endParaRPr/>
          </a:p>
        </p:txBody>
      </p:sp>
      <p:sp>
        <p:nvSpPr>
          <p:cNvPr id="800" name="Google Shape;800;p115"/>
          <p:cNvSpPr txBox="1"/>
          <p:nvPr>
            <p:ph idx="1" type="body"/>
          </p:nvPr>
        </p:nvSpPr>
        <p:spPr>
          <a:xfrm>
            <a:off x="457200" y="1063229"/>
            <a:ext cx="7620000" cy="3394500"/>
          </a:xfrm>
          <a:prstGeom prst="rect">
            <a:avLst/>
          </a:prstGeom>
          <a:noFill/>
          <a:ln>
            <a:noFill/>
          </a:ln>
        </p:spPr>
        <p:txBody>
          <a:bodyPr anchorCtr="0" anchor="t" bIns="45700" lIns="91425" spcFirstLastPara="1" rIns="91425" wrap="square" tIns="45700">
            <a:normAutofit lnSpcReduction="20000"/>
          </a:bodyPr>
          <a:lstStyle/>
          <a:p>
            <a:pPr indent="0" lvl="1" marL="411480" rtl="0" algn="l">
              <a:spcBef>
                <a:spcPts val="0"/>
              </a:spcBef>
              <a:spcAft>
                <a:spcPts val="0"/>
              </a:spcAft>
              <a:buSzPts val="1800"/>
              <a:buFont typeface="Noto Sans Symbols"/>
              <a:buNone/>
            </a:pPr>
            <a:r>
              <a:t/>
            </a:r>
            <a:endParaRPr/>
          </a:p>
          <a:p>
            <a:pPr indent="-285750" lvl="1" marL="342900" rtl="0" algn="l">
              <a:spcBef>
                <a:spcPts val="560"/>
              </a:spcBef>
              <a:spcAft>
                <a:spcPts val="0"/>
              </a:spcAft>
              <a:buClr>
                <a:schemeClr val="accent1"/>
              </a:buClr>
              <a:buSzPts val="2100"/>
              <a:buChar char="■"/>
            </a:pPr>
            <a:r>
              <a:rPr lang="en" sz="2800"/>
              <a:t> Anxiety </a:t>
            </a:r>
            <a:endParaRPr/>
          </a:p>
          <a:p>
            <a:pPr indent="-228600" lvl="2" marL="1143000" rtl="0" algn="l">
              <a:spcBef>
                <a:spcPts val="480"/>
              </a:spcBef>
              <a:spcAft>
                <a:spcPts val="0"/>
              </a:spcAft>
              <a:buSzPts val="1560"/>
              <a:buChar char="🞐"/>
            </a:pPr>
            <a:r>
              <a:rPr lang="en" sz="2400"/>
              <a:t>30-70% ASD</a:t>
            </a:r>
            <a:endParaRPr/>
          </a:p>
          <a:p>
            <a:pPr indent="-228600" lvl="2" marL="1143000" rtl="0" algn="l">
              <a:spcBef>
                <a:spcPts val="480"/>
              </a:spcBef>
              <a:spcAft>
                <a:spcPts val="0"/>
              </a:spcAft>
              <a:buSzPts val="1560"/>
              <a:buChar char="🞐"/>
            </a:pPr>
            <a:r>
              <a:rPr lang="en" sz="2400"/>
              <a:t>Reductions in anxiety associated with reduced sleep problems</a:t>
            </a:r>
            <a:endParaRPr sz="2800"/>
          </a:p>
          <a:p>
            <a:pPr indent="-285750" lvl="1" marL="342900" rtl="0" algn="l">
              <a:spcBef>
                <a:spcPts val="560"/>
              </a:spcBef>
              <a:spcAft>
                <a:spcPts val="0"/>
              </a:spcAft>
              <a:buClr>
                <a:schemeClr val="accent1"/>
              </a:buClr>
              <a:buSzPts val="2100"/>
              <a:buChar char="■"/>
            </a:pPr>
            <a:r>
              <a:rPr lang="en" sz="2800"/>
              <a:t>Sensory over-responsivity</a:t>
            </a:r>
            <a:endParaRPr/>
          </a:p>
          <a:p>
            <a:pPr indent="-285750" lvl="1" marL="342900" rtl="0" algn="l">
              <a:spcBef>
                <a:spcPts val="560"/>
              </a:spcBef>
              <a:spcAft>
                <a:spcPts val="0"/>
              </a:spcAft>
              <a:buClr>
                <a:schemeClr val="accent1"/>
              </a:buClr>
              <a:buSzPts val="2100"/>
              <a:buChar char="■"/>
            </a:pPr>
            <a:r>
              <a:rPr lang="en" sz="2800"/>
              <a:t>Behavioral</a:t>
            </a:r>
            <a:endParaRPr/>
          </a:p>
          <a:p>
            <a:pPr indent="-285750" lvl="1" marL="742950" rtl="0" algn="l">
              <a:spcBef>
                <a:spcPts val="480"/>
              </a:spcBef>
              <a:spcAft>
                <a:spcPts val="0"/>
              </a:spcAft>
              <a:buSzPts val="1800"/>
              <a:buChar char="■"/>
            </a:pPr>
            <a:r>
              <a:rPr lang="en"/>
              <a:t>Sleep hygiene</a:t>
            </a:r>
            <a:endParaRPr/>
          </a:p>
          <a:p>
            <a:pPr indent="-285750" lvl="1" marL="742950" rtl="0" algn="l">
              <a:spcBef>
                <a:spcPts val="480"/>
              </a:spcBef>
              <a:spcAft>
                <a:spcPts val="0"/>
              </a:spcAft>
              <a:buSzPts val="1800"/>
              <a:buChar char="■"/>
            </a:pPr>
            <a:r>
              <a:rPr lang="en"/>
              <a:t>Behavioral insomnia</a:t>
            </a:r>
            <a:endParaRPr/>
          </a:p>
        </p:txBody>
      </p:sp>
      <p:sp>
        <p:nvSpPr>
          <p:cNvPr id="801" name="Google Shape;801;p115"/>
          <p:cNvSpPr txBox="1"/>
          <p:nvPr/>
        </p:nvSpPr>
        <p:spPr>
          <a:xfrm>
            <a:off x="457200" y="4619625"/>
            <a:ext cx="7620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b="0" i="0" lang="en" sz="1200" u="none" cap="none" strike="noStrike">
                <a:solidFill>
                  <a:schemeClr val="lt1"/>
                </a:solidFill>
                <a:latin typeface="Verdana"/>
                <a:ea typeface="Verdana"/>
                <a:cs typeface="Verdana"/>
                <a:sym typeface="Verdana"/>
              </a:rPr>
              <a:t>Fletcher et al. 2017; Holloway, Aman &amp; Butler 2013; Kerns, Kendall, Berry et al. 2014; Kerns, Maddox, Kendall et al. 2015;  Mazurek &amp; Petroski 2015; Reynolds, Lane, Thacker 2012; Richdale et al. 2014; Souders et al .2009</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16"/>
          <p:cNvSpPr txBox="1"/>
          <p:nvPr>
            <p:ph type="ctrTitle"/>
          </p:nvPr>
        </p:nvSpPr>
        <p:spPr>
          <a:xfrm>
            <a:off x="685800" y="1438275"/>
            <a:ext cx="7543800" cy="5622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a:latin typeface="Times New Roman"/>
                <a:ea typeface="Times New Roman"/>
                <a:cs typeface="Times New Roman"/>
                <a:sym typeface="Times New Roman"/>
              </a:rPr>
              <a:t>Treatment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17"/>
          <p:cNvSpPr txBox="1"/>
          <p:nvPr>
            <p:ph type="title"/>
          </p:nvPr>
        </p:nvSpPr>
        <p:spPr>
          <a:xfrm>
            <a:off x="2176284" y="381201"/>
            <a:ext cx="5443800" cy="3966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solidFill>
                  <a:srgbClr val="FFFF0C"/>
                </a:solidFill>
              </a:rPr>
              <a:t>24 Hour Sleep History</a:t>
            </a:r>
            <a:endParaRPr/>
          </a:p>
        </p:txBody>
      </p:sp>
      <p:sp>
        <p:nvSpPr>
          <p:cNvPr id="812" name="Google Shape;812;p117"/>
          <p:cNvSpPr/>
          <p:nvPr/>
        </p:nvSpPr>
        <p:spPr>
          <a:xfrm>
            <a:off x="1097668" y="1389661"/>
            <a:ext cx="2169600" cy="2645400"/>
          </a:xfrm>
          <a:prstGeom prst="can">
            <a:avLst>
              <a:gd fmla="val 25000" name="adj"/>
            </a:avLst>
          </a:prstGeom>
          <a:solidFill>
            <a:schemeClr val="accent1"/>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Verdana"/>
              <a:ea typeface="Verdana"/>
              <a:cs typeface="Verdana"/>
              <a:sym typeface="Verdana"/>
            </a:endParaRPr>
          </a:p>
        </p:txBody>
      </p:sp>
      <p:sp>
        <p:nvSpPr>
          <p:cNvPr id="813" name="Google Shape;813;p117"/>
          <p:cNvSpPr txBox="1"/>
          <p:nvPr>
            <p:ph idx="1" type="body"/>
          </p:nvPr>
        </p:nvSpPr>
        <p:spPr>
          <a:xfrm>
            <a:off x="1394492" y="1416143"/>
            <a:ext cx="1834800" cy="710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350"/>
              <a:buNone/>
            </a:pPr>
            <a:r>
              <a:rPr lang="en" sz="1800">
                <a:solidFill>
                  <a:schemeClr val="dk2"/>
                </a:solidFill>
              </a:rPr>
              <a:t>Medical Sleep</a:t>
            </a:r>
            <a:endParaRPr/>
          </a:p>
        </p:txBody>
      </p:sp>
      <p:sp>
        <p:nvSpPr>
          <p:cNvPr id="814" name="Google Shape;814;p117"/>
          <p:cNvSpPr txBox="1"/>
          <p:nvPr/>
        </p:nvSpPr>
        <p:spPr>
          <a:xfrm>
            <a:off x="1258915" y="2217095"/>
            <a:ext cx="18348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000" u="none" cap="none" strike="noStrike">
                <a:solidFill>
                  <a:schemeClr val="dk2"/>
                </a:solidFill>
                <a:latin typeface="Times New Roman"/>
                <a:ea typeface="Times New Roman"/>
                <a:cs typeface="Times New Roman"/>
                <a:sym typeface="Times New Roman"/>
              </a:rPr>
              <a:t>OSA</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RLS</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Narcolepsy</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Parasomnias</a:t>
            </a:r>
            <a:endParaRPr/>
          </a:p>
        </p:txBody>
      </p:sp>
      <p:grpSp>
        <p:nvGrpSpPr>
          <p:cNvPr id="815" name="Google Shape;815;p117"/>
          <p:cNvGrpSpPr/>
          <p:nvPr/>
        </p:nvGrpSpPr>
        <p:grpSpPr>
          <a:xfrm>
            <a:off x="3538620" y="1389661"/>
            <a:ext cx="2541600" cy="2645325"/>
            <a:chOff x="3724573" y="1885286"/>
            <a:chExt cx="2541600" cy="3527100"/>
          </a:xfrm>
        </p:grpSpPr>
        <p:sp>
          <p:nvSpPr>
            <p:cNvPr id="816" name="Google Shape;816;p117"/>
            <p:cNvSpPr/>
            <p:nvPr/>
          </p:nvSpPr>
          <p:spPr>
            <a:xfrm>
              <a:off x="3755832" y="1885286"/>
              <a:ext cx="2169600" cy="3527100"/>
            </a:xfrm>
            <a:prstGeom prst="can">
              <a:avLst>
                <a:gd fmla="val 25000" name="adj"/>
              </a:avLst>
            </a:prstGeom>
            <a:solidFill>
              <a:schemeClr val="accent1"/>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Verdana"/>
                <a:ea typeface="Verdana"/>
                <a:cs typeface="Verdana"/>
                <a:sym typeface="Verdana"/>
              </a:endParaRPr>
            </a:p>
          </p:txBody>
        </p:sp>
        <p:sp>
          <p:nvSpPr>
            <p:cNvPr id="817" name="Google Shape;817;p117"/>
            <p:cNvSpPr txBox="1"/>
            <p:nvPr/>
          </p:nvSpPr>
          <p:spPr>
            <a:xfrm>
              <a:off x="3894244" y="1945880"/>
              <a:ext cx="2031300" cy="601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accent1"/>
                </a:buClr>
                <a:buSzPts val="1440"/>
                <a:buFont typeface="Noto Sans Symbols"/>
                <a:buNone/>
              </a:pPr>
              <a:r>
                <a:rPr b="0" i="0" lang="en" sz="1800" u="none">
                  <a:solidFill>
                    <a:schemeClr val="dk2"/>
                  </a:solidFill>
                  <a:latin typeface="Times New Roman"/>
                  <a:ea typeface="Times New Roman"/>
                  <a:cs typeface="Times New Roman"/>
                  <a:sym typeface="Times New Roman"/>
                </a:rPr>
                <a:t>Behavioral Sleep</a:t>
              </a:r>
              <a:endParaRPr/>
            </a:p>
          </p:txBody>
        </p:sp>
        <p:sp>
          <p:nvSpPr>
            <p:cNvPr id="818" name="Google Shape;818;p117"/>
            <p:cNvSpPr txBox="1"/>
            <p:nvPr/>
          </p:nvSpPr>
          <p:spPr>
            <a:xfrm>
              <a:off x="3724573" y="2988531"/>
              <a:ext cx="2541600" cy="176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Sleep Hygiene</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Circadian Disorders</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Insomnia</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BIC</a:t>
              </a:r>
              <a:endParaRPr/>
            </a:p>
          </p:txBody>
        </p:sp>
      </p:grpSp>
      <p:grpSp>
        <p:nvGrpSpPr>
          <p:cNvPr id="819" name="Google Shape;819;p117"/>
          <p:cNvGrpSpPr/>
          <p:nvPr/>
        </p:nvGrpSpPr>
        <p:grpSpPr>
          <a:xfrm>
            <a:off x="6091964" y="1389662"/>
            <a:ext cx="2181464" cy="2984632"/>
            <a:chOff x="6240855" y="1885286"/>
            <a:chExt cx="2181464" cy="3979509"/>
          </a:xfrm>
        </p:grpSpPr>
        <p:sp>
          <p:nvSpPr>
            <p:cNvPr id="820" name="Google Shape;820;p117"/>
            <p:cNvSpPr/>
            <p:nvPr/>
          </p:nvSpPr>
          <p:spPr>
            <a:xfrm>
              <a:off x="6240855" y="1885286"/>
              <a:ext cx="2169600" cy="3527100"/>
            </a:xfrm>
            <a:prstGeom prst="can">
              <a:avLst>
                <a:gd fmla="val 25000" name="adj"/>
              </a:avLst>
            </a:prstGeom>
            <a:solidFill>
              <a:schemeClr val="accent1"/>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Verdana"/>
                <a:ea typeface="Verdana"/>
                <a:cs typeface="Verdana"/>
                <a:sym typeface="Verdana"/>
              </a:endParaRPr>
            </a:p>
          </p:txBody>
        </p:sp>
        <p:sp>
          <p:nvSpPr>
            <p:cNvPr id="821" name="Google Shape;821;p117"/>
            <p:cNvSpPr txBox="1"/>
            <p:nvPr/>
          </p:nvSpPr>
          <p:spPr>
            <a:xfrm>
              <a:off x="6496619" y="1989967"/>
              <a:ext cx="1925700" cy="684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accent1"/>
                </a:buClr>
                <a:buSzPts val="1440"/>
                <a:buFont typeface="Noto Sans Symbols"/>
                <a:buNone/>
              </a:pPr>
              <a:r>
                <a:rPr b="0" i="0" lang="en" sz="1800" u="none">
                  <a:solidFill>
                    <a:schemeClr val="dk2"/>
                  </a:solidFill>
                  <a:latin typeface="Times New Roman"/>
                  <a:ea typeface="Times New Roman"/>
                  <a:cs typeface="Times New Roman"/>
                  <a:sym typeface="Times New Roman"/>
                </a:rPr>
                <a:t>Other Conditions</a:t>
              </a:r>
              <a:endParaRPr/>
            </a:p>
          </p:txBody>
        </p:sp>
        <p:sp>
          <p:nvSpPr>
            <p:cNvPr id="822" name="Google Shape;822;p117"/>
            <p:cNvSpPr txBox="1"/>
            <p:nvPr/>
          </p:nvSpPr>
          <p:spPr>
            <a:xfrm>
              <a:off x="6682573" y="2868395"/>
              <a:ext cx="1553700" cy="299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Anxiety</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Depression</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ADHD</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ASD</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Reflux</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Eczema</a:t>
              </a:r>
              <a:endParaRPr/>
            </a:p>
            <a:p>
              <a:pPr indent="0" lvl="0" marL="0" marR="0" rtl="0" algn="l">
                <a:spcBef>
                  <a:spcPts val="0"/>
                </a:spcBef>
                <a:spcAft>
                  <a:spcPts val="0"/>
                </a:spcAft>
                <a:buNone/>
              </a:pPr>
              <a:r>
                <a:rPr lang="en" sz="2000">
                  <a:solidFill>
                    <a:schemeClr val="dk2"/>
                  </a:solidFill>
                  <a:latin typeface="Times New Roman"/>
                  <a:ea typeface="Times New Roman"/>
                  <a:cs typeface="Times New Roman"/>
                  <a:sym typeface="Times New Roman"/>
                </a:rPr>
                <a:t>Pain</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18"/>
          <p:cNvSpPr txBox="1"/>
          <p:nvPr>
            <p:ph type="title"/>
          </p:nvPr>
        </p:nvSpPr>
        <p:spPr>
          <a:xfrm>
            <a:off x="457200" y="208360"/>
            <a:ext cx="8229600" cy="8775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Gold Standard: Start Behavioral</a:t>
            </a:r>
            <a:endParaRPr/>
          </a:p>
        </p:txBody>
      </p:sp>
      <p:sp>
        <p:nvSpPr>
          <p:cNvPr id="829" name="Google Shape;829;p118"/>
          <p:cNvSpPr txBox="1"/>
          <p:nvPr>
            <p:ph idx="1" type="body"/>
          </p:nvPr>
        </p:nvSpPr>
        <p:spPr>
          <a:xfrm>
            <a:off x="457200" y="1200150"/>
            <a:ext cx="8229600" cy="3657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Font typeface="Noto Sans Symbols"/>
              <a:buChar char="🞐"/>
            </a:pPr>
            <a:r>
              <a:rPr lang="en">
                <a:latin typeface="Times New Roman"/>
                <a:ea typeface="Times New Roman"/>
                <a:cs typeface="Times New Roman"/>
                <a:sym typeface="Times New Roman"/>
              </a:rPr>
              <a:t>For children AND adults with insomnia, behavioral treatment is recommended</a:t>
            </a:r>
            <a:endParaRPr/>
          </a:p>
          <a:p>
            <a:pPr indent="-285750" lvl="1" marL="742950" rtl="0" algn="l">
              <a:spcBef>
                <a:spcPts val="480"/>
              </a:spcBef>
              <a:spcAft>
                <a:spcPts val="0"/>
              </a:spcAft>
              <a:buSzPts val="1800"/>
              <a:buFont typeface="Noto Sans Symbols"/>
              <a:buChar char="■"/>
            </a:pPr>
            <a:r>
              <a:rPr lang="en">
                <a:latin typeface="Times New Roman"/>
                <a:ea typeface="Times New Roman"/>
                <a:cs typeface="Times New Roman"/>
                <a:sym typeface="Times New Roman"/>
              </a:rPr>
              <a:t>With or without medications</a:t>
            </a:r>
            <a:endParaRPr/>
          </a:p>
          <a:p>
            <a:pPr indent="0" lvl="1" marL="457200" rtl="0" algn="l">
              <a:spcBef>
                <a:spcPts val="480"/>
              </a:spcBef>
              <a:spcAft>
                <a:spcPts val="0"/>
              </a:spcAft>
              <a:buSzPts val="18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Both efficacious and effective</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Short term and long term benefits</a:t>
            </a:r>
            <a:endParaRPr/>
          </a:p>
          <a:p>
            <a:pPr indent="-285750" lvl="1" marL="742950" rtl="0" algn="l">
              <a:spcBef>
                <a:spcPts val="480"/>
              </a:spcBef>
              <a:spcAft>
                <a:spcPts val="0"/>
              </a:spcAft>
              <a:buSzPts val="1800"/>
              <a:buFont typeface="Noto Sans Symbols"/>
              <a:buNone/>
            </a:pPr>
            <a:r>
              <a:t/>
            </a:r>
            <a:endParaRPr>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19"/>
          <p:cNvSpPr txBox="1"/>
          <p:nvPr>
            <p:ph type="title"/>
          </p:nvPr>
        </p:nvSpPr>
        <p:spPr>
          <a:xfrm>
            <a:off x="838200" y="4171950"/>
            <a:ext cx="7732800" cy="425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t>What Is a Behavioral Approach?</a:t>
            </a:r>
            <a:endParaRPr/>
          </a:p>
        </p:txBody>
      </p:sp>
      <p:pic>
        <p:nvPicPr>
          <p:cNvPr id="835" name="Google Shape;835;p119"/>
          <p:cNvPicPr preferRelativeResize="0"/>
          <p:nvPr/>
        </p:nvPicPr>
        <p:blipFill rotWithShape="1">
          <a:blip r:embed="rId3">
            <a:alphaModFix/>
          </a:blip>
          <a:srcRect b="0" l="0" r="0" t="0"/>
          <a:stretch/>
        </p:blipFill>
        <p:spPr>
          <a:xfrm>
            <a:off x="2523405" y="459581"/>
            <a:ext cx="3018124" cy="3086100"/>
          </a:xfrm>
          <a:prstGeom prst="rect">
            <a:avLst/>
          </a:prstGeom>
          <a:solidFill>
            <a:srgbClr val="FFFFFF"/>
          </a:solid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20"/>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None/>
            </a:pPr>
            <a:r>
              <a:rPr lang="en" sz="3700"/>
              <a:t>Step 1: Set Up the Right Conditions </a:t>
            </a:r>
            <a:br>
              <a:rPr lang="en" sz="3700"/>
            </a:br>
            <a:r>
              <a:rPr lang="en" sz="3700"/>
              <a:t>(Sleep Hygiene)</a:t>
            </a:r>
            <a:endParaRPr/>
          </a:p>
        </p:txBody>
      </p:sp>
      <p:grpSp>
        <p:nvGrpSpPr>
          <p:cNvPr id="842" name="Google Shape;842;p120"/>
          <p:cNvGrpSpPr/>
          <p:nvPr/>
        </p:nvGrpSpPr>
        <p:grpSpPr>
          <a:xfrm>
            <a:off x="457200" y="1455617"/>
            <a:ext cx="8229600" cy="2887110"/>
            <a:chOff x="0" y="340622"/>
            <a:chExt cx="8229600" cy="3849480"/>
          </a:xfrm>
        </p:grpSpPr>
        <p:sp>
          <p:nvSpPr>
            <p:cNvPr id="843" name="Google Shape;843;p120"/>
            <p:cNvSpPr/>
            <p:nvPr/>
          </p:nvSpPr>
          <p:spPr>
            <a:xfrm>
              <a:off x="0" y="591542"/>
              <a:ext cx="8229600" cy="428400"/>
            </a:xfrm>
            <a:prstGeom prst="rect">
              <a:avLst/>
            </a:prstGeom>
            <a:solidFill>
              <a:schemeClr val="lt1">
                <a:alpha val="89800"/>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20"/>
            <p:cNvSpPr/>
            <p:nvPr/>
          </p:nvSpPr>
          <p:spPr>
            <a:xfrm>
              <a:off x="411480" y="340622"/>
              <a:ext cx="5760600" cy="501900"/>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20"/>
            <p:cNvSpPr txBox="1"/>
            <p:nvPr/>
          </p:nvSpPr>
          <p:spPr>
            <a:xfrm>
              <a:off x="435978" y="365120"/>
              <a:ext cx="5711700" cy="452700"/>
            </a:xfrm>
            <a:prstGeom prst="rect">
              <a:avLst/>
            </a:prstGeom>
            <a:noFill/>
            <a:ln>
              <a:noFill/>
            </a:ln>
          </p:spPr>
          <p:txBody>
            <a:bodyPr anchorCtr="0" anchor="ctr" bIns="0" lIns="217725" spcFirstLastPara="1" rIns="217725" wrap="square" tIns="0">
              <a:noAutofit/>
            </a:bodyPr>
            <a:lstStyle/>
            <a:p>
              <a:pPr indent="0" lvl="0" marL="0" marR="0" rtl="0" algn="l">
                <a:lnSpc>
                  <a:spcPct val="90000"/>
                </a:lnSpc>
                <a:spcBef>
                  <a:spcPts val="0"/>
                </a:spcBef>
                <a:spcAft>
                  <a:spcPts val="0"/>
                </a:spcAft>
                <a:buClr>
                  <a:schemeClr val="lt1"/>
                </a:buClr>
                <a:buSzPts val="1700"/>
                <a:buFont typeface="Verdana"/>
                <a:buNone/>
              </a:pPr>
              <a:r>
                <a:rPr lang="en" sz="1700">
                  <a:solidFill>
                    <a:schemeClr val="lt1"/>
                  </a:solidFill>
                  <a:latin typeface="Verdana"/>
                  <a:ea typeface="Verdana"/>
                  <a:cs typeface="Verdana"/>
                  <a:sym typeface="Verdana"/>
                </a:rPr>
                <a:t>Consistent schedule: weekdays and weekends</a:t>
              </a:r>
              <a:endParaRPr/>
            </a:p>
          </p:txBody>
        </p:sp>
        <p:sp>
          <p:nvSpPr>
            <p:cNvPr id="846" name="Google Shape;846;p120"/>
            <p:cNvSpPr/>
            <p:nvPr/>
          </p:nvSpPr>
          <p:spPr>
            <a:xfrm>
              <a:off x="0" y="1362662"/>
              <a:ext cx="8229600" cy="428400"/>
            </a:xfrm>
            <a:prstGeom prst="rect">
              <a:avLst/>
            </a:prstGeom>
            <a:solidFill>
              <a:schemeClr val="lt1">
                <a:alpha val="89800"/>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20"/>
            <p:cNvSpPr/>
            <p:nvPr/>
          </p:nvSpPr>
          <p:spPr>
            <a:xfrm>
              <a:off x="411480" y="1111742"/>
              <a:ext cx="5760600" cy="501900"/>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20"/>
            <p:cNvSpPr txBox="1"/>
            <p:nvPr/>
          </p:nvSpPr>
          <p:spPr>
            <a:xfrm>
              <a:off x="435978" y="1136240"/>
              <a:ext cx="5711700" cy="452700"/>
            </a:xfrm>
            <a:prstGeom prst="rect">
              <a:avLst/>
            </a:prstGeom>
            <a:noFill/>
            <a:ln>
              <a:noFill/>
            </a:ln>
          </p:spPr>
          <p:txBody>
            <a:bodyPr anchorCtr="0" anchor="ctr" bIns="0" lIns="217725" spcFirstLastPara="1" rIns="217725" wrap="square" tIns="0">
              <a:noAutofit/>
            </a:bodyPr>
            <a:lstStyle/>
            <a:p>
              <a:pPr indent="0" lvl="0" marL="0" marR="0" rtl="0" algn="l">
                <a:lnSpc>
                  <a:spcPct val="90000"/>
                </a:lnSpc>
                <a:spcBef>
                  <a:spcPts val="0"/>
                </a:spcBef>
                <a:spcAft>
                  <a:spcPts val="0"/>
                </a:spcAft>
                <a:buClr>
                  <a:schemeClr val="lt1"/>
                </a:buClr>
                <a:buSzPts val="1700"/>
                <a:buFont typeface="Verdana"/>
                <a:buNone/>
              </a:pPr>
              <a:r>
                <a:rPr lang="en" sz="1700">
                  <a:solidFill>
                    <a:schemeClr val="lt1"/>
                  </a:solidFill>
                  <a:latin typeface="Verdana"/>
                  <a:ea typeface="Verdana"/>
                  <a:cs typeface="Verdana"/>
                  <a:sym typeface="Verdana"/>
                </a:rPr>
                <a:t>Have a nightly bedtime routine</a:t>
              </a:r>
              <a:endParaRPr/>
            </a:p>
          </p:txBody>
        </p:sp>
        <p:sp>
          <p:nvSpPr>
            <p:cNvPr id="849" name="Google Shape;849;p120"/>
            <p:cNvSpPr/>
            <p:nvPr/>
          </p:nvSpPr>
          <p:spPr>
            <a:xfrm>
              <a:off x="0" y="2133782"/>
              <a:ext cx="8229600" cy="1285200"/>
            </a:xfrm>
            <a:prstGeom prst="rect">
              <a:avLst/>
            </a:prstGeom>
            <a:solidFill>
              <a:schemeClr val="lt1">
                <a:alpha val="89800"/>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20"/>
            <p:cNvSpPr txBox="1"/>
            <p:nvPr/>
          </p:nvSpPr>
          <p:spPr>
            <a:xfrm>
              <a:off x="0" y="2133782"/>
              <a:ext cx="8229600" cy="1285200"/>
            </a:xfrm>
            <a:prstGeom prst="rect">
              <a:avLst/>
            </a:prstGeom>
            <a:noFill/>
            <a:ln>
              <a:noFill/>
            </a:ln>
          </p:spPr>
          <p:txBody>
            <a:bodyPr anchorCtr="0" anchor="t" bIns="120900" lIns="638700" spcFirstLastPara="1" rIns="638700" wrap="square" tIns="354075">
              <a:noAutofit/>
            </a:bodyPr>
            <a:lstStyle/>
            <a:p>
              <a:pPr indent="-171450" lvl="1" marL="171450" marR="0" rtl="0" algn="l">
                <a:lnSpc>
                  <a:spcPct val="90000"/>
                </a:lnSpc>
                <a:spcBef>
                  <a:spcPts val="0"/>
                </a:spcBef>
                <a:spcAft>
                  <a:spcPts val="0"/>
                </a:spcAft>
                <a:buClr>
                  <a:schemeClr val="lt1"/>
                </a:buClr>
                <a:buSzPts val="1700"/>
                <a:buFont typeface="Verdana"/>
                <a:buChar char="•"/>
              </a:pPr>
              <a:r>
                <a:rPr b="0" i="0" lang="en" sz="1700" u="none" cap="none" strike="noStrike">
                  <a:solidFill>
                    <a:schemeClr val="lt1"/>
                  </a:solidFill>
                  <a:latin typeface="Verdana"/>
                  <a:ea typeface="Verdana"/>
                  <a:cs typeface="Verdana"/>
                  <a:sym typeface="Verdana"/>
                </a:rPr>
                <a:t>Dark, cool, quiet</a:t>
              </a:r>
              <a:endParaRPr/>
            </a:p>
            <a:p>
              <a:pPr indent="-171450" lvl="1" marL="171450" marR="0" rtl="0" algn="l">
                <a:lnSpc>
                  <a:spcPct val="90000"/>
                </a:lnSpc>
                <a:spcBef>
                  <a:spcPts val="255"/>
                </a:spcBef>
                <a:spcAft>
                  <a:spcPts val="0"/>
                </a:spcAft>
                <a:buClr>
                  <a:schemeClr val="lt1"/>
                </a:buClr>
                <a:buSzPts val="1700"/>
                <a:buFont typeface="Verdana"/>
                <a:buChar char="•"/>
              </a:pPr>
              <a:r>
                <a:rPr b="0" i="0" lang="en" sz="1700" u="none" cap="none" strike="noStrike">
                  <a:solidFill>
                    <a:schemeClr val="lt1"/>
                  </a:solidFill>
                  <a:latin typeface="Verdana"/>
                  <a:ea typeface="Verdana"/>
                  <a:cs typeface="Verdana"/>
                  <a:sym typeface="Verdana"/>
                </a:rPr>
                <a:t>Avoid electronics  30-60 minutes before bed</a:t>
              </a:r>
              <a:endParaRPr/>
            </a:p>
            <a:p>
              <a:pPr indent="-171450" lvl="1" marL="171450" marR="0" rtl="0" algn="l">
                <a:lnSpc>
                  <a:spcPct val="90000"/>
                </a:lnSpc>
                <a:spcBef>
                  <a:spcPts val="255"/>
                </a:spcBef>
                <a:spcAft>
                  <a:spcPts val="0"/>
                </a:spcAft>
                <a:buClr>
                  <a:schemeClr val="lt1"/>
                </a:buClr>
                <a:buSzPts val="1700"/>
                <a:buFont typeface="Verdana"/>
                <a:buChar char="•"/>
              </a:pPr>
              <a:r>
                <a:rPr b="0" i="0" lang="en" sz="1700" u="none" cap="none" strike="noStrike">
                  <a:solidFill>
                    <a:schemeClr val="lt1"/>
                  </a:solidFill>
                  <a:latin typeface="Verdana"/>
                  <a:ea typeface="Verdana"/>
                  <a:cs typeface="Verdana"/>
                  <a:sym typeface="Verdana"/>
                </a:rPr>
                <a:t>Avoid caffeine</a:t>
              </a:r>
              <a:endParaRPr/>
            </a:p>
          </p:txBody>
        </p:sp>
        <p:sp>
          <p:nvSpPr>
            <p:cNvPr id="851" name="Google Shape;851;p120"/>
            <p:cNvSpPr/>
            <p:nvPr/>
          </p:nvSpPr>
          <p:spPr>
            <a:xfrm>
              <a:off x="411480" y="1882862"/>
              <a:ext cx="5760600" cy="501900"/>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20"/>
            <p:cNvSpPr txBox="1"/>
            <p:nvPr/>
          </p:nvSpPr>
          <p:spPr>
            <a:xfrm>
              <a:off x="435978" y="1907360"/>
              <a:ext cx="5711700" cy="452700"/>
            </a:xfrm>
            <a:prstGeom prst="rect">
              <a:avLst/>
            </a:prstGeom>
            <a:noFill/>
            <a:ln>
              <a:noFill/>
            </a:ln>
          </p:spPr>
          <p:txBody>
            <a:bodyPr anchorCtr="0" anchor="ctr" bIns="0" lIns="217725" spcFirstLastPara="1" rIns="217725" wrap="square" tIns="0">
              <a:noAutofit/>
            </a:bodyPr>
            <a:lstStyle/>
            <a:p>
              <a:pPr indent="0" lvl="0" marL="0" marR="0" rtl="0" algn="l">
                <a:lnSpc>
                  <a:spcPct val="90000"/>
                </a:lnSpc>
                <a:spcBef>
                  <a:spcPts val="0"/>
                </a:spcBef>
                <a:spcAft>
                  <a:spcPts val="0"/>
                </a:spcAft>
                <a:buClr>
                  <a:schemeClr val="lt1"/>
                </a:buClr>
                <a:buSzPts val="1700"/>
                <a:buFont typeface="Verdana"/>
                <a:buNone/>
              </a:pPr>
              <a:r>
                <a:rPr lang="en" sz="1700">
                  <a:solidFill>
                    <a:schemeClr val="lt1"/>
                  </a:solidFill>
                  <a:latin typeface="Verdana"/>
                  <a:ea typeface="Verdana"/>
                  <a:cs typeface="Verdana"/>
                  <a:sym typeface="Verdana"/>
                </a:rPr>
                <a:t>Sleep promoting conditions</a:t>
              </a:r>
              <a:endParaRPr/>
            </a:p>
          </p:txBody>
        </p:sp>
        <p:sp>
          <p:nvSpPr>
            <p:cNvPr id="853" name="Google Shape;853;p120"/>
            <p:cNvSpPr/>
            <p:nvPr/>
          </p:nvSpPr>
          <p:spPr>
            <a:xfrm>
              <a:off x="0" y="3761702"/>
              <a:ext cx="8229600" cy="428400"/>
            </a:xfrm>
            <a:prstGeom prst="rect">
              <a:avLst/>
            </a:prstGeom>
            <a:solidFill>
              <a:schemeClr val="lt1">
                <a:alpha val="89800"/>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20"/>
            <p:cNvSpPr/>
            <p:nvPr/>
          </p:nvSpPr>
          <p:spPr>
            <a:xfrm>
              <a:off x="411480" y="3510782"/>
              <a:ext cx="5760600" cy="501900"/>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20"/>
            <p:cNvSpPr txBox="1"/>
            <p:nvPr/>
          </p:nvSpPr>
          <p:spPr>
            <a:xfrm>
              <a:off x="435978" y="3535280"/>
              <a:ext cx="5711700" cy="452700"/>
            </a:xfrm>
            <a:prstGeom prst="rect">
              <a:avLst/>
            </a:prstGeom>
            <a:noFill/>
            <a:ln>
              <a:noFill/>
            </a:ln>
          </p:spPr>
          <p:txBody>
            <a:bodyPr anchorCtr="0" anchor="ctr" bIns="0" lIns="217725" spcFirstLastPara="1" rIns="217725" wrap="square" tIns="0">
              <a:noAutofit/>
            </a:bodyPr>
            <a:lstStyle/>
            <a:p>
              <a:pPr indent="0" lvl="0" marL="0" marR="0" rtl="0" algn="l">
                <a:lnSpc>
                  <a:spcPct val="90000"/>
                </a:lnSpc>
                <a:spcBef>
                  <a:spcPts val="0"/>
                </a:spcBef>
                <a:spcAft>
                  <a:spcPts val="0"/>
                </a:spcAft>
                <a:buClr>
                  <a:schemeClr val="lt1"/>
                </a:buClr>
                <a:buSzPts val="1700"/>
                <a:buFont typeface="Verdana"/>
                <a:buNone/>
              </a:pPr>
              <a:r>
                <a:rPr lang="en" sz="1700">
                  <a:solidFill>
                    <a:schemeClr val="lt1"/>
                  </a:solidFill>
                  <a:latin typeface="Verdana"/>
                  <a:ea typeface="Verdana"/>
                  <a:cs typeface="Verdana"/>
                  <a:sym typeface="Verdana"/>
                </a:rPr>
                <a:t>Naps only if age appropriate</a:t>
              </a: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21"/>
          <p:cNvSpPr txBox="1"/>
          <p:nvPr>
            <p:ph type="title"/>
          </p:nvPr>
        </p:nvSpPr>
        <p:spPr>
          <a:xfrm>
            <a:off x="381000" y="1828800"/>
            <a:ext cx="3008400" cy="914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b="1" lang="en" sz="4400">
                <a:latin typeface="Times New Roman"/>
                <a:ea typeface="Times New Roman"/>
                <a:cs typeface="Times New Roman"/>
                <a:sym typeface="Times New Roman"/>
              </a:rPr>
              <a:t>Bedtime Routine</a:t>
            </a:r>
            <a:endParaRPr/>
          </a:p>
        </p:txBody>
      </p:sp>
      <p:sp>
        <p:nvSpPr>
          <p:cNvPr id="862" name="Google Shape;862;p121"/>
          <p:cNvSpPr txBox="1"/>
          <p:nvPr/>
        </p:nvSpPr>
        <p:spPr>
          <a:xfrm>
            <a:off x="462455" y="4801626"/>
            <a:ext cx="3886200" cy="3657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1"/>
              </a:buClr>
              <a:buSzPts val="1050"/>
              <a:buFont typeface="Noto Sans Symbols"/>
              <a:buNone/>
            </a:pPr>
            <a:r>
              <a:rPr lang="en" sz="1400">
                <a:solidFill>
                  <a:schemeClr val="lt1"/>
                </a:solidFill>
                <a:latin typeface="Times New Roman"/>
                <a:ea typeface="Times New Roman"/>
                <a:cs typeface="Times New Roman"/>
                <a:sym typeface="Times New Roman"/>
              </a:rPr>
              <a:t>Mindell, Telofski, Wiegand, &amp; Kurtz (2009). </a:t>
            </a:r>
            <a:r>
              <a:rPr i="1" lang="en" sz="1400">
                <a:solidFill>
                  <a:schemeClr val="lt1"/>
                </a:solidFill>
                <a:latin typeface="Times New Roman"/>
                <a:ea typeface="Times New Roman"/>
                <a:cs typeface="Times New Roman"/>
                <a:sym typeface="Times New Roman"/>
              </a:rPr>
              <a:t>Sleep.</a:t>
            </a:r>
            <a:endParaRPr sz="1400">
              <a:solidFill>
                <a:schemeClr val="lt1"/>
              </a:solidFill>
              <a:latin typeface="Times New Roman"/>
              <a:ea typeface="Times New Roman"/>
              <a:cs typeface="Times New Roman"/>
              <a:sym typeface="Times New Roman"/>
            </a:endParaRPr>
          </a:p>
        </p:txBody>
      </p:sp>
      <p:grpSp>
        <p:nvGrpSpPr>
          <p:cNvPr id="863" name="Google Shape;863;p121"/>
          <p:cNvGrpSpPr/>
          <p:nvPr/>
        </p:nvGrpSpPr>
        <p:grpSpPr>
          <a:xfrm>
            <a:off x="3575050" y="173371"/>
            <a:ext cx="5111793" cy="4626393"/>
            <a:chOff x="0" y="2562"/>
            <a:chExt cx="5111793" cy="6168524"/>
          </a:xfrm>
        </p:grpSpPr>
        <p:sp>
          <p:nvSpPr>
            <p:cNvPr id="864" name="Google Shape;864;p121"/>
            <p:cNvSpPr/>
            <p:nvPr/>
          </p:nvSpPr>
          <p:spPr>
            <a:xfrm>
              <a:off x="0" y="2562"/>
              <a:ext cx="5111700" cy="1298700"/>
            </a:xfrm>
            <a:prstGeom prst="roundRect">
              <a:avLst>
                <a:gd fmla="val 10000" name="adj"/>
              </a:avLst>
            </a:prstGeom>
            <a:solidFill>
              <a:srgbClr val="C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21"/>
            <p:cNvSpPr/>
            <p:nvPr/>
          </p:nvSpPr>
          <p:spPr>
            <a:xfrm>
              <a:off x="392832" y="294751"/>
              <a:ext cx="714300" cy="7143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21"/>
            <p:cNvSpPr/>
            <p:nvPr/>
          </p:nvSpPr>
          <p:spPr>
            <a:xfrm>
              <a:off x="1499905" y="2562"/>
              <a:ext cx="3611700" cy="1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21"/>
            <p:cNvSpPr txBox="1"/>
            <p:nvPr/>
          </p:nvSpPr>
          <p:spPr>
            <a:xfrm>
              <a:off x="1499905" y="2562"/>
              <a:ext cx="3611700" cy="1298700"/>
            </a:xfrm>
            <a:prstGeom prst="rect">
              <a:avLst/>
            </a:prstGeom>
            <a:noFill/>
            <a:ln>
              <a:noFill/>
            </a:ln>
          </p:spPr>
          <p:txBody>
            <a:bodyPr anchorCtr="0" anchor="ctr" bIns="137425" lIns="137425" spcFirstLastPara="1" rIns="137425" wrap="square" tIns="137425">
              <a:noAutofit/>
            </a:bodyPr>
            <a:lstStyle/>
            <a:p>
              <a:pPr indent="0" lvl="0" marL="0" marR="0" rtl="0" algn="l">
                <a:lnSpc>
                  <a:spcPct val="90000"/>
                </a:lnSpc>
                <a:spcBef>
                  <a:spcPts val="0"/>
                </a:spcBef>
                <a:spcAft>
                  <a:spcPts val="0"/>
                </a:spcAft>
                <a:buClr>
                  <a:schemeClr val="dk2"/>
                </a:buClr>
                <a:buSzPts val="2200"/>
                <a:buFont typeface="Verdana"/>
                <a:buNone/>
              </a:pPr>
              <a:r>
                <a:rPr lang="en" sz="2200">
                  <a:solidFill>
                    <a:schemeClr val="dk2"/>
                  </a:solidFill>
                  <a:latin typeface="Verdana"/>
                  <a:ea typeface="Verdana"/>
                  <a:cs typeface="Verdana"/>
                  <a:sym typeface="Verdana"/>
                </a:rPr>
                <a:t>Same every night</a:t>
              </a:r>
              <a:endParaRPr/>
            </a:p>
          </p:txBody>
        </p:sp>
        <p:sp>
          <p:nvSpPr>
            <p:cNvPr id="868" name="Google Shape;868;p121"/>
            <p:cNvSpPr/>
            <p:nvPr/>
          </p:nvSpPr>
          <p:spPr>
            <a:xfrm>
              <a:off x="0" y="1625836"/>
              <a:ext cx="5111700" cy="1298700"/>
            </a:xfrm>
            <a:prstGeom prst="roundRect">
              <a:avLst>
                <a:gd fmla="val 10000" name="adj"/>
              </a:avLst>
            </a:prstGeom>
            <a:solidFill>
              <a:srgbClr val="C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21"/>
            <p:cNvSpPr/>
            <p:nvPr/>
          </p:nvSpPr>
          <p:spPr>
            <a:xfrm>
              <a:off x="392832" y="1918026"/>
              <a:ext cx="714300" cy="7143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21"/>
            <p:cNvSpPr/>
            <p:nvPr/>
          </p:nvSpPr>
          <p:spPr>
            <a:xfrm>
              <a:off x="1499905" y="1625836"/>
              <a:ext cx="2300400" cy="1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21"/>
            <p:cNvSpPr txBox="1"/>
            <p:nvPr/>
          </p:nvSpPr>
          <p:spPr>
            <a:xfrm>
              <a:off x="1499905" y="1625836"/>
              <a:ext cx="2300400" cy="1298700"/>
            </a:xfrm>
            <a:prstGeom prst="rect">
              <a:avLst/>
            </a:prstGeom>
            <a:noFill/>
            <a:ln>
              <a:noFill/>
            </a:ln>
          </p:spPr>
          <p:txBody>
            <a:bodyPr anchorCtr="0" anchor="ctr" bIns="137425" lIns="137425" spcFirstLastPara="1" rIns="137425" wrap="square" tIns="137425">
              <a:noAutofit/>
            </a:bodyPr>
            <a:lstStyle/>
            <a:p>
              <a:pPr indent="0" lvl="0" marL="0" marR="0" rtl="0" algn="l">
                <a:lnSpc>
                  <a:spcPct val="90000"/>
                </a:lnSpc>
                <a:spcBef>
                  <a:spcPts val="0"/>
                </a:spcBef>
                <a:spcAft>
                  <a:spcPts val="0"/>
                </a:spcAft>
                <a:buClr>
                  <a:schemeClr val="dk2"/>
                </a:buClr>
                <a:buSzPts val="2200"/>
                <a:buFont typeface="Verdana"/>
                <a:buNone/>
              </a:pPr>
              <a:r>
                <a:rPr lang="en" sz="2200">
                  <a:solidFill>
                    <a:schemeClr val="dk2"/>
                  </a:solidFill>
                  <a:latin typeface="Verdana"/>
                  <a:ea typeface="Verdana"/>
                  <a:cs typeface="Verdana"/>
                  <a:sym typeface="Verdana"/>
                </a:rPr>
                <a:t>3-4 activities (e.g., bath, stories)</a:t>
              </a:r>
              <a:endParaRPr/>
            </a:p>
          </p:txBody>
        </p:sp>
        <p:sp>
          <p:nvSpPr>
            <p:cNvPr id="872" name="Google Shape;872;p121"/>
            <p:cNvSpPr/>
            <p:nvPr/>
          </p:nvSpPr>
          <p:spPr>
            <a:xfrm>
              <a:off x="3800193" y="1625836"/>
              <a:ext cx="1311600" cy="1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21"/>
            <p:cNvSpPr txBox="1"/>
            <p:nvPr/>
          </p:nvSpPr>
          <p:spPr>
            <a:xfrm>
              <a:off x="3800193" y="1625836"/>
              <a:ext cx="1311600" cy="1298700"/>
            </a:xfrm>
            <a:prstGeom prst="rect">
              <a:avLst/>
            </a:prstGeom>
            <a:noFill/>
            <a:ln>
              <a:noFill/>
            </a:ln>
          </p:spPr>
          <p:txBody>
            <a:bodyPr anchorCtr="0" anchor="ctr" bIns="137425" lIns="137425" spcFirstLastPara="1" rIns="137425" wrap="square" tIns="137425">
              <a:noAutofit/>
            </a:bodyPr>
            <a:lstStyle/>
            <a:p>
              <a:pPr indent="0" lvl="0" marL="0" marR="0" rtl="0" algn="l">
                <a:lnSpc>
                  <a:spcPct val="90000"/>
                </a:lnSpc>
                <a:spcBef>
                  <a:spcPts val="0"/>
                </a:spcBef>
                <a:spcAft>
                  <a:spcPts val="0"/>
                </a:spcAft>
                <a:buClr>
                  <a:schemeClr val="dk2"/>
                </a:buClr>
                <a:buSzPts val="1400"/>
                <a:buFont typeface="Verdana"/>
                <a:buNone/>
              </a:pPr>
              <a:r>
                <a:rPr lang="en" sz="1400">
                  <a:solidFill>
                    <a:schemeClr val="dk2"/>
                  </a:solidFill>
                  <a:latin typeface="Verdana"/>
                  <a:ea typeface="Verdana"/>
                  <a:cs typeface="Verdana"/>
                  <a:sym typeface="Verdana"/>
                </a:rPr>
                <a:t>-Start with feeding</a:t>
              </a:r>
              <a:endParaRPr/>
            </a:p>
            <a:p>
              <a:pPr indent="0" lvl="0" marL="0" marR="0" rtl="0" algn="l">
                <a:lnSpc>
                  <a:spcPct val="90000"/>
                </a:lnSpc>
                <a:spcBef>
                  <a:spcPts val="490"/>
                </a:spcBef>
                <a:spcAft>
                  <a:spcPts val="0"/>
                </a:spcAft>
                <a:buClr>
                  <a:schemeClr val="dk2"/>
                </a:buClr>
                <a:buSzPts val="1400"/>
                <a:buFont typeface="Verdana"/>
                <a:buNone/>
              </a:pPr>
              <a:r>
                <a:rPr lang="en" sz="1400">
                  <a:solidFill>
                    <a:schemeClr val="dk2"/>
                  </a:solidFill>
                  <a:latin typeface="Verdana"/>
                  <a:ea typeface="Verdana"/>
                  <a:cs typeface="Verdana"/>
                  <a:sym typeface="Verdana"/>
                </a:rPr>
                <a:t>-One direction</a:t>
              </a:r>
              <a:endParaRPr/>
            </a:p>
          </p:txBody>
        </p:sp>
        <p:sp>
          <p:nvSpPr>
            <p:cNvPr id="874" name="Google Shape;874;p121"/>
            <p:cNvSpPr/>
            <p:nvPr/>
          </p:nvSpPr>
          <p:spPr>
            <a:xfrm>
              <a:off x="0" y="3007165"/>
              <a:ext cx="5111700" cy="1298700"/>
            </a:xfrm>
            <a:prstGeom prst="roundRect">
              <a:avLst>
                <a:gd fmla="val 10000" name="adj"/>
              </a:avLst>
            </a:prstGeom>
            <a:solidFill>
              <a:srgbClr val="C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21"/>
            <p:cNvSpPr/>
            <p:nvPr/>
          </p:nvSpPr>
          <p:spPr>
            <a:xfrm>
              <a:off x="392832" y="3541300"/>
              <a:ext cx="714300" cy="7143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21"/>
            <p:cNvSpPr/>
            <p:nvPr/>
          </p:nvSpPr>
          <p:spPr>
            <a:xfrm>
              <a:off x="1499905" y="3249111"/>
              <a:ext cx="2300400" cy="1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21"/>
            <p:cNvSpPr txBox="1"/>
            <p:nvPr/>
          </p:nvSpPr>
          <p:spPr>
            <a:xfrm>
              <a:off x="1499905" y="3249111"/>
              <a:ext cx="2300400" cy="1298700"/>
            </a:xfrm>
            <a:prstGeom prst="rect">
              <a:avLst/>
            </a:prstGeom>
            <a:noFill/>
            <a:ln>
              <a:noFill/>
            </a:ln>
          </p:spPr>
          <p:txBody>
            <a:bodyPr anchorCtr="0" anchor="ctr" bIns="137425" lIns="137425" spcFirstLastPara="1" rIns="137425" wrap="square" tIns="137425">
              <a:noAutofit/>
            </a:bodyPr>
            <a:lstStyle/>
            <a:p>
              <a:pPr indent="0" lvl="0" marL="0" marR="0" rtl="0" algn="l">
                <a:lnSpc>
                  <a:spcPct val="90000"/>
                </a:lnSpc>
                <a:spcBef>
                  <a:spcPts val="0"/>
                </a:spcBef>
                <a:spcAft>
                  <a:spcPts val="0"/>
                </a:spcAft>
                <a:buClr>
                  <a:schemeClr val="dk2"/>
                </a:buClr>
                <a:buSzPts val="2200"/>
                <a:buFont typeface="Verdana"/>
                <a:buNone/>
              </a:pPr>
              <a:r>
                <a:rPr lang="en" sz="2200">
                  <a:solidFill>
                    <a:schemeClr val="dk2"/>
                  </a:solidFill>
                  <a:latin typeface="Verdana"/>
                  <a:ea typeface="Verdana"/>
                  <a:cs typeface="Verdana"/>
                  <a:sym typeface="Verdana"/>
                </a:rPr>
                <a:t>Short and sweet</a:t>
              </a:r>
              <a:endParaRPr/>
            </a:p>
          </p:txBody>
        </p:sp>
        <p:sp>
          <p:nvSpPr>
            <p:cNvPr id="878" name="Google Shape;878;p121"/>
            <p:cNvSpPr/>
            <p:nvPr/>
          </p:nvSpPr>
          <p:spPr>
            <a:xfrm>
              <a:off x="3674454" y="3087628"/>
              <a:ext cx="1311600" cy="1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21"/>
            <p:cNvSpPr txBox="1"/>
            <p:nvPr/>
          </p:nvSpPr>
          <p:spPr>
            <a:xfrm>
              <a:off x="3674454" y="3087628"/>
              <a:ext cx="1311600" cy="1298700"/>
            </a:xfrm>
            <a:prstGeom prst="rect">
              <a:avLst/>
            </a:prstGeom>
            <a:noFill/>
            <a:ln>
              <a:noFill/>
            </a:ln>
          </p:spPr>
          <p:txBody>
            <a:bodyPr anchorCtr="0" anchor="ctr" bIns="137425" lIns="137425" spcFirstLastPara="1" rIns="137425" wrap="square" tIns="137425">
              <a:noAutofit/>
            </a:bodyPr>
            <a:lstStyle/>
            <a:p>
              <a:pPr indent="0" lvl="0" marL="0" marR="0" rtl="0" algn="l">
                <a:lnSpc>
                  <a:spcPct val="90000"/>
                </a:lnSpc>
                <a:spcBef>
                  <a:spcPts val="0"/>
                </a:spcBef>
                <a:spcAft>
                  <a:spcPts val="0"/>
                </a:spcAft>
                <a:buClr>
                  <a:schemeClr val="dk2"/>
                </a:buClr>
                <a:buSzPts val="1600"/>
                <a:buFont typeface="Verdana"/>
                <a:buNone/>
              </a:pPr>
              <a:r>
                <a:rPr lang="en" sz="1600">
                  <a:solidFill>
                    <a:schemeClr val="dk2"/>
                  </a:solidFill>
                  <a:latin typeface="Verdana"/>
                  <a:ea typeface="Verdana"/>
                  <a:cs typeface="Verdana"/>
                  <a:sym typeface="Verdana"/>
                </a:rPr>
                <a:t>-</a:t>
              </a:r>
              <a:r>
                <a:rPr lang="en" sz="1400">
                  <a:solidFill>
                    <a:schemeClr val="dk2"/>
                  </a:solidFill>
                  <a:latin typeface="Verdana"/>
                  <a:ea typeface="Verdana"/>
                  <a:cs typeface="Verdana"/>
                  <a:sym typeface="Verdana"/>
                </a:rPr>
                <a:t>30-45 minutes</a:t>
              </a:r>
              <a:endParaRPr/>
            </a:p>
            <a:p>
              <a:pPr indent="0" lvl="0" marL="0" marR="0" rtl="0" algn="l">
                <a:lnSpc>
                  <a:spcPct val="90000"/>
                </a:lnSpc>
                <a:spcBef>
                  <a:spcPts val="560"/>
                </a:spcBef>
                <a:spcAft>
                  <a:spcPts val="0"/>
                </a:spcAft>
                <a:buClr>
                  <a:schemeClr val="dk2"/>
                </a:buClr>
                <a:buSzPts val="1400"/>
                <a:buFont typeface="Verdana"/>
                <a:buNone/>
              </a:pPr>
              <a:r>
                <a:rPr lang="en" sz="1400">
                  <a:solidFill>
                    <a:schemeClr val="dk2"/>
                  </a:solidFill>
                  <a:latin typeface="Verdana"/>
                  <a:ea typeface="Verdana"/>
                  <a:cs typeface="Verdana"/>
                  <a:sym typeface="Verdana"/>
                </a:rPr>
                <a:t>-Nothing upsetting</a:t>
              </a:r>
              <a:endParaRPr/>
            </a:p>
          </p:txBody>
        </p:sp>
        <p:sp>
          <p:nvSpPr>
            <p:cNvPr id="880" name="Google Shape;880;p121"/>
            <p:cNvSpPr/>
            <p:nvPr/>
          </p:nvSpPr>
          <p:spPr>
            <a:xfrm>
              <a:off x="0" y="4872386"/>
              <a:ext cx="5111700" cy="1298700"/>
            </a:xfrm>
            <a:prstGeom prst="roundRect">
              <a:avLst>
                <a:gd fmla="val 10000" name="adj"/>
              </a:avLst>
            </a:prstGeom>
            <a:solidFill>
              <a:srgbClr val="C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21"/>
            <p:cNvSpPr/>
            <p:nvPr/>
          </p:nvSpPr>
          <p:spPr>
            <a:xfrm>
              <a:off x="392832" y="5164575"/>
              <a:ext cx="714300" cy="7143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21"/>
            <p:cNvSpPr/>
            <p:nvPr/>
          </p:nvSpPr>
          <p:spPr>
            <a:xfrm>
              <a:off x="1499905" y="4872386"/>
              <a:ext cx="3611700" cy="1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21"/>
            <p:cNvSpPr txBox="1"/>
            <p:nvPr/>
          </p:nvSpPr>
          <p:spPr>
            <a:xfrm>
              <a:off x="1499905" y="4872386"/>
              <a:ext cx="3611700" cy="1298700"/>
            </a:xfrm>
            <a:prstGeom prst="rect">
              <a:avLst/>
            </a:prstGeom>
            <a:noFill/>
            <a:ln>
              <a:noFill/>
            </a:ln>
          </p:spPr>
          <p:txBody>
            <a:bodyPr anchorCtr="0" anchor="ctr" bIns="137425" lIns="137425" spcFirstLastPara="1" rIns="137425" wrap="square" tIns="137425">
              <a:noAutofit/>
            </a:bodyPr>
            <a:lstStyle/>
            <a:p>
              <a:pPr indent="0" lvl="0" marL="0" marR="0" rtl="0" algn="l">
                <a:lnSpc>
                  <a:spcPct val="90000"/>
                </a:lnSpc>
                <a:spcBef>
                  <a:spcPts val="0"/>
                </a:spcBef>
                <a:spcAft>
                  <a:spcPts val="0"/>
                </a:spcAft>
                <a:buClr>
                  <a:schemeClr val="dk2"/>
                </a:buClr>
                <a:buSzPts val="2200"/>
                <a:buFont typeface="Verdana"/>
                <a:buNone/>
              </a:pPr>
              <a:r>
                <a:rPr lang="en" sz="2200">
                  <a:solidFill>
                    <a:schemeClr val="dk2"/>
                  </a:solidFill>
                  <a:latin typeface="Verdana"/>
                  <a:ea typeface="Verdana"/>
                  <a:cs typeface="Verdana"/>
                  <a:sym typeface="Verdana"/>
                </a:rPr>
                <a:t>Effective – reduces bedtime problems, night wakings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22"/>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889" name="Google Shape;889;p122"/>
          <p:cNvPicPr preferRelativeResize="0"/>
          <p:nvPr/>
        </p:nvPicPr>
        <p:blipFill rotWithShape="1">
          <a:blip r:embed="rId3">
            <a:alphaModFix/>
          </a:blip>
          <a:srcRect b="0" l="0" r="0" t="0"/>
          <a:stretch/>
        </p:blipFill>
        <p:spPr>
          <a:xfrm>
            <a:off x="0" y="47625"/>
            <a:ext cx="6858000" cy="50327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9"/>
          <p:cNvSpPr txBox="1"/>
          <p:nvPr>
            <p:ph type="title"/>
          </p:nvPr>
        </p:nvSpPr>
        <p:spPr>
          <a:xfrm>
            <a:off x="366340" y="273844"/>
            <a:ext cx="8411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Case Study: Juan </a:t>
            </a:r>
            <a:endParaRPr/>
          </a:p>
        </p:txBody>
      </p:sp>
      <p:sp>
        <p:nvSpPr>
          <p:cNvPr id="351" name="Google Shape;351;p69"/>
          <p:cNvSpPr txBox="1"/>
          <p:nvPr>
            <p:ph idx="1" type="body"/>
          </p:nvPr>
        </p:nvSpPr>
        <p:spPr>
          <a:xfrm>
            <a:off x="366350" y="1101126"/>
            <a:ext cx="8286000" cy="3252000"/>
          </a:xfrm>
          <a:prstGeom prst="rect">
            <a:avLst/>
          </a:prstGeom>
          <a:noFill/>
          <a:ln>
            <a:noFill/>
          </a:ln>
        </p:spPr>
        <p:txBody>
          <a:bodyPr anchorCtr="0" anchor="t" bIns="34275" lIns="68575" spcFirstLastPara="1" rIns="68575" wrap="square" tIns="34275">
            <a:noAutofit/>
          </a:bodyPr>
          <a:lstStyle/>
          <a:p>
            <a:pPr indent="0" lvl="0" marL="0" rtl="0" algn="l">
              <a:lnSpc>
                <a:spcPct val="70000"/>
              </a:lnSpc>
              <a:spcBef>
                <a:spcPts val="0"/>
              </a:spcBef>
              <a:spcAft>
                <a:spcPts val="0"/>
              </a:spcAft>
              <a:buClr>
                <a:srgbClr val="767679"/>
              </a:buClr>
              <a:buSzPts val="1942"/>
              <a:buNone/>
            </a:pPr>
            <a:r>
              <a:rPr lang="en" sz="2042"/>
              <a:t>Juan is a 14 year old male with ASD (level 1), presents with symptoms of inattention and hyperactivity, obesity, depression with some hypomania, and epilepsy treated with levetiracetam.  He also has begun have headaches over the last 6 months associated with photophobia, nausea and vomiting.</a:t>
            </a:r>
            <a:endParaRPr sz="2042"/>
          </a:p>
          <a:p>
            <a:pPr indent="0" lvl="0" marL="0" rtl="0" algn="l">
              <a:lnSpc>
                <a:spcPct val="70000"/>
              </a:lnSpc>
              <a:spcBef>
                <a:spcPts val="1200"/>
              </a:spcBef>
              <a:spcAft>
                <a:spcPts val="0"/>
              </a:spcAft>
              <a:buClr>
                <a:srgbClr val="767679"/>
              </a:buClr>
              <a:buSzPts val="1942"/>
              <a:buNone/>
            </a:pPr>
            <a:r>
              <a:rPr lang="en" sz="2042"/>
              <a:t>In addition to vomiting, he has history of intermittent diarrhea and abdominal pain. He likes to drink chocolate milk frequently, and eats cheese pizza everyday for lunch.</a:t>
            </a:r>
            <a:endParaRPr sz="2042"/>
          </a:p>
          <a:p>
            <a:pPr indent="0" lvl="0" marL="0" rtl="0" algn="l">
              <a:lnSpc>
                <a:spcPct val="70000"/>
              </a:lnSpc>
              <a:spcBef>
                <a:spcPts val="1200"/>
              </a:spcBef>
              <a:spcAft>
                <a:spcPts val="0"/>
              </a:spcAft>
              <a:buClr>
                <a:srgbClr val="767679"/>
              </a:buClr>
              <a:buSzPts val="1942"/>
              <a:buNone/>
            </a:pPr>
            <a:r>
              <a:rPr lang="en" sz="2042"/>
              <a:t>Has IEP, in mainstream classroom with pull-out services, expresses sadness over not having friends. Mother not sure that is IEP is sufficient.</a:t>
            </a:r>
            <a:endParaRPr sz="2042"/>
          </a:p>
          <a:p>
            <a:pPr indent="0" lvl="0" marL="0" rtl="0" algn="l">
              <a:lnSpc>
                <a:spcPct val="70000"/>
              </a:lnSpc>
              <a:spcBef>
                <a:spcPts val="1200"/>
              </a:spcBef>
              <a:spcAft>
                <a:spcPts val="0"/>
              </a:spcAft>
              <a:buClr>
                <a:srgbClr val="767679"/>
              </a:buClr>
              <a:buSzPts val="1942"/>
              <a:buNone/>
            </a:pPr>
            <a:r>
              <a:rPr lang="en" sz="2042"/>
              <a:t>Co-occurring appt is with psychology, psychiatry, Neurology and GI.</a:t>
            </a:r>
            <a:endParaRPr sz="2042"/>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id="894" name="Google Shape;894;p123"/>
          <p:cNvPicPr preferRelativeResize="0"/>
          <p:nvPr/>
        </p:nvPicPr>
        <p:blipFill rotWithShape="1">
          <a:blip r:embed="rId3">
            <a:alphaModFix/>
          </a:blip>
          <a:srcRect b="0" l="0" r="0" t="0"/>
          <a:stretch/>
        </p:blipFill>
        <p:spPr>
          <a:xfrm>
            <a:off x="2882900" y="0"/>
            <a:ext cx="3314700" cy="514349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124"/>
          <p:cNvPicPr preferRelativeResize="0"/>
          <p:nvPr>
            <p:ph idx="1" type="body"/>
          </p:nvPr>
        </p:nvPicPr>
        <p:blipFill rotWithShape="1">
          <a:blip r:embed="rId3">
            <a:alphaModFix/>
          </a:blip>
          <a:srcRect b="1522" l="0" r="0" t="1522"/>
          <a:stretch/>
        </p:blipFill>
        <p:spPr>
          <a:xfrm>
            <a:off x="457200" y="1129188"/>
            <a:ext cx="8229600" cy="2548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25"/>
          <p:cNvSpPr txBox="1"/>
          <p:nvPr>
            <p:ph type="title"/>
          </p:nvPr>
        </p:nvSpPr>
        <p:spPr>
          <a:xfrm>
            <a:off x="457200" y="208360"/>
            <a:ext cx="8229600" cy="5346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t>Step 2: Sleep Associations</a:t>
            </a:r>
            <a:endParaRPr/>
          </a:p>
        </p:txBody>
      </p:sp>
      <p:pic>
        <p:nvPicPr>
          <p:cNvPr id="906" name="Google Shape;906;p125" title="BICSOA.mov">
            <a:hlinkClick r:id="rId3"/>
          </p:cNvPr>
          <p:cNvPicPr preferRelativeResize="0"/>
          <p:nvPr/>
        </p:nvPicPr>
        <p:blipFill>
          <a:blip r:embed="rId4">
            <a:alphaModFix/>
          </a:blip>
          <a:stretch>
            <a:fillRect/>
          </a:stretch>
        </p:blipFill>
        <p:spPr>
          <a:xfrm>
            <a:off x="2037150" y="1359775"/>
            <a:ext cx="3852750" cy="2975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26"/>
          <p:cNvSpPr txBox="1"/>
          <p:nvPr>
            <p:ph type="title"/>
          </p:nvPr>
        </p:nvSpPr>
        <p:spPr>
          <a:xfrm>
            <a:off x="457200" y="208360"/>
            <a:ext cx="8229600" cy="648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Switch Associations</a:t>
            </a:r>
            <a:endParaRPr/>
          </a:p>
        </p:txBody>
      </p:sp>
      <p:sp>
        <p:nvSpPr>
          <p:cNvPr id="913" name="Google Shape;913;p126"/>
          <p:cNvSpPr txBox="1"/>
          <p:nvPr>
            <p:ph idx="1" type="body"/>
          </p:nvPr>
        </p:nvSpPr>
        <p:spPr>
          <a:xfrm>
            <a:off x="457200" y="1200150"/>
            <a:ext cx="7620000" cy="3771900"/>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90000"/>
              </a:lnSpc>
              <a:spcBef>
                <a:spcPts val="0"/>
              </a:spcBef>
              <a:spcAft>
                <a:spcPts val="0"/>
              </a:spcAft>
              <a:buSzPts val="2100"/>
              <a:buFont typeface="Noto Sans Symbols"/>
              <a:buChar char="🞐"/>
            </a:pPr>
            <a:r>
              <a:rPr lang="en"/>
              <a:t>Night wakings are normal!</a:t>
            </a:r>
            <a:endParaRPr/>
          </a:p>
          <a:p>
            <a:pPr indent="-285750" lvl="1" marL="742950" rtl="0" algn="l">
              <a:lnSpc>
                <a:spcPct val="90000"/>
              </a:lnSpc>
              <a:spcBef>
                <a:spcPts val="480"/>
              </a:spcBef>
              <a:spcAft>
                <a:spcPts val="0"/>
              </a:spcAft>
              <a:buSzPts val="1800"/>
              <a:buFont typeface="Noto Sans Symbols"/>
              <a:buChar char="🞐"/>
            </a:pPr>
            <a:r>
              <a:rPr lang="en"/>
              <a:t>Whatever you have to fall asleep, you need to get back to sleep during those normal night wakings</a:t>
            </a:r>
            <a:endParaRPr/>
          </a:p>
          <a:p>
            <a:pPr indent="0" lvl="1" marL="411480" rtl="0" algn="l">
              <a:lnSpc>
                <a:spcPct val="90000"/>
              </a:lnSpc>
              <a:spcBef>
                <a:spcPts val="480"/>
              </a:spcBef>
              <a:spcAft>
                <a:spcPts val="0"/>
              </a:spcAft>
              <a:buSzPts val="1800"/>
              <a:buFont typeface="Noto Sans Symbols"/>
              <a:buNone/>
            </a:pPr>
            <a:r>
              <a:t/>
            </a:r>
            <a:endParaRPr/>
          </a:p>
          <a:p>
            <a:pPr indent="-342900" lvl="0" marL="342900" rtl="0" algn="l">
              <a:lnSpc>
                <a:spcPct val="90000"/>
              </a:lnSpc>
              <a:spcBef>
                <a:spcPts val="560"/>
              </a:spcBef>
              <a:spcAft>
                <a:spcPts val="0"/>
              </a:spcAft>
              <a:buSzPts val="2100"/>
              <a:buFont typeface="Noto Sans Symbols"/>
              <a:buChar char="🞐"/>
            </a:pPr>
            <a:r>
              <a:rPr lang="en"/>
              <a:t>Start with bedtime</a:t>
            </a:r>
            <a:endParaRPr/>
          </a:p>
          <a:p>
            <a:pPr indent="-285750" lvl="1" marL="742950" rtl="0" algn="l">
              <a:lnSpc>
                <a:spcPct val="90000"/>
              </a:lnSpc>
              <a:spcBef>
                <a:spcPts val="480"/>
              </a:spcBef>
              <a:spcAft>
                <a:spcPts val="0"/>
              </a:spcAft>
              <a:buSzPts val="1800"/>
              <a:buFont typeface="Noto Sans Symbols"/>
              <a:buChar char="🞐"/>
            </a:pPr>
            <a:r>
              <a:rPr lang="en"/>
              <a:t>Feeding first</a:t>
            </a:r>
            <a:endParaRPr/>
          </a:p>
          <a:p>
            <a:pPr indent="-285750" lvl="1" marL="742950" rtl="0" algn="l">
              <a:lnSpc>
                <a:spcPct val="90000"/>
              </a:lnSpc>
              <a:spcBef>
                <a:spcPts val="480"/>
              </a:spcBef>
              <a:spcAft>
                <a:spcPts val="0"/>
              </a:spcAft>
              <a:buSzPts val="1800"/>
              <a:buFont typeface="Noto Sans Symbols"/>
              <a:buChar char="🞐"/>
            </a:pPr>
            <a:r>
              <a:rPr lang="en"/>
              <a:t>Increase independence</a:t>
            </a:r>
            <a:endParaRPr/>
          </a:p>
          <a:p>
            <a:pPr indent="0" lvl="0" marL="0" rtl="0" algn="l">
              <a:lnSpc>
                <a:spcPct val="90000"/>
              </a:lnSpc>
              <a:spcBef>
                <a:spcPts val="560"/>
              </a:spcBef>
              <a:spcAft>
                <a:spcPts val="0"/>
              </a:spcAft>
              <a:buSzPts val="2100"/>
              <a:buFont typeface="Noto Sans Symbols"/>
              <a:buNone/>
            </a:pPr>
            <a:r>
              <a:t/>
            </a:r>
            <a:endParaRPr/>
          </a:p>
          <a:p>
            <a:pPr indent="-342900" lvl="0" marL="342900" rtl="0" algn="l">
              <a:lnSpc>
                <a:spcPct val="90000"/>
              </a:lnSpc>
              <a:spcBef>
                <a:spcPts val="560"/>
              </a:spcBef>
              <a:spcAft>
                <a:spcPts val="0"/>
              </a:spcAft>
              <a:buSzPts val="2100"/>
              <a:buFont typeface="Noto Sans Symbols"/>
              <a:buChar char="🞐"/>
            </a:pPr>
            <a:r>
              <a:rPr lang="en"/>
              <a:t>All at once or slowly = same results</a:t>
            </a:r>
            <a:endParaRPr/>
          </a:p>
          <a:p>
            <a:pPr indent="-285750" lvl="1" marL="742950" rtl="0" algn="l">
              <a:lnSpc>
                <a:spcPct val="90000"/>
              </a:lnSpc>
              <a:spcBef>
                <a:spcPts val="480"/>
              </a:spcBef>
              <a:spcAft>
                <a:spcPts val="0"/>
              </a:spcAft>
              <a:buSzPts val="1800"/>
              <a:buFont typeface="Noto Sans Symbols"/>
              <a:buNone/>
            </a:pPr>
            <a:r>
              <a:t/>
            </a:r>
            <a:endParaRPr/>
          </a:p>
          <a:p>
            <a:pPr indent="-342900" lvl="0" marL="342900" rtl="0" algn="l">
              <a:lnSpc>
                <a:spcPct val="90000"/>
              </a:lnSpc>
              <a:spcBef>
                <a:spcPts val="560"/>
              </a:spcBef>
              <a:spcAft>
                <a:spcPts val="0"/>
              </a:spcAft>
              <a:buSzPts val="2100"/>
              <a:buFont typeface="Noto Sans Symbols"/>
              <a:buChar char="🞐"/>
            </a:pPr>
            <a:r>
              <a:rPr lang="en"/>
              <a:t>Collaboration is critical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27"/>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Step 3: Reinforcement</a:t>
            </a:r>
            <a:endParaRPr/>
          </a:p>
        </p:txBody>
      </p:sp>
      <p:sp>
        <p:nvSpPr>
          <p:cNvPr id="920" name="Google Shape;920;p127"/>
          <p:cNvSpPr txBox="1"/>
          <p:nvPr>
            <p:ph idx="1" type="body"/>
          </p:nvPr>
        </p:nvSpPr>
        <p:spPr>
          <a:xfrm>
            <a:off x="457200" y="1200150"/>
            <a:ext cx="8229600" cy="2057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Reinforce any/ all positives</a:t>
            </a:r>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Behavior chart</a:t>
            </a:r>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“Good morning light”</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Change focus from sleep problems to good sleep behaviors</a:t>
            </a:r>
            <a:endParaRPr/>
          </a:p>
        </p:txBody>
      </p:sp>
      <p:pic>
        <p:nvPicPr>
          <p:cNvPr descr="C:\Documents and Settings\Courtney Johnson\Local Settings\Temporary Internet Files\Content.IE5\41UVS9QR\MCj00787370000[1].wmf" id="921" name="Google Shape;921;p127"/>
          <p:cNvPicPr preferRelativeResize="0"/>
          <p:nvPr/>
        </p:nvPicPr>
        <p:blipFill rotWithShape="1">
          <a:blip r:embed="rId3">
            <a:alphaModFix/>
          </a:blip>
          <a:srcRect b="0" l="0" r="0" t="0"/>
          <a:stretch/>
        </p:blipFill>
        <p:spPr>
          <a:xfrm>
            <a:off x="609600" y="3371850"/>
            <a:ext cx="1388269" cy="146446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28"/>
          <p:cNvSpPr txBox="1"/>
          <p:nvPr>
            <p:ph type="title"/>
          </p:nvPr>
        </p:nvSpPr>
        <p:spPr>
          <a:xfrm>
            <a:off x="457200" y="114300"/>
            <a:ext cx="8229600" cy="743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Garamond"/>
                <a:ea typeface="Garamond"/>
                <a:cs typeface="Garamond"/>
                <a:sym typeface="Garamond"/>
              </a:rPr>
              <a:t>Insomnia Treatment in NDCs</a:t>
            </a:r>
            <a:endParaRPr/>
          </a:p>
        </p:txBody>
      </p:sp>
      <p:sp>
        <p:nvSpPr>
          <p:cNvPr id="928" name="Google Shape;928;p128"/>
          <p:cNvSpPr txBox="1"/>
          <p:nvPr>
            <p:ph idx="1" type="body"/>
          </p:nvPr>
        </p:nvSpPr>
        <p:spPr>
          <a:xfrm>
            <a:off x="457200" y="1200150"/>
            <a:ext cx="7620000" cy="3828900"/>
          </a:xfrm>
          <a:prstGeom prst="rect">
            <a:avLst/>
          </a:prstGeom>
          <a:noFill/>
          <a:ln>
            <a:noFill/>
          </a:ln>
        </p:spPr>
        <p:txBody>
          <a:bodyPr anchorCtr="0" anchor="t" bIns="45700" lIns="91425" spcFirstLastPara="1" rIns="91425" wrap="square" tIns="45700">
            <a:normAutofit fontScale="70000" lnSpcReduction="20000"/>
          </a:bodyPr>
          <a:lstStyle/>
          <a:p>
            <a:pPr indent="-302895" lvl="0" marL="342900" rtl="0" algn="l">
              <a:spcBef>
                <a:spcPts val="0"/>
              </a:spcBef>
              <a:spcAft>
                <a:spcPts val="0"/>
              </a:spcAft>
              <a:buSzPct val="75000"/>
              <a:buFont typeface="Noto Sans Symbols"/>
              <a:buChar char="🞐"/>
            </a:pPr>
            <a:r>
              <a:rPr lang="en"/>
              <a:t>Behavioral Intervention still standard</a:t>
            </a:r>
            <a:endParaRPr/>
          </a:p>
          <a:p>
            <a:pPr indent="-257175" lvl="1" marL="742950" rtl="0" algn="l">
              <a:spcBef>
                <a:spcPts val="400"/>
              </a:spcBef>
              <a:spcAft>
                <a:spcPts val="0"/>
              </a:spcAft>
              <a:buSzPct val="75000"/>
              <a:buFont typeface="Noto Sans Symbols"/>
              <a:buChar char="■"/>
            </a:pPr>
            <a:r>
              <a:rPr lang="en" sz="2000"/>
              <a:t>Melatonin &amp; other medications possibly indicated</a:t>
            </a:r>
            <a:endParaRPr/>
          </a:p>
          <a:p>
            <a:pPr indent="0" lvl="1" marL="457200" rtl="0" algn="l">
              <a:spcBef>
                <a:spcPts val="400"/>
              </a:spcBef>
              <a:spcAft>
                <a:spcPts val="0"/>
              </a:spcAft>
              <a:buSzPct val="75000"/>
              <a:buFont typeface="Noto Sans Symbols"/>
              <a:buNone/>
            </a:pPr>
            <a:r>
              <a:t/>
            </a:r>
            <a:endParaRPr sz="2000"/>
          </a:p>
          <a:p>
            <a:pPr indent="-302895" lvl="0" marL="342900" rtl="0" algn="l">
              <a:spcBef>
                <a:spcPts val="560"/>
              </a:spcBef>
              <a:spcAft>
                <a:spcPts val="0"/>
              </a:spcAft>
              <a:buSzPct val="75000"/>
              <a:buFont typeface="Noto Sans Symbols"/>
              <a:buChar char="🞐"/>
            </a:pPr>
            <a:r>
              <a:rPr lang="en"/>
              <a:t>Behavioral targets more specific</a:t>
            </a:r>
            <a:endParaRPr/>
          </a:p>
          <a:p>
            <a:pPr indent="0" lvl="0" marL="0" rtl="0" algn="l">
              <a:spcBef>
                <a:spcPts val="560"/>
              </a:spcBef>
              <a:spcAft>
                <a:spcPts val="0"/>
              </a:spcAft>
              <a:buSzPct val="75000"/>
              <a:buFont typeface="Noto Sans Symbols"/>
              <a:buNone/>
            </a:pPr>
            <a:r>
              <a:t/>
            </a:r>
            <a:endParaRPr/>
          </a:p>
          <a:p>
            <a:pPr indent="-302895" lvl="0" marL="342900" rtl="0" algn="l">
              <a:spcBef>
                <a:spcPts val="560"/>
              </a:spcBef>
              <a:spcAft>
                <a:spcPts val="0"/>
              </a:spcAft>
              <a:buSzPct val="75000"/>
              <a:buFont typeface="Noto Sans Symbols"/>
              <a:buChar char="🞐"/>
            </a:pPr>
            <a:r>
              <a:rPr lang="en"/>
              <a:t>Different Treatment Goals</a:t>
            </a:r>
            <a:endParaRPr/>
          </a:p>
          <a:p>
            <a:pPr indent="-257175" lvl="1" marL="742950" rtl="0" algn="l">
              <a:spcBef>
                <a:spcPts val="400"/>
              </a:spcBef>
              <a:spcAft>
                <a:spcPts val="0"/>
              </a:spcAft>
              <a:buSzPct val="75000"/>
              <a:buFont typeface="Noto Sans Symbols"/>
              <a:buChar char="■"/>
            </a:pPr>
            <a:r>
              <a:rPr lang="en" sz="2000"/>
              <a:t>Continuous sleep vs. maintaining safety</a:t>
            </a:r>
            <a:endParaRPr/>
          </a:p>
          <a:p>
            <a:pPr indent="0" lvl="1" marL="457200" rtl="0" algn="l">
              <a:spcBef>
                <a:spcPts val="400"/>
              </a:spcBef>
              <a:spcAft>
                <a:spcPts val="0"/>
              </a:spcAft>
              <a:buSzPct val="75000"/>
              <a:buFont typeface="Noto Sans Symbols"/>
              <a:buNone/>
            </a:pPr>
            <a:r>
              <a:t/>
            </a:r>
            <a:endParaRPr sz="2000"/>
          </a:p>
          <a:p>
            <a:pPr indent="-302895" lvl="0" marL="342900" rtl="0" algn="l">
              <a:spcBef>
                <a:spcPts val="560"/>
              </a:spcBef>
              <a:spcAft>
                <a:spcPts val="0"/>
              </a:spcAft>
              <a:buSzPct val="75000"/>
              <a:buFont typeface="Noto Sans Symbols"/>
              <a:buChar char="🞐"/>
            </a:pPr>
            <a:r>
              <a:rPr lang="en"/>
              <a:t>Expected Outcomes</a:t>
            </a:r>
            <a:endParaRPr/>
          </a:p>
          <a:p>
            <a:pPr indent="0" lvl="0" marL="0" rtl="0" algn="l">
              <a:spcBef>
                <a:spcPts val="560"/>
              </a:spcBef>
              <a:spcAft>
                <a:spcPts val="0"/>
              </a:spcAft>
              <a:buSzPct val="75000"/>
              <a:buFont typeface="Noto Sans Symbols"/>
              <a:buNone/>
            </a:pPr>
            <a:r>
              <a:t/>
            </a:r>
            <a:endParaRPr/>
          </a:p>
          <a:p>
            <a:pPr indent="-302895" lvl="0" marL="342900" rtl="0" algn="l">
              <a:spcBef>
                <a:spcPts val="560"/>
              </a:spcBef>
              <a:spcAft>
                <a:spcPts val="0"/>
              </a:spcAft>
              <a:buSzPct val="75000"/>
              <a:buFont typeface="Noto Sans Symbols"/>
              <a:buChar char="🞐"/>
            </a:pPr>
            <a:r>
              <a:rPr lang="en"/>
              <a:t>Collaborators</a:t>
            </a:r>
            <a:endParaRPr/>
          </a:p>
          <a:p>
            <a:pPr indent="-251459" lvl="1" marL="742950" rtl="0" algn="l">
              <a:spcBef>
                <a:spcPts val="480"/>
              </a:spcBef>
              <a:spcAft>
                <a:spcPts val="0"/>
              </a:spcAft>
              <a:buSzPct val="75000"/>
              <a:buFont typeface="Noto Sans Symbols"/>
              <a:buChar char="■"/>
            </a:pPr>
            <a:r>
              <a:rPr lang="en"/>
              <a:t>OT, ABA, Speech, Developmental Peds</a:t>
            </a:r>
            <a:endParaRPr/>
          </a:p>
          <a:p>
            <a:pPr indent="0" lvl="2" marL="914400" rtl="0" algn="l">
              <a:spcBef>
                <a:spcPts val="400"/>
              </a:spcBef>
              <a:spcAft>
                <a:spcPts val="0"/>
              </a:spcAft>
              <a:buSzPct val="64999"/>
              <a:buFont typeface="Noto Sans Symbols"/>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29"/>
          <p:cNvSpPr txBox="1"/>
          <p:nvPr>
            <p:ph type="title"/>
          </p:nvPr>
        </p:nvSpPr>
        <p:spPr>
          <a:xfrm>
            <a:off x="177800" y="205978"/>
            <a:ext cx="8217000" cy="7656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Targets of Behavior Therapy</a:t>
            </a:r>
            <a:endParaRPr/>
          </a:p>
        </p:txBody>
      </p:sp>
      <p:sp>
        <p:nvSpPr>
          <p:cNvPr id="934" name="Google Shape;934;p129"/>
          <p:cNvSpPr txBox="1"/>
          <p:nvPr>
            <p:ph idx="1" type="body"/>
          </p:nvPr>
        </p:nvSpPr>
        <p:spPr>
          <a:xfrm>
            <a:off x="457200" y="1257300"/>
            <a:ext cx="7620000" cy="3695700"/>
          </a:xfrm>
          <a:prstGeom prst="rect">
            <a:avLst/>
          </a:prstGeom>
          <a:noFill/>
          <a:ln>
            <a:noFill/>
          </a:ln>
        </p:spPr>
        <p:txBody>
          <a:bodyPr anchorCtr="0" anchor="t" bIns="45700" lIns="91425" spcFirstLastPara="1" rIns="91425" wrap="square" tIns="45700">
            <a:normAutofit fontScale="85000" lnSpcReduction="20000"/>
          </a:bodyPr>
          <a:lstStyle/>
          <a:p>
            <a:pPr indent="-322897" lvl="0" marL="342900" rtl="0" algn="l">
              <a:spcBef>
                <a:spcPts val="0"/>
              </a:spcBef>
              <a:spcAft>
                <a:spcPts val="0"/>
              </a:spcAft>
              <a:buSzPct val="75000"/>
              <a:buFont typeface="Noto Sans Symbols"/>
              <a:buChar char="🞐"/>
            </a:pPr>
            <a:r>
              <a:rPr lang="en"/>
              <a:t>Transition to sleep</a:t>
            </a:r>
            <a:endParaRPr/>
          </a:p>
          <a:p>
            <a:pPr indent="-268605" lvl="1" marL="742950" rtl="0" algn="l">
              <a:spcBef>
                <a:spcPts val="480"/>
              </a:spcBef>
              <a:spcAft>
                <a:spcPts val="0"/>
              </a:spcAft>
              <a:buSzPct val="75000"/>
              <a:buFont typeface="Noto Sans Symbols"/>
              <a:buChar char="■"/>
            </a:pPr>
            <a:r>
              <a:rPr lang="en"/>
              <a:t>Changing activities</a:t>
            </a:r>
            <a:endParaRPr/>
          </a:p>
          <a:p>
            <a:pPr indent="-268605" lvl="1" marL="742950" rtl="0" algn="l">
              <a:spcBef>
                <a:spcPts val="480"/>
              </a:spcBef>
              <a:spcAft>
                <a:spcPts val="0"/>
              </a:spcAft>
              <a:buSzPct val="75000"/>
              <a:buFont typeface="Noto Sans Symbols"/>
              <a:buChar char="■"/>
            </a:pPr>
            <a:r>
              <a:rPr lang="en"/>
              <a:t>Settling/ calming down</a:t>
            </a:r>
            <a:endParaRPr/>
          </a:p>
          <a:p>
            <a:pPr indent="-268605" lvl="1" marL="742950" rtl="0" algn="l">
              <a:spcBef>
                <a:spcPts val="480"/>
              </a:spcBef>
              <a:spcAft>
                <a:spcPts val="0"/>
              </a:spcAft>
              <a:buSzPct val="75000"/>
              <a:buFont typeface="Noto Sans Symbols"/>
              <a:buChar char="■"/>
            </a:pPr>
            <a:r>
              <a:rPr lang="en"/>
              <a:t>Establish routine</a:t>
            </a:r>
            <a:endParaRPr/>
          </a:p>
          <a:p>
            <a:pPr indent="-268605" lvl="1" marL="742950" rtl="0" algn="l">
              <a:spcBef>
                <a:spcPts val="480"/>
              </a:spcBef>
              <a:spcAft>
                <a:spcPts val="0"/>
              </a:spcAft>
              <a:buSzPct val="75000"/>
              <a:buFont typeface="Noto Sans Symbols"/>
              <a:buChar char="■"/>
            </a:pPr>
            <a:r>
              <a:rPr lang="en"/>
              <a:t>Anxiety</a:t>
            </a:r>
            <a:endParaRPr/>
          </a:p>
          <a:p>
            <a:pPr indent="-268605" lvl="1" marL="742950" rtl="0" algn="l">
              <a:spcBef>
                <a:spcPts val="480"/>
              </a:spcBef>
              <a:spcAft>
                <a:spcPts val="0"/>
              </a:spcAft>
              <a:buSzPct val="75000"/>
              <a:buFont typeface="Noto Sans Symbols"/>
              <a:buChar char="■"/>
            </a:pPr>
            <a:r>
              <a:rPr lang="en"/>
              <a:t>Sensory issues</a:t>
            </a:r>
            <a:endParaRPr/>
          </a:p>
          <a:p>
            <a:pPr indent="0" lvl="1" marL="411480" rtl="0" algn="l">
              <a:spcBef>
                <a:spcPts val="480"/>
              </a:spcBef>
              <a:spcAft>
                <a:spcPts val="0"/>
              </a:spcAft>
              <a:buSzPct val="75000"/>
              <a:buFont typeface="Noto Sans Symbols"/>
              <a:buNone/>
            </a:pPr>
            <a:r>
              <a:t/>
            </a:r>
            <a:endParaRPr/>
          </a:p>
          <a:p>
            <a:pPr indent="-322897" lvl="0" marL="342900" rtl="0" algn="l">
              <a:spcBef>
                <a:spcPts val="560"/>
              </a:spcBef>
              <a:spcAft>
                <a:spcPts val="0"/>
              </a:spcAft>
              <a:buSzPct val="75000"/>
              <a:buFont typeface="Noto Sans Symbols"/>
              <a:buChar char="🞐"/>
            </a:pPr>
            <a:r>
              <a:rPr lang="en"/>
              <a:t>Understanding expectations around sleep</a:t>
            </a:r>
            <a:endParaRPr/>
          </a:p>
          <a:p>
            <a:pPr indent="-268605" lvl="1" marL="742950" rtl="0" algn="l">
              <a:spcBef>
                <a:spcPts val="480"/>
              </a:spcBef>
              <a:spcAft>
                <a:spcPts val="0"/>
              </a:spcAft>
              <a:buSzPct val="75000"/>
              <a:buFont typeface="Noto Sans Symbols"/>
              <a:buChar char="■"/>
            </a:pPr>
            <a:r>
              <a:rPr lang="en"/>
              <a:t>Visual schedule</a:t>
            </a:r>
            <a:endParaRPr/>
          </a:p>
          <a:p>
            <a:pPr indent="-268605" lvl="1" marL="742950" rtl="0" algn="l">
              <a:spcBef>
                <a:spcPts val="480"/>
              </a:spcBef>
              <a:spcAft>
                <a:spcPts val="0"/>
              </a:spcAft>
              <a:buSzPct val="75000"/>
              <a:buFont typeface="Noto Sans Symbols"/>
              <a:buChar char="■"/>
            </a:pPr>
            <a:r>
              <a:rPr lang="en"/>
              <a:t>Social story</a:t>
            </a:r>
            <a:endParaRPr/>
          </a:p>
          <a:p>
            <a:pPr indent="0" lvl="1" marL="411480" rtl="0" algn="l">
              <a:spcBef>
                <a:spcPts val="480"/>
              </a:spcBef>
              <a:spcAft>
                <a:spcPts val="0"/>
              </a:spcAft>
              <a:buSzPct val="75000"/>
              <a:buFont typeface="Noto Sans Symbols"/>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30"/>
          <p:cNvSpPr txBox="1"/>
          <p:nvPr>
            <p:ph type="title"/>
          </p:nvPr>
        </p:nvSpPr>
        <p:spPr>
          <a:xfrm>
            <a:off x="237067" y="3454400"/>
            <a:ext cx="8771400" cy="1279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 </a:t>
            </a:r>
            <a:endParaRPr/>
          </a:p>
        </p:txBody>
      </p:sp>
      <p:pic>
        <p:nvPicPr>
          <p:cNvPr id="940" name="Google Shape;940;p130"/>
          <p:cNvPicPr preferRelativeResize="0"/>
          <p:nvPr/>
        </p:nvPicPr>
        <p:blipFill rotWithShape="1">
          <a:blip r:embed="rId3">
            <a:alphaModFix/>
          </a:blip>
          <a:srcRect b="0" l="0" r="0" t="0"/>
          <a:stretch/>
        </p:blipFill>
        <p:spPr>
          <a:xfrm>
            <a:off x="1900765" y="193497"/>
            <a:ext cx="3527425" cy="2972347"/>
          </a:xfrm>
          <a:prstGeom prst="rect">
            <a:avLst/>
          </a:prstGeom>
          <a:noFill/>
          <a:ln>
            <a:noFill/>
          </a:ln>
        </p:spPr>
      </p:pic>
      <p:sp>
        <p:nvSpPr>
          <p:cNvPr id="941" name="Google Shape;941;p130"/>
          <p:cNvSpPr txBox="1"/>
          <p:nvPr>
            <p:ph idx="1" type="body"/>
          </p:nvPr>
        </p:nvSpPr>
        <p:spPr>
          <a:xfrm>
            <a:off x="457200" y="3263899"/>
            <a:ext cx="8229600" cy="172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100"/>
              <a:buNone/>
            </a:pPr>
            <a:r>
              <a:rPr lang="en"/>
              <a:t>Sometimes I will wake up during the night. Lots of people wake up in the night. I should stay in bed.</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31"/>
          <p:cNvSpPr txBox="1"/>
          <p:nvPr>
            <p:ph idx="1" type="body"/>
          </p:nvPr>
        </p:nvSpPr>
        <p:spPr>
          <a:xfrm>
            <a:off x="457200" y="3441699"/>
            <a:ext cx="8534400" cy="154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100"/>
              <a:buNone/>
            </a:pPr>
            <a:r>
              <a:rPr lang="en"/>
              <a:t>When I wake up at night I can find a stuffed animal, snuggle with my blanket, listen to music or just roll over and close my eyes. </a:t>
            </a:r>
            <a:endParaRPr/>
          </a:p>
        </p:txBody>
      </p:sp>
      <p:pic>
        <p:nvPicPr>
          <p:cNvPr id="947" name="Google Shape;947;p131"/>
          <p:cNvPicPr preferRelativeResize="0"/>
          <p:nvPr/>
        </p:nvPicPr>
        <p:blipFill rotWithShape="1">
          <a:blip r:embed="rId3">
            <a:alphaModFix/>
          </a:blip>
          <a:srcRect b="0" l="0" r="0" t="0"/>
          <a:stretch/>
        </p:blipFill>
        <p:spPr>
          <a:xfrm>
            <a:off x="226290" y="224081"/>
            <a:ext cx="1535257" cy="1285876"/>
          </a:xfrm>
          <a:prstGeom prst="rect">
            <a:avLst/>
          </a:prstGeom>
          <a:noFill/>
          <a:ln>
            <a:noFill/>
          </a:ln>
        </p:spPr>
      </p:pic>
      <p:pic>
        <p:nvPicPr>
          <p:cNvPr id="948" name="Google Shape;948;p131"/>
          <p:cNvPicPr preferRelativeResize="0"/>
          <p:nvPr/>
        </p:nvPicPr>
        <p:blipFill rotWithShape="1">
          <a:blip r:embed="rId4">
            <a:alphaModFix/>
          </a:blip>
          <a:srcRect b="0" l="0" r="0" t="0"/>
          <a:stretch/>
        </p:blipFill>
        <p:spPr>
          <a:xfrm>
            <a:off x="5469467" y="415924"/>
            <a:ext cx="2413000" cy="2014916"/>
          </a:xfrm>
          <a:prstGeom prst="rect">
            <a:avLst/>
          </a:prstGeom>
          <a:noFill/>
          <a:ln>
            <a:noFill/>
          </a:ln>
        </p:spPr>
      </p:pic>
      <p:pic>
        <p:nvPicPr>
          <p:cNvPr id="949" name="Google Shape;949;p131"/>
          <p:cNvPicPr preferRelativeResize="0"/>
          <p:nvPr/>
        </p:nvPicPr>
        <p:blipFill rotWithShape="1">
          <a:blip r:embed="rId5">
            <a:alphaModFix/>
          </a:blip>
          <a:srcRect b="0" l="0" r="0" t="0"/>
          <a:stretch/>
        </p:blipFill>
        <p:spPr>
          <a:xfrm>
            <a:off x="2705924" y="1762936"/>
            <a:ext cx="1831357" cy="15385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32"/>
          <p:cNvSpPr txBox="1"/>
          <p:nvPr>
            <p:ph idx="1" type="body"/>
          </p:nvPr>
        </p:nvSpPr>
        <p:spPr>
          <a:xfrm>
            <a:off x="457200" y="3352800"/>
            <a:ext cx="8382000" cy="1612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100"/>
              <a:buNone/>
            </a:pPr>
            <a:r>
              <a:rPr lang="en"/>
              <a:t>Sometimes falling back to sleep will take awhile. That’s okay! I can think about happy things, like my favorite  movie or my favorite place to visit.</a:t>
            </a:r>
            <a:endParaRPr/>
          </a:p>
        </p:txBody>
      </p:sp>
      <p:pic>
        <p:nvPicPr>
          <p:cNvPr descr="Moving train on its tracks" id="955" name="Google Shape;955;p132"/>
          <p:cNvPicPr preferRelativeResize="0"/>
          <p:nvPr/>
        </p:nvPicPr>
        <p:blipFill rotWithShape="1">
          <a:blip r:embed="rId3">
            <a:alphaModFix/>
          </a:blip>
          <a:srcRect b="0" l="0" r="0" t="0"/>
          <a:stretch/>
        </p:blipFill>
        <p:spPr>
          <a:xfrm>
            <a:off x="2514600" y="1776256"/>
            <a:ext cx="2057398" cy="1377265"/>
          </a:xfrm>
          <a:prstGeom prst="rect">
            <a:avLst/>
          </a:prstGeom>
          <a:noFill/>
          <a:ln>
            <a:noFill/>
          </a:ln>
        </p:spPr>
      </p:pic>
      <p:pic>
        <p:nvPicPr>
          <p:cNvPr descr="Idea outline" id="956" name="Google Shape;956;p132"/>
          <p:cNvPicPr preferRelativeResize="0"/>
          <p:nvPr/>
        </p:nvPicPr>
        <p:blipFill rotWithShape="1">
          <a:blip r:embed="rId4">
            <a:alphaModFix/>
          </a:blip>
          <a:srcRect b="0" l="0" r="0" t="0"/>
          <a:stretch/>
        </p:blipFill>
        <p:spPr>
          <a:xfrm>
            <a:off x="462224" y="1257300"/>
            <a:ext cx="1485900" cy="1485900"/>
          </a:xfrm>
          <a:prstGeom prst="rect">
            <a:avLst/>
          </a:prstGeom>
          <a:noFill/>
          <a:ln>
            <a:noFill/>
          </a:ln>
        </p:spPr>
      </p:pic>
      <p:pic>
        <p:nvPicPr>
          <p:cNvPr descr="Lawnmower and straw hat" id="957" name="Google Shape;957;p132"/>
          <p:cNvPicPr preferRelativeResize="0"/>
          <p:nvPr/>
        </p:nvPicPr>
        <p:blipFill rotWithShape="1">
          <a:blip r:embed="rId5">
            <a:alphaModFix/>
          </a:blip>
          <a:srcRect b="0" l="0" r="0" t="0"/>
          <a:stretch/>
        </p:blipFill>
        <p:spPr>
          <a:xfrm>
            <a:off x="5938576" y="1181937"/>
            <a:ext cx="2057405" cy="13716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text, ground&#10;&#10;Description automatically generated" id="357" name="Google Shape;357;p70"/>
          <p:cNvPicPr preferRelativeResize="0"/>
          <p:nvPr>
            <p:ph idx="1" type="body"/>
          </p:nvPr>
        </p:nvPicPr>
        <p:blipFill rotWithShape="1">
          <a:blip r:embed="rId3">
            <a:alphaModFix/>
          </a:blip>
          <a:srcRect b="0" l="21789" r="0" t="0"/>
          <a:stretch/>
        </p:blipFill>
        <p:spPr>
          <a:xfrm>
            <a:off x="366340" y="1200118"/>
            <a:ext cx="4148700" cy="3440700"/>
          </a:xfrm>
          <a:prstGeom prst="rect">
            <a:avLst/>
          </a:prstGeom>
          <a:noFill/>
          <a:ln>
            <a:noFill/>
          </a:ln>
        </p:spPr>
      </p:pic>
      <p:sp>
        <p:nvSpPr>
          <p:cNvPr id="358" name="Google Shape;358;p70"/>
          <p:cNvSpPr txBox="1"/>
          <p:nvPr>
            <p:ph idx="2" type="body"/>
          </p:nvPr>
        </p:nvSpPr>
        <p:spPr>
          <a:xfrm>
            <a:off x="4640869" y="1200117"/>
            <a:ext cx="4408500" cy="344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767679"/>
              </a:buClr>
              <a:buSzPts val="1200"/>
              <a:buChar char="•"/>
            </a:pPr>
            <a:r>
              <a:rPr lang="en" sz="1200"/>
              <a:t>Autism Spectrum Disorder (ASD) IS NOT A SINGLE DISORDER</a:t>
            </a:r>
            <a:endParaRPr/>
          </a:p>
          <a:p>
            <a:pPr indent="-184150" lvl="1" marL="520700" rtl="0" algn="l">
              <a:lnSpc>
                <a:spcPct val="90000"/>
              </a:lnSpc>
              <a:spcBef>
                <a:spcPts val="800"/>
              </a:spcBef>
              <a:spcAft>
                <a:spcPts val="0"/>
              </a:spcAft>
              <a:buClr>
                <a:srgbClr val="767679"/>
              </a:buClr>
              <a:buSzPts val="1100"/>
              <a:buChar char="•"/>
            </a:pPr>
            <a:r>
              <a:rPr lang="en" sz="1100"/>
              <a:t>“ASD is a common syndrome that comprises, at least in part, several hundred rare disorders.” – Dan Geschwind and Matthew State</a:t>
            </a:r>
            <a:endParaRPr/>
          </a:p>
          <a:p>
            <a:pPr indent="-184150" lvl="1" marL="520700" rtl="0" algn="l">
              <a:lnSpc>
                <a:spcPct val="90000"/>
              </a:lnSpc>
              <a:spcBef>
                <a:spcPts val="800"/>
              </a:spcBef>
              <a:spcAft>
                <a:spcPts val="0"/>
              </a:spcAft>
              <a:buClr>
                <a:srgbClr val="767679"/>
              </a:buClr>
              <a:buSzPts val="1100"/>
              <a:buChar char="•"/>
            </a:pPr>
            <a:r>
              <a:rPr lang="en" sz="1100"/>
              <a:t>Analogy: Cancer, Anemia, Dementia</a:t>
            </a:r>
            <a:endParaRPr/>
          </a:p>
          <a:p>
            <a:pPr indent="-184150" lvl="1" marL="520700" rtl="0" algn="l">
              <a:lnSpc>
                <a:spcPct val="90000"/>
              </a:lnSpc>
              <a:spcBef>
                <a:spcPts val="800"/>
              </a:spcBef>
              <a:spcAft>
                <a:spcPts val="0"/>
              </a:spcAft>
              <a:buClr>
                <a:srgbClr val="767679"/>
              </a:buClr>
              <a:buSzPts val="1100"/>
              <a:buChar char="•"/>
            </a:pPr>
            <a:r>
              <a:rPr lang="en" sz="1100"/>
              <a:t>A description of symptoms that result from a multitude of different disorders</a:t>
            </a:r>
            <a:endParaRPr/>
          </a:p>
          <a:p>
            <a:pPr indent="-177800" lvl="0" marL="177800" rtl="0" algn="l">
              <a:lnSpc>
                <a:spcPct val="90000"/>
              </a:lnSpc>
              <a:spcBef>
                <a:spcPts val="1200"/>
              </a:spcBef>
              <a:spcAft>
                <a:spcPts val="0"/>
              </a:spcAft>
              <a:buClr>
                <a:srgbClr val="767679"/>
              </a:buClr>
              <a:buSzPts val="1200"/>
              <a:buChar char="•"/>
            </a:pPr>
            <a:r>
              <a:rPr lang="en" sz="1200"/>
              <a:t>Over 100 genes have been implicated as a risk factors for ASD</a:t>
            </a:r>
            <a:endParaRPr/>
          </a:p>
          <a:p>
            <a:pPr indent="-184150" lvl="1" marL="520700" rtl="0" algn="l">
              <a:lnSpc>
                <a:spcPct val="90000"/>
              </a:lnSpc>
              <a:spcBef>
                <a:spcPts val="800"/>
              </a:spcBef>
              <a:spcAft>
                <a:spcPts val="0"/>
              </a:spcAft>
              <a:buClr>
                <a:srgbClr val="767679"/>
              </a:buClr>
              <a:buSzPts val="1100"/>
              <a:buChar char="•"/>
            </a:pPr>
            <a:r>
              <a:rPr lang="en" sz="1100"/>
              <a:t>Eg; Shank3 (Phelan-McDermid Syndrome), FMR1 expansion mutation (Fragile X), 21 Duplication (Down’s Syndrome), MECP2 (Rett Syndrome), NGLN3, etc).</a:t>
            </a:r>
            <a:endParaRPr/>
          </a:p>
          <a:p>
            <a:pPr indent="-177800" lvl="0" marL="177800" rtl="0" algn="l">
              <a:lnSpc>
                <a:spcPct val="90000"/>
              </a:lnSpc>
              <a:spcBef>
                <a:spcPts val="1200"/>
              </a:spcBef>
              <a:spcAft>
                <a:spcPts val="0"/>
              </a:spcAft>
              <a:buClr>
                <a:srgbClr val="767679"/>
              </a:buClr>
              <a:buSzPts val="1200"/>
              <a:buChar char="•"/>
            </a:pPr>
            <a:r>
              <a:rPr lang="en" sz="1200"/>
              <a:t>Genetic Overlap:</a:t>
            </a:r>
            <a:endParaRPr/>
          </a:p>
          <a:p>
            <a:pPr indent="-184150" lvl="1" marL="520700" rtl="0" algn="l">
              <a:lnSpc>
                <a:spcPct val="90000"/>
              </a:lnSpc>
              <a:spcBef>
                <a:spcPts val="800"/>
              </a:spcBef>
              <a:spcAft>
                <a:spcPts val="0"/>
              </a:spcAft>
              <a:buClr>
                <a:srgbClr val="767679"/>
              </a:buClr>
              <a:buSzPts val="1100"/>
              <a:buChar char="•"/>
            </a:pPr>
            <a:r>
              <a:rPr lang="en" sz="1100"/>
              <a:t>ASD related genes also raise the risk for non-ASD neurological, neurodevelopmental or psychiatric disorders by virtue of shared genetics underpinnings.</a:t>
            </a:r>
            <a:endParaRPr/>
          </a:p>
        </p:txBody>
      </p:sp>
      <p:sp>
        <p:nvSpPr>
          <p:cNvPr id="359" name="Google Shape;359;p70"/>
          <p:cNvSpPr txBox="1"/>
          <p:nvPr>
            <p:ph type="title"/>
          </p:nvPr>
        </p:nvSpPr>
        <p:spPr>
          <a:xfrm>
            <a:off x="366339" y="273844"/>
            <a:ext cx="85491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Overview of Co-Occurring Disorders in ASD</a:t>
            </a:r>
            <a:endParaRPr/>
          </a:p>
        </p:txBody>
      </p:sp>
      <p:sp>
        <p:nvSpPr>
          <p:cNvPr id="360" name="Google Shape;360;p70"/>
          <p:cNvSpPr txBox="1"/>
          <p:nvPr/>
        </p:nvSpPr>
        <p:spPr>
          <a:xfrm>
            <a:off x="2500169" y="4771553"/>
            <a:ext cx="41436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800" u="none" strike="noStrike">
                <a:solidFill>
                  <a:srgbClr val="767679"/>
                </a:solidFill>
                <a:latin typeface="Arial"/>
                <a:ea typeface="Arial"/>
                <a:cs typeface="Arial"/>
                <a:sym typeface="Arial"/>
              </a:rPr>
              <a:t>Geschwind &amp; State, www.thelancet.com/neurology </a:t>
            </a:r>
            <a:r>
              <a:rPr b="1" i="0" lang="en" sz="800" u="none" strike="noStrike">
                <a:solidFill>
                  <a:srgbClr val="767679"/>
                </a:solidFill>
                <a:latin typeface="Arial"/>
                <a:ea typeface="Arial"/>
                <a:cs typeface="Arial"/>
                <a:sym typeface="Arial"/>
              </a:rPr>
              <a:t>Vol 14 November 2015</a:t>
            </a:r>
            <a:endParaRPr sz="800">
              <a:solidFill>
                <a:srgbClr val="767679"/>
              </a:solidFill>
              <a:latin typeface="Arial"/>
              <a:ea typeface="Arial"/>
              <a:cs typeface="Arial"/>
              <a:sym typeface="Arial"/>
            </a:endParaRPr>
          </a:p>
        </p:txBody>
      </p:sp>
      <p:sp>
        <p:nvSpPr>
          <p:cNvPr id="361" name="Google Shape;361;p70"/>
          <p:cNvSpPr/>
          <p:nvPr/>
        </p:nvSpPr>
        <p:spPr>
          <a:xfrm>
            <a:off x="4891489" y="4114800"/>
            <a:ext cx="4023900" cy="6567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33"/>
          <p:cNvSpPr txBox="1"/>
          <p:nvPr>
            <p:ph idx="1" type="body"/>
          </p:nvPr>
        </p:nvSpPr>
        <p:spPr>
          <a:xfrm>
            <a:off x="457200" y="3594100"/>
            <a:ext cx="8229600" cy="965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100"/>
              <a:buNone/>
            </a:pPr>
            <a:r>
              <a:rPr lang="en"/>
              <a:t>Now that I am 10 I can fall asleep and stay in my own bed all night long!</a:t>
            </a:r>
            <a:endParaRPr/>
          </a:p>
        </p:txBody>
      </p:sp>
      <p:pic>
        <p:nvPicPr>
          <p:cNvPr id="963" name="Google Shape;963;p133"/>
          <p:cNvPicPr preferRelativeResize="0"/>
          <p:nvPr/>
        </p:nvPicPr>
        <p:blipFill rotWithShape="1">
          <a:blip r:embed="rId3">
            <a:alphaModFix/>
          </a:blip>
          <a:srcRect b="0" l="0" r="0" t="0"/>
          <a:stretch/>
        </p:blipFill>
        <p:spPr>
          <a:xfrm>
            <a:off x="2070100" y="177800"/>
            <a:ext cx="3752850" cy="3162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34"/>
          <p:cNvSpPr txBox="1"/>
          <p:nvPr>
            <p:ph type="title"/>
          </p:nvPr>
        </p:nvSpPr>
        <p:spPr>
          <a:xfrm>
            <a:off x="457200" y="205978"/>
            <a:ext cx="7620000" cy="756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Other Interventions</a:t>
            </a:r>
            <a:endParaRPr/>
          </a:p>
        </p:txBody>
      </p:sp>
      <p:sp>
        <p:nvSpPr>
          <p:cNvPr id="969" name="Google Shape;969;p134"/>
          <p:cNvSpPr txBox="1"/>
          <p:nvPr>
            <p:ph idx="1" type="body"/>
          </p:nvPr>
        </p:nvSpPr>
        <p:spPr>
          <a:xfrm>
            <a:off x="457200" y="1200150"/>
            <a:ext cx="7620000" cy="3362400"/>
          </a:xfrm>
          <a:prstGeom prst="rect">
            <a:avLst/>
          </a:prstGeom>
          <a:noFill/>
          <a:ln>
            <a:noFill/>
          </a:ln>
        </p:spPr>
        <p:txBody>
          <a:bodyPr anchorCtr="0" anchor="t" bIns="45700" lIns="91425" spcFirstLastPara="1" rIns="91425" wrap="square" tIns="45700">
            <a:normAutofit fontScale="55000" lnSpcReduction="20000"/>
          </a:bodyPr>
          <a:lstStyle/>
          <a:p>
            <a:pPr indent="-302895" lvl="0" marL="342900" rtl="0" algn="l">
              <a:spcBef>
                <a:spcPts val="0"/>
              </a:spcBef>
              <a:spcAft>
                <a:spcPts val="0"/>
              </a:spcAft>
              <a:buSzPct val="75000"/>
              <a:buChar char="🞐"/>
            </a:pPr>
            <a:r>
              <a:rPr lang="en"/>
              <a:t>Evidence does not support:</a:t>
            </a:r>
            <a:endParaRPr/>
          </a:p>
          <a:p>
            <a:pPr indent="-251459" lvl="1" marL="742950" rtl="0" algn="l">
              <a:spcBef>
                <a:spcPts val="408"/>
              </a:spcBef>
              <a:spcAft>
                <a:spcPts val="0"/>
              </a:spcAft>
              <a:buSzPct val="75000"/>
              <a:buChar char="■"/>
            </a:pPr>
            <a:r>
              <a:rPr lang="en"/>
              <a:t>Handouts alone  </a:t>
            </a:r>
            <a:endParaRPr/>
          </a:p>
          <a:p>
            <a:pPr indent="-251459" lvl="1" marL="742950" rtl="0" algn="l">
              <a:spcBef>
                <a:spcPts val="408"/>
              </a:spcBef>
              <a:spcAft>
                <a:spcPts val="0"/>
              </a:spcAft>
              <a:buSzPct val="75000"/>
              <a:buChar char="■"/>
            </a:pPr>
            <a:r>
              <a:rPr lang="en"/>
              <a:t>Aromatherapy</a:t>
            </a:r>
            <a:endParaRPr/>
          </a:p>
          <a:p>
            <a:pPr indent="0" lvl="1" marL="411480" rtl="0" algn="l">
              <a:spcBef>
                <a:spcPts val="408"/>
              </a:spcBef>
              <a:spcAft>
                <a:spcPts val="0"/>
              </a:spcAft>
              <a:buSzPct val="75000"/>
              <a:buFont typeface="Noto Sans Symbols"/>
              <a:buNone/>
            </a:pPr>
            <a:r>
              <a:t/>
            </a:r>
            <a:endParaRPr/>
          </a:p>
          <a:p>
            <a:pPr indent="-302895" lvl="0" marL="342900" rtl="0" algn="l">
              <a:spcBef>
                <a:spcPts val="476"/>
              </a:spcBef>
              <a:spcAft>
                <a:spcPts val="0"/>
              </a:spcAft>
              <a:buSzPct val="75000"/>
              <a:buChar char="🞐"/>
            </a:pPr>
            <a:r>
              <a:rPr lang="en"/>
              <a:t>Evidence does support:</a:t>
            </a:r>
            <a:endParaRPr/>
          </a:p>
          <a:p>
            <a:pPr indent="-251459" lvl="1" marL="742950" rtl="0" algn="l">
              <a:spcBef>
                <a:spcPts val="408"/>
              </a:spcBef>
              <a:spcAft>
                <a:spcPts val="0"/>
              </a:spcAft>
              <a:buSzPct val="75000"/>
              <a:buChar char="■"/>
            </a:pPr>
            <a:r>
              <a:rPr lang="en"/>
              <a:t>Behavioral interventions</a:t>
            </a:r>
            <a:endParaRPr/>
          </a:p>
          <a:p>
            <a:pPr indent="-251459" lvl="1" marL="742950" rtl="0" algn="l">
              <a:spcBef>
                <a:spcPts val="408"/>
              </a:spcBef>
              <a:spcAft>
                <a:spcPts val="0"/>
              </a:spcAft>
              <a:buSzPct val="75000"/>
              <a:buChar char="■"/>
            </a:pPr>
            <a:r>
              <a:rPr lang="en"/>
              <a:t>Melatonin</a:t>
            </a:r>
            <a:endParaRPr/>
          </a:p>
          <a:p>
            <a:pPr indent="-251459" lvl="1" marL="742950" rtl="0" algn="l">
              <a:spcBef>
                <a:spcPts val="408"/>
              </a:spcBef>
              <a:spcAft>
                <a:spcPts val="0"/>
              </a:spcAft>
              <a:buSzPct val="75000"/>
              <a:buChar char="■"/>
            </a:pPr>
            <a:r>
              <a:rPr lang="en"/>
              <a:t>Medications (clonidine)</a:t>
            </a:r>
            <a:endParaRPr/>
          </a:p>
          <a:p>
            <a:pPr indent="0" lvl="1" marL="411480" rtl="0" algn="l">
              <a:spcBef>
                <a:spcPts val="408"/>
              </a:spcBef>
              <a:spcAft>
                <a:spcPts val="0"/>
              </a:spcAft>
              <a:buSzPct val="75000"/>
              <a:buFont typeface="Noto Sans Symbols"/>
              <a:buNone/>
            </a:pPr>
            <a:r>
              <a:t/>
            </a:r>
            <a:endParaRPr/>
          </a:p>
          <a:p>
            <a:pPr indent="-302895" lvl="0" marL="342900" rtl="0" algn="l">
              <a:spcBef>
                <a:spcPts val="476"/>
              </a:spcBef>
              <a:spcAft>
                <a:spcPts val="0"/>
              </a:spcAft>
              <a:buSzPct val="75000"/>
              <a:buChar char="🞐"/>
            </a:pPr>
            <a:r>
              <a:rPr lang="en"/>
              <a:t>Some support for:</a:t>
            </a:r>
            <a:endParaRPr/>
          </a:p>
          <a:p>
            <a:pPr indent="-251459" lvl="1" marL="742950" rtl="0" algn="l">
              <a:spcBef>
                <a:spcPts val="408"/>
              </a:spcBef>
              <a:spcAft>
                <a:spcPts val="0"/>
              </a:spcAft>
              <a:buSzPct val="75000"/>
              <a:buChar char="■"/>
            </a:pPr>
            <a:r>
              <a:rPr lang="en"/>
              <a:t>Weighted blankets</a:t>
            </a:r>
            <a:endParaRPr/>
          </a:p>
          <a:p>
            <a:pPr indent="-251459" lvl="1" marL="742950" rtl="0" algn="l">
              <a:spcBef>
                <a:spcPts val="408"/>
              </a:spcBef>
              <a:spcAft>
                <a:spcPts val="0"/>
              </a:spcAft>
              <a:buSzPct val="75000"/>
              <a:buChar char="■"/>
            </a:pPr>
            <a:r>
              <a:rPr lang="en"/>
              <a:t>Seep restriction </a:t>
            </a:r>
            <a:endParaRPr/>
          </a:p>
          <a:p>
            <a:pPr indent="-251459" lvl="1" marL="742950" rtl="0" algn="l">
              <a:spcBef>
                <a:spcPts val="408"/>
              </a:spcBef>
              <a:spcAft>
                <a:spcPts val="0"/>
              </a:spcAft>
              <a:buSzPct val="75000"/>
              <a:buChar char="■"/>
            </a:pPr>
            <a:r>
              <a:rPr lang="en"/>
              <a:t>Meditative movement (e.g. yoga, tai chi)</a:t>
            </a:r>
            <a:endParaRPr/>
          </a:p>
          <a:p>
            <a:pPr indent="-251459" lvl="1" marL="742950" rtl="0" algn="l">
              <a:spcBef>
                <a:spcPts val="408"/>
              </a:spcBef>
              <a:spcAft>
                <a:spcPts val="0"/>
              </a:spcAft>
              <a:buSzPct val="75000"/>
              <a:buChar char="■"/>
            </a:pPr>
            <a:r>
              <a:rPr lang="en"/>
              <a:t>Sensory strategies</a:t>
            </a:r>
            <a:endParaRPr/>
          </a:p>
        </p:txBody>
      </p:sp>
      <p:sp>
        <p:nvSpPr>
          <p:cNvPr id="970" name="Google Shape;970;p134"/>
          <p:cNvSpPr txBox="1"/>
          <p:nvPr/>
        </p:nvSpPr>
        <p:spPr>
          <a:xfrm>
            <a:off x="457200" y="4733925"/>
            <a:ext cx="7099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lang="en" sz="1200">
                <a:solidFill>
                  <a:schemeClr val="lt1"/>
                </a:solidFill>
                <a:latin typeface="Verdana"/>
                <a:ea typeface="Verdana"/>
                <a:cs typeface="Verdana"/>
                <a:sym typeface="Verdana"/>
              </a:rPr>
              <a:t>Adkins et al. 2012, Escalona et al. 2001; Frasier; Griggs-Damberger &amp; Ralls 2013; Malow et al. 2012, Piravej et al. 2009; Souders et al. 2017; Wang et al. 2016</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35"/>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OT and Behavior Therapists</a:t>
            </a:r>
            <a:endParaRPr/>
          </a:p>
        </p:txBody>
      </p:sp>
      <p:sp>
        <p:nvSpPr>
          <p:cNvPr id="976" name="Google Shape;976;p135"/>
          <p:cNvSpPr txBox="1"/>
          <p:nvPr>
            <p:ph idx="1" type="body"/>
          </p:nvPr>
        </p:nvSpPr>
        <p:spPr>
          <a:xfrm>
            <a:off x="457200" y="900113"/>
            <a:ext cx="8229600" cy="2548500"/>
          </a:xfrm>
          <a:prstGeom prst="rect">
            <a:avLst/>
          </a:prstGeom>
          <a:noFill/>
          <a:ln>
            <a:noFill/>
          </a:ln>
        </p:spPr>
        <p:txBody>
          <a:bodyPr anchorCtr="0" anchor="t" bIns="45700" lIns="91425" spcFirstLastPara="1" rIns="91425" wrap="square" tIns="45700">
            <a:normAutofit fontScale="40000" lnSpcReduction="10000"/>
          </a:bodyPr>
          <a:lstStyle/>
          <a:p>
            <a:pPr indent="-282892" lvl="0" marL="342900" rtl="0" algn="l">
              <a:spcBef>
                <a:spcPts val="0"/>
              </a:spcBef>
              <a:spcAft>
                <a:spcPts val="0"/>
              </a:spcAft>
              <a:buSzPct val="75000"/>
              <a:buChar char="🞐"/>
            </a:pPr>
            <a:r>
              <a:rPr lang="en"/>
              <a:t>Visual supports</a:t>
            </a:r>
            <a:endParaRPr/>
          </a:p>
          <a:p>
            <a:pPr indent="-234314" lvl="1" marL="742950" rtl="0" algn="l">
              <a:spcBef>
                <a:spcPts val="408"/>
              </a:spcBef>
              <a:spcAft>
                <a:spcPts val="0"/>
              </a:spcAft>
              <a:buSzPct val="75000"/>
              <a:buChar char="■"/>
            </a:pPr>
            <a:r>
              <a:rPr lang="en"/>
              <a:t>Social stories</a:t>
            </a:r>
            <a:endParaRPr/>
          </a:p>
          <a:p>
            <a:pPr indent="-234314" lvl="1" marL="742950" rtl="0" algn="l">
              <a:spcBef>
                <a:spcPts val="408"/>
              </a:spcBef>
              <a:spcAft>
                <a:spcPts val="0"/>
              </a:spcAft>
              <a:buSzPct val="75000"/>
              <a:buChar char="■"/>
            </a:pPr>
            <a:r>
              <a:rPr lang="en"/>
              <a:t>Visual schedule</a:t>
            </a:r>
            <a:endParaRPr/>
          </a:p>
          <a:p>
            <a:pPr indent="-234314" lvl="1" marL="742950" rtl="0" algn="l">
              <a:spcBef>
                <a:spcPts val="408"/>
              </a:spcBef>
              <a:spcAft>
                <a:spcPts val="0"/>
              </a:spcAft>
              <a:buSzPct val="75000"/>
              <a:buChar char="■"/>
            </a:pPr>
            <a:r>
              <a:rPr lang="en"/>
              <a:t>Motivation (If/ Then)</a:t>
            </a:r>
            <a:endParaRPr/>
          </a:p>
          <a:p>
            <a:pPr indent="0" lvl="0" marL="114300" rtl="0" algn="l">
              <a:spcBef>
                <a:spcPts val="476"/>
              </a:spcBef>
              <a:spcAft>
                <a:spcPts val="0"/>
              </a:spcAft>
              <a:buSzPct val="75000"/>
              <a:buFont typeface="Noto Sans Symbols"/>
              <a:buNone/>
            </a:pPr>
            <a:r>
              <a:t/>
            </a:r>
            <a:endParaRPr/>
          </a:p>
          <a:p>
            <a:pPr indent="-282892" lvl="0" marL="342900" rtl="0" algn="l">
              <a:spcBef>
                <a:spcPts val="476"/>
              </a:spcBef>
              <a:spcAft>
                <a:spcPts val="0"/>
              </a:spcAft>
              <a:buSzPct val="75000"/>
              <a:buChar char="🞐"/>
            </a:pPr>
            <a:r>
              <a:rPr lang="en"/>
              <a:t>Transitions</a:t>
            </a:r>
            <a:endParaRPr/>
          </a:p>
          <a:p>
            <a:pPr indent="-234314" lvl="1" marL="742950" rtl="0" algn="l">
              <a:spcBef>
                <a:spcPts val="408"/>
              </a:spcBef>
              <a:spcAft>
                <a:spcPts val="0"/>
              </a:spcAft>
              <a:buSzPct val="75000"/>
              <a:buChar char="■"/>
            </a:pPr>
            <a:r>
              <a:rPr lang="en"/>
              <a:t>Multiple warnings</a:t>
            </a:r>
            <a:endParaRPr/>
          </a:p>
          <a:p>
            <a:pPr indent="-234314" lvl="1" marL="742950" rtl="0" algn="l">
              <a:spcBef>
                <a:spcPts val="408"/>
              </a:spcBef>
              <a:spcAft>
                <a:spcPts val="0"/>
              </a:spcAft>
              <a:buSzPct val="75000"/>
              <a:buChar char="■"/>
            </a:pPr>
            <a:r>
              <a:rPr lang="en"/>
              <a:t>Visual timers</a:t>
            </a:r>
            <a:endParaRPr/>
          </a:p>
          <a:p>
            <a:pPr indent="0" lvl="1" marL="411480" rtl="0" algn="l">
              <a:spcBef>
                <a:spcPts val="408"/>
              </a:spcBef>
              <a:spcAft>
                <a:spcPts val="0"/>
              </a:spcAft>
              <a:buSzPct val="75000"/>
              <a:buFont typeface="Noto Sans Symbols"/>
              <a:buNone/>
            </a:pPr>
            <a:r>
              <a:t/>
            </a:r>
            <a:endParaRPr/>
          </a:p>
          <a:p>
            <a:pPr indent="-282892" lvl="0" marL="342900" rtl="0" algn="l">
              <a:spcBef>
                <a:spcPts val="476"/>
              </a:spcBef>
              <a:spcAft>
                <a:spcPts val="0"/>
              </a:spcAft>
              <a:buSzPct val="75000"/>
              <a:buChar char="🞐"/>
            </a:pPr>
            <a:r>
              <a:rPr lang="en"/>
              <a:t>Sensory strategies</a:t>
            </a:r>
            <a:endParaRPr/>
          </a:p>
          <a:p>
            <a:pPr indent="-234314" lvl="1" marL="742950" rtl="0" algn="l">
              <a:spcBef>
                <a:spcPts val="408"/>
              </a:spcBef>
              <a:spcAft>
                <a:spcPts val="0"/>
              </a:spcAft>
              <a:buSzPct val="75000"/>
              <a:buChar char="■"/>
            </a:pPr>
            <a:r>
              <a:rPr lang="en"/>
              <a:t>Assess sensory profile</a:t>
            </a:r>
            <a:endParaRPr/>
          </a:p>
          <a:p>
            <a:pPr indent="-234314" lvl="1" marL="742950" rtl="0" algn="l">
              <a:spcBef>
                <a:spcPts val="408"/>
              </a:spcBef>
              <a:spcAft>
                <a:spcPts val="0"/>
              </a:spcAft>
              <a:buSzPct val="75000"/>
              <a:buChar char="■"/>
            </a:pPr>
            <a:r>
              <a:rPr lang="en"/>
              <a:t>Create specific calming environment and routine</a:t>
            </a:r>
            <a:endParaRPr/>
          </a:p>
          <a:p>
            <a:pPr indent="-234314" lvl="1" marL="742950" rtl="0" algn="l">
              <a:spcBef>
                <a:spcPts val="408"/>
              </a:spcBef>
              <a:spcAft>
                <a:spcPts val="0"/>
              </a:spcAft>
              <a:buSzPct val="75000"/>
              <a:buChar char="■"/>
            </a:pPr>
            <a:r>
              <a:rPr lang="en"/>
              <a:t>Toys/ aids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36"/>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Flexibility is KEY</a:t>
            </a:r>
            <a:endParaRPr/>
          </a:p>
        </p:txBody>
      </p:sp>
      <p:sp>
        <p:nvSpPr>
          <p:cNvPr id="982" name="Google Shape;982;p136"/>
          <p:cNvSpPr txBox="1"/>
          <p:nvPr>
            <p:ph idx="1" type="body"/>
          </p:nvPr>
        </p:nvSpPr>
        <p:spPr>
          <a:xfrm>
            <a:off x="457200" y="1200150"/>
            <a:ext cx="8229600" cy="1428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Sometimes: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Electronics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Parent involvement</a:t>
            </a:r>
            <a:endParaRPr/>
          </a:p>
        </p:txBody>
      </p:sp>
      <p:pic>
        <p:nvPicPr>
          <p:cNvPr id="983" name="Google Shape;983;p136"/>
          <p:cNvPicPr preferRelativeResize="0"/>
          <p:nvPr/>
        </p:nvPicPr>
        <p:blipFill rotWithShape="1">
          <a:blip r:embed="rId3">
            <a:alphaModFix/>
          </a:blip>
          <a:srcRect b="0" l="0" r="0" t="0"/>
          <a:stretch/>
        </p:blipFill>
        <p:spPr>
          <a:xfrm>
            <a:off x="620713" y="2872978"/>
            <a:ext cx="1057275" cy="1076325"/>
          </a:xfrm>
          <a:prstGeom prst="rect">
            <a:avLst/>
          </a:prstGeom>
          <a:noFill/>
          <a:ln>
            <a:noFill/>
          </a:ln>
        </p:spPr>
      </p:pic>
      <p:pic>
        <p:nvPicPr>
          <p:cNvPr id="984" name="Google Shape;984;p136"/>
          <p:cNvPicPr preferRelativeResize="0"/>
          <p:nvPr/>
        </p:nvPicPr>
        <p:blipFill rotWithShape="1">
          <a:blip r:embed="rId4">
            <a:alphaModFix/>
          </a:blip>
          <a:srcRect b="0" l="0" r="0" t="0"/>
          <a:stretch/>
        </p:blipFill>
        <p:spPr>
          <a:xfrm>
            <a:off x="7137400" y="3981450"/>
            <a:ext cx="1162050" cy="981075"/>
          </a:xfrm>
          <a:prstGeom prst="rect">
            <a:avLst/>
          </a:prstGeom>
          <a:noFill/>
          <a:ln>
            <a:noFill/>
          </a:ln>
        </p:spPr>
      </p:pic>
      <p:pic>
        <p:nvPicPr>
          <p:cNvPr id="985" name="Google Shape;985;p136"/>
          <p:cNvPicPr preferRelativeResize="0"/>
          <p:nvPr/>
        </p:nvPicPr>
        <p:blipFill rotWithShape="1">
          <a:blip r:embed="rId5">
            <a:alphaModFix/>
          </a:blip>
          <a:srcRect b="0" l="0" r="0" t="0"/>
          <a:stretch/>
        </p:blipFill>
        <p:spPr>
          <a:xfrm>
            <a:off x="6400800" y="1728788"/>
            <a:ext cx="1400175" cy="809625"/>
          </a:xfrm>
          <a:prstGeom prst="rect">
            <a:avLst/>
          </a:prstGeom>
          <a:noFill/>
          <a:ln>
            <a:noFill/>
          </a:ln>
        </p:spPr>
      </p:pic>
      <p:pic>
        <p:nvPicPr>
          <p:cNvPr id="986" name="Google Shape;986;p136"/>
          <p:cNvPicPr preferRelativeResize="0"/>
          <p:nvPr/>
        </p:nvPicPr>
        <p:blipFill rotWithShape="1">
          <a:blip r:embed="rId6">
            <a:alphaModFix/>
          </a:blip>
          <a:srcRect b="0" l="0" r="0" t="0"/>
          <a:stretch/>
        </p:blipFill>
        <p:spPr>
          <a:xfrm>
            <a:off x="3886200" y="3257550"/>
            <a:ext cx="1304925" cy="8667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37"/>
          <p:cNvSpPr txBox="1"/>
          <p:nvPr>
            <p:ph type="ctrTitle"/>
          </p:nvPr>
        </p:nvSpPr>
        <p:spPr>
          <a:xfrm>
            <a:off x="685800" y="114300"/>
            <a:ext cx="7772400" cy="1995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a:latin typeface="Times New Roman"/>
                <a:ea typeface="Times New Roman"/>
                <a:cs typeface="Times New Roman"/>
                <a:sym typeface="Times New Roman"/>
              </a:rPr>
              <a:t>Melatonin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38"/>
          <p:cNvSpPr txBox="1"/>
          <p:nvPr>
            <p:ph type="title"/>
          </p:nvPr>
        </p:nvSpPr>
        <p:spPr>
          <a:xfrm>
            <a:off x="457200" y="208360"/>
            <a:ext cx="8229600" cy="591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latin typeface="Times New Roman"/>
                <a:ea typeface="Times New Roman"/>
                <a:cs typeface="Times New Roman"/>
                <a:sym typeface="Times New Roman"/>
              </a:rPr>
              <a:t>Social Media</a:t>
            </a:r>
            <a:endParaRPr/>
          </a:p>
        </p:txBody>
      </p:sp>
      <p:sp>
        <p:nvSpPr>
          <p:cNvPr id="997" name="Google Shape;997;p138"/>
          <p:cNvSpPr txBox="1"/>
          <p:nvPr>
            <p:ph idx="1" type="body"/>
          </p:nvPr>
        </p:nvSpPr>
        <p:spPr>
          <a:xfrm>
            <a:off x="457200" y="1257299"/>
            <a:ext cx="8305800" cy="3347400"/>
          </a:xfrm>
          <a:prstGeom prst="rect">
            <a:avLst/>
          </a:prstGeom>
          <a:noFill/>
          <a:ln>
            <a:noFill/>
          </a:ln>
        </p:spPr>
        <p:txBody>
          <a:bodyPr anchorCtr="0" anchor="t" bIns="45700" lIns="91425" spcFirstLastPara="1" rIns="91425" wrap="square" tIns="45700">
            <a:normAutofit fontScale="70000" lnSpcReduction="20000"/>
          </a:bodyPr>
          <a:lstStyle/>
          <a:p>
            <a:pPr indent="-312896" lvl="0" marL="342900" rtl="0" algn="l">
              <a:spcBef>
                <a:spcPts val="0"/>
              </a:spcBef>
              <a:spcAft>
                <a:spcPts val="0"/>
              </a:spcAft>
              <a:buSzPct val="75000"/>
              <a:buChar char="🞐"/>
            </a:pPr>
            <a:r>
              <a:rPr lang="en"/>
              <a:t>Twitter study</a:t>
            </a:r>
            <a:endParaRPr/>
          </a:p>
          <a:p>
            <a:pPr indent="-260032" lvl="1" marL="742950" rtl="0" algn="l">
              <a:spcBef>
                <a:spcPts val="444"/>
              </a:spcBef>
              <a:spcAft>
                <a:spcPts val="0"/>
              </a:spcAft>
              <a:buSzPct val="75000"/>
              <a:buChar char="■"/>
            </a:pPr>
            <a:r>
              <a:rPr lang="en"/>
              <a:t>Mixed group, NDC</a:t>
            </a:r>
            <a:endParaRPr/>
          </a:p>
          <a:p>
            <a:pPr indent="-260032" lvl="1" marL="742950" rtl="0" algn="l">
              <a:spcBef>
                <a:spcPts val="444"/>
              </a:spcBef>
              <a:spcAft>
                <a:spcPts val="0"/>
              </a:spcAft>
              <a:buSzPct val="75000"/>
              <a:buChar char="■"/>
            </a:pPr>
            <a:r>
              <a:rPr lang="en"/>
              <a:t>Melatonin most commonly referenced, increased after pandemic, only 7% referenced NDC</a:t>
            </a:r>
            <a:endParaRPr/>
          </a:p>
          <a:p>
            <a:pPr indent="-260032" lvl="1" marL="742950" rtl="0" algn="l">
              <a:spcBef>
                <a:spcPts val="444"/>
              </a:spcBef>
              <a:spcAft>
                <a:spcPts val="0"/>
              </a:spcAft>
              <a:buSzPct val="75000"/>
              <a:buChar char="■"/>
            </a:pPr>
            <a:r>
              <a:rPr lang="en"/>
              <a:t>Other aids: lavender/ essential oils, weighted blanket, CBD</a:t>
            </a:r>
            <a:endParaRPr/>
          </a:p>
          <a:p>
            <a:pPr indent="-260032" lvl="1" marL="742950" rtl="0" algn="l">
              <a:spcBef>
                <a:spcPts val="444"/>
              </a:spcBef>
              <a:spcAft>
                <a:spcPts val="0"/>
              </a:spcAft>
              <a:buSzPct val="75000"/>
              <a:buChar char="■"/>
            </a:pPr>
            <a:r>
              <a:rPr lang="en"/>
              <a:t>Most info from industry, bots</a:t>
            </a:r>
            <a:endParaRPr/>
          </a:p>
          <a:p>
            <a:pPr indent="0" lvl="0" marL="114300" rtl="0" algn="l">
              <a:spcBef>
                <a:spcPts val="518"/>
              </a:spcBef>
              <a:spcAft>
                <a:spcPts val="0"/>
              </a:spcAft>
              <a:buSzPct val="75000"/>
              <a:buFont typeface="Noto Sans Symbols"/>
              <a:buNone/>
            </a:pPr>
            <a:r>
              <a:t/>
            </a:r>
            <a:endParaRPr/>
          </a:p>
          <a:p>
            <a:pPr indent="-312896" lvl="0" marL="342900" rtl="0" algn="l">
              <a:spcBef>
                <a:spcPts val="518"/>
              </a:spcBef>
              <a:spcAft>
                <a:spcPts val="0"/>
              </a:spcAft>
              <a:buSzPct val="75000"/>
              <a:buChar char="🞐"/>
            </a:pPr>
            <a:r>
              <a:rPr lang="en"/>
              <a:t>Regional group for families of children with special needs</a:t>
            </a:r>
            <a:endParaRPr/>
          </a:p>
          <a:p>
            <a:pPr indent="-260032" lvl="1" marL="742950" rtl="0" algn="l">
              <a:spcBef>
                <a:spcPts val="444"/>
              </a:spcBef>
              <a:spcAft>
                <a:spcPts val="0"/>
              </a:spcAft>
              <a:buSzPct val="75000"/>
              <a:buChar char="■"/>
            </a:pPr>
            <a:r>
              <a:rPr lang="en"/>
              <a:t>1612 members, 106 responses</a:t>
            </a:r>
            <a:endParaRPr/>
          </a:p>
          <a:p>
            <a:pPr indent="-260032" lvl="1" marL="742950" rtl="0" algn="l">
              <a:spcBef>
                <a:spcPts val="444"/>
              </a:spcBef>
              <a:spcAft>
                <a:spcPts val="0"/>
              </a:spcAft>
              <a:buSzPct val="75000"/>
              <a:buChar char="■"/>
            </a:pPr>
            <a:r>
              <a:rPr lang="en"/>
              <a:t>2.5 year-old with developmental delay and sensory issues. “Looking for advice beyond that for the typical child”</a:t>
            </a:r>
            <a:endParaRPr/>
          </a:p>
          <a:p>
            <a:pPr indent="0" lvl="1" marL="457200" rtl="0" algn="l">
              <a:spcBef>
                <a:spcPts val="444"/>
              </a:spcBef>
              <a:spcAft>
                <a:spcPts val="0"/>
              </a:spcAft>
              <a:buSzPct val="75000"/>
              <a:buNone/>
            </a:pPr>
            <a:r>
              <a:t/>
            </a:r>
            <a:endParaRPr/>
          </a:p>
        </p:txBody>
      </p:sp>
      <p:sp>
        <p:nvSpPr>
          <p:cNvPr id="998" name="Google Shape;998;p138"/>
          <p:cNvSpPr txBox="1"/>
          <p:nvPr/>
        </p:nvSpPr>
        <p:spPr>
          <a:xfrm>
            <a:off x="457200" y="4604657"/>
            <a:ext cx="792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2"/>
                </a:solidFill>
                <a:latin typeface="Times New Roman"/>
                <a:ea typeface="Times New Roman"/>
                <a:cs typeface="Times New Roman"/>
                <a:sym typeface="Times New Roman"/>
              </a:rPr>
              <a:t>Carson, M., Moore, M., Cicalese, O., Dunnewald, M., Varker, A., Mindell, J., and Williamson, A. Variations in Twitter posts referencing pediatric sleep aids. </a:t>
            </a:r>
            <a:r>
              <a:rPr lang="en" sz="1200" u="sng">
                <a:solidFill>
                  <a:schemeClr val="lt2"/>
                </a:solidFill>
                <a:latin typeface="Times New Roman"/>
                <a:ea typeface="Times New Roman"/>
                <a:cs typeface="Times New Roman"/>
                <a:sym typeface="Times New Roman"/>
              </a:rPr>
              <a:t>Sleep Health</a:t>
            </a:r>
            <a:r>
              <a:rPr lang="en" sz="1200">
                <a:solidFill>
                  <a:schemeClr val="lt2"/>
                </a:solidFill>
                <a:latin typeface="Times New Roman"/>
                <a:ea typeface="Times New Roman"/>
                <a:cs typeface="Times New Roman"/>
                <a:sym typeface="Times New Roman"/>
              </a:rPr>
              <a:t> 9(4):451-459, 2023.</a:t>
            </a:r>
            <a:r>
              <a:rPr lang="en" sz="1200">
                <a:solidFill>
                  <a:schemeClr val="lt2"/>
                </a:solidFill>
                <a:latin typeface="Verdana"/>
                <a:ea typeface="Verdana"/>
                <a:cs typeface="Verdana"/>
                <a:sym typeface="Verdana"/>
              </a:rPr>
              <a:t> </a:t>
            </a:r>
            <a:endParaRPr sz="1200">
              <a:solidFill>
                <a:schemeClr val="lt2"/>
              </a:solidFill>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39"/>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Community Recommendations</a:t>
            </a:r>
            <a:endParaRPr/>
          </a:p>
        </p:txBody>
      </p:sp>
      <p:pic>
        <p:nvPicPr>
          <p:cNvPr id="1004" name="Google Shape;1004;p139"/>
          <p:cNvPicPr preferRelativeResize="0"/>
          <p:nvPr/>
        </p:nvPicPr>
        <p:blipFill rotWithShape="1">
          <a:blip r:embed="rId3">
            <a:alphaModFix/>
          </a:blip>
          <a:srcRect b="0" l="0" r="0" t="0"/>
          <a:stretch/>
        </p:blipFill>
        <p:spPr>
          <a:xfrm>
            <a:off x="406400" y="1162050"/>
            <a:ext cx="5791200" cy="36766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40"/>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Melatonin</a:t>
            </a:r>
            <a:endParaRPr/>
          </a:p>
        </p:txBody>
      </p:sp>
      <p:sp>
        <p:nvSpPr>
          <p:cNvPr id="1011" name="Google Shape;1011;p140"/>
          <p:cNvSpPr txBox="1"/>
          <p:nvPr>
            <p:ph idx="1" type="body"/>
          </p:nvPr>
        </p:nvSpPr>
        <p:spPr>
          <a:xfrm>
            <a:off x="457200" y="1143000"/>
            <a:ext cx="7620000" cy="3257700"/>
          </a:xfrm>
          <a:prstGeom prst="rect">
            <a:avLst/>
          </a:prstGeom>
          <a:noFill/>
          <a:ln>
            <a:noFill/>
          </a:ln>
        </p:spPr>
        <p:txBody>
          <a:bodyPr anchorCtr="0" anchor="t" bIns="45700" lIns="91425" spcFirstLastPara="1" rIns="91425" wrap="square" tIns="45700">
            <a:normAutofit fontScale="62500" lnSpcReduction="20000"/>
          </a:bodyPr>
          <a:lstStyle/>
          <a:p>
            <a:pPr indent="-312896" lvl="0" marL="342900" rtl="0" algn="l">
              <a:spcBef>
                <a:spcPts val="0"/>
              </a:spcBef>
              <a:spcAft>
                <a:spcPts val="0"/>
              </a:spcAft>
              <a:buSzPct val="75000"/>
              <a:buChar char="🞐"/>
            </a:pPr>
            <a:r>
              <a:rPr lang="en"/>
              <a:t>16 treatment studies support short term effectiveness in NDC</a:t>
            </a:r>
            <a:endParaRPr/>
          </a:p>
          <a:p>
            <a:pPr indent="-260032" lvl="1" marL="742950" rtl="0" algn="l">
              <a:spcBef>
                <a:spcPts val="408"/>
              </a:spcBef>
              <a:spcAft>
                <a:spcPts val="0"/>
              </a:spcAft>
              <a:buSzPct val="75000"/>
              <a:buChar char="■"/>
            </a:pPr>
            <a:r>
              <a:rPr lang="en"/>
              <a:t>SOL</a:t>
            </a:r>
            <a:endParaRPr/>
          </a:p>
          <a:p>
            <a:pPr indent="-260032" lvl="1" marL="742950" rtl="0" algn="l">
              <a:spcBef>
                <a:spcPts val="408"/>
              </a:spcBef>
              <a:spcAft>
                <a:spcPts val="0"/>
              </a:spcAft>
              <a:buSzPct val="75000"/>
              <a:buChar char="■"/>
            </a:pPr>
            <a:r>
              <a:rPr lang="en"/>
              <a:t>WASO</a:t>
            </a:r>
            <a:endParaRPr/>
          </a:p>
          <a:p>
            <a:pPr indent="-260032" lvl="1" marL="742950" rtl="0" algn="l">
              <a:spcBef>
                <a:spcPts val="408"/>
              </a:spcBef>
              <a:spcAft>
                <a:spcPts val="0"/>
              </a:spcAft>
              <a:buSzPct val="75000"/>
              <a:buChar char="■"/>
            </a:pPr>
            <a:r>
              <a:rPr lang="en"/>
              <a:t>TST</a:t>
            </a:r>
            <a:endParaRPr/>
          </a:p>
          <a:p>
            <a:pPr indent="0" lvl="1" marL="411480" rtl="0" algn="l">
              <a:spcBef>
                <a:spcPts val="408"/>
              </a:spcBef>
              <a:spcAft>
                <a:spcPts val="0"/>
              </a:spcAft>
              <a:buSzPct val="75000"/>
              <a:buFont typeface="Noto Sans Symbols"/>
              <a:buNone/>
            </a:pPr>
            <a:r>
              <a:t/>
            </a:r>
            <a:endParaRPr/>
          </a:p>
          <a:p>
            <a:pPr indent="-312896" lvl="0" marL="342900" rtl="0" algn="l">
              <a:spcBef>
                <a:spcPts val="476"/>
              </a:spcBef>
              <a:spcAft>
                <a:spcPts val="0"/>
              </a:spcAft>
              <a:buSzPct val="75000"/>
              <a:buChar char="🞐"/>
            </a:pPr>
            <a:r>
              <a:rPr lang="en"/>
              <a:t>Most studies 3-5 mg (range 0.5-15mg)</a:t>
            </a:r>
            <a:endParaRPr/>
          </a:p>
          <a:p>
            <a:pPr indent="-260032" lvl="1" marL="742950" rtl="0" algn="l">
              <a:spcBef>
                <a:spcPts val="408"/>
              </a:spcBef>
              <a:spcAft>
                <a:spcPts val="0"/>
              </a:spcAft>
              <a:buSzPct val="75000"/>
              <a:buChar char="■"/>
            </a:pPr>
            <a:r>
              <a:rPr lang="en"/>
              <a:t>Titrate weekly</a:t>
            </a:r>
            <a:endParaRPr/>
          </a:p>
          <a:p>
            <a:pPr indent="0" lvl="1" marL="411480" rtl="0" algn="l">
              <a:spcBef>
                <a:spcPts val="408"/>
              </a:spcBef>
              <a:spcAft>
                <a:spcPts val="0"/>
              </a:spcAft>
              <a:buSzPct val="75000"/>
              <a:buFont typeface="Noto Sans Symbols"/>
              <a:buNone/>
            </a:pPr>
            <a:r>
              <a:t/>
            </a:r>
            <a:endParaRPr/>
          </a:p>
          <a:p>
            <a:pPr indent="-312896" lvl="0" marL="342900" rtl="0" algn="l">
              <a:spcBef>
                <a:spcPts val="476"/>
              </a:spcBef>
              <a:spcAft>
                <a:spcPts val="0"/>
              </a:spcAft>
              <a:buSzPct val="75000"/>
              <a:buChar char="🞐"/>
            </a:pPr>
            <a:r>
              <a:rPr lang="en"/>
              <a:t>30 minutes before bedtime (range 30-45 minutes)</a:t>
            </a:r>
            <a:endParaRPr/>
          </a:p>
          <a:p>
            <a:pPr indent="0" lvl="0" marL="114300" rtl="0" algn="l">
              <a:spcBef>
                <a:spcPts val="476"/>
              </a:spcBef>
              <a:spcAft>
                <a:spcPts val="0"/>
              </a:spcAft>
              <a:buSzPct val="75000"/>
              <a:buFont typeface="Noto Sans Symbols"/>
              <a:buNone/>
            </a:pPr>
            <a:r>
              <a:t/>
            </a:r>
            <a:endParaRPr/>
          </a:p>
          <a:p>
            <a:pPr indent="-312896" lvl="0" marL="342900" rtl="0" algn="l">
              <a:spcBef>
                <a:spcPts val="476"/>
              </a:spcBef>
              <a:spcAft>
                <a:spcPts val="0"/>
              </a:spcAft>
              <a:buSzPct val="75000"/>
              <a:buChar char="🞐"/>
            </a:pPr>
            <a:r>
              <a:rPr lang="en"/>
              <a:t>No differences in pharmacokinetics between TD and ASD</a:t>
            </a:r>
            <a:endParaRPr/>
          </a:p>
          <a:p>
            <a:pPr indent="0" lvl="0" marL="114300" rtl="0" algn="l">
              <a:spcBef>
                <a:spcPts val="476"/>
              </a:spcBef>
              <a:spcAft>
                <a:spcPts val="0"/>
              </a:spcAft>
              <a:buSzPct val="75000"/>
              <a:buFont typeface="Noto Sans Symbols"/>
              <a:buNone/>
            </a:pPr>
            <a:r>
              <a:t/>
            </a:r>
            <a:endParaRPr/>
          </a:p>
        </p:txBody>
      </p:sp>
      <p:sp>
        <p:nvSpPr>
          <p:cNvPr id="1012" name="Google Shape;1012;p140"/>
          <p:cNvSpPr txBox="1"/>
          <p:nvPr/>
        </p:nvSpPr>
        <p:spPr>
          <a:xfrm>
            <a:off x="609600" y="4722059"/>
            <a:ext cx="68199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lang="en" sz="1200">
                <a:solidFill>
                  <a:schemeClr val="lt1"/>
                </a:solidFill>
                <a:latin typeface="Verdana"/>
                <a:ea typeface="Verdana"/>
                <a:cs typeface="Verdana"/>
                <a:sym typeface="Verdana"/>
              </a:rPr>
              <a:t>Bruni; Goldman 2014; Gringas 2014; Souders 2017</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41"/>
          <p:cNvSpPr txBox="1"/>
          <p:nvPr>
            <p:ph type="title"/>
          </p:nvPr>
        </p:nvSpPr>
        <p:spPr>
          <a:xfrm>
            <a:off x="457200" y="205978"/>
            <a:ext cx="7620000" cy="717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Melatonin</a:t>
            </a:r>
            <a:endParaRPr/>
          </a:p>
        </p:txBody>
      </p:sp>
      <p:sp>
        <p:nvSpPr>
          <p:cNvPr id="1018" name="Google Shape;1018;p141"/>
          <p:cNvSpPr txBox="1"/>
          <p:nvPr>
            <p:ph idx="1" type="body"/>
          </p:nvPr>
        </p:nvSpPr>
        <p:spPr>
          <a:xfrm>
            <a:off x="457200" y="1200150"/>
            <a:ext cx="7620000" cy="3530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Char char="🞐"/>
            </a:pPr>
            <a:r>
              <a:rPr lang="en" sz="2400">
                <a:latin typeface="Times New Roman"/>
                <a:ea typeface="Times New Roman"/>
                <a:cs typeface="Times New Roman"/>
                <a:sym typeface="Times New Roman"/>
              </a:rPr>
              <a:t>Randomized, double blind, placebo controlled trial</a:t>
            </a:r>
            <a:endParaRPr/>
          </a:p>
          <a:p>
            <a:pPr indent="-342900" lvl="0" marL="342900" rtl="0" algn="l">
              <a:spcBef>
                <a:spcPts val="480"/>
              </a:spcBef>
              <a:spcAft>
                <a:spcPts val="0"/>
              </a:spcAft>
              <a:buSzPts val="1800"/>
              <a:buChar char="🞐"/>
            </a:pPr>
            <a:r>
              <a:rPr lang="en" sz="2400">
                <a:latin typeface="Times New Roman"/>
                <a:ea typeface="Times New Roman"/>
                <a:cs typeface="Times New Roman"/>
                <a:sym typeface="Times New Roman"/>
              </a:rPr>
              <a:t>N=110</a:t>
            </a:r>
            <a:endParaRPr/>
          </a:p>
          <a:p>
            <a:pPr indent="-342900" lvl="0" marL="342900" rtl="0" algn="l">
              <a:spcBef>
                <a:spcPts val="480"/>
              </a:spcBef>
              <a:spcAft>
                <a:spcPts val="0"/>
              </a:spcAft>
              <a:buSzPts val="1800"/>
              <a:buChar char="🞐"/>
            </a:pPr>
            <a:r>
              <a:rPr lang="en" sz="2400">
                <a:latin typeface="Times New Roman"/>
                <a:ea typeface="Times New Roman"/>
                <a:cs typeface="Times New Roman"/>
                <a:sym typeface="Times New Roman"/>
              </a:rPr>
              <a:t>Ages 3- 15.75 years</a:t>
            </a:r>
            <a:endParaRPr/>
          </a:p>
          <a:p>
            <a:pPr indent="-342900" lvl="0" marL="342900" rtl="0" algn="l">
              <a:spcBef>
                <a:spcPts val="480"/>
              </a:spcBef>
              <a:spcAft>
                <a:spcPts val="0"/>
              </a:spcAft>
              <a:buSzPts val="1800"/>
              <a:buChar char="🞐"/>
            </a:pPr>
            <a:r>
              <a:rPr lang="en" sz="2400">
                <a:latin typeface="Times New Roman"/>
                <a:ea typeface="Times New Roman"/>
                <a:cs typeface="Times New Roman"/>
                <a:sym typeface="Times New Roman"/>
              </a:rPr>
              <a:t>45 min. before bed</a:t>
            </a:r>
            <a:endParaRPr/>
          </a:p>
          <a:p>
            <a:pPr indent="-342900" lvl="0" marL="342900" rtl="0" algn="l">
              <a:spcBef>
                <a:spcPts val="480"/>
              </a:spcBef>
              <a:spcAft>
                <a:spcPts val="0"/>
              </a:spcAft>
              <a:buSzPts val="1800"/>
              <a:buChar char="🞐"/>
            </a:pPr>
            <a:r>
              <a:rPr lang="en" sz="2400">
                <a:latin typeface="Times New Roman"/>
                <a:ea typeface="Times New Roman"/>
                <a:cs typeface="Times New Roman"/>
                <a:sym typeface="Times New Roman"/>
              </a:rPr>
              <a:t>Dose escalation 0.5mg, 2mg, 6mg, 12mg</a:t>
            </a:r>
            <a:endParaRPr/>
          </a:p>
          <a:p>
            <a:pPr indent="-342900" lvl="0" marL="342900" rtl="0" algn="l">
              <a:spcBef>
                <a:spcPts val="480"/>
              </a:spcBef>
              <a:spcAft>
                <a:spcPts val="0"/>
              </a:spcAft>
              <a:buSzPts val="1800"/>
              <a:buChar char="🞐"/>
            </a:pPr>
            <a:r>
              <a:rPr lang="en" sz="2400">
                <a:latin typeface="Times New Roman"/>
                <a:ea typeface="Times New Roman"/>
                <a:cs typeface="Times New Roman"/>
                <a:sym typeface="Times New Roman"/>
              </a:rPr>
              <a:t>At 12 weeks by actigraphy:</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SOL decreased by 45.3 minutes</a:t>
            </a:r>
            <a:endParaRPr/>
          </a:p>
          <a:p>
            <a:pPr indent="-228600" lvl="2" marL="1143000" rtl="0" algn="l">
              <a:spcBef>
                <a:spcPts val="400"/>
              </a:spcBef>
              <a:spcAft>
                <a:spcPts val="0"/>
              </a:spcAft>
              <a:buSzPts val="1300"/>
              <a:buChar char="🞐"/>
            </a:pPr>
            <a:r>
              <a:rPr lang="en">
                <a:latin typeface="Times New Roman"/>
                <a:ea typeface="Times New Roman"/>
                <a:cs typeface="Times New Roman"/>
                <a:sym typeface="Times New Roman"/>
              </a:rPr>
              <a:t>Longest SOL at baseline improved most</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TST increased by 13.3 minutes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Wake time 29.9 minutes EARLIER</a:t>
            </a:r>
            <a:endParaRPr/>
          </a:p>
          <a:p>
            <a:pPr indent="-171450" lvl="1" marL="742950" rtl="0" algn="l">
              <a:spcBef>
                <a:spcPts val="480"/>
              </a:spcBef>
              <a:spcAft>
                <a:spcPts val="0"/>
              </a:spcAft>
              <a:buSzPts val="1800"/>
              <a:buNone/>
            </a:pPr>
            <a:r>
              <a:t/>
            </a:r>
            <a:endParaRPr>
              <a:latin typeface="Times New Roman"/>
              <a:ea typeface="Times New Roman"/>
              <a:cs typeface="Times New Roman"/>
              <a:sym typeface="Times New Roman"/>
            </a:endParaRPr>
          </a:p>
        </p:txBody>
      </p:sp>
      <p:sp>
        <p:nvSpPr>
          <p:cNvPr id="1019" name="Google Shape;1019;p141"/>
          <p:cNvSpPr txBox="1"/>
          <p:nvPr/>
        </p:nvSpPr>
        <p:spPr>
          <a:xfrm>
            <a:off x="7123113" y="4730354"/>
            <a:ext cx="20574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lang="en" sz="1200">
                <a:solidFill>
                  <a:schemeClr val="lt1"/>
                </a:solidFill>
                <a:latin typeface="Verdana"/>
                <a:ea typeface="Verdana"/>
                <a:cs typeface="Verdana"/>
                <a:sym typeface="Verdana"/>
              </a:rPr>
              <a:t>Gringas et al., 2012</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42"/>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latin typeface="Times New Roman"/>
                <a:ea typeface="Times New Roman"/>
                <a:cs typeface="Times New Roman"/>
                <a:sym typeface="Times New Roman"/>
              </a:rPr>
              <a:t>Combination Therapy in ASD</a:t>
            </a:r>
            <a:endParaRPr/>
          </a:p>
        </p:txBody>
      </p:sp>
      <p:sp>
        <p:nvSpPr>
          <p:cNvPr id="1025" name="Google Shape;1025;p142"/>
          <p:cNvSpPr txBox="1"/>
          <p:nvPr>
            <p:ph idx="1" type="body"/>
          </p:nvPr>
        </p:nvSpPr>
        <p:spPr>
          <a:xfrm>
            <a:off x="457200" y="1200150"/>
            <a:ext cx="6400800" cy="3486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Char char="🞐"/>
            </a:pPr>
            <a:r>
              <a:rPr lang="en" sz="2400"/>
              <a:t>RCT- 4 groups</a:t>
            </a:r>
            <a:endParaRPr/>
          </a:p>
          <a:p>
            <a:pPr indent="-342900" lvl="0" marL="342900" rtl="0" algn="l">
              <a:spcBef>
                <a:spcPts val="480"/>
              </a:spcBef>
              <a:spcAft>
                <a:spcPts val="0"/>
              </a:spcAft>
              <a:buSzPts val="1800"/>
              <a:buChar char="🞐"/>
            </a:pPr>
            <a:r>
              <a:rPr lang="en" sz="2400"/>
              <a:t>N=134 </a:t>
            </a:r>
            <a:endParaRPr/>
          </a:p>
          <a:p>
            <a:pPr indent="-342900" lvl="0" marL="342900" rtl="0" algn="l">
              <a:spcBef>
                <a:spcPts val="480"/>
              </a:spcBef>
              <a:spcAft>
                <a:spcPts val="0"/>
              </a:spcAft>
              <a:buSzPts val="1800"/>
              <a:buChar char="🞐"/>
            </a:pPr>
            <a:r>
              <a:rPr lang="en" sz="2400"/>
              <a:t>Ages 4-10</a:t>
            </a:r>
            <a:endParaRPr/>
          </a:p>
          <a:p>
            <a:pPr indent="-342900" lvl="0" marL="342900" rtl="0" algn="l">
              <a:spcBef>
                <a:spcPts val="480"/>
              </a:spcBef>
              <a:spcAft>
                <a:spcPts val="0"/>
              </a:spcAft>
              <a:buSzPts val="1800"/>
              <a:buChar char="🞐"/>
            </a:pPr>
            <a:r>
              <a:rPr lang="en" sz="2400"/>
              <a:t>4 session CBT</a:t>
            </a:r>
            <a:endParaRPr/>
          </a:p>
          <a:p>
            <a:pPr indent="-285750" lvl="1" marL="742950" rtl="0" algn="l">
              <a:spcBef>
                <a:spcPts val="400"/>
              </a:spcBef>
              <a:spcAft>
                <a:spcPts val="0"/>
              </a:spcAft>
              <a:buSzPts val="1500"/>
              <a:buChar char="■"/>
            </a:pPr>
            <a:r>
              <a:rPr lang="en" sz="2000"/>
              <a:t>Sleep education</a:t>
            </a:r>
            <a:endParaRPr/>
          </a:p>
          <a:p>
            <a:pPr indent="-285750" lvl="1" marL="742950" rtl="0" algn="l">
              <a:spcBef>
                <a:spcPts val="400"/>
              </a:spcBef>
              <a:spcAft>
                <a:spcPts val="0"/>
              </a:spcAft>
              <a:buSzPts val="1500"/>
              <a:buChar char="■"/>
            </a:pPr>
            <a:r>
              <a:rPr lang="en" sz="2000"/>
              <a:t>Sleep schedule, sleep hygiene, graduated extinction</a:t>
            </a:r>
            <a:endParaRPr/>
          </a:p>
          <a:p>
            <a:pPr indent="-285750" lvl="1" marL="742950" rtl="0" algn="l">
              <a:spcBef>
                <a:spcPts val="400"/>
              </a:spcBef>
              <a:spcAft>
                <a:spcPts val="0"/>
              </a:spcAft>
              <a:buSzPts val="1500"/>
              <a:buChar char="■"/>
            </a:pPr>
            <a:r>
              <a:rPr lang="en" sz="2000"/>
              <a:t>Review and discuss problems</a:t>
            </a:r>
            <a:endParaRPr/>
          </a:p>
          <a:p>
            <a:pPr indent="-285750" lvl="1" marL="742950" rtl="0" algn="l">
              <a:spcBef>
                <a:spcPts val="400"/>
              </a:spcBef>
              <a:spcAft>
                <a:spcPts val="0"/>
              </a:spcAft>
              <a:buSzPts val="1500"/>
              <a:buChar char="■"/>
            </a:pPr>
            <a:r>
              <a:rPr lang="en" sz="2000"/>
              <a:t>Review and relapse prevention</a:t>
            </a:r>
            <a:endParaRPr/>
          </a:p>
          <a:p>
            <a:pPr indent="0" lvl="1" marL="411480" rtl="0" algn="l">
              <a:spcBef>
                <a:spcPts val="480"/>
              </a:spcBef>
              <a:spcAft>
                <a:spcPts val="0"/>
              </a:spcAft>
              <a:buSzPts val="1800"/>
              <a:buFont typeface="Noto Sans Symbols"/>
              <a:buNone/>
            </a:pPr>
            <a:r>
              <a:t/>
            </a:r>
            <a:endParaRPr/>
          </a:p>
          <a:p>
            <a:pPr indent="-342900" lvl="0" marL="342900" rtl="0" algn="l">
              <a:spcBef>
                <a:spcPts val="480"/>
              </a:spcBef>
              <a:spcAft>
                <a:spcPts val="0"/>
              </a:spcAft>
              <a:buSzPts val="1800"/>
              <a:buChar char="🞐"/>
            </a:pPr>
            <a:r>
              <a:rPr lang="en" sz="2400"/>
              <a:t>3mg CR Melatonin at 9pm</a:t>
            </a:r>
            <a:endParaRPr/>
          </a:p>
          <a:p>
            <a:pPr indent="-342900" lvl="0" marL="342900" rtl="0" algn="l">
              <a:spcBef>
                <a:spcPts val="480"/>
              </a:spcBef>
              <a:spcAft>
                <a:spcPts val="0"/>
              </a:spcAft>
              <a:buSzPts val="1800"/>
              <a:buChar char="🞐"/>
            </a:pPr>
            <a:r>
              <a:rPr lang="en" sz="2400"/>
              <a:t>12 week follow up</a:t>
            </a:r>
            <a:endParaRPr/>
          </a:p>
        </p:txBody>
      </p:sp>
      <p:sp>
        <p:nvSpPr>
          <p:cNvPr id="1026" name="Google Shape;1026;p142"/>
          <p:cNvSpPr txBox="1"/>
          <p:nvPr/>
        </p:nvSpPr>
        <p:spPr>
          <a:xfrm>
            <a:off x="6629400" y="4800600"/>
            <a:ext cx="1689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lang="en" sz="1200">
                <a:solidFill>
                  <a:schemeClr val="lt1"/>
                </a:solidFill>
                <a:latin typeface="Verdana"/>
                <a:ea typeface="Verdana"/>
                <a:cs typeface="Verdana"/>
                <a:sym typeface="Verdana"/>
              </a:rPr>
              <a:t>Cortesi, et al. 2012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71"/>
          <p:cNvSpPr txBox="1"/>
          <p:nvPr>
            <p:ph idx="1" type="body"/>
          </p:nvPr>
        </p:nvSpPr>
        <p:spPr>
          <a:xfrm>
            <a:off x="366350" y="1065175"/>
            <a:ext cx="5307900" cy="3597900"/>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0"/>
              </a:spcBef>
              <a:spcAft>
                <a:spcPts val="0"/>
              </a:spcAft>
              <a:buClr>
                <a:srgbClr val="767679"/>
              </a:buClr>
              <a:buSzPts val="1100"/>
              <a:buNone/>
            </a:pPr>
            <a:r>
              <a:rPr lang="en" sz="1100"/>
              <a:t>In a twin study in Sweden, Lundstrom et al. found that half of the 272 ASD patients studied had 4 or more coexisting disorders.</a:t>
            </a:r>
            <a:endParaRPr/>
          </a:p>
          <a:p>
            <a:pPr indent="0" lvl="0" marL="0" rtl="0" algn="l">
              <a:lnSpc>
                <a:spcPct val="120000"/>
              </a:lnSpc>
              <a:spcBef>
                <a:spcPts val="1200"/>
              </a:spcBef>
              <a:spcAft>
                <a:spcPts val="0"/>
              </a:spcAft>
              <a:buClr>
                <a:srgbClr val="767679"/>
              </a:buClr>
              <a:buSzPts val="1100"/>
              <a:buNone/>
            </a:pPr>
            <a:r>
              <a:rPr lang="en" sz="1100"/>
              <a:t>	ADHD = 79%, LD = 75%, TD = 36.1%, ODD = 36.1%, OCD = 23.8%, 	Composite = 74.6% [Composite (DCD, ED, visual-spatial)]</a:t>
            </a:r>
            <a:endParaRPr/>
          </a:p>
          <a:p>
            <a:pPr indent="0" lvl="0" marL="0" rtl="0" algn="l">
              <a:lnSpc>
                <a:spcPct val="120000"/>
              </a:lnSpc>
              <a:spcBef>
                <a:spcPts val="1200"/>
              </a:spcBef>
              <a:spcAft>
                <a:spcPts val="0"/>
              </a:spcAft>
              <a:buClr>
                <a:srgbClr val="767679"/>
              </a:buClr>
              <a:buSzPts val="1100"/>
              <a:buNone/>
            </a:pPr>
            <a:r>
              <a:rPr lang="en" sz="1100"/>
              <a:t>Only 4% did not have a comorbid disorder.</a:t>
            </a:r>
            <a:endParaRPr/>
          </a:p>
          <a:p>
            <a:pPr indent="0" lvl="0" marL="0" rtl="0" algn="l">
              <a:lnSpc>
                <a:spcPct val="120000"/>
              </a:lnSpc>
              <a:spcBef>
                <a:spcPts val="1200"/>
              </a:spcBef>
              <a:spcAft>
                <a:spcPts val="0"/>
              </a:spcAft>
              <a:buClr>
                <a:srgbClr val="767679"/>
              </a:buClr>
              <a:buSzPts val="1100"/>
              <a:buNone/>
            </a:pPr>
            <a:r>
              <a:rPr lang="en" sz="1100"/>
              <a:t>Overall prevalence of psychiatric and behavioral disorders are higher than in the general population.</a:t>
            </a:r>
            <a:endParaRPr/>
          </a:p>
          <a:p>
            <a:pPr indent="0" lvl="1" marL="342900" rtl="0" algn="l">
              <a:lnSpc>
                <a:spcPct val="120000"/>
              </a:lnSpc>
              <a:spcBef>
                <a:spcPts val="800"/>
              </a:spcBef>
              <a:spcAft>
                <a:spcPts val="0"/>
              </a:spcAft>
              <a:buClr>
                <a:srgbClr val="767679"/>
              </a:buClr>
              <a:buSzPts val="1100"/>
              <a:buNone/>
            </a:pPr>
            <a:r>
              <a:rPr lang="en" sz="1100"/>
              <a:t>Supports common genetic component for many disorders.</a:t>
            </a:r>
            <a:endParaRPr/>
          </a:p>
          <a:p>
            <a:pPr indent="0" lvl="0" marL="0" rtl="0" algn="l">
              <a:lnSpc>
                <a:spcPct val="120000"/>
              </a:lnSpc>
              <a:spcBef>
                <a:spcPts val="1200"/>
              </a:spcBef>
              <a:spcAft>
                <a:spcPts val="0"/>
              </a:spcAft>
              <a:buClr>
                <a:srgbClr val="767679"/>
              </a:buClr>
              <a:buSzPts val="1100"/>
              <a:buNone/>
            </a:pPr>
            <a:r>
              <a:rPr lang="en" sz="1100"/>
              <a:t>Early studies showed mono-zygotic (identical) twins that were discordant for ASD, still shared cognitive, coordination and language delays and/or hyperactivity.</a:t>
            </a:r>
            <a:endParaRPr/>
          </a:p>
          <a:p>
            <a:pPr indent="0" lvl="0" marL="0" rtl="0" algn="l">
              <a:lnSpc>
                <a:spcPct val="120000"/>
              </a:lnSpc>
              <a:spcBef>
                <a:spcPts val="1200"/>
              </a:spcBef>
              <a:spcAft>
                <a:spcPts val="0"/>
              </a:spcAft>
              <a:buClr>
                <a:srgbClr val="767679"/>
              </a:buClr>
              <a:buSzPts val="1100"/>
              <a:buNone/>
            </a:pPr>
            <a:r>
              <a:rPr lang="en" sz="1100"/>
              <a:t>Conversely, in dizygotic twins, only 1 in 10 shared delayed motor milestone  and a learning disability.</a:t>
            </a:r>
            <a:endParaRPr/>
          </a:p>
        </p:txBody>
      </p:sp>
      <p:sp>
        <p:nvSpPr>
          <p:cNvPr id="368" name="Google Shape;368;p71"/>
          <p:cNvSpPr txBox="1"/>
          <p:nvPr>
            <p:ph type="title"/>
          </p:nvPr>
        </p:nvSpPr>
        <p:spPr>
          <a:xfrm>
            <a:off x="366340" y="109636"/>
            <a:ext cx="84114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64A4"/>
              </a:buClr>
              <a:buSzPts val="3000"/>
              <a:buFont typeface="Arial"/>
              <a:buNone/>
            </a:pPr>
            <a:r>
              <a:rPr lang="en"/>
              <a:t>Co-Occurring Disorders: </a:t>
            </a:r>
            <a:br>
              <a:rPr lang="en"/>
            </a:br>
            <a:r>
              <a:rPr lang="en"/>
              <a:t>Learnings from Twin Studies</a:t>
            </a:r>
            <a:endParaRPr/>
          </a:p>
        </p:txBody>
      </p:sp>
      <p:pic>
        <p:nvPicPr>
          <p:cNvPr id="369" name="Google Shape;369;p71"/>
          <p:cNvPicPr preferRelativeResize="0"/>
          <p:nvPr>
            <p:ph idx="2" type="body"/>
          </p:nvPr>
        </p:nvPicPr>
        <p:blipFill rotWithShape="1">
          <a:blip r:embed="rId3">
            <a:alphaModFix/>
          </a:blip>
          <a:srcRect b="0" l="0" r="0" t="9469"/>
          <a:stretch/>
        </p:blipFill>
        <p:spPr>
          <a:xfrm>
            <a:off x="5626010" y="1446756"/>
            <a:ext cx="3054600" cy="2677500"/>
          </a:xfrm>
          <a:prstGeom prst="rect">
            <a:avLst/>
          </a:prstGeom>
          <a:noFill/>
          <a:ln>
            <a:noFill/>
          </a:ln>
        </p:spPr>
      </p:pic>
      <p:sp>
        <p:nvSpPr>
          <p:cNvPr id="370" name="Google Shape;370;p71"/>
          <p:cNvSpPr txBox="1"/>
          <p:nvPr/>
        </p:nvSpPr>
        <p:spPr>
          <a:xfrm>
            <a:off x="2405682" y="4866633"/>
            <a:ext cx="56553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767679"/>
                </a:solidFill>
                <a:latin typeface="Arial"/>
                <a:ea typeface="Arial"/>
                <a:cs typeface="Arial"/>
                <a:sym typeface="Arial"/>
              </a:rPr>
              <a:t>Lundstrom,  et al, 2015. Journal of Child Psychology and Psychiatry, 56(6), 702–710</a:t>
            </a:r>
            <a:endParaRPr sz="1100"/>
          </a:p>
        </p:txBody>
      </p:sp>
      <p:sp>
        <p:nvSpPr>
          <p:cNvPr id="371" name="Google Shape;371;p71"/>
          <p:cNvSpPr/>
          <p:nvPr/>
        </p:nvSpPr>
        <p:spPr>
          <a:xfrm>
            <a:off x="5674291" y="2367419"/>
            <a:ext cx="2874900" cy="6387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2" name="Google Shape;372;p71"/>
          <p:cNvSpPr/>
          <p:nvPr/>
        </p:nvSpPr>
        <p:spPr>
          <a:xfrm>
            <a:off x="7994737" y="3616891"/>
            <a:ext cx="450900" cy="282000"/>
          </a:xfrm>
          <a:prstGeom prst="ellipse">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0" st="0"/>
                                            </p:txEl>
                                          </p:spTgt>
                                        </p:tgtEl>
                                        <p:attrNameLst>
                                          <p:attrName>style.visibility</p:attrName>
                                        </p:attrNameLst>
                                      </p:cBhvr>
                                      <p:to>
                                        <p:strVal val="visible"/>
                                      </p:to>
                                    </p:set>
                                    <p:animEffect filter="fade" transition="in">
                                      <p:cBhvr>
                                        <p:cTn dur="500"/>
                                        <p:tgtEl>
                                          <p:spTgt spid="3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1" st="1"/>
                                            </p:txEl>
                                          </p:spTgt>
                                        </p:tgtEl>
                                        <p:attrNameLst>
                                          <p:attrName>style.visibility</p:attrName>
                                        </p:attrNameLst>
                                      </p:cBhvr>
                                      <p:to>
                                        <p:strVal val="visible"/>
                                      </p:to>
                                    </p:set>
                                    <p:animEffect filter="fade" transition="in">
                                      <p:cBhvr>
                                        <p:cTn dur="500"/>
                                        <p:tgtEl>
                                          <p:spTgt spid="3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2" st="2"/>
                                            </p:txEl>
                                          </p:spTgt>
                                        </p:tgtEl>
                                        <p:attrNameLst>
                                          <p:attrName>style.visibility</p:attrName>
                                        </p:attrNameLst>
                                      </p:cBhvr>
                                      <p:to>
                                        <p:strVal val="visible"/>
                                      </p:to>
                                    </p:set>
                                    <p:animEffect filter="fade" transition="in">
                                      <p:cBhvr>
                                        <p:cTn dur="500"/>
                                        <p:tgtEl>
                                          <p:spTgt spid="3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3" st="3"/>
                                            </p:txEl>
                                          </p:spTgt>
                                        </p:tgtEl>
                                        <p:attrNameLst>
                                          <p:attrName>style.visibility</p:attrName>
                                        </p:attrNameLst>
                                      </p:cBhvr>
                                      <p:to>
                                        <p:strVal val="visible"/>
                                      </p:to>
                                    </p:set>
                                    <p:animEffect filter="fade" transition="in">
                                      <p:cBhvr>
                                        <p:cTn dur="500"/>
                                        <p:tgtEl>
                                          <p:spTgt spid="3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4" st="4"/>
                                            </p:txEl>
                                          </p:spTgt>
                                        </p:tgtEl>
                                        <p:attrNameLst>
                                          <p:attrName>style.visibility</p:attrName>
                                        </p:attrNameLst>
                                      </p:cBhvr>
                                      <p:to>
                                        <p:strVal val="visible"/>
                                      </p:to>
                                    </p:set>
                                    <p:animEffect filter="fade" transition="in">
                                      <p:cBhvr>
                                        <p:cTn dur="500"/>
                                        <p:tgtEl>
                                          <p:spTgt spid="3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5" st="5"/>
                                            </p:txEl>
                                          </p:spTgt>
                                        </p:tgtEl>
                                        <p:attrNameLst>
                                          <p:attrName>style.visibility</p:attrName>
                                        </p:attrNameLst>
                                      </p:cBhvr>
                                      <p:to>
                                        <p:strVal val="visible"/>
                                      </p:to>
                                    </p:set>
                                    <p:animEffect filter="fade" transition="in">
                                      <p:cBhvr>
                                        <p:cTn dur="500"/>
                                        <p:tgtEl>
                                          <p:spTgt spid="3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xEl>
                                              <p:pRg end="6" st="6"/>
                                            </p:txEl>
                                          </p:spTgt>
                                        </p:tgtEl>
                                        <p:attrNameLst>
                                          <p:attrName>style.visibility</p:attrName>
                                        </p:attrNameLst>
                                      </p:cBhvr>
                                      <p:to>
                                        <p:strVal val="visible"/>
                                      </p:to>
                                    </p:set>
                                    <p:animEffect filter="fade" transition="in">
                                      <p:cBhvr>
                                        <p:cTn dur="500"/>
                                        <p:tgtEl>
                                          <p:spTgt spid="36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43"/>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Combination Therapy in ASD</a:t>
            </a:r>
            <a:endParaRPr/>
          </a:p>
        </p:txBody>
      </p:sp>
      <p:pic>
        <p:nvPicPr>
          <p:cNvPr id="1032" name="Google Shape;1032;p143"/>
          <p:cNvPicPr preferRelativeResize="0"/>
          <p:nvPr/>
        </p:nvPicPr>
        <p:blipFill rotWithShape="1">
          <a:blip r:embed="rId3">
            <a:alphaModFix/>
          </a:blip>
          <a:srcRect b="0" l="0" r="0" t="0"/>
          <a:stretch/>
        </p:blipFill>
        <p:spPr>
          <a:xfrm>
            <a:off x="0" y="1238250"/>
            <a:ext cx="6858001" cy="3436144"/>
          </a:xfrm>
          <a:prstGeom prst="rect">
            <a:avLst/>
          </a:prstGeom>
          <a:noFill/>
          <a:ln>
            <a:noFill/>
          </a:ln>
        </p:spPr>
      </p:pic>
      <p:sp>
        <p:nvSpPr>
          <p:cNvPr id="1033" name="Google Shape;1033;p143"/>
          <p:cNvSpPr txBox="1"/>
          <p:nvPr/>
        </p:nvSpPr>
        <p:spPr>
          <a:xfrm>
            <a:off x="8750300" y="352425"/>
            <a:ext cx="184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sz="1800">
              <a:solidFill>
                <a:schemeClr val="lt1"/>
              </a:solidFill>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44"/>
          <p:cNvSpPr txBox="1"/>
          <p:nvPr>
            <p:ph type="title"/>
          </p:nvPr>
        </p:nvSpPr>
        <p:spPr>
          <a:xfrm>
            <a:off x="457200" y="205978"/>
            <a:ext cx="7620000" cy="641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4000">
                <a:latin typeface="Times New Roman"/>
                <a:ea typeface="Times New Roman"/>
                <a:cs typeface="Times New Roman"/>
                <a:sym typeface="Times New Roman"/>
              </a:rPr>
              <a:t>Expectations: Rough Comparison</a:t>
            </a:r>
            <a:endParaRPr/>
          </a:p>
        </p:txBody>
      </p:sp>
      <p:graphicFrame>
        <p:nvGraphicFramePr>
          <p:cNvPr id="1039" name="Google Shape;1039;p144"/>
          <p:cNvGraphicFramePr/>
          <p:nvPr/>
        </p:nvGraphicFramePr>
        <p:xfrm>
          <a:off x="914400" y="1181100"/>
          <a:ext cx="3000000" cy="3000000"/>
        </p:xfrm>
        <a:graphic>
          <a:graphicData uri="http://schemas.openxmlformats.org/drawingml/2006/table">
            <a:tbl>
              <a:tblPr bandRow="1" firstRow="1">
                <a:noFill/>
                <a:tableStyleId>{21FBA77F-B76C-40E4-9122-D21F7D955F01}</a:tableStyleId>
              </a:tblPr>
              <a:tblGrid>
                <a:gridCol w="2590800"/>
                <a:gridCol w="1845950"/>
                <a:gridCol w="1862150"/>
                <a:gridCol w="1473525"/>
              </a:tblGrid>
              <a:tr h="278150">
                <a:tc>
                  <a:txBody>
                    <a:bodyPr/>
                    <a:lstStyle/>
                    <a:p>
                      <a:pPr indent="0" lvl="0" marL="0" marR="0" rtl="0" algn="l">
                        <a:spcBef>
                          <a:spcPts val="0"/>
                        </a:spcBef>
                        <a:spcAft>
                          <a:spcPts val="0"/>
                        </a:spcAft>
                        <a:buNone/>
                      </a:pPr>
                      <a:r>
                        <a:t/>
                      </a:r>
                      <a:endParaRPr sz="1400"/>
                    </a:p>
                  </a:txBody>
                  <a:tcPr marT="34300" marB="34300" marR="91450" marL="91450"/>
                </a:tc>
                <a:tc>
                  <a:txBody>
                    <a:bodyPr/>
                    <a:lstStyle/>
                    <a:p>
                      <a:pPr indent="0" lvl="0" marL="0" marR="0" rtl="0" algn="l">
                        <a:spcBef>
                          <a:spcPts val="0"/>
                        </a:spcBef>
                        <a:spcAft>
                          <a:spcPts val="0"/>
                        </a:spcAft>
                        <a:buNone/>
                      </a:pPr>
                      <a:r>
                        <a:rPr lang="en" sz="1400"/>
                        <a:t>Behavioral</a:t>
                      </a:r>
                      <a:endParaRPr sz="1100"/>
                    </a:p>
                  </a:txBody>
                  <a:tcPr marT="34300" marB="34300" marR="91450" marL="91450"/>
                </a:tc>
                <a:tc>
                  <a:txBody>
                    <a:bodyPr/>
                    <a:lstStyle/>
                    <a:p>
                      <a:pPr indent="0" lvl="0" marL="0" marR="0" rtl="0" algn="l">
                        <a:spcBef>
                          <a:spcPts val="0"/>
                        </a:spcBef>
                        <a:spcAft>
                          <a:spcPts val="0"/>
                        </a:spcAft>
                        <a:buNone/>
                      </a:pPr>
                      <a:r>
                        <a:rPr lang="en" sz="1400"/>
                        <a:t>Melatonin</a:t>
                      </a:r>
                      <a:endParaRPr sz="1100"/>
                    </a:p>
                  </a:txBody>
                  <a:tcPr marT="34300" marB="34300" marR="91450" marL="91450"/>
                </a:tc>
                <a:tc>
                  <a:txBody>
                    <a:bodyPr/>
                    <a:lstStyle/>
                    <a:p>
                      <a:pPr indent="0" lvl="0" marL="0" marR="0" rtl="0" algn="l">
                        <a:spcBef>
                          <a:spcPts val="0"/>
                        </a:spcBef>
                        <a:spcAft>
                          <a:spcPts val="0"/>
                        </a:spcAft>
                        <a:buNone/>
                      </a:pPr>
                      <a:r>
                        <a:rPr lang="en" sz="1400"/>
                        <a:t>Combined </a:t>
                      </a:r>
                      <a:endParaRPr sz="1100"/>
                    </a:p>
                  </a:txBody>
                  <a:tcPr marT="34300" marB="34300" marR="91450" marL="91450"/>
                </a:tc>
              </a:tr>
              <a:tr h="278150">
                <a:tc>
                  <a:txBody>
                    <a:bodyPr/>
                    <a:lstStyle/>
                    <a:p>
                      <a:pPr indent="0" lvl="0" marL="0" marR="0" rtl="0" algn="l">
                        <a:spcBef>
                          <a:spcPts val="0"/>
                        </a:spcBef>
                        <a:spcAft>
                          <a:spcPts val="0"/>
                        </a:spcAft>
                        <a:buNone/>
                      </a:pPr>
                      <a:r>
                        <a:rPr lang="en" sz="1400"/>
                        <a:t>SOL (minutes)</a:t>
                      </a:r>
                      <a:endParaRPr sz="11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2.0- 18.6</a:t>
                      </a:r>
                      <a:endParaRPr sz="11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15.7- 45.3</a:t>
                      </a:r>
                      <a:endParaRPr sz="1100"/>
                    </a:p>
                    <a:p>
                      <a:pPr indent="0" lvl="0" marL="0" marR="0" rtl="0" algn="l">
                        <a:spcBef>
                          <a:spcPts val="0"/>
                        </a:spcBef>
                        <a:spcAft>
                          <a:spcPts val="0"/>
                        </a:spcAft>
                        <a:buNone/>
                      </a:pPr>
                      <a:r>
                        <a:t/>
                      </a:r>
                      <a:endParaRPr sz="14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52.2</a:t>
                      </a:r>
                      <a:endParaRPr sz="1100"/>
                    </a:p>
                    <a:p>
                      <a:pPr indent="0" lvl="0" marL="0" marR="0" rtl="0" algn="l">
                        <a:spcBef>
                          <a:spcPts val="0"/>
                        </a:spcBef>
                        <a:spcAft>
                          <a:spcPts val="0"/>
                        </a:spcAft>
                        <a:buNone/>
                      </a:pPr>
                      <a:r>
                        <a:t/>
                      </a:r>
                      <a:endParaRPr sz="1400"/>
                    </a:p>
                  </a:txBody>
                  <a:tcPr marT="34300" marB="34300" marR="91450" marL="91450"/>
                </a:tc>
              </a:tr>
              <a:tr h="278150">
                <a:tc>
                  <a:txBody>
                    <a:bodyPr/>
                    <a:lstStyle/>
                    <a:p>
                      <a:pPr indent="0" lvl="0" marL="0" marR="0" rtl="0" algn="l">
                        <a:spcBef>
                          <a:spcPts val="0"/>
                        </a:spcBef>
                        <a:spcAft>
                          <a:spcPts val="0"/>
                        </a:spcAft>
                        <a:buNone/>
                      </a:pPr>
                      <a:r>
                        <a:rPr lang="en" sz="1400"/>
                        <a:t>TST (minutes)</a:t>
                      </a:r>
                      <a:endParaRPr sz="11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1.0- 37.1</a:t>
                      </a:r>
                      <a:endParaRPr sz="1100"/>
                    </a:p>
                    <a:p>
                      <a:pPr indent="0" lvl="0" marL="0" marR="0" rtl="0" algn="l">
                        <a:spcBef>
                          <a:spcPts val="0"/>
                        </a:spcBef>
                        <a:spcAft>
                          <a:spcPts val="0"/>
                        </a:spcAft>
                        <a:buNone/>
                      </a:pPr>
                      <a:r>
                        <a:t/>
                      </a:r>
                      <a:endParaRPr sz="14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13.3- 70.8</a:t>
                      </a:r>
                      <a:endParaRPr sz="1100"/>
                    </a:p>
                    <a:p>
                      <a:pPr indent="0" lvl="0" marL="0" marR="0" rtl="0" algn="l">
                        <a:spcBef>
                          <a:spcPts val="0"/>
                        </a:spcBef>
                        <a:spcAft>
                          <a:spcPts val="0"/>
                        </a:spcAft>
                        <a:buNone/>
                      </a:pPr>
                      <a:r>
                        <a:t/>
                      </a:r>
                      <a:endParaRPr sz="14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91.0</a:t>
                      </a:r>
                      <a:endParaRPr sz="1100"/>
                    </a:p>
                    <a:p>
                      <a:pPr indent="0" lvl="0" marL="0" marR="0" rtl="0" algn="l">
                        <a:spcBef>
                          <a:spcPts val="0"/>
                        </a:spcBef>
                        <a:spcAft>
                          <a:spcPts val="0"/>
                        </a:spcAft>
                        <a:buNone/>
                      </a:pPr>
                      <a:r>
                        <a:t/>
                      </a:r>
                      <a:endParaRPr sz="1400"/>
                    </a:p>
                  </a:txBody>
                  <a:tcPr marT="34300" marB="34300" marR="91450" marL="91450"/>
                </a:tc>
              </a:tr>
              <a:tr h="278150">
                <a:tc>
                  <a:txBody>
                    <a:bodyPr/>
                    <a:lstStyle/>
                    <a:p>
                      <a:pPr indent="0" lvl="0" marL="0" marR="0" rtl="0" algn="l">
                        <a:spcBef>
                          <a:spcPts val="0"/>
                        </a:spcBef>
                        <a:spcAft>
                          <a:spcPts val="0"/>
                        </a:spcAft>
                        <a:buNone/>
                      </a:pPr>
                      <a:r>
                        <a:rPr lang="en" sz="1400"/>
                        <a:t>WASO (minutes)</a:t>
                      </a:r>
                      <a:endParaRPr sz="11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3.5- 7.6</a:t>
                      </a:r>
                      <a:endParaRPr sz="11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11.0- 31.5</a:t>
                      </a:r>
                      <a:endParaRPr sz="1100"/>
                    </a:p>
                    <a:p>
                      <a:pPr indent="0" lvl="0" marL="0" marR="0" rtl="0" algn="l">
                        <a:spcBef>
                          <a:spcPts val="0"/>
                        </a:spcBef>
                        <a:spcAft>
                          <a:spcPts val="0"/>
                        </a:spcAft>
                        <a:buNone/>
                      </a:pPr>
                      <a:r>
                        <a:t/>
                      </a:r>
                      <a:endParaRPr sz="14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39.8</a:t>
                      </a:r>
                      <a:endParaRPr sz="1100"/>
                    </a:p>
                    <a:p>
                      <a:pPr indent="0" lvl="0" marL="0" marR="0" rtl="0" algn="l">
                        <a:spcBef>
                          <a:spcPts val="0"/>
                        </a:spcBef>
                        <a:spcAft>
                          <a:spcPts val="0"/>
                        </a:spcAft>
                        <a:buNone/>
                      </a:pPr>
                      <a:r>
                        <a:t/>
                      </a:r>
                      <a:endParaRPr sz="1400"/>
                    </a:p>
                  </a:txBody>
                  <a:tcPr marT="34300" marB="34300" marR="91450" marL="91450"/>
                </a:tc>
              </a:tr>
              <a:tr h="278150">
                <a:tc>
                  <a:txBody>
                    <a:bodyPr/>
                    <a:lstStyle/>
                    <a:p>
                      <a:pPr indent="0" lvl="0" marL="0" marR="0" rtl="0" algn="l">
                        <a:spcBef>
                          <a:spcPts val="0"/>
                        </a:spcBef>
                        <a:spcAft>
                          <a:spcPts val="0"/>
                        </a:spcAft>
                        <a:buNone/>
                      </a:pPr>
                      <a:r>
                        <a:rPr lang="en" sz="1400"/>
                        <a:t>Sleep</a:t>
                      </a:r>
                      <a:r>
                        <a:rPr lang="en" sz="1400"/>
                        <a:t> Efficiency (%)</a:t>
                      </a:r>
                      <a:endParaRPr sz="14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2.9- 8.2</a:t>
                      </a:r>
                      <a:endParaRPr sz="1100"/>
                    </a:p>
                  </a:txBody>
                  <a:tcPr marT="34300" marB="34300" marR="91450" marL="91450"/>
                </a:tc>
                <a:tc>
                  <a:txBody>
                    <a:bodyPr/>
                    <a:lstStyle/>
                    <a:p>
                      <a:pPr indent="0" lvl="1" marL="0" marR="0" rtl="0" algn="l">
                        <a:lnSpc>
                          <a:spcPct val="100000"/>
                        </a:lnSpc>
                        <a:spcBef>
                          <a:spcPts val="0"/>
                        </a:spcBef>
                        <a:spcAft>
                          <a:spcPts val="0"/>
                        </a:spcAft>
                        <a:buClr>
                          <a:schemeClr val="lt1"/>
                        </a:buClr>
                        <a:buSzPts val="1400"/>
                        <a:buFont typeface="Verdana"/>
                        <a:buNone/>
                      </a:pPr>
                      <a:r>
                        <a:rPr lang="en" sz="1400" u="none" cap="none" strike="noStrike"/>
                        <a:t>4.7- 11.6</a:t>
                      </a:r>
                      <a:endParaRPr sz="1100"/>
                    </a:p>
                    <a:p>
                      <a:pPr indent="0" lvl="0" marL="0" marR="0" rtl="0" algn="l">
                        <a:spcBef>
                          <a:spcPts val="0"/>
                        </a:spcBef>
                        <a:spcAft>
                          <a:spcPts val="0"/>
                        </a:spcAft>
                        <a:buNone/>
                      </a:pPr>
                      <a:r>
                        <a:t/>
                      </a:r>
                      <a:endParaRPr sz="1400"/>
                    </a:p>
                  </a:txBody>
                  <a:tcPr marT="34300" marB="34300" marR="91450" marL="91450"/>
                </a:tc>
                <a:tc>
                  <a:txBody>
                    <a:bodyPr/>
                    <a:lstStyle/>
                    <a:p>
                      <a:pPr indent="0" lvl="0" marL="0" marR="0" rtl="0" algn="l">
                        <a:spcBef>
                          <a:spcPts val="0"/>
                        </a:spcBef>
                        <a:spcAft>
                          <a:spcPts val="0"/>
                        </a:spcAft>
                        <a:buNone/>
                      </a:pPr>
                      <a:r>
                        <a:rPr lang="en" sz="1400"/>
                        <a:t>14.2</a:t>
                      </a:r>
                      <a:endParaRPr sz="1100"/>
                    </a:p>
                  </a:txBody>
                  <a:tcPr marT="34300" marB="34300" marR="91450" marL="91450"/>
                </a:tc>
              </a:tr>
            </a:tbl>
          </a:graphicData>
        </a:graphic>
      </p:graphicFrame>
      <p:sp>
        <p:nvSpPr>
          <p:cNvPr id="1040" name="Google Shape;1040;p144"/>
          <p:cNvSpPr txBox="1"/>
          <p:nvPr/>
        </p:nvSpPr>
        <p:spPr>
          <a:xfrm>
            <a:off x="275897" y="4556522"/>
            <a:ext cx="88392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Noto Sans Symbols"/>
              <a:buNone/>
            </a:pPr>
            <a:r>
              <a:rPr lang="en" sz="1200">
                <a:solidFill>
                  <a:schemeClr val="lt1"/>
                </a:solidFill>
                <a:latin typeface="Verdana"/>
                <a:ea typeface="Verdana"/>
                <a:cs typeface="Verdana"/>
                <a:sym typeface="Verdana"/>
              </a:rPr>
              <a:t>Ayash 2015; Blackmer 2016; Cortesi 2012; Gringas, 2012; Johnson 2013; Malow 2012; Malow 2014;Wirojanan 2009</a:t>
            </a:r>
            <a:endParaRPr/>
          </a:p>
          <a:p>
            <a:pPr indent="0" lvl="0" marL="0" marR="0" rtl="0" algn="l">
              <a:spcBef>
                <a:spcPts val="0"/>
              </a:spcBef>
              <a:spcAft>
                <a:spcPts val="0"/>
              </a:spcAft>
              <a:buClr>
                <a:schemeClr val="lt1"/>
              </a:buClr>
              <a:buSzPts val="1800"/>
              <a:buFont typeface="Noto Sans Symbols"/>
              <a:buNone/>
            </a:pPr>
            <a:r>
              <a:t/>
            </a:r>
            <a:endParaRPr sz="1800">
              <a:solidFill>
                <a:schemeClr val="lt1"/>
              </a:solidFill>
              <a:latin typeface="Verdana"/>
              <a:ea typeface="Verdana"/>
              <a:cs typeface="Verdana"/>
              <a:sym typeface="Verdana"/>
            </a:endParaRPr>
          </a:p>
          <a:p>
            <a:pPr indent="0" lvl="0" marL="0" marR="0" rtl="0" algn="l">
              <a:spcBef>
                <a:spcPts val="0"/>
              </a:spcBef>
              <a:spcAft>
                <a:spcPts val="0"/>
              </a:spcAft>
              <a:buClr>
                <a:schemeClr val="lt1"/>
              </a:buClr>
              <a:buSzPts val="1800"/>
              <a:buFont typeface="Noto Sans Symbols"/>
              <a:buNone/>
            </a:pPr>
            <a:r>
              <a:t/>
            </a:r>
            <a:endParaRPr sz="1800">
              <a:solidFill>
                <a:schemeClr val="lt1"/>
              </a:solidFill>
              <a:latin typeface="Verdana"/>
              <a:ea typeface="Verdana"/>
              <a:cs typeface="Verdana"/>
              <a:sym typeface="Verdana"/>
            </a:endParaRPr>
          </a:p>
        </p:txBody>
      </p:sp>
      <p:sp>
        <p:nvSpPr>
          <p:cNvPr id="1041" name="Google Shape;1041;p144"/>
          <p:cNvSpPr txBox="1"/>
          <p:nvPr/>
        </p:nvSpPr>
        <p:spPr>
          <a:xfrm>
            <a:off x="558800" y="3667125"/>
            <a:ext cx="7429500" cy="1015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000"/>
              <a:buFont typeface="Arial"/>
              <a:buChar char="•"/>
            </a:pPr>
            <a:r>
              <a:rPr lang="en" sz="2000">
                <a:solidFill>
                  <a:schemeClr val="lt1"/>
                </a:solidFill>
                <a:latin typeface="Verdana"/>
                <a:ea typeface="Verdana"/>
                <a:cs typeface="Verdana"/>
                <a:sym typeface="Verdana"/>
              </a:rPr>
              <a:t>All actigraphic data</a:t>
            </a:r>
            <a:endParaRPr/>
          </a:p>
          <a:p>
            <a:pPr indent="-285750" lvl="0" marL="285750" marR="0" rtl="0" algn="l">
              <a:spcBef>
                <a:spcPts val="0"/>
              </a:spcBef>
              <a:spcAft>
                <a:spcPts val="0"/>
              </a:spcAft>
              <a:buClr>
                <a:schemeClr val="lt1"/>
              </a:buClr>
              <a:buSzPts val="2000"/>
              <a:buFont typeface="Arial"/>
              <a:buChar char="•"/>
            </a:pPr>
            <a:r>
              <a:rPr lang="en" sz="2000">
                <a:solidFill>
                  <a:schemeClr val="lt1"/>
                </a:solidFill>
                <a:latin typeface="Verdana"/>
                <a:ea typeface="Verdana"/>
                <a:cs typeface="Verdana"/>
                <a:sym typeface="Verdana"/>
              </a:rPr>
              <a:t>Parent reported improvements much greater than actigraphy</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45"/>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Summary</a:t>
            </a:r>
            <a:endParaRPr/>
          </a:p>
        </p:txBody>
      </p:sp>
      <p:sp>
        <p:nvSpPr>
          <p:cNvPr id="1047" name="Google Shape;1047;p145"/>
          <p:cNvSpPr txBox="1"/>
          <p:nvPr>
            <p:ph idx="1" type="body"/>
          </p:nvPr>
        </p:nvSpPr>
        <p:spPr>
          <a:xfrm>
            <a:off x="457200" y="900113"/>
            <a:ext cx="8229600" cy="254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t>Insomnia impacts most children with NDCs</a:t>
            </a:r>
            <a:endParaRPr/>
          </a:p>
          <a:p>
            <a:pPr indent="-342900" lvl="0" marL="342900" rtl="0" algn="l">
              <a:spcBef>
                <a:spcPts val="560"/>
              </a:spcBef>
              <a:spcAft>
                <a:spcPts val="0"/>
              </a:spcAft>
              <a:buSzPts val="2100"/>
              <a:buChar char="🞐"/>
            </a:pPr>
            <a:r>
              <a:rPr lang="en"/>
              <a:t>Whatever is needed to fall asleep at bedtime is what you need to get back to sleep</a:t>
            </a:r>
            <a:endParaRPr/>
          </a:p>
          <a:p>
            <a:pPr indent="-342900" lvl="0" marL="342900" rtl="0" algn="l">
              <a:spcBef>
                <a:spcPts val="560"/>
              </a:spcBef>
              <a:spcAft>
                <a:spcPts val="0"/>
              </a:spcAft>
              <a:buSzPts val="2100"/>
              <a:buChar char="🞐"/>
            </a:pPr>
            <a:r>
              <a:rPr lang="en"/>
              <a:t>Behavioral treatment is gold standard, with or without medications</a:t>
            </a:r>
            <a:endParaRPr/>
          </a:p>
          <a:p>
            <a:pPr indent="-342900" lvl="0" marL="342900" rtl="0" algn="l">
              <a:spcBef>
                <a:spcPts val="560"/>
              </a:spcBef>
              <a:spcAft>
                <a:spcPts val="0"/>
              </a:spcAft>
              <a:buSzPts val="2100"/>
              <a:buChar char="🞐"/>
            </a:pPr>
            <a:r>
              <a:rPr lang="en"/>
              <a:t>Visuals can be helpful</a:t>
            </a:r>
            <a:endParaRPr/>
          </a:p>
          <a:p>
            <a:pPr indent="-342900" lvl="0" marL="342900" rtl="0" algn="l">
              <a:spcBef>
                <a:spcPts val="560"/>
              </a:spcBef>
              <a:spcAft>
                <a:spcPts val="0"/>
              </a:spcAft>
              <a:buSzPts val="2100"/>
              <a:buChar char="🞐"/>
            </a:pPr>
            <a:r>
              <a:rPr lang="en"/>
              <a:t>Flexibility and collaboration are key</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46"/>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When to refer</a:t>
            </a:r>
            <a:endParaRPr/>
          </a:p>
        </p:txBody>
      </p:sp>
      <p:sp>
        <p:nvSpPr>
          <p:cNvPr id="1053" name="Google Shape;1053;p146"/>
          <p:cNvSpPr txBox="1"/>
          <p:nvPr>
            <p:ph idx="1" type="body"/>
          </p:nvPr>
        </p:nvSpPr>
        <p:spPr>
          <a:xfrm>
            <a:off x="457200" y="1200150"/>
            <a:ext cx="8229600" cy="3657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Font typeface="Noto Sans Symbols"/>
              <a:buChar char="🞐"/>
            </a:pPr>
            <a:r>
              <a:rPr lang="en">
                <a:latin typeface="Times New Roman"/>
                <a:ea typeface="Times New Roman"/>
                <a:cs typeface="Times New Roman"/>
                <a:sym typeface="Times New Roman"/>
              </a:rPr>
              <a:t>Snoring, gasping, difficulty breathing during sleep</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Need help making a change</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At limits of sleep deprivation (Caregiver or Child)</a:t>
            </a:r>
            <a:endParaRPr/>
          </a:p>
          <a:p>
            <a:pPr indent="0" lvl="0" marL="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Font typeface="Noto Sans Symbols"/>
              <a:buChar char="🞐"/>
            </a:pPr>
            <a:r>
              <a:rPr lang="en">
                <a:latin typeface="Times New Roman"/>
                <a:ea typeface="Times New Roman"/>
                <a:cs typeface="Times New Roman"/>
                <a:sym typeface="Times New Roman"/>
              </a:rPr>
              <a:t>Response to behavioral approach not as expected</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47"/>
          <p:cNvSpPr txBox="1"/>
          <p:nvPr>
            <p:ph type="title"/>
          </p:nvPr>
        </p:nvSpPr>
        <p:spPr>
          <a:xfrm>
            <a:off x="3352800" y="195383"/>
            <a:ext cx="3124200" cy="7227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sz="4000">
                <a:solidFill>
                  <a:srgbClr val="FFFF0C"/>
                </a:solidFill>
              </a:rPr>
              <a:t>Resources</a:t>
            </a:r>
            <a:endParaRPr/>
          </a:p>
        </p:txBody>
      </p:sp>
      <p:sp>
        <p:nvSpPr>
          <p:cNvPr id="1059" name="Google Shape;1059;p147"/>
          <p:cNvSpPr txBox="1"/>
          <p:nvPr>
            <p:ph idx="1" type="body"/>
          </p:nvPr>
        </p:nvSpPr>
        <p:spPr>
          <a:xfrm>
            <a:off x="228600" y="1028700"/>
            <a:ext cx="8686800" cy="3800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Char char="🞐"/>
            </a:pPr>
            <a:r>
              <a:rPr lang="en" sz="2400">
                <a:solidFill>
                  <a:srgbClr val="FFFF0C"/>
                </a:solidFill>
              </a:rPr>
              <a:t>Books: </a:t>
            </a:r>
            <a:endParaRPr/>
          </a:p>
          <a:p>
            <a:pPr indent="-285750" lvl="1" marL="742950" rtl="0" algn="l">
              <a:spcBef>
                <a:spcPts val="360"/>
              </a:spcBef>
              <a:spcAft>
                <a:spcPts val="0"/>
              </a:spcAft>
              <a:buSzPts val="1350"/>
              <a:buChar char="■"/>
            </a:pPr>
            <a:r>
              <a:rPr lang="en" sz="1800" u="sng"/>
              <a:t>Sleep Better: A Guide to Improving Sleep for Children with Special Needs (Durand, 2014)</a:t>
            </a:r>
            <a:endParaRPr/>
          </a:p>
          <a:p>
            <a:pPr indent="-285750" lvl="1" marL="742950" rtl="0" algn="l">
              <a:spcBef>
                <a:spcPts val="360"/>
              </a:spcBef>
              <a:spcAft>
                <a:spcPts val="0"/>
              </a:spcAft>
              <a:buSzPts val="1350"/>
              <a:buChar char="■"/>
            </a:pPr>
            <a:r>
              <a:rPr lang="en" sz="1800" u="sng"/>
              <a:t>Pediatric Sleep Problems </a:t>
            </a:r>
            <a:r>
              <a:rPr lang="en" sz="1800"/>
              <a:t>(Meltzer &amp; Crabtree, 2015)</a:t>
            </a:r>
            <a:endParaRPr/>
          </a:p>
          <a:p>
            <a:pPr indent="-285750" lvl="1" marL="742950" rtl="0" algn="l">
              <a:spcBef>
                <a:spcPts val="360"/>
              </a:spcBef>
              <a:spcAft>
                <a:spcPts val="0"/>
              </a:spcAft>
              <a:buSzPts val="1350"/>
              <a:buChar char="■"/>
            </a:pPr>
            <a:r>
              <a:rPr lang="en" sz="1800" u="sng"/>
              <a:t>A Clinical Guide to Pediatric Sleep </a:t>
            </a:r>
            <a:r>
              <a:rPr lang="en" sz="1800"/>
              <a:t>(Mindell &amp; Owens, 2015)</a:t>
            </a:r>
            <a:endParaRPr/>
          </a:p>
          <a:p>
            <a:pPr indent="-285750" lvl="1" marL="742950" rtl="0" algn="l">
              <a:spcBef>
                <a:spcPts val="360"/>
              </a:spcBef>
              <a:spcAft>
                <a:spcPts val="0"/>
              </a:spcAft>
              <a:buSzPts val="1350"/>
              <a:buChar char="■"/>
            </a:pPr>
            <a:r>
              <a:rPr lang="en" sz="1800" u="sng"/>
              <a:t>What To Do When You Dread Your Bed (Huebner, 2008)</a:t>
            </a:r>
            <a:endParaRPr/>
          </a:p>
          <a:p>
            <a:pPr indent="0" lvl="1" marL="342900" rtl="0" algn="l">
              <a:spcBef>
                <a:spcPts val="360"/>
              </a:spcBef>
              <a:spcAft>
                <a:spcPts val="0"/>
              </a:spcAft>
              <a:buSzPts val="1350"/>
              <a:buNone/>
            </a:pPr>
            <a:r>
              <a:rPr lang="en" sz="1800" u="sng"/>
              <a:t> </a:t>
            </a:r>
            <a:endParaRPr/>
          </a:p>
          <a:p>
            <a:pPr indent="-342900" lvl="0" marL="342900" rtl="0" algn="l">
              <a:spcBef>
                <a:spcPts val="480"/>
              </a:spcBef>
              <a:spcAft>
                <a:spcPts val="0"/>
              </a:spcAft>
              <a:buSzPts val="1800"/>
              <a:buFont typeface="Noto Sans Symbols"/>
              <a:buChar char="🞐"/>
            </a:pPr>
            <a:r>
              <a:rPr lang="en" sz="2400">
                <a:solidFill>
                  <a:schemeClr val="lt2"/>
                </a:solidFill>
                <a:latin typeface="Times New Roman"/>
                <a:ea typeface="Times New Roman"/>
                <a:cs typeface="Times New Roman"/>
                <a:sym typeface="Times New Roman"/>
              </a:rPr>
              <a:t>Journals:</a:t>
            </a:r>
            <a:endParaRPr/>
          </a:p>
          <a:p>
            <a:pPr indent="-285750" lvl="1" marL="742950" rtl="0" algn="l">
              <a:spcBef>
                <a:spcPts val="360"/>
              </a:spcBef>
              <a:spcAft>
                <a:spcPts val="0"/>
              </a:spcAft>
              <a:buSzPts val="1350"/>
              <a:buFont typeface="Noto Sans Symbols"/>
              <a:buChar char="■"/>
            </a:pPr>
            <a:r>
              <a:rPr lang="en" sz="1800">
                <a:latin typeface="Times New Roman"/>
                <a:ea typeface="Times New Roman"/>
                <a:cs typeface="Times New Roman"/>
                <a:sym typeface="Times New Roman"/>
              </a:rPr>
              <a:t>Sleep; Sleep Medicine; Journal of Clinical Sleep Medicine; Sleep Medicine Reviews; Behavioral Sleep Medicine, Journal of Developmental and Behavioral Pediatrics</a:t>
            </a:r>
            <a:endParaRPr/>
          </a:p>
          <a:p>
            <a:pPr indent="0" lvl="1" marL="457200" rtl="0" algn="l">
              <a:spcBef>
                <a:spcPts val="380"/>
              </a:spcBef>
              <a:spcAft>
                <a:spcPts val="0"/>
              </a:spcAft>
              <a:buSzPts val="1425"/>
              <a:buNone/>
            </a:pPr>
            <a:r>
              <a:t/>
            </a:r>
            <a:endParaRPr sz="1900">
              <a:latin typeface="Times New Roman"/>
              <a:ea typeface="Times New Roman"/>
              <a:cs typeface="Times New Roman"/>
              <a:sym typeface="Times New Roman"/>
            </a:endParaRPr>
          </a:p>
          <a:p>
            <a:pPr indent="-342900" lvl="0" marL="342900" rtl="0" algn="l">
              <a:spcBef>
                <a:spcPts val="480"/>
              </a:spcBef>
              <a:spcAft>
                <a:spcPts val="0"/>
              </a:spcAft>
              <a:buSzPts val="1800"/>
              <a:buChar char="🞐"/>
            </a:pPr>
            <a:r>
              <a:rPr lang="en" sz="2400">
                <a:solidFill>
                  <a:srgbClr val="FFFF0C"/>
                </a:solidFill>
              </a:rPr>
              <a:t>Practical Websites:</a:t>
            </a:r>
            <a:endParaRPr/>
          </a:p>
          <a:p>
            <a:pPr indent="-285750" lvl="1" marL="742950" rtl="0" algn="l">
              <a:spcBef>
                <a:spcPts val="360"/>
              </a:spcBef>
              <a:spcAft>
                <a:spcPts val="0"/>
              </a:spcAft>
              <a:buSzPts val="1350"/>
              <a:buChar char="■"/>
            </a:pPr>
            <a:r>
              <a:rPr lang="en" sz="1800"/>
              <a:t>Pediatric Sleep Council, </a:t>
            </a:r>
            <a:r>
              <a:rPr lang="en" sz="1800" u="sng">
                <a:solidFill>
                  <a:srgbClr val="FFFF0C"/>
                </a:solidFill>
                <a:hlinkClick r:id="rId3">
                  <a:extLst>
                    <a:ext uri="{A12FA001-AC4F-418D-AE19-62706E023703}">
                      <ahyp:hlinkClr val="tx"/>
                    </a:ext>
                  </a:extLst>
                </a:hlinkClick>
              </a:rPr>
              <a:t>https://www.babysleep.com/</a:t>
            </a:r>
            <a:r>
              <a:rPr lang="en" sz="1800">
                <a:solidFill>
                  <a:srgbClr val="FFFF0C"/>
                </a:solidFill>
              </a:rPr>
              <a:t> </a:t>
            </a:r>
            <a:endParaRPr/>
          </a:p>
          <a:p>
            <a:pPr indent="-285750" lvl="1" marL="742950" rtl="0" algn="l">
              <a:spcBef>
                <a:spcPts val="360"/>
              </a:spcBef>
              <a:spcAft>
                <a:spcPts val="0"/>
              </a:spcAft>
              <a:buSzPts val="1350"/>
              <a:buChar char="■"/>
            </a:pPr>
            <a:r>
              <a:rPr lang="en" sz="1800"/>
              <a:t>National Sleep Foundation, </a:t>
            </a:r>
            <a:r>
              <a:rPr lang="en" sz="1800" u="sng">
                <a:solidFill>
                  <a:srgbClr val="FFFF0C"/>
                </a:solidFill>
                <a:hlinkClick r:id="rId4">
                  <a:extLst>
                    <a:ext uri="{A12FA001-AC4F-418D-AE19-62706E023703}">
                      <ahyp:hlinkClr val="tx"/>
                    </a:ext>
                  </a:extLst>
                </a:hlinkClick>
              </a:rPr>
              <a:t>https://sleepfoundation.org/</a:t>
            </a:r>
            <a:r>
              <a:rPr lang="en" sz="1800">
                <a:solidFill>
                  <a:srgbClr val="FFFF0C"/>
                </a:solidFill>
              </a:rPr>
              <a:t> </a:t>
            </a:r>
            <a:endParaRPr/>
          </a:p>
          <a:p>
            <a:pPr indent="-285750" lvl="1" marL="742950" rtl="0" algn="l">
              <a:spcBef>
                <a:spcPts val="360"/>
              </a:spcBef>
              <a:spcAft>
                <a:spcPts val="0"/>
              </a:spcAft>
              <a:buSzPts val="1350"/>
              <a:buChar char="■"/>
            </a:pPr>
            <a:r>
              <a:rPr lang="en" sz="1800"/>
              <a:t>Autism Speaks Sleep Toolkit,</a:t>
            </a:r>
            <a:r>
              <a:rPr lang="en" sz="1800">
                <a:solidFill>
                  <a:srgbClr val="FFFF0C"/>
                </a:solidFill>
              </a:rPr>
              <a:t> </a:t>
            </a:r>
            <a:r>
              <a:rPr lang="en" sz="1800" u="sng">
                <a:solidFill>
                  <a:srgbClr val="FFFF0C"/>
                </a:solidFill>
                <a:hlinkClick r:id="rId5">
                  <a:extLst>
                    <a:ext uri="{A12FA001-AC4F-418D-AE19-62706E023703}">
                      <ahyp:hlinkClr val="tx"/>
                    </a:ext>
                  </a:extLst>
                </a:hlinkClick>
              </a:rPr>
              <a:t>https://www.autismspeaks.org/site-wide/sleep-tool-kit</a:t>
            </a:r>
            <a:r>
              <a:rPr lang="en" sz="1800">
                <a:solidFill>
                  <a:srgbClr val="FFFF0C"/>
                </a:solidFill>
              </a:rPr>
              <a:t>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48"/>
          <p:cNvSpPr txBox="1"/>
          <p:nvPr>
            <p:ph type="title"/>
          </p:nvPr>
        </p:nvSpPr>
        <p:spPr>
          <a:xfrm>
            <a:off x="2283050" y="219643"/>
            <a:ext cx="5877900" cy="807900"/>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 sz="4000">
                <a:solidFill>
                  <a:srgbClr val="FFFF0C"/>
                </a:solidFill>
              </a:rPr>
              <a:t>Thank you and questions</a:t>
            </a:r>
            <a:br>
              <a:rPr lang="en" sz="3200">
                <a:solidFill>
                  <a:srgbClr val="FFFF0C"/>
                </a:solidFill>
              </a:rPr>
            </a:br>
            <a:endParaRPr sz="3200">
              <a:solidFill>
                <a:srgbClr val="FFFF0C"/>
              </a:solidFill>
            </a:endParaRPr>
          </a:p>
        </p:txBody>
      </p:sp>
      <p:sp>
        <p:nvSpPr>
          <p:cNvPr id="1065" name="Google Shape;1065;p148"/>
          <p:cNvSpPr txBox="1"/>
          <p:nvPr/>
        </p:nvSpPr>
        <p:spPr>
          <a:xfrm>
            <a:off x="2229605" y="4208276"/>
            <a:ext cx="57564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u="sng">
                <a:solidFill>
                  <a:srgbClr val="FFFF0C"/>
                </a:solidFill>
                <a:latin typeface="Times New Roman"/>
                <a:ea typeface="Times New Roman"/>
                <a:cs typeface="Times New Roman"/>
                <a:sym typeface="Times New Roman"/>
                <a:hlinkClick r:id="rId3">
                  <a:extLst>
                    <a:ext uri="{A12FA001-AC4F-418D-AE19-62706E023703}">
                      <ahyp:hlinkClr val="tx"/>
                    </a:ext>
                  </a:extLst>
                </a:hlinkClick>
              </a:rPr>
              <a:t>www.drmelisamoore.com</a:t>
            </a:r>
            <a:endParaRPr sz="2800">
              <a:solidFill>
                <a:srgbClr val="FFFF0C"/>
              </a:solidFill>
              <a:latin typeface="Times New Roman"/>
              <a:ea typeface="Times New Roman"/>
              <a:cs typeface="Times New Roman"/>
              <a:sym typeface="Times New Roman"/>
            </a:endParaRPr>
          </a:p>
          <a:p>
            <a:pPr indent="0" lvl="0" marL="0" marR="0" rtl="0" algn="l">
              <a:spcBef>
                <a:spcPts val="0"/>
              </a:spcBef>
              <a:spcAft>
                <a:spcPts val="0"/>
              </a:spcAft>
              <a:buNone/>
            </a:pPr>
            <a:r>
              <a:rPr lang="en" sz="2800">
                <a:solidFill>
                  <a:srgbClr val="FFFF0C"/>
                </a:solidFill>
                <a:latin typeface="Times New Roman"/>
                <a:ea typeface="Times New Roman"/>
                <a:cs typeface="Times New Roman"/>
                <a:sym typeface="Times New Roman"/>
              </a:rPr>
              <a:t>melisa@drmelisamoore.com</a:t>
            </a:r>
            <a:endParaRPr/>
          </a:p>
        </p:txBody>
      </p:sp>
      <p:pic>
        <p:nvPicPr>
          <p:cNvPr id="1066" name="Google Shape;1066;p148"/>
          <p:cNvPicPr preferRelativeResize="0"/>
          <p:nvPr/>
        </p:nvPicPr>
        <p:blipFill rotWithShape="1">
          <a:blip r:embed="rId4">
            <a:alphaModFix/>
          </a:blip>
          <a:srcRect b="0" l="0" r="0" t="0"/>
          <a:stretch/>
        </p:blipFill>
        <p:spPr>
          <a:xfrm>
            <a:off x="2057400" y="1430830"/>
            <a:ext cx="4134161" cy="228184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0" name="Shape 1070"/>
        <p:cNvGrpSpPr/>
        <p:nvPr/>
      </p:nvGrpSpPr>
      <p:grpSpPr>
        <a:xfrm>
          <a:off x="0" y="0"/>
          <a:ext cx="0" cy="0"/>
          <a:chOff x="0" y="0"/>
          <a:chExt cx="0" cy="0"/>
        </a:xfrm>
      </p:grpSpPr>
      <p:sp>
        <p:nvSpPr>
          <p:cNvPr id="1071" name="Google Shape;1071;p149"/>
          <p:cNvSpPr txBox="1"/>
          <p:nvPr>
            <p:ph type="ctrTitle"/>
          </p:nvPr>
        </p:nvSpPr>
        <p:spPr>
          <a:xfrm>
            <a:off x="685800" y="114300"/>
            <a:ext cx="7772400" cy="1995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Comparison of 2 Cases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5" name="Shape 1075"/>
        <p:cNvGrpSpPr/>
        <p:nvPr/>
      </p:nvGrpSpPr>
      <p:grpSpPr>
        <a:xfrm>
          <a:off x="0" y="0"/>
          <a:ext cx="0" cy="0"/>
          <a:chOff x="0" y="0"/>
          <a:chExt cx="0" cy="0"/>
        </a:xfrm>
      </p:grpSpPr>
      <p:sp>
        <p:nvSpPr>
          <p:cNvPr id="1076" name="Google Shape;1076;p150"/>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Case Example #1: Background</a:t>
            </a:r>
            <a:endParaRPr/>
          </a:p>
        </p:txBody>
      </p:sp>
      <p:sp>
        <p:nvSpPr>
          <p:cNvPr id="1077" name="Google Shape;1077;p150"/>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100"/>
              <a:buChar char="🞐"/>
            </a:pPr>
            <a:r>
              <a:rPr lang="en">
                <a:latin typeface="Times New Roman"/>
                <a:ea typeface="Times New Roman"/>
                <a:cs typeface="Times New Roman"/>
                <a:sym typeface="Times New Roman"/>
              </a:rPr>
              <a:t>3 ½ year-old with frequent night wakings</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Medical history: reflux as infant</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No medications</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No significant recent life events</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Not receiving early intervention</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In typical preschool</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Daytime difficulties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Tantrums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Potty training</a:t>
            </a:r>
            <a:endParaRPr/>
          </a:p>
          <a:p>
            <a:pPr indent="-342900" lvl="0" marL="342900" rtl="0" algn="l">
              <a:lnSpc>
                <a:spcPct val="80000"/>
              </a:lnSpc>
              <a:spcBef>
                <a:spcPts val="560"/>
              </a:spcBef>
              <a:spcAft>
                <a:spcPts val="0"/>
              </a:spcAft>
              <a:buSzPts val="2100"/>
              <a:buFont typeface="Noto Sans Symbols"/>
              <a:buNone/>
            </a:pPr>
            <a:r>
              <a:t/>
            </a:r>
            <a:endParaRPr>
              <a:latin typeface="Times New Roman"/>
              <a:ea typeface="Times New Roman"/>
              <a:cs typeface="Times New Roman"/>
              <a:sym typeface="Times New Roman"/>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1" name="Shape 1081"/>
        <p:cNvGrpSpPr/>
        <p:nvPr/>
      </p:nvGrpSpPr>
      <p:grpSpPr>
        <a:xfrm>
          <a:off x="0" y="0"/>
          <a:ext cx="0" cy="0"/>
          <a:chOff x="0" y="0"/>
          <a:chExt cx="0" cy="0"/>
        </a:xfrm>
      </p:grpSpPr>
      <p:sp>
        <p:nvSpPr>
          <p:cNvPr id="1082" name="Google Shape;1082;p151"/>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Case Example #1: Sleep History</a:t>
            </a:r>
            <a:endParaRPr/>
          </a:p>
        </p:txBody>
      </p:sp>
      <p:sp>
        <p:nvSpPr>
          <p:cNvPr id="1083" name="Google Shape;1083;p151"/>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100"/>
              <a:buChar char="🞐"/>
            </a:pPr>
            <a:r>
              <a:rPr lang="en">
                <a:latin typeface="Times New Roman"/>
                <a:ea typeface="Times New Roman"/>
                <a:cs typeface="Times New Roman"/>
                <a:sym typeface="Times New Roman"/>
              </a:rPr>
              <a:t>Bedtime</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Routine starts 8pm: bath, snack, books, song, TV, lotion, prayers, more books, patted to sleep</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Negotiating</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Time-outs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Typically falls asleep with mom in his bed 9-9:30pm</a:t>
            </a:r>
            <a:endParaRPr/>
          </a:p>
          <a:p>
            <a:pPr indent="-171450" lvl="1" marL="742950" rtl="0" algn="l">
              <a:lnSpc>
                <a:spcPct val="80000"/>
              </a:lnSpc>
              <a:spcBef>
                <a:spcPts val="480"/>
              </a:spcBef>
              <a:spcAft>
                <a:spcPts val="0"/>
              </a:spcAft>
              <a:buSzPts val="1800"/>
              <a:buNone/>
            </a:pPr>
            <a:r>
              <a:t/>
            </a:r>
            <a:endParaRPr>
              <a:latin typeface="Times New Roman"/>
              <a:ea typeface="Times New Roman"/>
              <a:cs typeface="Times New Roman"/>
              <a:sym typeface="Times New Roman"/>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Woke about every 60-90 minutes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Getting out of bed about 35 times per night</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Running around</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Irritable, arguing with mom</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“I’m scared”</a:t>
            </a:r>
            <a:endParaRPr>
              <a:latin typeface="Times New Roman"/>
              <a:ea typeface="Times New Roman"/>
              <a:cs typeface="Times New Roman"/>
              <a:sym typeface="Times New Roman"/>
            </a:endParaRPr>
          </a:p>
          <a:p>
            <a:pPr indent="-209550" lvl="0" marL="342900" rtl="0" algn="l">
              <a:spcBef>
                <a:spcPts val="560"/>
              </a:spcBef>
              <a:spcAft>
                <a:spcPts val="0"/>
              </a:spcAft>
              <a:buSzPts val="2100"/>
              <a:buNone/>
            </a:pPr>
            <a:r>
              <a:t/>
            </a:r>
            <a:endParaRPr>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7" name="Shape 1087"/>
        <p:cNvGrpSpPr/>
        <p:nvPr/>
      </p:nvGrpSpPr>
      <p:grpSpPr>
        <a:xfrm>
          <a:off x="0" y="0"/>
          <a:ext cx="0" cy="0"/>
          <a:chOff x="0" y="0"/>
          <a:chExt cx="0" cy="0"/>
        </a:xfrm>
      </p:grpSpPr>
      <p:sp>
        <p:nvSpPr>
          <p:cNvPr id="1088" name="Google Shape;1088;p152"/>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Case Example #2: Background</a:t>
            </a:r>
            <a:endParaRPr/>
          </a:p>
        </p:txBody>
      </p:sp>
      <p:sp>
        <p:nvSpPr>
          <p:cNvPr id="1089" name="Google Shape;1089;p152"/>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100"/>
              <a:buChar char="🞐"/>
            </a:pPr>
            <a:r>
              <a:rPr lang="en">
                <a:latin typeface="Times New Roman"/>
                <a:ea typeface="Times New Roman"/>
                <a:cs typeface="Times New Roman"/>
                <a:sym typeface="Times New Roman"/>
              </a:rPr>
              <a:t>2 ½ year-old with long night wakings</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Medical history: Constipation treated with miralax</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No significant recent life events</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Not receiving early intervention</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At home with mom during the day</a:t>
            </a:r>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Daytime difficulties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Tantrums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Not following directions</a:t>
            </a:r>
            <a:endParaRPr/>
          </a:p>
          <a:p>
            <a:pPr indent="-342900" lvl="0" marL="342900" rtl="0" algn="l">
              <a:lnSpc>
                <a:spcPct val="80000"/>
              </a:lnSpc>
              <a:spcBef>
                <a:spcPts val="560"/>
              </a:spcBef>
              <a:spcAft>
                <a:spcPts val="0"/>
              </a:spcAft>
              <a:buSzPts val="2100"/>
              <a:buFont typeface="Noto Sans Symbols"/>
              <a:buNone/>
            </a:pPr>
            <a:r>
              <a:t/>
            </a:r>
            <a:endParaRPr>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2"/>
          <p:cNvSpPr txBox="1"/>
          <p:nvPr>
            <p:ph type="title"/>
          </p:nvPr>
        </p:nvSpPr>
        <p:spPr>
          <a:xfrm>
            <a:off x="365760" y="-65852"/>
            <a:ext cx="6789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4A4"/>
              </a:buClr>
              <a:buSzPts val="3000"/>
              <a:buFont typeface="Arial"/>
              <a:buNone/>
            </a:pPr>
            <a:r>
              <a:rPr lang="en"/>
              <a:t>Co-Occurring Disorders in ASD</a:t>
            </a:r>
            <a:endParaRPr/>
          </a:p>
        </p:txBody>
      </p:sp>
      <p:grpSp>
        <p:nvGrpSpPr>
          <p:cNvPr id="379" name="Google Shape;379;p72"/>
          <p:cNvGrpSpPr/>
          <p:nvPr/>
        </p:nvGrpSpPr>
        <p:grpSpPr>
          <a:xfrm>
            <a:off x="365760" y="1206631"/>
            <a:ext cx="5236316" cy="3171981"/>
            <a:chOff x="487680" y="1608841"/>
            <a:chExt cx="6981755" cy="4229308"/>
          </a:xfrm>
        </p:grpSpPr>
        <p:sp>
          <p:nvSpPr>
            <p:cNvPr id="380" name="Google Shape;380;p72"/>
            <p:cNvSpPr/>
            <p:nvPr/>
          </p:nvSpPr>
          <p:spPr>
            <a:xfrm>
              <a:off x="672952" y="1608841"/>
              <a:ext cx="6796483" cy="540715"/>
            </a:xfrm>
            <a:custGeom>
              <a:rect b="b" l="l" r="r" t="t"/>
              <a:pathLst>
                <a:path extrusionOk="0" h="540715" w="6796483">
                  <a:moveTo>
                    <a:pt x="0" y="90121"/>
                  </a:moveTo>
                  <a:cubicBezTo>
                    <a:pt x="0" y="40349"/>
                    <a:pt x="40349" y="0"/>
                    <a:pt x="90121" y="0"/>
                  </a:cubicBezTo>
                  <a:lnTo>
                    <a:pt x="6706362" y="0"/>
                  </a:lnTo>
                  <a:cubicBezTo>
                    <a:pt x="6756134" y="0"/>
                    <a:pt x="6796483" y="40349"/>
                    <a:pt x="6796483" y="90121"/>
                  </a:cubicBezTo>
                  <a:lnTo>
                    <a:pt x="6796483" y="450594"/>
                  </a:lnTo>
                  <a:cubicBezTo>
                    <a:pt x="6796483" y="500366"/>
                    <a:pt x="6756134" y="540715"/>
                    <a:pt x="6706362" y="540715"/>
                  </a:cubicBezTo>
                  <a:lnTo>
                    <a:pt x="90121" y="540715"/>
                  </a:lnTo>
                  <a:cubicBezTo>
                    <a:pt x="40349" y="540715"/>
                    <a:pt x="0" y="500366"/>
                    <a:pt x="0" y="450594"/>
                  </a:cubicBezTo>
                  <a:lnTo>
                    <a:pt x="0" y="90121"/>
                  </a:lnTo>
                  <a:close/>
                </a:path>
              </a:pathLst>
            </a:custGeom>
            <a:gradFill>
              <a:gsLst>
                <a:gs pos="0">
                  <a:srgbClr val="5E81C9"/>
                </a:gs>
                <a:gs pos="50000">
                  <a:srgbClr val="3B70C9"/>
                </a:gs>
                <a:gs pos="100000">
                  <a:srgbClr val="2E60B8"/>
                </a:gs>
              </a:gsLst>
              <a:lin ang="5400012" scaled="0"/>
            </a:gradFill>
            <a:ln>
              <a:noFill/>
            </a:ln>
            <a:effectLst>
              <a:outerShdw blurRad="57150" rotWithShape="0" algn="ctr" dir="5400000" dist="19050">
                <a:srgbClr val="000000">
                  <a:alpha val="62750"/>
                </a:srgbClr>
              </a:outerShdw>
            </a:effectLst>
          </p:spPr>
          <p:txBody>
            <a:bodyPr anchorCtr="0" anchor="ctr" bIns="19775" lIns="161450" spcFirstLastPara="1" rIns="161450" wrap="square" tIns="19775">
              <a:noAutofit/>
            </a:bodyPr>
            <a:lstStyle/>
            <a:p>
              <a:pPr indent="0" lvl="0" marL="0" marR="0" rtl="0" algn="l">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Studies Comparing Identical to Fraternal Twins Show Common Genetic Overlap With ASD And:</a:t>
              </a:r>
              <a:endParaRPr sz="1100"/>
            </a:p>
          </p:txBody>
        </p:sp>
        <p:sp>
          <p:nvSpPr>
            <p:cNvPr id="381" name="Google Shape;381;p72"/>
            <p:cNvSpPr/>
            <p:nvPr/>
          </p:nvSpPr>
          <p:spPr>
            <a:xfrm>
              <a:off x="487680" y="2214467"/>
              <a:ext cx="6781154" cy="3623682"/>
            </a:xfrm>
            <a:custGeom>
              <a:rect b="b" l="l" r="r" t="t"/>
              <a:pathLst>
                <a:path extrusionOk="0" h="2202846" w="7138057">
                  <a:moveTo>
                    <a:pt x="0" y="0"/>
                  </a:moveTo>
                  <a:lnTo>
                    <a:pt x="7138057" y="0"/>
                  </a:lnTo>
                  <a:lnTo>
                    <a:pt x="7138057" y="2202846"/>
                  </a:lnTo>
                  <a:lnTo>
                    <a:pt x="0" y="2202846"/>
                  </a:lnTo>
                  <a:lnTo>
                    <a:pt x="0" y="0"/>
                  </a:lnTo>
                  <a:close/>
                </a:path>
              </a:pathLst>
            </a:custGeom>
            <a:solidFill>
              <a:schemeClr val="lt1">
                <a:alpha val="89800"/>
              </a:schemeClr>
            </a:solidFill>
            <a:ln cap="flat" cmpd="sng" w="9525">
              <a:solidFill>
                <a:srgbClr val="4372C3"/>
              </a:solidFill>
              <a:prstDash val="solid"/>
              <a:miter lim="800000"/>
              <a:headEnd len="sm" w="sm" type="none"/>
              <a:tailEnd len="sm" w="sm" type="none"/>
            </a:ln>
          </p:spPr>
          <p:txBody>
            <a:bodyPr anchorCtr="0" anchor="t" bIns="74675" lIns="415475" spcFirstLastPara="1" rIns="415475" wrap="square" tIns="218675">
              <a:noAutofit/>
            </a:bodyPr>
            <a:lstStyle/>
            <a:p>
              <a:pPr indent="0" lvl="0" marL="0" marR="0" rtl="0" algn="l">
                <a:lnSpc>
                  <a:spcPct val="150000"/>
                </a:lnSpc>
                <a:spcBef>
                  <a:spcPts val="0"/>
                </a:spcBef>
                <a:spcAft>
                  <a:spcPts val="0"/>
                </a:spcAft>
                <a:buClr>
                  <a:schemeClr val="dk1"/>
                </a:buClr>
                <a:buSzPts val="1200"/>
                <a:buFont typeface="Arial"/>
                <a:buChar char="•"/>
              </a:pPr>
              <a:r>
                <a:rPr lang="en" sz="1200">
                  <a:solidFill>
                    <a:schemeClr val="dk1"/>
                  </a:solidFill>
                  <a:latin typeface="Arial"/>
                  <a:ea typeface="Arial"/>
                  <a:cs typeface="Arial"/>
                  <a:sym typeface="Arial"/>
                </a:rPr>
                <a:t>Attention deﬁcit hyperactivity disorder (ADHD)</a:t>
              </a:r>
              <a:endParaRPr sz="1100"/>
            </a:p>
            <a:p>
              <a:pPr indent="-88900" lvl="3" marL="520700" marR="0" rtl="0" algn="l">
                <a:lnSpc>
                  <a:spcPct val="150000"/>
                </a:lnSpc>
                <a:spcBef>
                  <a:spcPts val="20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Eg; Probability of having a co-occurring diagnosis of ASD and ADHD was 44% in identical twins, compared to 15% for dizygotic co-twins</a:t>
              </a:r>
              <a:endParaRPr sz="1100"/>
            </a:p>
            <a:p>
              <a:pPr indent="0" lvl="0" marL="0" marR="0" rtl="0" algn="l">
                <a:lnSpc>
                  <a:spcPct val="150000"/>
                </a:lnSpc>
                <a:spcBef>
                  <a:spcPts val="200"/>
                </a:spcBef>
                <a:spcAft>
                  <a:spcPts val="0"/>
                </a:spcAft>
                <a:buClr>
                  <a:schemeClr val="dk1"/>
                </a:buClr>
                <a:buSzPts val="1200"/>
                <a:buFont typeface="Arial"/>
                <a:buChar char="•"/>
              </a:pPr>
              <a:r>
                <a:rPr lang="en" sz="1200">
                  <a:solidFill>
                    <a:schemeClr val="dk1"/>
                  </a:solidFill>
                  <a:latin typeface="Arial"/>
                  <a:ea typeface="Arial"/>
                  <a:cs typeface="Arial"/>
                  <a:sym typeface="Arial"/>
                </a:rPr>
                <a:t>Developmental coordination disorder</a:t>
              </a:r>
              <a:endParaRPr sz="1100"/>
            </a:p>
            <a:p>
              <a:pPr indent="0" lvl="0" marL="0" marR="0" rtl="0" algn="l">
                <a:lnSpc>
                  <a:spcPct val="150000"/>
                </a:lnSpc>
                <a:spcBef>
                  <a:spcPts val="200"/>
                </a:spcBef>
                <a:spcAft>
                  <a:spcPts val="0"/>
                </a:spcAft>
                <a:buClr>
                  <a:schemeClr val="dk1"/>
                </a:buClr>
                <a:buSzPts val="1200"/>
                <a:buFont typeface="Arial"/>
                <a:buChar char="•"/>
              </a:pPr>
              <a:r>
                <a:rPr lang="en" sz="1200">
                  <a:solidFill>
                    <a:schemeClr val="dk1"/>
                  </a:solidFill>
                  <a:latin typeface="Arial"/>
                  <a:ea typeface="Arial"/>
                  <a:cs typeface="Arial"/>
                  <a:sym typeface="Arial"/>
                </a:rPr>
                <a:t>Tic disorder</a:t>
              </a:r>
              <a:endParaRPr sz="1100"/>
            </a:p>
            <a:p>
              <a:pPr indent="0" lvl="0" marL="0" marR="0" rtl="0" algn="l">
                <a:lnSpc>
                  <a:spcPct val="150000"/>
                </a:lnSpc>
                <a:spcBef>
                  <a:spcPts val="200"/>
                </a:spcBef>
                <a:spcAft>
                  <a:spcPts val="0"/>
                </a:spcAft>
                <a:buClr>
                  <a:schemeClr val="dk1"/>
                </a:buClr>
                <a:buSzPts val="1200"/>
                <a:buFont typeface="Arial"/>
                <a:buChar char="•"/>
              </a:pPr>
              <a:r>
                <a:rPr lang="en" sz="1200">
                  <a:solidFill>
                    <a:schemeClr val="dk1"/>
                  </a:solidFill>
                  <a:latin typeface="Arial"/>
                  <a:ea typeface="Arial"/>
                  <a:cs typeface="Arial"/>
                  <a:sym typeface="Arial"/>
                </a:rPr>
                <a:t>Learning Disabilities</a:t>
              </a:r>
              <a:endParaRPr sz="1200">
                <a:solidFill>
                  <a:schemeClr val="dk1"/>
                </a:solidFill>
                <a:latin typeface="Arial"/>
                <a:ea typeface="Arial"/>
                <a:cs typeface="Arial"/>
                <a:sym typeface="Arial"/>
              </a:endParaRPr>
            </a:p>
          </p:txBody>
        </p:sp>
      </p:grpSp>
      <p:sp>
        <p:nvSpPr>
          <p:cNvPr id="382" name="Google Shape;382;p72"/>
          <p:cNvSpPr txBox="1"/>
          <p:nvPr/>
        </p:nvSpPr>
        <p:spPr>
          <a:xfrm>
            <a:off x="1260803" y="4771553"/>
            <a:ext cx="45753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767679"/>
                </a:solidFill>
                <a:latin typeface="Arial"/>
                <a:ea typeface="Arial"/>
                <a:cs typeface="Arial"/>
                <a:sym typeface="Arial"/>
              </a:rPr>
              <a:t>Lichtenstein, et a (2010).  American Journal of Psychiatry, 167, 1357–1363.</a:t>
            </a:r>
            <a:endParaRPr sz="1100"/>
          </a:p>
        </p:txBody>
      </p:sp>
      <p:pic>
        <p:nvPicPr>
          <p:cNvPr descr="FIGURE 1." id="383" name="Google Shape;383;p72"/>
          <p:cNvPicPr preferRelativeResize="0"/>
          <p:nvPr/>
        </p:nvPicPr>
        <p:blipFill rotWithShape="1">
          <a:blip r:embed="rId3">
            <a:alphaModFix/>
          </a:blip>
          <a:srcRect b="0" l="0" r="0" t="0"/>
          <a:stretch/>
        </p:blipFill>
        <p:spPr>
          <a:xfrm>
            <a:off x="5722697" y="1675800"/>
            <a:ext cx="2891463" cy="2932519"/>
          </a:xfrm>
          <a:prstGeom prst="rect">
            <a:avLst/>
          </a:prstGeom>
          <a:noFill/>
          <a:ln>
            <a:noFill/>
          </a:ln>
        </p:spPr>
      </p:pic>
      <p:sp>
        <p:nvSpPr>
          <p:cNvPr id="384" name="Google Shape;384;p72"/>
          <p:cNvSpPr/>
          <p:nvPr/>
        </p:nvSpPr>
        <p:spPr>
          <a:xfrm>
            <a:off x="5725713" y="1206630"/>
            <a:ext cx="3177356" cy="405536"/>
          </a:xfrm>
          <a:custGeom>
            <a:rect b="b" l="l" r="r" t="t"/>
            <a:pathLst>
              <a:path extrusionOk="0" h="540715" w="6796483">
                <a:moveTo>
                  <a:pt x="0" y="90121"/>
                </a:moveTo>
                <a:cubicBezTo>
                  <a:pt x="0" y="40349"/>
                  <a:pt x="40349" y="0"/>
                  <a:pt x="90121" y="0"/>
                </a:cubicBezTo>
                <a:lnTo>
                  <a:pt x="6706362" y="0"/>
                </a:lnTo>
                <a:cubicBezTo>
                  <a:pt x="6756134" y="0"/>
                  <a:pt x="6796483" y="40349"/>
                  <a:pt x="6796483" y="90121"/>
                </a:cubicBezTo>
                <a:lnTo>
                  <a:pt x="6796483" y="450594"/>
                </a:lnTo>
                <a:cubicBezTo>
                  <a:pt x="6796483" y="500366"/>
                  <a:pt x="6756134" y="540715"/>
                  <a:pt x="6706362" y="540715"/>
                </a:cubicBezTo>
                <a:lnTo>
                  <a:pt x="90121" y="540715"/>
                </a:lnTo>
                <a:cubicBezTo>
                  <a:pt x="40349" y="540715"/>
                  <a:pt x="0" y="500366"/>
                  <a:pt x="0" y="450594"/>
                </a:cubicBezTo>
                <a:lnTo>
                  <a:pt x="0" y="90121"/>
                </a:lnTo>
                <a:close/>
              </a:path>
            </a:pathLst>
          </a:custGeom>
          <a:gradFill>
            <a:gsLst>
              <a:gs pos="0">
                <a:srgbClr val="5E81C9"/>
              </a:gs>
              <a:gs pos="50000">
                <a:srgbClr val="3B70C9"/>
              </a:gs>
              <a:gs pos="100000">
                <a:srgbClr val="2E60B8"/>
              </a:gs>
            </a:gsLst>
            <a:lin ang="5400012" scaled="0"/>
          </a:gradFill>
          <a:ln>
            <a:noFill/>
          </a:ln>
          <a:effectLst>
            <a:outerShdw blurRad="57150" rotWithShape="0" algn="ctr" dir="5400000" dist="19050">
              <a:srgbClr val="000000">
                <a:alpha val="62750"/>
              </a:srgbClr>
            </a:outerShdw>
          </a:effectLst>
        </p:spPr>
        <p:txBody>
          <a:bodyPr anchorCtr="0" anchor="ctr" bIns="19775" lIns="161450" spcFirstLastPara="1" rIns="161450" wrap="square" tIns="19775">
            <a:noAutofit/>
          </a:bodyPr>
          <a:lstStyle/>
          <a:p>
            <a:pPr indent="0" lvl="0" marL="0" marR="0" rtl="0" algn="l">
              <a:spcBef>
                <a:spcPts val="0"/>
              </a:spcBef>
              <a:spcAft>
                <a:spcPts val="0"/>
              </a:spcAft>
              <a:buNone/>
            </a:pPr>
            <a:r>
              <a:rPr b="0" i="0" lang="en" sz="1500">
                <a:solidFill>
                  <a:schemeClr val="lt1"/>
                </a:solidFill>
                <a:latin typeface="Georgia"/>
                <a:ea typeface="Georgia"/>
                <a:cs typeface="Georgia"/>
                <a:sym typeface="Georgia"/>
              </a:rPr>
              <a:t>Shared genetic variance for ASDs with Co-Occurring Disorders</a:t>
            </a:r>
            <a:endParaRPr sz="1500">
              <a:solidFill>
                <a:schemeClr val="lt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3" name="Shape 1093"/>
        <p:cNvGrpSpPr/>
        <p:nvPr/>
      </p:nvGrpSpPr>
      <p:grpSpPr>
        <a:xfrm>
          <a:off x="0" y="0"/>
          <a:ext cx="0" cy="0"/>
          <a:chOff x="0" y="0"/>
          <a:chExt cx="0" cy="0"/>
        </a:xfrm>
      </p:grpSpPr>
      <p:sp>
        <p:nvSpPr>
          <p:cNvPr id="1094" name="Google Shape;1094;p153"/>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Case Example #2: Sleep History</a:t>
            </a:r>
            <a:endParaRPr/>
          </a:p>
        </p:txBody>
      </p:sp>
      <p:sp>
        <p:nvSpPr>
          <p:cNvPr id="1095" name="Google Shape;1095;p153"/>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100"/>
              <a:buChar char="🞐"/>
            </a:pPr>
            <a:r>
              <a:rPr lang="en">
                <a:latin typeface="Times New Roman"/>
                <a:ea typeface="Times New Roman"/>
                <a:cs typeface="Times New Roman"/>
                <a:sym typeface="Times New Roman"/>
              </a:rPr>
              <a:t>Bedtime</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Routine starts 7:30pm: bath, pjs, good night to parents, special jump</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Milk in special cup, keeps cup in bed</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Takes 30-90 minutes to fall asleep regardless of parental presence, asleep 9:30pm</a:t>
            </a:r>
            <a:endParaRPr/>
          </a:p>
          <a:p>
            <a:pPr indent="-171450" lvl="1" marL="742950" rtl="0" algn="l">
              <a:lnSpc>
                <a:spcPct val="80000"/>
              </a:lnSpc>
              <a:spcBef>
                <a:spcPts val="480"/>
              </a:spcBef>
              <a:spcAft>
                <a:spcPts val="0"/>
              </a:spcAft>
              <a:buSzPts val="1800"/>
              <a:buNone/>
            </a:pPr>
            <a:r>
              <a:t/>
            </a:r>
            <a:endParaRPr>
              <a:latin typeface="Times New Roman"/>
              <a:ea typeface="Times New Roman"/>
              <a:cs typeface="Times New Roman"/>
              <a:sym typeface="Times New Roman"/>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Woke after 4-5 hours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Seems wide awake</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Awake 2-3 hours, sometimes falls back to sleep 4-5am</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Wants milk again in special cup</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After milk, does not need a parent to return to sleep, singing and talking to himself</a:t>
            </a:r>
            <a:endParaRPr/>
          </a:p>
          <a:p>
            <a:pPr indent="-209550" lvl="0" marL="342900" rtl="0" algn="l">
              <a:spcBef>
                <a:spcPts val="560"/>
              </a:spcBef>
              <a:spcAft>
                <a:spcPts val="0"/>
              </a:spcAft>
              <a:buSzPts val="2100"/>
              <a:buNone/>
            </a:pPr>
            <a:r>
              <a:t/>
            </a:r>
            <a:endParaRPr>
              <a:latin typeface="Verdana"/>
              <a:ea typeface="Verdana"/>
              <a:cs typeface="Verdana"/>
              <a:sym typeface="Verdana"/>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9" name="Shape 1099"/>
        <p:cNvGrpSpPr/>
        <p:nvPr/>
      </p:nvGrpSpPr>
      <p:grpSpPr>
        <a:xfrm>
          <a:off x="0" y="0"/>
          <a:ext cx="0" cy="0"/>
          <a:chOff x="0" y="0"/>
          <a:chExt cx="0" cy="0"/>
        </a:xfrm>
      </p:grpSpPr>
      <p:sp>
        <p:nvSpPr>
          <p:cNvPr id="1100" name="Google Shape;1100;p154"/>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Case Example #1: Sleep History</a:t>
            </a:r>
            <a:endParaRPr/>
          </a:p>
        </p:txBody>
      </p:sp>
      <p:sp>
        <p:nvSpPr>
          <p:cNvPr id="1101" name="Google Shape;1101;p154"/>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100"/>
              <a:buChar char="🞐"/>
            </a:pPr>
            <a:r>
              <a:rPr lang="en">
                <a:latin typeface="Times New Roman"/>
                <a:ea typeface="Times New Roman"/>
                <a:cs typeface="Times New Roman"/>
                <a:sym typeface="Times New Roman"/>
              </a:rPr>
              <a:t>Bedtime</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Routine starts 8pm: bath, snack, books, song, TV, lotion, prayers, more books, patted to sleep</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Negotiating</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Time-outs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Typically falls asleep with mom in his bed 9-9:30pm</a:t>
            </a:r>
            <a:endParaRPr/>
          </a:p>
          <a:p>
            <a:pPr indent="-171450" lvl="1" marL="742950" rtl="0" algn="l">
              <a:lnSpc>
                <a:spcPct val="80000"/>
              </a:lnSpc>
              <a:spcBef>
                <a:spcPts val="480"/>
              </a:spcBef>
              <a:spcAft>
                <a:spcPts val="0"/>
              </a:spcAft>
              <a:buSzPts val="1800"/>
              <a:buNone/>
            </a:pPr>
            <a:r>
              <a:t/>
            </a:r>
            <a:endParaRPr>
              <a:latin typeface="Times New Roman"/>
              <a:ea typeface="Times New Roman"/>
              <a:cs typeface="Times New Roman"/>
              <a:sym typeface="Times New Roman"/>
            </a:endParaRPr>
          </a:p>
          <a:p>
            <a:pPr indent="-342900" lvl="0" marL="342900" rtl="0" algn="l">
              <a:lnSpc>
                <a:spcPct val="80000"/>
              </a:lnSpc>
              <a:spcBef>
                <a:spcPts val="560"/>
              </a:spcBef>
              <a:spcAft>
                <a:spcPts val="0"/>
              </a:spcAft>
              <a:buSzPts val="2100"/>
              <a:buChar char="🞐"/>
            </a:pPr>
            <a:r>
              <a:rPr lang="en">
                <a:latin typeface="Times New Roman"/>
                <a:ea typeface="Times New Roman"/>
                <a:cs typeface="Times New Roman"/>
                <a:sym typeface="Times New Roman"/>
              </a:rPr>
              <a:t>Woke about every 60-90 minutes</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Getting out of bed about 35 times per night</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Running around</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Irritable, arguing with mom</a:t>
            </a:r>
            <a:endParaRPr/>
          </a:p>
          <a:p>
            <a:pPr indent="-285750" lvl="1" marL="742950" rtl="0" algn="l">
              <a:lnSpc>
                <a:spcPct val="80000"/>
              </a:lnSpc>
              <a:spcBef>
                <a:spcPts val="480"/>
              </a:spcBef>
              <a:spcAft>
                <a:spcPts val="0"/>
              </a:spcAft>
              <a:buSzPts val="1800"/>
              <a:buChar char="■"/>
            </a:pPr>
            <a:r>
              <a:rPr lang="en">
                <a:latin typeface="Times New Roman"/>
                <a:ea typeface="Times New Roman"/>
                <a:cs typeface="Times New Roman"/>
                <a:sym typeface="Times New Roman"/>
              </a:rPr>
              <a:t>“I’m scared”</a:t>
            </a:r>
            <a:endParaRPr>
              <a:latin typeface="Times New Roman"/>
              <a:ea typeface="Times New Roman"/>
              <a:cs typeface="Times New Roman"/>
              <a:sym typeface="Times New Roman"/>
            </a:endParaRPr>
          </a:p>
          <a:p>
            <a:pPr indent="-209550" lvl="0" marL="342900" rtl="0" algn="l">
              <a:spcBef>
                <a:spcPts val="560"/>
              </a:spcBef>
              <a:spcAft>
                <a:spcPts val="0"/>
              </a:spcAft>
              <a:buSzPts val="2100"/>
              <a:buNone/>
            </a:pPr>
            <a:r>
              <a:t/>
            </a:r>
            <a:endParaRPr>
              <a:latin typeface="Verdana"/>
              <a:ea typeface="Verdana"/>
              <a:cs typeface="Verdana"/>
              <a:sym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05" name="Shape 1105"/>
        <p:cNvGrpSpPr/>
        <p:nvPr/>
      </p:nvGrpSpPr>
      <p:grpSpPr>
        <a:xfrm>
          <a:off x="0" y="0"/>
          <a:ext cx="0" cy="0"/>
          <a:chOff x="0" y="0"/>
          <a:chExt cx="0" cy="0"/>
        </a:xfrm>
      </p:grpSpPr>
      <p:sp>
        <p:nvSpPr>
          <p:cNvPr id="1106" name="Google Shape;1106;p155"/>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Garamond"/>
                <a:ea typeface="Garamond"/>
                <a:cs typeface="Garamond"/>
                <a:sym typeface="Garamond"/>
              </a:rPr>
              <a:t>Behavioral Targets #1</a:t>
            </a:r>
            <a:endParaRPr/>
          </a:p>
        </p:txBody>
      </p:sp>
      <p:graphicFrame>
        <p:nvGraphicFramePr>
          <p:cNvPr id="1107" name="Google Shape;1107;p155"/>
          <p:cNvGraphicFramePr/>
          <p:nvPr/>
        </p:nvGraphicFramePr>
        <p:xfrm>
          <a:off x="457200" y="1257300"/>
          <a:ext cx="3000000" cy="3000000"/>
        </p:xfrm>
        <a:graphic>
          <a:graphicData uri="http://schemas.openxmlformats.org/drawingml/2006/table">
            <a:tbl>
              <a:tblPr>
                <a:noFill/>
                <a:tableStyleId>{21FBA77F-B76C-40E4-9122-D21F7D955F01}</a:tableStyleId>
              </a:tblPr>
              <a:tblGrid>
                <a:gridCol w="3768275"/>
                <a:gridCol w="3038925"/>
              </a:tblGrid>
              <a:tr h="4343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Insufficient sleep</a:t>
                      </a:r>
                      <a:endParaRPr sz="1100"/>
                    </a:p>
                  </a:txBody>
                  <a:tcPr marT="34275" marB="34275"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275" marB="34275"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80005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Long, unorganized bedtime routine</a:t>
                      </a:r>
                      <a:endParaRPr sz="1100"/>
                    </a:p>
                  </a:txBody>
                  <a:tcPr marT="34275" marB="34275"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275" marB="34275"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4343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Bedtime problems</a:t>
                      </a:r>
                      <a:endParaRPr sz="1100"/>
                    </a:p>
                  </a:txBody>
                  <a:tcPr marT="34275" marB="34275"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275" marB="34275"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4343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Frequent wakings</a:t>
                      </a:r>
                      <a:endParaRPr sz="1100"/>
                    </a:p>
                  </a:txBody>
                  <a:tcPr marT="34275" marB="34275"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275" marB="34275"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4343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Limit setting</a:t>
                      </a:r>
                      <a:endParaRPr sz="1100"/>
                    </a:p>
                  </a:txBody>
                  <a:tcPr marT="34275" marB="34275"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275" marB="34275"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1" name="Shape 1111"/>
        <p:cNvGrpSpPr/>
        <p:nvPr/>
      </p:nvGrpSpPr>
      <p:grpSpPr>
        <a:xfrm>
          <a:off x="0" y="0"/>
          <a:ext cx="0" cy="0"/>
          <a:chOff x="0" y="0"/>
          <a:chExt cx="0" cy="0"/>
        </a:xfrm>
      </p:grpSpPr>
      <p:sp>
        <p:nvSpPr>
          <p:cNvPr id="1112" name="Google Shape;1112;p156"/>
          <p:cNvSpPr txBox="1"/>
          <p:nvPr>
            <p:ph type="title"/>
          </p:nvPr>
        </p:nvSpPr>
        <p:spPr>
          <a:xfrm>
            <a:off x="457200" y="208360"/>
            <a:ext cx="8229600" cy="506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Behavioral Treatment Plan #1</a:t>
            </a:r>
            <a:endParaRPr/>
          </a:p>
        </p:txBody>
      </p:sp>
      <p:graphicFrame>
        <p:nvGraphicFramePr>
          <p:cNvPr id="1113" name="Google Shape;1113;p156"/>
          <p:cNvGraphicFramePr/>
          <p:nvPr/>
        </p:nvGraphicFramePr>
        <p:xfrm>
          <a:off x="533400" y="1085850"/>
          <a:ext cx="3000000" cy="3000000"/>
        </p:xfrm>
        <a:graphic>
          <a:graphicData uri="http://schemas.openxmlformats.org/drawingml/2006/table">
            <a:tbl>
              <a:tblPr>
                <a:noFill/>
                <a:tableStyleId>{21FBA77F-B76C-40E4-9122-D21F7D955F01}</a:tableStyleId>
              </a:tblPr>
              <a:tblGrid>
                <a:gridCol w="4152900"/>
                <a:gridCol w="3225800"/>
              </a:tblGrid>
              <a:tr h="782900">
                <a:tc>
                  <a:txBody>
                    <a:bodyPr/>
                    <a:lstStyle/>
                    <a:p>
                      <a:pPr indent="0" lvl="0" marL="0" marR="0" rtl="0" algn="l">
                        <a:lnSpc>
                          <a:spcPct val="100000"/>
                        </a:lnSpc>
                        <a:spcBef>
                          <a:spcPts val="0"/>
                        </a:spcBef>
                        <a:spcAft>
                          <a:spcPts val="0"/>
                        </a:spcAft>
                        <a:buClr>
                          <a:schemeClr val="lt1"/>
                        </a:buClr>
                        <a:buSzPts val="2200"/>
                        <a:buFont typeface="Times New Roman"/>
                        <a:buNone/>
                      </a:pPr>
                      <a:r>
                        <a:rPr b="0" i="0" lang="en" sz="2200" u="none" cap="none" strike="noStrike">
                          <a:solidFill>
                            <a:schemeClr val="lt1"/>
                          </a:solidFill>
                          <a:latin typeface="Times New Roman"/>
                          <a:ea typeface="Times New Roman"/>
                          <a:cs typeface="Times New Roman"/>
                          <a:sym typeface="Times New Roman"/>
                        </a:rPr>
                        <a:t>Insufficient sleep</a:t>
                      </a:r>
                      <a:endParaRPr sz="1100"/>
                    </a:p>
                  </a:txBody>
                  <a:tcPr marT="31400" marB="314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Earlier, consistent bedtime</a:t>
                      </a:r>
                      <a:endParaRPr sz="1100"/>
                    </a:p>
                  </a:txBody>
                  <a:tcPr marT="31400" marB="314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851450">
                <a:tc>
                  <a:txBody>
                    <a:bodyPr/>
                    <a:lstStyle/>
                    <a:p>
                      <a:pPr indent="0" lvl="0" marL="0" marR="0" rtl="0" algn="l">
                        <a:lnSpc>
                          <a:spcPct val="100000"/>
                        </a:lnSpc>
                        <a:spcBef>
                          <a:spcPts val="0"/>
                        </a:spcBef>
                        <a:spcAft>
                          <a:spcPts val="0"/>
                        </a:spcAft>
                        <a:buClr>
                          <a:schemeClr val="lt1"/>
                        </a:buClr>
                        <a:buSzPts val="2200"/>
                        <a:buFont typeface="Times New Roman"/>
                        <a:buNone/>
                      </a:pPr>
                      <a:r>
                        <a:rPr b="0" i="0" lang="en" sz="2200" u="none" cap="none" strike="noStrike">
                          <a:solidFill>
                            <a:schemeClr val="lt1"/>
                          </a:solidFill>
                          <a:latin typeface="Times New Roman"/>
                          <a:ea typeface="Times New Roman"/>
                          <a:cs typeface="Times New Roman"/>
                          <a:sym typeface="Times New Roman"/>
                        </a:rPr>
                        <a:t>Long, unorganized bedtime routine</a:t>
                      </a:r>
                      <a:endParaRPr sz="1100"/>
                    </a:p>
                  </a:txBody>
                  <a:tcPr marT="31400" marB="314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Short </a:t>
                      </a:r>
                      <a:endParaRPr sz="1100"/>
                    </a:p>
                    <a:p>
                      <a:pPr indent="0" lvl="0" marL="0" marR="0" rtl="0" algn="l">
                        <a:lnSpc>
                          <a:spcPct val="100000"/>
                        </a:lnSpc>
                        <a:spcBef>
                          <a:spcPts val="40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Bedtime chart</a:t>
                      </a:r>
                      <a:endParaRPr sz="1100"/>
                    </a:p>
                  </a:txBody>
                  <a:tcPr marT="31400" marB="314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123525">
                <a:tc>
                  <a:txBody>
                    <a:bodyPr/>
                    <a:lstStyle/>
                    <a:p>
                      <a:pPr indent="0" lvl="0" marL="0" marR="0" rtl="0" algn="l">
                        <a:lnSpc>
                          <a:spcPct val="100000"/>
                        </a:lnSpc>
                        <a:spcBef>
                          <a:spcPts val="0"/>
                        </a:spcBef>
                        <a:spcAft>
                          <a:spcPts val="0"/>
                        </a:spcAft>
                        <a:buClr>
                          <a:schemeClr val="lt1"/>
                        </a:buClr>
                        <a:buSzPts val="2200"/>
                        <a:buFont typeface="Times New Roman"/>
                        <a:buNone/>
                      </a:pPr>
                      <a:r>
                        <a:rPr b="0" i="0" lang="en" sz="2200" u="none" cap="none" strike="noStrike">
                          <a:solidFill>
                            <a:schemeClr val="lt1"/>
                          </a:solidFill>
                          <a:latin typeface="Times New Roman"/>
                          <a:ea typeface="Times New Roman"/>
                          <a:cs typeface="Times New Roman"/>
                          <a:sym typeface="Times New Roman"/>
                        </a:rPr>
                        <a:t>Bedtime problems</a:t>
                      </a:r>
                      <a:endParaRPr sz="1100"/>
                    </a:p>
                  </a:txBody>
                  <a:tcPr marT="31400" marB="314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Graduated extinction</a:t>
                      </a:r>
                      <a:endParaRPr sz="1100"/>
                    </a:p>
                    <a:p>
                      <a:pPr indent="0" lvl="0" marL="0" marR="0" rtl="0" algn="l">
                        <a:lnSpc>
                          <a:spcPct val="100000"/>
                        </a:lnSpc>
                        <a:spcBef>
                          <a:spcPts val="40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Start where they are</a:t>
                      </a:r>
                      <a:endParaRPr sz="1100"/>
                    </a:p>
                  </a:txBody>
                  <a:tcPr marT="31400" marB="314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725750">
                <a:tc>
                  <a:txBody>
                    <a:bodyPr/>
                    <a:lstStyle/>
                    <a:p>
                      <a:pPr indent="0" lvl="0" marL="0" marR="0" rtl="0" algn="l">
                        <a:lnSpc>
                          <a:spcPct val="100000"/>
                        </a:lnSpc>
                        <a:spcBef>
                          <a:spcPts val="0"/>
                        </a:spcBef>
                        <a:spcAft>
                          <a:spcPts val="0"/>
                        </a:spcAft>
                        <a:buClr>
                          <a:schemeClr val="lt1"/>
                        </a:buClr>
                        <a:buSzPts val="2200"/>
                        <a:buFont typeface="Times New Roman"/>
                        <a:buNone/>
                      </a:pPr>
                      <a:r>
                        <a:rPr b="0" i="0" lang="en" sz="2200" u="none" cap="none" strike="noStrike">
                          <a:solidFill>
                            <a:schemeClr val="lt1"/>
                          </a:solidFill>
                          <a:latin typeface="Times New Roman"/>
                          <a:ea typeface="Times New Roman"/>
                          <a:cs typeface="Times New Roman"/>
                          <a:sym typeface="Times New Roman"/>
                        </a:rPr>
                        <a:t>Frequent wakings</a:t>
                      </a:r>
                      <a:endParaRPr sz="1100"/>
                    </a:p>
                  </a:txBody>
                  <a:tcPr marT="31400" marB="314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Address after bedtime</a:t>
                      </a:r>
                      <a:endParaRPr sz="1100"/>
                    </a:p>
                  </a:txBody>
                  <a:tcPr marT="31400" marB="314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394250">
                <a:tc>
                  <a:txBody>
                    <a:bodyPr/>
                    <a:lstStyle/>
                    <a:p>
                      <a:pPr indent="0" lvl="0" marL="0" marR="0" rtl="0" algn="l">
                        <a:lnSpc>
                          <a:spcPct val="100000"/>
                        </a:lnSpc>
                        <a:spcBef>
                          <a:spcPts val="0"/>
                        </a:spcBef>
                        <a:spcAft>
                          <a:spcPts val="0"/>
                        </a:spcAft>
                        <a:buClr>
                          <a:schemeClr val="lt1"/>
                        </a:buClr>
                        <a:buSzPts val="2200"/>
                        <a:buFont typeface="Times New Roman"/>
                        <a:buNone/>
                      </a:pPr>
                      <a:r>
                        <a:rPr b="0" i="0" lang="en" sz="2200" u="none" cap="none" strike="noStrike">
                          <a:solidFill>
                            <a:schemeClr val="lt1"/>
                          </a:solidFill>
                          <a:latin typeface="Times New Roman"/>
                          <a:ea typeface="Times New Roman"/>
                          <a:cs typeface="Times New Roman"/>
                          <a:sym typeface="Times New Roman"/>
                        </a:rPr>
                        <a:t>Limit setting</a:t>
                      </a:r>
                      <a:endParaRPr sz="1100"/>
                    </a:p>
                  </a:txBody>
                  <a:tcPr marT="31400" marB="314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200"/>
                        <a:buFont typeface="Times New Roman"/>
                        <a:buNone/>
                      </a:pPr>
                      <a:r>
                        <a:rPr b="0" i="0" lang="en" sz="2200" u="none" cap="none" strike="noStrike">
                          <a:solidFill>
                            <a:schemeClr val="lt2"/>
                          </a:solidFill>
                          <a:latin typeface="Times New Roman"/>
                          <a:ea typeface="Times New Roman"/>
                          <a:cs typeface="Times New Roman"/>
                          <a:sym typeface="Times New Roman"/>
                        </a:rPr>
                        <a:t>Referral</a:t>
                      </a:r>
                      <a:endParaRPr sz="1100"/>
                    </a:p>
                  </a:txBody>
                  <a:tcPr marT="31400" marB="314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8" name="Shape 1118"/>
        <p:cNvGrpSpPr/>
        <p:nvPr/>
      </p:nvGrpSpPr>
      <p:grpSpPr>
        <a:xfrm>
          <a:off x="0" y="0"/>
          <a:ext cx="0" cy="0"/>
          <a:chOff x="0" y="0"/>
          <a:chExt cx="0" cy="0"/>
        </a:xfrm>
      </p:grpSpPr>
      <p:sp>
        <p:nvSpPr>
          <p:cNvPr id="1119" name="Google Shape;1119;p157"/>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Follow up 1: 4 weeks</a:t>
            </a:r>
            <a:endParaRPr/>
          </a:p>
        </p:txBody>
      </p:sp>
      <p:sp>
        <p:nvSpPr>
          <p:cNvPr id="1120" name="Google Shape;1120;p157"/>
          <p:cNvSpPr txBox="1"/>
          <p:nvPr>
            <p:ph idx="1" type="body"/>
          </p:nvPr>
        </p:nvSpPr>
        <p:spPr>
          <a:xfrm>
            <a:off x="457200" y="900113"/>
            <a:ext cx="8229600" cy="254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Progress at bedtime</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Mom gradually out of room</a:t>
            </a:r>
            <a:endParaRPr/>
          </a:p>
          <a:p>
            <a:pPr indent="-285750" lvl="1" marL="742950" rtl="0" algn="l">
              <a:spcBef>
                <a:spcPts val="480"/>
              </a:spcBef>
              <a:spcAft>
                <a:spcPts val="0"/>
              </a:spcAft>
              <a:buSzPts val="18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Starting to address night wakings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Walk back to bed every time (85, 35, 12)</a:t>
            </a:r>
            <a:endParaRPr/>
          </a:p>
          <a:p>
            <a:pPr indent="-342900" lvl="0" marL="34290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Seeing mental health professional for daytime limit setting</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5" name="Shape 1125"/>
        <p:cNvGrpSpPr/>
        <p:nvPr/>
      </p:nvGrpSpPr>
      <p:grpSpPr>
        <a:xfrm>
          <a:off x="0" y="0"/>
          <a:ext cx="0" cy="0"/>
          <a:chOff x="0" y="0"/>
          <a:chExt cx="0" cy="0"/>
        </a:xfrm>
      </p:grpSpPr>
      <p:sp>
        <p:nvSpPr>
          <p:cNvPr id="1126" name="Google Shape;1126;p158"/>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Follow up 1: 4 weeks</a:t>
            </a:r>
            <a:endParaRPr/>
          </a:p>
        </p:txBody>
      </p:sp>
      <p:sp>
        <p:nvSpPr>
          <p:cNvPr id="1127" name="Google Shape;1127;p158"/>
          <p:cNvSpPr txBox="1"/>
          <p:nvPr>
            <p:ph idx="1" type="body"/>
          </p:nvPr>
        </p:nvSpPr>
        <p:spPr>
          <a:xfrm>
            <a:off x="457200" y="900113"/>
            <a:ext cx="8229600" cy="254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Progress at bedtime</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Mom gradually out of room</a:t>
            </a:r>
            <a:endParaRPr/>
          </a:p>
          <a:p>
            <a:pPr indent="-285750" lvl="1" marL="742950" rtl="0" algn="l">
              <a:spcBef>
                <a:spcPts val="480"/>
              </a:spcBef>
              <a:spcAft>
                <a:spcPts val="0"/>
              </a:spcAft>
              <a:buSzPts val="18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Starting to address night wakings</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Walk back to bed every time (85, 35, 12)</a:t>
            </a:r>
            <a:endParaRPr/>
          </a:p>
          <a:p>
            <a:pPr indent="-342900" lvl="0" marL="342900" rtl="0" algn="l">
              <a:spcBef>
                <a:spcPts val="560"/>
              </a:spcBef>
              <a:spcAft>
                <a:spcPts val="0"/>
              </a:spcAft>
              <a:buSzPts val="2100"/>
              <a:buFont typeface="Noto Sans Symbols"/>
              <a:buNone/>
            </a:pPr>
            <a:r>
              <a:t/>
            </a:r>
            <a:endParaRPr>
              <a:latin typeface="Times New Roman"/>
              <a:ea typeface="Times New Roman"/>
              <a:cs typeface="Times New Roman"/>
              <a:sym typeface="Times New Roman"/>
            </a:endParaRPr>
          </a:p>
          <a:p>
            <a:pPr indent="-342900" lvl="0" marL="342900" rtl="0" algn="l">
              <a:spcBef>
                <a:spcPts val="560"/>
              </a:spcBef>
              <a:spcAft>
                <a:spcPts val="0"/>
              </a:spcAft>
              <a:buSzPts val="2100"/>
              <a:buChar char="🞐"/>
            </a:pPr>
            <a:r>
              <a:rPr lang="en">
                <a:latin typeface="Times New Roman"/>
                <a:ea typeface="Times New Roman"/>
                <a:cs typeface="Times New Roman"/>
                <a:sym typeface="Times New Roman"/>
              </a:rPr>
              <a:t>Seeing mental health professional for daytime limit setting</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2" name="Shape 1132"/>
        <p:cNvGrpSpPr/>
        <p:nvPr/>
      </p:nvGrpSpPr>
      <p:grpSpPr>
        <a:xfrm>
          <a:off x="0" y="0"/>
          <a:ext cx="0" cy="0"/>
          <a:chOff x="0" y="0"/>
          <a:chExt cx="0" cy="0"/>
        </a:xfrm>
      </p:grpSpPr>
      <p:sp>
        <p:nvSpPr>
          <p:cNvPr id="1133" name="Google Shape;1133;p159"/>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Follow up 2: 4 weeks, 2 days</a:t>
            </a:r>
            <a:endParaRPr/>
          </a:p>
        </p:txBody>
      </p:sp>
      <p:sp>
        <p:nvSpPr>
          <p:cNvPr id="1134" name="Google Shape;1134;p159"/>
          <p:cNvSpPr txBox="1"/>
          <p:nvPr>
            <p:ph idx="1" type="body"/>
          </p:nvPr>
        </p:nvSpPr>
        <p:spPr>
          <a:xfrm>
            <a:off x="457200" y="900113"/>
            <a:ext cx="8229600" cy="254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100"/>
              <a:buChar char="🞐"/>
            </a:pPr>
            <a:r>
              <a:rPr lang="en">
                <a:latin typeface="Times New Roman"/>
                <a:ea typeface="Times New Roman"/>
                <a:cs typeface="Times New Roman"/>
                <a:sym typeface="Times New Roman"/>
              </a:rPr>
              <a:t>Standard extinction</a:t>
            </a:r>
            <a:endParaRPr/>
          </a:p>
          <a:p>
            <a:pPr indent="-285750" lvl="1" marL="742950" rtl="0" algn="l">
              <a:spcBef>
                <a:spcPts val="480"/>
              </a:spcBef>
              <a:spcAft>
                <a:spcPts val="0"/>
              </a:spcAft>
              <a:buSzPts val="1800"/>
              <a:buChar char="■"/>
            </a:pPr>
            <a:r>
              <a:rPr lang="en">
                <a:latin typeface="Times New Roman"/>
                <a:ea typeface="Times New Roman"/>
                <a:cs typeface="Times New Roman"/>
                <a:sym typeface="Times New Roman"/>
              </a:rPr>
              <a:t>2 nights with baby gate</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8" name="Shape 1138"/>
        <p:cNvGrpSpPr/>
        <p:nvPr/>
      </p:nvGrpSpPr>
      <p:grpSpPr>
        <a:xfrm>
          <a:off x="0" y="0"/>
          <a:ext cx="0" cy="0"/>
          <a:chOff x="0" y="0"/>
          <a:chExt cx="0" cy="0"/>
        </a:xfrm>
      </p:grpSpPr>
      <p:sp>
        <p:nvSpPr>
          <p:cNvPr id="1139" name="Google Shape;1139;p160"/>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Times New Roman"/>
                <a:ea typeface="Times New Roman"/>
                <a:cs typeface="Times New Roman"/>
                <a:sym typeface="Times New Roman"/>
              </a:rPr>
              <a:t>Case Example #2: Sleep History</a:t>
            </a:r>
            <a:endParaRPr/>
          </a:p>
        </p:txBody>
      </p:sp>
      <p:sp>
        <p:nvSpPr>
          <p:cNvPr id="1140" name="Google Shape;1140;p160"/>
          <p:cNvSpPr txBox="1"/>
          <p:nvPr>
            <p:ph idx="1" type="body"/>
          </p:nvPr>
        </p:nvSpPr>
        <p:spPr>
          <a:xfrm>
            <a:off x="457200" y="1200150"/>
            <a:ext cx="8229600" cy="37719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100"/>
              <a:buFont typeface="Noto Sans Symbols"/>
              <a:buChar char="🞐"/>
            </a:pPr>
            <a:r>
              <a:rPr lang="en">
                <a:latin typeface="Times New Roman"/>
                <a:ea typeface="Times New Roman"/>
                <a:cs typeface="Times New Roman"/>
                <a:sym typeface="Times New Roman"/>
              </a:rPr>
              <a:t>Bedtime</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Routine starts 7:30pm: bath, pjs, good night to parents, special jump</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Milk in special cup, keeps cup in bed</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Takes 60-90 minutes to fall asleep regardless of parental presence</a:t>
            </a:r>
            <a:endParaRPr/>
          </a:p>
          <a:p>
            <a:pPr indent="0" lvl="1" marL="457200" rtl="0" algn="l">
              <a:lnSpc>
                <a:spcPct val="80000"/>
              </a:lnSpc>
              <a:spcBef>
                <a:spcPts val="480"/>
              </a:spcBef>
              <a:spcAft>
                <a:spcPts val="0"/>
              </a:spcAft>
              <a:buSzPts val="1800"/>
              <a:buFont typeface="Noto Sans Symbols"/>
              <a:buNone/>
            </a:pPr>
            <a:r>
              <a:t/>
            </a:r>
            <a:endParaRPr>
              <a:latin typeface="Times New Roman"/>
              <a:ea typeface="Times New Roman"/>
              <a:cs typeface="Times New Roman"/>
              <a:sym typeface="Times New Roman"/>
            </a:endParaRPr>
          </a:p>
          <a:p>
            <a:pPr indent="-342900" lvl="0" marL="342900" rtl="0" algn="l">
              <a:lnSpc>
                <a:spcPct val="80000"/>
              </a:lnSpc>
              <a:spcBef>
                <a:spcPts val="560"/>
              </a:spcBef>
              <a:spcAft>
                <a:spcPts val="0"/>
              </a:spcAft>
              <a:buSzPts val="2100"/>
              <a:buFont typeface="Noto Sans Symbols"/>
              <a:buChar char="🞐"/>
            </a:pPr>
            <a:r>
              <a:rPr lang="en">
                <a:latin typeface="Times New Roman"/>
                <a:ea typeface="Times New Roman"/>
                <a:cs typeface="Times New Roman"/>
                <a:sym typeface="Times New Roman"/>
              </a:rPr>
              <a:t>Woke after 4-5 hours</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Wide awake</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Awake 2-3 hours </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Wants milk again in special cup</a:t>
            </a:r>
            <a:endParaRPr/>
          </a:p>
          <a:p>
            <a:pPr indent="-285750" lvl="1" marL="742950" rtl="0" algn="l">
              <a:lnSpc>
                <a:spcPct val="80000"/>
              </a:lnSpc>
              <a:spcBef>
                <a:spcPts val="480"/>
              </a:spcBef>
              <a:spcAft>
                <a:spcPts val="0"/>
              </a:spcAft>
              <a:buSzPts val="1800"/>
              <a:buFont typeface="Noto Sans Symbols"/>
              <a:buChar char="■"/>
            </a:pPr>
            <a:r>
              <a:rPr lang="en">
                <a:latin typeface="Times New Roman"/>
                <a:ea typeface="Times New Roman"/>
                <a:cs typeface="Times New Roman"/>
                <a:sym typeface="Times New Roman"/>
              </a:rPr>
              <a:t>After milk, does not need a parent to return to sleep, singing and talking to himself</a:t>
            </a:r>
            <a:endParaRPr/>
          </a:p>
          <a:p>
            <a:pPr indent="-209550" lvl="0" marL="342900" rtl="0" algn="l">
              <a:spcBef>
                <a:spcPts val="560"/>
              </a:spcBef>
              <a:spcAft>
                <a:spcPts val="0"/>
              </a:spcAft>
              <a:buSzPts val="2100"/>
              <a:buFont typeface="Noto Sans Symbols"/>
              <a:buNone/>
            </a:pPr>
            <a:r>
              <a:t/>
            </a:r>
            <a:endParaRPr>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4" name="Shape 1144"/>
        <p:cNvGrpSpPr/>
        <p:nvPr/>
      </p:nvGrpSpPr>
      <p:grpSpPr>
        <a:xfrm>
          <a:off x="0" y="0"/>
          <a:ext cx="0" cy="0"/>
          <a:chOff x="0" y="0"/>
          <a:chExt cx="0" cy="0"/>
        </a:xfrm>
      </p:grpSpPr>
      <p:sp>
        <p:nvSpPr>
          <p:cNvPr id="1145" name="Google Shape;1145;p161"/>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Garamond"/>
                <a:ea typeface="Garamond"/>
                <a:cs typeface="Garamond"/>
                <a:sym typeface="Garamond"/>
              </a:rPr>
              <a:t>Behavioral Targets #2</a:t>
            </a:r>
            <a:endParaRPr/>
          </a:p>
        </p:txBody>
      </p:sp>
      <p:graphicFrame>
        <p:nvGraphicFramePr>
          <p:cNvPr id="1146" name="Google Shape;1146;p161"/>
          <p:cNvGraphicFramePr/>
          <p:nvPr/>
        </p:nvGraphicFramePr>
        <p:xfrm>
          <a:off x="457200" y="1257300"/>
          <a:ext cx="3000000" cy="3000000"/>
        </p:xfrm>
        <a:graphic>
          <a:graphicData uri="http://schemas.openxmlformats.org/drawingml/2006/table">
            <a:tbl>
              <a:tblPr>
                <a:noFill/>
                <a:tableStyleId>{21FBA77F-B76C-40E4-9122-D21F7D955F01}</a:tableStyleId>
              </a:tblPr>
              <a:tblGrid>
                <a:gridCol w="3768275"/>
                <a:gridCol w="3038925"/>
              </a:tblGrid>
              <a:tr h="8002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Long time to fall asleep</a:t>
                      </a:r>
                      <a:endParaRPr sz="1100"/>
                    </a:p>
                  </a:txBody>
                  <a:tcPr marT="34300" marB="343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300" marB="343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8002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Middle of the night milk</a:t>
                      </a:r>
                      <a:endParaRPr sz="1100"/>
                    </a:p>
                  </a:txBody>
                  <a:tcPr marT="34300" marB="343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300" marB="343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434375">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Long night waking</a:t>
                      </a:r>
                      <a:endParaRPr sz="1100"/>
                    </a:p>
                  </a:txBody>
                  <a:tcPr marT="34300" marB="343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2400"/>
                        <a:buFont typeface="Verdana"/>
                        <a:buNone/>
                      </a:pPr>
                      <a:r>
                        <a:t/>
                      </a:r>
                      <a:endParaRPr b="0" i="0" sz="2400" u="none" cap="none" strike="noStrike">
                        <a:solidFill>
                          <a:schemeClr val="lt2"/>
                        </a:solidFill>
                        <a:latin typeface="Helvetica Neue"/>
                        <a:ea typeface="Helvetica Neue"/>
                        <a:cs typeface="Helvetica Neue"/>
                        <a:sym typeface="Helvetica Neue"/>
                      </a:endParaRPr>
                    </a:p>
                  </a:txBody>
                  <a:tcPr marT="34300" marB="343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0" name="Shape 1150"/>
        <p:cNvGrpSpPr/>
        <p:nvPr/>
      </p:nvGrpSpPr>
      <p:grpSpPr>
        <a:xfrm>
          <a:off x="0" y="0"/>
          <a:ext cx="0" cy="0"/>
          <a:chOff x="0" y="0"/>
          <a:chExt cx="0" cy="0"/>
        </a:xfrm>
      </p:grpSpPr>
      <p:sp>
        <p:nvSpPr>
          <p:cNvPr id="1151" name="Google Shape;1151;p162"/>
          <p:cNvSpPr txBox="1"/>
          <p:nvPr>
            <p:ph type="title"/>
          </p:nvPr>
        </p:nvSpPr>
        <p:spPr>
          <a:xfrm>
            <a:off x="457200" y="156270"/>
            <a:ext cx="8229600" cy="641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latin typeface="Garamond"/>
                <a:ea typeface="Garamond"/>
                <a:cs typeface="Garamond"/>
                <a:sym typeface="Garamond"/>
              </a:rPr>
              <a:t>Behavioral Treatment Plan #2</a:t>
            </a:r>
            <a:endParaRPr/>
          </a:p>
        </p:txBody>
      </p:sp>
      <p:graphicFrame>
        <p:nvGraphicFramePr>
          <p:cNvPr id="1152" name="Google Shape;1152;p162"/>
          <p:cNvGraphicFramePr/>
          <p:nvPr/>
        </p:nvGraphicFramePr>
        <p:xfrm>
          <a:off x="457200" y="1257300"/>
          <a:ext cx="3000000" cy="3000000"/>
        </p:xfrm>
        <a:graphic>
          <a:graphicData uri="http://schemas.openxmlformats.org/drawingml/2006/table">
            <a:tbl>
              <a:tblPr>
                <a:noFill/>
                <a:tableStyleId>{21FBA77F-B76C-40E4-9122-D21F7D955F01}</a:tableStyleId>
              </a:tblPr>
              <a:tblGrid>
                <a:gridCol w="3768725"/>
                <a:gridCol w="3038475"/>
              </a:tblGrid>
              <a:tr h="80015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Long time to fall asleep</a:t>
                      </a:r>
                      <a:endParaRPr sz="1100"/>
                    </a:p>
                  </a:txBody>
                  <a:tcPr marT="34300" marB="343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400"/>
                        <a:buFont typeface="Times New Roman"/>
                        <a:buNone/>
                      </a:pPr>
                      <a:r>
                        <a:rPr b="0" i="0" lang="en" sz="2400" u="none" cap="none" strike="noStrike">
                          <a:solidFill>
                            <a:schemeClr val="lt2"/>
                          </a:solidFill>
                          <a:latin typeface="Times New Roman"/>
                          <a:ea typeface="Times New Roman"/>
                          <a:cs typeface="Times New Roman"/>
                          <a:sym typeface="Times New Roman"/>
                        </a:rPr>
                        <a:t>Later bedtime</a:t>
                      </a:r>
                      <a:endParaRPr sz="1100"/>
                    </a:p>
                  </a:txBody>
                  <a:tcPr marT="34300" marB="343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5317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Middle of the night milk</a:t>
                      </a:r>
                      <a:endParaRPr sz="1100"/>
                    </a:p>
                  </a:txBody>
                  <a:tcPr marT="34300" marB="343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400"/>
                        <a:buFont typeface="Times New Roman"/>
                        <a:buNone/>
                      </a:pPr>
                      <a:r>
                        <a:rPr b="0" i="0" lang="en" sz="2400" u="none" cap="none" strike="noStrike">
                          <a:solidFill>
                            <a:schemeClr val="lt2"/>
                          </a:solidFill>
                          <a:latin typeface="Times New Roman"/>
                          <a:ea typeface="Times New Roman"/>
                          <a:cs typeface="Times New Roman"/>
                          <a:sym typeface="Times New Roman"/>
                        </a:rPr>
                        <a:t>Move milk to beginning of routine; eliminate cup</a:t>
                      </a:r>
                      <a:endParaRPr sz="1100"/>
                    </a:p>
                  </a:txBody>
                  <a:tcPr marT="34300" marB="343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531700">
                <a:tc>
                  <a:txBody>
                    <a:bodyPr/>
                    <a:lstStyle/>
                    <a:p>
                      <a:pPr indent="0" lvl="0" marL="0" marR="0" rtl="0" algn="l">
                        <a:lnSpc>
                          <a:spcPct val="100000"/>
                        </a:lnSpc>
                        <a:spcBef>
                          <a:spcPts val="0"/>
                        </a:spcBef>
                        <a:spcAft>
                          <a:spcPts val="0"/>
                        </a:spcAft>
                        <a:buClr>
                          <a:schemeClr val="lt1"/>
                        </a:buClr>
                        <a:buSzPts val="2400"/>
                        <a:buFont typeface="Times New Roman"/>
                        <a:buNone/>
                      </a:pPr>
                      <a:r>
                        <a:rPr b="0" i="0" lang="en" sz="2400" u="none" cap="none" strike="noStrike">
                          <a:solidFill>
                            <a:schemeClr val="lt1"/>
                          </a:solidFill>
                          <a:latin typeface="Times New Roman"/>
                          <a:ea typeface="Times New Roman"/>
                          <a:cs typeface="Times New Roman"/>
                          <a:sym typeface="Times New Roman"/>
                        </a:rPr>
                        <a:t>Long night waking</a:t>
                      </a:r>
                      <a:endParaRPr sz="1100"/>
                    </a:p>
                  </a:txBody>
                  <a:tcPr marT="34300" marB="34300" marR="91450" marL="91450">
                    <a:lnL cap="flat" cmpd="sng" w="2857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2400"/>
                        <a:buFont typeface="Times New Roman"/>
                        <a:buNone/>
                      </a:pPr>
                      <a:r>
                        <a:rPr b="0" i="0" lang="en" sz="2400" u="none" cap="none" strike="noStrike">
                          <a:solidFill>
                            <a:schemeClr val="lt2"/>
                          </a:solidFill>
                          <a:latin typeface="Times New Roman"/>
                          <a:ea typeface="Times New Roman"/>
                          <a:cs typeface="Times New Roman"/>
                          <a:sym typeface="Times New Roman"/>
                        </a:rPr>
                        <a:t>Mom cue “still night time”, Good morning light</a:t>
                      </a:r>
                      <a:endParaRPr sz="1100"/>
                    </a:p>
                  </a:txBody>
                  <a:tcPr marT="34300" marB="34300" marR="91450" marL="91450">
                    <a:lnL cap="flat" cmpd="sng" w="127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HOC PPT">
      <a:dk1>
        <a:srgbClr val="0064A4"/>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andRounds15Dec">
  <a:themeElements>
    <a:clrScheme name="GrandRounds15Dec 13">
      <a:dk1>
        <a:srgbClr val="0066CC"/>
      </a:dk1>
      <a:lt1>
        <a:srgbClr val="FFFFFF"/>
      </a:lt1>
      <a:dk2>
        <a:srgbClr val="000099"/>
      </a:dk2>
      <a:lt2>
        <a:srgbClr val="FFFF66"/>
      </a:lt2>
      <a:accent1>
        <a:srgbClr val="00CC99"/>
      </a:accent1>
      <a:accent2>
        <a:srgbClr val="33CCCC"/>
      </a:accent2>
      <a:accent3>
        <a:srgbClr val="AAAACA"/>
      </a:accent3>
      <a:accent4>
        <a:srgbClr val="DADADA"/>
      </a:accent4>
      <a:accent5>
        <a:srgbClr val="AAE2CA"/>
      </a:accent5>
      <a:accent6>
        <a:srgbClr val="2DB9B9"/>
      </a:accent6>
      <a:hlink>
        <a:srgbClr val="0066FF"/>
      </a:hlink>
      <a:folHlink>
        <a:srgbClr val="989C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