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sldIdLst>
    <p:sldId id="265" r:id="rId2"/>
    <p:sldId id="274" r:id="rId3"/>
    <p:sldId id="270" r:id="rId4"/>
    <p:sldId id="269" r:id="rId5"/>
    <p:sldId id="256" r:id="rId6"/>
    <p:sldId id="271" r:id="rId7"/>
    <p:sldId id="257" r:id="rId8"/>
    <p:sldId id="258" r:id="rId9"/>
    <p:sldId id="273" r:id="rId10"/>
    <p:sldId id="272" r:id="rId11"/>
    <p:sldId id="259" r:id="rId12"/>
    <p:sldId id="260" r:id="rId13"/>
    <p:sldId id="261" r:id="rId14"/>
    <p:sldId id="267" r:id="rId15"/>
    <p:sldId id="268" r:id="rId16"/>
    <p:sldId id="262" r:id="rId17"/>
    <p:sldId id="263" r:id="rId18"/>
    <p:sldId id="26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5" d="100"/>
          <a:sy n="65" d="100"/>
        </p:scale>
        <p:origin x="7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8224D8-B0A7-4AE2-86A1-627BC527AF17}" type="datetimeFigureOut">
              <a:rPr lang="en-US" smtClean="0"/>
              <a:t>10/26/2023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03F4588-5F7E-4883-BC6A-97E65766AFFF}" type="slidenum">
              <a:rPr lang="en-US" smtClean="0"/>
              <a:t>‹#›</a:t>
            </a:fld>
            <a:endParaRPr lang="en-US"/>
          </a:p>
        </p:txBody>
      </p:sp>
    </p:spTree>
    <p:extLst>
      <p:ext uri="{BB962C8B-B14F-4D97-AF65-F5344CB8AC3E}">
        <p14:creationId xmlns:p14="http://schemas.microsoft.com/office/powerpoint/2010/main" val="2762276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58224D8-B0A7-4AE2-86A1-627BC527AF17}" type="datetimeFigureOut">
              <a:rPr lang="en-US" smtClean="0"/>
              <a:t>10/26/2023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3F4588-5F7E-4883-BC6A-97E65766AFFF}" type="slidenum">
              <a:rPr lang="en-US" smtClean="0"/>
              <a:t>‹#›</a:t>
            </a:fld>
            <a:endParaRPr lang="en-US"/>
          </a:p>
        </p:txBody>
      </p:sp>
    </p:spTree>
    <p:extLst>
      <p:ext uri="{BB962C8B-B14F-4D97-AF65-F5344CB8AC3E}">
        <p14:creationId xmlns:p14="http://schemas.microsoft.com/office/powerpoint/2010/main" val="3471830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58224D8-B0A7-4AE2-86A1-627BC527AF17}" type="datetimeFigureOut">
              <a:rPr lang="en-US" smtClean="0"/>
              <a:t>10/26/2023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3F4588-5F7E-4883-BC6A-97E65766AFFF}"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614261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D58224D8-B0A7-4AE2-86A1-627BC527AF17}" type="datetimeFigureOut">
              <a:rPr lang="en-US" smtClean="0"/>
              <a:t>10/26/2023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3F4588-5F7E-4883-BC6A-97E65766AFFF}" type="slidenum">
              <a:rPr lang="en-US" smtClean="0"/>
              <a:t>‹#›</a:t>
            </a:fld>
            <a:endParaRPr lang="en-US"/>
          </a:p>
        </p:txBody>
      </p:sp>
    </p:spTree>
    <p:extLst>
      <p:ext uri="{BB962C8B-B14F-4D97-AF65-F5344CB8AC3E}">
        <p14:creationId xmlns:p14="http://schemas.microsoft.com/office/powerpoint/2010/main" val="31102401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D58224D8-B0A7-4AE2-86A1-627BC527AF17}" type="datetimeFigureOut">
              <a:rPr lang="en-US" smtClean="0"/>
              <a:t>10/26/2023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3F4588-5F7E-4883-BC6A-97E65766AFFF}"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336727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D58224D8-B0A7-4AE2-86A1-627BC527AF17}" type="datetimeFigureOut">
              <a:rPr lang="en-US" smtClean="0"/>
              <a:t>10/26/2023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3F4588-5F7E-4883-BC6A-97E65766AFFF}" type="slidenum">
              <a:rPr lang="en-US" smtClean="0"/>
              <a:t>‹#›</a:t>
            </a:fld>
            <a:endParaRPr lang="en-US"/>
          </a:p>
        </p:txBody>
      </p:sp>
    </p:spTree>
    <p:extLst>
      <p:ext uri="{BB962C8B-B14F-4D97-AF65-F5344CB8AC3E}">
        <p14:creationId xmlns:p14="http://schemas.microsoft.com/office/powerpoint/2010/main" val="9676293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8224D8-B0A7-4AE2-86A1-627BC527AF17}" type="datetimeFigureOut">
              <a:rPr lang="en-US" smtClean="0"/>
              <a:t>10/26/2023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3F4588-5F7E-4883-BC6A-97E65766AFFF}" type="slidenum">
              <a:rPr lang="en-US" smtClean="0"/>
              <a:t>‹#›</a:t>
            </a:fld>
            <a:endParaRPr lang="en-US"/>
          </a:p>
        </p:txBody>
      </p:sp>
    </p:spTree>
    <p:extLst>
      <p:ext uri="{BB962C8B-B14F-4D97-AF65-F5344CB8AC3E}">
        <p14:creationId xmlns:p14="http://schemas.microsoft.com/office/powerpoint/2010/main" val="16782290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8224D8-B0A7-4AE2-86A1-627BC527AF17}" type="datetimeFigureOut">
              <a:rPr lang="en-US" smtClean="0"/>
              <a:t>10/26/2023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3F4588-5F7E-4883-BC6A-97E65766AFFF}" type="slidenum">
              <a:rPr lang="en-US" smtClean="0"/>
              <a:t>‹#›</a:t>
            </a:fld>
            <a:endParaRPr lang="en-US"/>
          </a:p>
        </p:txBody>
      </p:sp>
    </p:spTree>
    <p:extLst>
      <p:ext uri="{BB962C8B-B14F-4D97-AF65-F5344CB8AC3E}">
        <p14:creationId xmlns:p14="http://schemas.microsoft.com/office/powerpoint/2010/main" val="2747950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8224D8-B0A7-4AE2-86A1-627BC527AF17}" type="datetimeFigureOut">
              <a:rPr lang="en-US" smtClean="0"/>
              <a:t>10/26/2023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3F4588-5F7E-4883-BC6A-97E65766AFFF}" type="slidenum">
              <a:rPr lang="en-US" smtClean="0"/>
              <a:t>‹#›</a:t>
            </a:fld>
            <a:endParaRPr lang="en-US"/>
          </a:p>
        </p:txBody>
      </p:sp>
    </p:spTree>
    <p:extLst>
      <p:ext uri="{BB962C8B-B14F-4D97-AF65-F5344CB8AC3E}">
        <p14:creationId xmlns:p14="http://schemas.microsoft.com/office/powerpoint/2010/main" val="1046514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58224D8-B0A7-4AE2-86A1-627BC527AF17}" type="datetimeFigureOut">
              <a:rPr lang="en-US" smtClean="0"/>
              <a:t>10/26/2023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3F4588-5F7E-4883-BC6A-97E65766AFFF}" type="slidenum">
              <a:rPr lang="en-US" smtClean="0"/>
              <a:t>‹#›</a:t>
            </a:fld>
            <a:endParaRPr lang="en-US"/>
          </a:p>
        </p:txBody>
      </p:sp>
    </p:spTree>
    <p:extLst>
      <p:ext uri="{BB962C8B-B14F-4D97-AF65-F5344CB8AC3E}">
        <p14:creationId xmlns:p14="http://schemas.microsoft.com/office/powerpoint/2010/main" val="420110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8224D8-B0A7-4AE2-86A1-627BC527AF17}" type="datetimeFigureOut">
              <a:rPr lang="en-US" smtClean="0"/>
              <a:t>10/26/2023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03F4588-5F7E-4883-BC6A-97E65766AFFF}" type="slidenum">
              <a:rPr lang="en-US" smtClean="0"/>
              <a:t>‹#›</a:t>
            </a:fld>
            <a:endParaRPr lang="en-US"/>
          </a:p>
        </p:txBody>
      </p:sp>
    </p:spTree>
    <p:extLst>
      <p:ext uri="{BB962C8B-B14F-4D97-AF65-F5344CB8AC3E}">
        <p14:creationId xmlns:p14="http://schemas.microsoft.com/office/powerpoint/2010/main" val="4108488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8224D8-B0A7-4AE2-86A1-627BC527AF17}" type="datetimeFigureOut">
              <a:rPr lang="en-US" smtClean="0"/>
              <a:t>10/26/2023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03F4588-5F7E-4883-BC6A-97E65766AFFF}" type="slidenum">
              <a:rPr lang="en-US" smtClean="0"/>
              <a:t>‹#›</a:t>
            </a:fld>
            <a:endParaRPr lang="en-US"/>
          </a:p>
        </p:txBody>
      </p:sp>
    </p:spTree>
    <p:extLst>
      <p:ext uri="{BB962C8B-B14F-4D97-AF65-F5344CB8AC3E}">
        <p14:creationId xmlns:p14="http://schemas.microsoft.com/office/powerpoint/2010/main" val="3135784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8224D8-B0A7-4AE2-86A1-627BC527AF17}" type="datetimeFigureOut">
              <a:rPr lang="en-US" smtClean="0"/>
              <a:t>10/26/2023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03F4588-5F7E-4883-BC6A-97E65766AFFF}" type="slidenum">
              <a:rPr lang="en-US" smtClean="0"/>
              <a:t>‹#›</a:t>
            </a:fld>
            <a:endParaRPr lang="en-US"/>
          </a:p>
        </p:txBody>
      </p:sp>
    </p:spTree>
    <p:extLst>
      <p:ext uri="{BB962C8B-B14F-4D97-AF65-F5344CB8AC3E}">
        <p14:creationId xmlns:p14="http://schemas.microsoft.com/office/powerpoint/2010/main" val="412297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8224D8-B0A7-4AE2-86A1-627BC527AF17}" type="datetimeFigureOut">
              <a:rPr lang="en-US" smtClean="0"/>
              <a:t>10/26/2023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03F4588-5F7E-4883-BC6A-97E65766AFFF}" type="slidenum">
              <a:rPr lang="en-US" smtClean="0"/>
              <a:t>‹#›</a:t>
            </a:fld>
            <a:endParaRPr lang="en-US"/>
          </a:p>
        </p:txBody>
      </p:sp>
    </p:spTree>
    <p:extLst>
      <p:ext uri="{BB962C8B-B14F-4D97-AF65-F5344CB8AC3E}">
        <p14:creationId xmlns:p14="http://schemas.microsoft.com/office/powerpoint/2010/main" val="861043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58224D8-B0A7-4AE2-86A1-627BC527AF17}" type="datetimeFigureOut">
              <a:rPr lang="en-US" smtClean="0"/>
              <a:t>10/26/2023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03F4588-5F7E-4883-BC6A-97E65766AFFF}" type="slidenum">
              <a:rPr lang="en-US" smtClean="0"/>
              <a:t>‹#›</a:t>
            </a:fld>
            <a:endParaRPr lang="en-US"/>
          </a:p>
        </p:txBody>
      </p:sp>
    </p:spTree>
    <p:extLst>
      <p:ext uri="{BB962C8B-B14F-4D97-AF65-F5344CB8AC3E}">
        <p14:creationId xmlns:p14="http://schemas.microsoft.com/office/powerpoint/2010/main" val="17868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58224D8-B0A7-4AE2-86A1-627BC527AF17}" type="datetimeFigureOut">
              <a:rPr lang="en-US" smtClean="0"/>
              <a:t>10/26/2023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3F4588-5F7E-4883-BC6A-97E65766AFFF}" type="slidenum">
              <a:rPr lang="en-US" smtClean="0"/>
              <a:t>‹#›</a:t>
            </a:fld>
            <a:endParaRPr lang="en-US"/>
          </a:p>
        </p:txBody>
      </p:sp>
    </p:spTree>
    <p:extLst>
      <p:ext uri="{BB962C8B-B14F-4D97-AF65-F5344CB8AC3E}">
        <p14:creationId xmlns:p14="http://schemas.microsoft.com/office/powerpoint/2010/main" val="2559623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58224D8-B0A7-4AE2-86A1-627BC527AF17}" type="datetimeFigureOut">
              <a:rPr lang="en-US" smtClean="0"/>
              <a:t>10/26/2023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03F4588-5F7E-4883-BC6A-97E65766AFFF}" type="slidenum">
              <a:rPr lang="en-US" smtClean="0"/>
              <a:t>‹#›</a:t>
            </a:fld>
            <a:endParaRPr lang="en-US"/>
          </a:p>
        </p:txBody>
      </p:sp>
    </p:spTree>
    <p:extLst>
      <p:ext uri="{BB962C8B-B14F-4D97-AF65-F5344CB8AC3E}">
        <p14:creationId xmlns:p14="http://schemas.microsoft.com/office/powerpoint/2010/main" val="3960922077"/>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 id="2147483804" r:id="rId14"/>
    <p:sldLayoutId id="2147483805" r:id="rId15"/>
    <p:sldLayoutId id="214748380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ssa.gov/ssi/" TargetMode="External"/><Relationship Id="rId2" Type="http://schemas.openxmlformats.org/officeDocument/2006/relationships/hyperlink" Target="http://www.ssa.gov/dibplan/index.htm"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71393-CC8B-4486-8A91-8FE6ED103293}"/>
              </a:ext>
            </a:extLst>
          </p:cNvPr>
          <p:cNvSpPr>
            <a:spLocks noGrp="1"/>
          </p:cNvSpPr>
          <p:nvPr>
            <p:ph type="ctrTitle"/>
          </p:nvPr>
        </p:nvSpPr>
        <p:spPr>
          <a:xfrm>
            <a:off x="1524000" y="1365644"/>
            <a:ext cx="9144000" cy="2387600"/>
          </a:xfrm>
        </p:spPr>
        <p:txBody>
          <a:bodyPr/>
          <a:lstStyle/>
          <a:p>
            <a:pPr algn="ctr"/>
            <a:r>
              <a:rPr lang="en-US" dirty="0"/>
              <a:t>SOCIAL SECURITY AND WORKING</a:t>
            </a:r>
          </a:p>
        </p:txBody>
      </p:sp>
      <p:pic>
        <p:nvPicPr>
          <p:cNvPr id="4" name="Picture 3" descr="https://yourtickettowork.ssa.gov/Assets/yttw/images/resources/toolkit-ttw-logo.png">
            <a:extLst>
              <a:ext uri="{FF2B5EF4-FFF2-40B4-BE49-F238E27FC236}">
                <a16:creationId xmlns:a16="http://schemas.microsoft.com/office/drawing/2014/main" id="{3385E966-6E27-4643-96EB-9A9DEE5852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407228" y="3753244"/>
            <a:ext cx="1178130" cy="1523431"/>
          </a:xfrm>
          <a:prstGeom prst="rect">
            <a:avLst/>
          </a:prstGeom>
          <a:noFill/>
          <a:ln>
            <a:noFill/>
          </a:ln>
        </p:spPr>
      </p:pic>
    </p:spTree>
    <p:extLst>
      <p:ext uri="{BB962C8B-B14F-4D97-AF65-F5344CB8AC3E}">
        <p14:creationId xmlns:p14="http://schemas.microsoft.com/office/powerpoint/2010/main" val="4192709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C3444-FC5C-45E4-A56F-B696639B2816}"/>
              </a:ext>
            </a:extLst>
          </p:cNvPr>
          <p:cNvSpPr>
            <a:spLocks noGrp="1"/>
          </p:cNvSpPr>
          <p:nvPr>
            <p:ph type="title"/>
          </p:nvPr>
        </p:nvSpPr>
        <p:spPr>
          <a:xfrm>
            <a:off x="1640156" y="486696"/>
            <a:ext cx="8911687" cy="1280890"/>
          </a:xfrm>
        </p:spPr>
        <p:txBody>
          <a:bodyPr>
            <a:normAutofit/>
          </a:bodyPr>
          <a:lstStyle/>
          <a:p>
            <a:pPr algn="ctr"/>
            <a:r>
              <a:rPr lang="en-US" sz="4000" dirty="0"/>
              <a:t>Social Security Work Incentives</a:t>
            </a:r>
          </a:p>
        </p:txBody>
      </p:sp>
      <p:sp>
        <p:nvSpPr>
          <p:cNvPr id="3" name="Content Placeholder 2">
            <a:extLst>
              <a:ext uri="{FF2B5EF4-FFF2-40B4-BE49-F238E27FC236}">
                <a16:creationId xmlns:a16="http://schemas.microsoft.com/office/drawing/2014/main" id="{BB555B83-7F1D-4AE7-9E74-F68F7F9E8E08}"/>
              </a:ext>
            </a:extLst>
          </p:cNvPr>
          <p:cNvSpPr>
            <a:spLocks noGrp="1"/>
          </p:cNvSpPr>
          <p:nvPr>
            <p:ph idx="1"/>
          </p:nvPr>
        </p:nvSpPr>
        <p:spPr>
          <a:xfrm>
            <a:off x="2338490" y="2342774"/>
            <a:ext cx="8915400" cy="3777622"/>
          </a:xfrm>
        </p:spPr>
        <p:txBody>
          <a:bodyPr>
            <a:noAutofit/>
          </a:bodyPr>
          <a:lstStyle/>
          <a:p>
            <a:r>
              <a:rPr lang="en-US" sz="2400" dirty="0"/>
              <a:t>Student Earned Income Exclusion (SEIE)</a:t>
            </a:r>
          </a:p>
          <a:p>
            <a:r>
              <a:rPr lang="en-US" sz="2400" dirty="0"/>
              <a:t>Impairment Related Work Expenses (IRWE)</a:t>
            </a:r>
          </a:p>
          <a:p>
            <a:r>
              <a:rPr lang="en-US" sz="2400" dirty="0"/>
              <a:t>1619b – Medi-Cal coverage if earnings zero out SSI cash benefit</a:t>
            </a:r>
          </a:p>
          <a:p>
            <a:r>
              <a:rPr lang="en-US" sz="2400" dirty="0"/>
              <a:t>Subsidies</a:t>
            </a:r>
          </a:p>
          <a:p>
            <a:r>
              <a:rPr lang="en-US" sz="2400" dirty="0"/>
              <a:t>Expedited Reinstatement (EXR)</a:t>
            </a:r>
          </a:p>
          <a:p>
            <a:endParaRPr lang="en-US" sz="2400" dirty="0"/>
          </a:p>
          <a:p>
            <a:pPr marL="0" indent="0">
              <a:buNone/>
            </a:pPr>
            <a:r>
              <a:rPr lang="en-US" sz="2400" dirty="0"/>
              <a:t>Only 1619b is automatic – the other Work Incentives have to be requested </a:t>
            </a:r>
          </a:p>
        </p:txBody>
      </p:sp>
    </p:spTree>
    <p:extLst>
      <p:ext uri="{BB962C8B-B14F-4D97-AF65-F5344CB8AC3E}">
        <p14:creationId xmlns:p14="http://schemas.microsoft.com/office/powerpoint/2010/main" val="2266567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EDB8C-0CBC-4A1E-947C-5EB7D52AEA8B}"/>
              </a:ext>
            </a:extLst>
          </p:cNvPr>
          <p:cNvSpPr>
            <a:spLocks noGrp="1"/>
          </p:cNvSpPr>
          <p:nvPr>
            <p:ph type="title"/>
          </p:nvPr>
        </p:nvSpPr>
        <p:spPr>
          <a:xfrm>
            <a:off x="1640156" y="589935"/>
            <a:ext cx="8911687" cy="1280890"/>
          </a:xfrm>
        </p:spPr>
        <p:txBody>
          <a:bodyPr>
            <a:normAutofit/>
          </a:bodyPr>
          <a:lstStyle/>
          <a:p>
            <a:pPr algn="ctr"/>
            <a:r>
              <a:rPr lang="en-US" dirty="0"/>
              <a:t>STUDENT EARNED INCOME EXCLUSION</a:t>
            </a:r>
          </a:p>
        </p:txBody>
      </p:sp>
      <p:sp>
        <p:nvSpPr>
          <p:cNvPr id="3" name="Content Placeholder 2">
            <a:extLst>
              <a:ext uri="{FF2B5EF4-FFF2-40B4-BE49-F238E27FC236}">
                <a16:creationId xmlns:a16="http://schemas.microsoft.com/office/drawing/2014/main" id="{87D233EB-7651-42CE-86BF-2C89AEE65232}"/>
              </a:ext>
            </a:extLst>
          </p:cNvPr>
          <p:cNvSpPr>
            <a:spLocks noGrp="1"/>
          </p:cNvSpPr>
          <p:nvPr>
            <p:ph idx="1"/>
          </p:nvPr>
        </p:nvSpPr>
        <p:spPr>
          <a:xfrm>
            <a:off x="838200" y="2756803"/>
            <a:ext cx="10515600" cy="4351338"/>
          </a:xfrm>
        </p:spPr>
        <p:txBody>
          <a:bodyPr/>
          <a:lstStyle/>
          <a:p>
            <a:pPr lvl="1"/>
            <a:r>
              <a:rPr lang="en-US" dirty="0"/>
              <a:t>Full time student up to the age of 22 will have $8,950.00 of gross earnings in 2023 EXCLUDED before SSI cash benefit is affected</a:t>
            </a:r>
          </a:p>
          <a:p>
            <a:pPr lvl="1"/>
            <a:r>
              <a:rPr lang="en-US" dirty="0"/>
              <a:t>Must request – it is not automatic</a:t>
            </a:r>
          </a:p>
          <a:p>
            <a:pPr lvl="1"/>
            <a:r>
              <a:rPr lang="en-US" dirty="0"/>
              <a:t>Notify when student graduates – otherwise will be subject to overpayment</a:t>
            </a:r>
          </a:p>
        </p:txBody>
      </p:sp>
    </p:spTree>
    <p:extLst>
      <p:ext uri="{BB962C8B-B14F-4D97-AF65-F5344CB8AC3E}">
        <p14:creationId xmlns:p14="http://schemas.microsoft.com/office/powerpoint/2010/main" val="923491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99A1C-887F-42AE-B77E-EFD9FD14E520}"/>
              </a:ext>
            </a:extLst>
          </p:cNvPr>
          <p:cNvSpPr>
            <a:spLocks noGrp="1"/>
          </p:cNvSpPr>
          <p:nvPr>
            <p:ph type="ctrTitle"/>
          </p:nvPr>
        </p:nvSpPr>
        <p:spPr>
          <a:xfrm>
            <a:off x="373626" y="147482"/>
            <a:ext cx="9630562" cy="903963"/>
          </a:xfrm>
        </p:spPr>
        <p:txBody>
          <a:bodyPr>
            <a:normAutofit/>
          </a:bodyPr>
          <a:lstStyle/>
          <a:p>
            <a:r>
              <a:rPr lang="en-US" sz="4000" dirty="0"/>
              <a:t>IMPAIRMENT RELATED WORK EXPENSES</a:t>
            </a:r>
          </a:p>
        </p:txBody>
      </p:sp>
      <p:sp>
        <p:nvSpPr>
          <p:cNvPr id="3" name="Subtitle 2">
            <a:extLst>
              <a:ext uri="{FF2B5EF4-FFF2-40B4-BE49-F238E27FC236}">
                <a16:creationId xmlns:a16="http://schemas.microsoft.com/office/drawing/2014/main" id="{27DA6759-1448-402B-BE85-FDC01A0578D0}"/>
              </a:ext>
            </a:extLst>
          </p:cNvPr>
          <p:cNvSpPr>
            <a:spLocks noGrp="1"/>
          </p:cNvSpPr>
          <p:nvPr>
            <p:ph type="subTitle" idx="1"/>
          </p:nvPr>
        </p:nvSpPr>
        <p:spPr>
          <a:xfrm>
            <a:off x="1863078" y="2172232"/>
            <a:ext cx="9144000" cy="2513536"/>
          </a:xfrm>
        </p:spPr>
        <p:txBody>
          <a:bodyPr>
            <a:noAutofit/>
          </a:bodyPr>
          <a:lstStyle/>
          <a:p>
            <a:pPr algn="l"/>
            <a:r>
              <a:rPr lang="en-US" sz="3600" dirty="0"/>
              <a:t>SSA allows an individual to deduct from gross earnings any out of pocket expenses  that they need to go to work</a:t>
            </a:r>
          </a:p>
          <a:p>
            <a:pPr marL="342900" indent="-342900" algn="l">
              <a:buFont typeface="Arial" panose="020B0604020202020204" pitchFamily="34" charset="0"/>
              <a:buChar char="•"/>
            </a:pPr>
            <a:r>
              <a:rPr lang="en-US" sz="3600" dirty="0"/>
              <a:t>Transportation – driver </a:t>
            </a:r>
          </a:p>
          <a:p>
            <a:pPr marL="342900" indent="-342900" algn="l">
              <a:buFont typeface="Arial" panose="020B0604020202020204" pitchFamily="34" charset="0"/>
              <a:buChar char="•"/>
            </a:pPr>
            <a:r>
              <a:rPr lang="en-US" sz="3600" dirty="0"/>
              <a:t>Job Coaches if not Regional Center</a:t>
            </a:r>
          </a:p>
        </p:txBody>
      </p:sp>
    </p:spTree>
    <p:extLst>
      <p:ext uri="{BB962C8B-B14F-4D97-AF65-F5344CB8AC3E}">
        <p14:creationId xmlns:p14="http://schemas.microsoft.com/office/powerpoint/2010/main" val="2458086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2E0A2-A859-4C45-B268-DBE9DE5463BF}"/>
              </a:ext>
            </a:extLst>
          </p:cNvPr>
          <p:cNvSpPr>
            <a:spLocks noGrp="1"/>
          </p:cNvSpPr>
          <p:nvPr>
            <p:ph type="title" idx="4294967295"/>
          </p:nvPr>
        </p:nvSpPr>
        <p:spPr>
          <a:xfrm>
            <a:off x="906011" y="1902542"/>
            <a:ext cx="10515600" cy="2448505"/>
          </a:xfrm>
        </p:spPr>
        <p:txBody>
          <a:bodyPr>
            <a:noAutofit/>
          </a:bodyPr>
          <a:lstStyle/>
          <a:p>
            <a:pPr algn="ctr"/>
            <a:r>
              <a:rPr lang="en-US" sz="4000" b="1" dirty="0"/>
              <a:t>AN INDIVIDUAL WILL ALWAYS MAKE MORE WHEN WORKING AND COLLECTING SSI BENEFITS</a:t>
            </a:r>
          </a:p>
        </p:txBody>
      </p:sp>
    </p:spTree>
    <p:extLst>
      <p:ext uri="{BB962C8B-B14F-4D97-AF65-F5344CB8AC3E}">
        <p14:creationId xmlns:p14="http://schemas.microsoft.com/office/powerpoint/2010/main" val="3966885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FFF2EF8-B02E-4A48-A14E-16BBC6B9DA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7150" y="336550"/>
            <a:ext cx="4457700" cy="6184900"/>
          </a:xfrm>
          <a:prstGeom prst="rect">
            <a:avLst/>
          </a:prstGeom>
        </p:spPr>
      </p:pic>
    </p:spTree>
    <p:extLst>
      <p:ext uri="{BB962C8B-B14F-4D97-AF65-F5344CB8AC3E}">
        <p14:creationId xmlns:p14="http://schemas.microsoft.com/office/powerpoint/2010/main" val="3746404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88C67ED-6F91-4FA9-8ACD-A89DDA68F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1250" y="247650"/>
            <a:ext cx="4889500" cy="6362700"/>
          </a:xfrm>
          <a:prstGeom prst="rect">
            <a:avLst/>
          </a:prstGeom>
        </p:spPr>
      </p:pic>
    </p:spTree>
    <p:extLst>
      <p:ext uri="{BB962C8B-B14F-4D97-AF65-F5344CB8AC3E}">
        <p14:creationId xmlns:p14="http://schemas.microsoft.com/office/powerpoint/2010/main" val="2111246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8C5D3-7F8B-4323-ABC8-00810D4CA9AD}"/>
              </a:ext>
            </a:extLst>
          </p:cNvPr>
          <p:cNvSpPr>
            <a:spLocks noGrp="1"/>
          </p:cNvSpPr>
          <p:nvPr>
            <p:ph type="ctrTitle"/>
          </p:nvPr>
        </p:nvSpPr>
        <p:spPr>
          <a:xfrm>
            <a:off x="257263" y="168531"/>
            <a:ext cx="10972800" cy="1545590"/>
          </a:xfrm>
        </p:spPr>
        <p:txBody>
          <a:bodyPr>
            <a:normAutofit/>
          </a:bodyPr>
          <a:lstStyle/>
          <a:p>
            <a:r>
              <a:rPr lang="en-US" sz="4000" dirty="0"/>
              <a:t>TICKET TO WORK AND HOW WE CAN HELP</a:t>
            </a:r>
          </a:p>
        </p:txBody>
      </p:sp>
      <p:sp>
        <p:nvSpPr>
          <p:cNvPr id="3" name="Subtitle 2">
            <a:extLst>
              <a:ext uri="{FF2B5EF4-FFF2-40B4-BE49-F238E27FC236}">
                <a16:creationId xmlns:a16="http://schemas.microsoft.com/office/drawing/2014/main" id="{A02B4347-CADF-4168-805F-3E1D00F657C8}"/>
              </a:ext>
            </a:extLst>
          </p:cNvPr>
          <p:cNvSpPr>
            <a:spLocks noGrp="1"/>
          </p:cNvSpPr>
          <p:nvPr>
            <p:ph type="subTitle" idx="1"/>
          </p:nvPr>
        </p:nvSpPr>
        <p:spPr>
          <a:xfrm>
            <a:off x="1987740" y="2982605"/>
            <a:ext cx="9144000" cy="2698094"/>
          </a:xfrm>
        </p:spPr>
        <p:txBody>
          <a:bodyPr>
            <a:normAutofit fontScale="62500" lnSpcReduction="20000"/>
          </a:bodyPr>
          <a:lstStyle/>
          <a:p>
            <a:r>
              <a:rPr lang="en-US" sz="3600" dirty="0"/>
              <a:t>If you sign up with an Employment Network you will have support as long as it takes to get a job and work successfully as long as all the terms of the Ticket to Work program are met</a:t>
            </a:r>
          </a:p>
          <a:p>
            <a:endParaRPr lang="en-US" sz="3600" dirty="0"/>
          </a:p>
          <a:p>
            <a:r>
              <a:rPr lang="en-US" sz="3600" dirty="0"/>
              <a:t>The application process is simple and it is a non-binding contract that can be cancelled by the beneficiary or Employment Network anytime</a:t>
            </a:r>
          </a:p>
          <a:p>
            <a:endParaRPr lang="en-US" dirty="0"/>
          </a:p>
          <a:p>
            <a:endParaRPr lang="en-US" dirty="0"/>
          </a:p>
        </p:txBody>
      </p:sp>
    </p:spTree>
    <p:extLst>
      <p:ext uri="{BB962C8B-B14F-4D97-AF65-F5344CB8AC3E}">
        <p14:creationId xmlns:p14="http://schemas.microsoft.com/office/powerpoint/2010/main" val="2142737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A7699-10DE-4022-86A0-EFE4C2A84C33}"/>
              </a:ext>
            </a:extLst>
          </p:cNvPr>
          <p:cNvSpPr>
            <a:spLocks noGrp="1"/>
          </p:cNvSpPr>
          <p:nvPr>
            <p:ph type="ctrTitle"/>
          </p:nvPr>
        </p:nvSpPr>
        <p:spPr>
          <a:xfrm>
            <a:off x="517998" y="265471"/>
            <a:ext cx="8915399" cy="700548"/>
          </a:xfrm>
        </p:spPr>
        <p:txBody>
          <a:bodyPr>
            <a:noAutofit/>
          </a:bodyPr>
          <a:lstStyle/>
          <a:p>
            <a:r>
              <a:rPr lang="en-US" sz="4000" dirty="0"/>
              <a:t>IMPORTANT THINGS TO REMEMBER</a:t>
            </a:r>
          </a:p>
        </p:txBody>
      </p:sp>
      <p:sp>
        <p:nvSpPr>
          <p:cNvPr id="3" name="Subtitle 2">
            <a:extLst>
              <a:ext uri="{FF2B5EF4-FFF2-40B4-BE49-F238E27FC236}">
                <a16:creationId xmlns:a16="http://schemas.microsoft.com/office/drawing/2014/main" id="{2BFF8D34-07A0-4CB4-B853-7B7A235ACFAD}"/>
              </a:ext>
            </a:extLst>
          </p:cNvPr>
          <p:cNvSpPr>
            <a:spLocks noGrp="1"/>
          </p:cNvSpPr>
          <p:nvPr>
            <p:ph type="subTitle" idx="1"/>
          </p:nvPr>
        </p:nvSpPr>
        <p:spPr>
          <a:xfrm>
            <a:off x="2450037" y="3652372"/>
            <a:ext cx="9144000" cy="1655762"/>
          </a:xfrm>
        </p:spPr>
        <p:txBody>
          <a:bodyPr>
            <a:normAutofit/>
          </a:bodyPr>
          <a:lstStyle/>
          <a:p>
            <a:pPr marL="342900" indent="-342900" algn="l">
              <a:buFont typeface="Arial" panose="020B0604020202020204" pitchFamily="34" charset="0"/>
              <a:buChar char="•"/>
            </a:pPr>
            <a:r>
              <a:rPr lang="en-US" sz="2800" dirty="0"/>
              <a:t>REPORT ANY CHANGES TO SSA</a:t>
            </a:r>
          </a:p>
          <a:p>
            <a:pPr marL="342900" indent="-342900" algn="l">
              <a:buFont typeface="Arial" panose="020B0604020202020204" pitchFamily="34" charset="0"/>
              <a:buChar char="•"/>
            </a:pPr>
            <a:r>
              <a:rPr lang="en-US" sz="2800" dirty="0"/>
              <a:t>REPORT WAGES – START AND STOP WORKING</a:t>
            </a:r>
          </a:p>
          <a:p>
            <a:pPr marL="342900" indent="-342900" algn="l">
              <a:buFont typeface="Arial" panose="020B0604020202020204" pitchFamily="34" charset="0"/>
              <a:buChar char="•"/>
            </a:pPr>
            <a:r>
              <a:rPr lang="en-US" sz="2800" dirty="0"/>
              <a:t>WHEN GRADUATING AT THE AGE OF 22</a:t>
            </a:r>
          </a:p>
        </p:txBody>
      </p:sp>
    </p:spTree>
    <p:extLst>
      <p:ext uri="{BB962C8B-B14F-4D97-AF65-F5344CB8AC3E}">
        <p14:creationId xmlns:p14="http://schemas.microsoft.com/office/powerpoint/2010/main" val="915271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02FCB9E-0CEF-47FA-93D0-A51E0AF581E1}"/>
              </a:ext>
            </a:extLst>
          </p:cNvPr>
          <p:cNvSpPr>
            <a:spLocks noGrp="1"/>
          </p:cNvSpPr>
          <p:nvPr>
            <p:ph type="title"/>
          </p:nvPr>
        </p:nvSpPr>
        <p:spPr>
          <a:xfrm>
            <a:off x="838200" y="2103437"/>
            <a:ext cx="10515600" cy="3122904"/>
          </a:xfrm>
        </p:spPr>
        <p:txBody>
          <a:bodyPr>
            <a:normAutofit/>
          </a:bodyPr>
          <a:lstStyle/>
          <a:p>
            <a:pPr algn="ctr"/>
            <a:r>
              <a:rPr lang="en-US" dirty="0"/>
              <a:t>WE ARE  HERE TO HELP</a:t>
            </a:r>
            <a:br>
              <a:rPr lang="en-US" dirty="0"/>
            </a:br>
            <a:r>
              <a:rPr lang="en-US" dirty="0"/>
              <a:t>Contact:</a:t>
            </a:r>
            <a:br>
              <a:rPr lang="en-US" dirty="0"/>
            </a:br>
            <a:br>
              <a:rPr lang="en-US" dirty="0"/>
            </a:br>
            <a:r>
              <a:rPr lang="en-US" sz="2000" b="1" i="1" dirty="0"/>
              <a:t>Renee Melton, SSA Benefits Specialist</a:t>
            </a:r>
            <a:br>
              <a:rPr lang="en-US" sz="2000" b="1" i="1" dirty="0"/>
            </a:br>
            <a:endParaRPr lang="en-US" sz="2000" b="1" i="1" dirty="0"/>
          </a:p>
        </p:txBody>
      </p:sp>
    </p:spTree>
    <p:extLst>
      <p:ext uri="{BB962C8B-B14F-4D97-AF65-F5344CB8AC3E}">
        <p14:creationId xmlns:p14="http://schemas.microsoft.com/office/powerpoint/2010/main" val="3703737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FD8E3-A14B-46F0-958A-FFD6C2A8BFEA}"/>
              </a:ext>
            </a:extLst>
          </p:cNvPr>
          <p:cNvSpPr>
            <a:spLocks noGrp="1"/>
          </p:cNvSpPr>
          <p:nvPr>
            <p:ph type="title"/>
          </p:nvPr>
        </p:nvSpPr>
        <p:spPr>
          <a:xfrm>
            <a:off x="231767" y="-146528"/>
            <a:ext cx="10515600" cy="1184464"/>
          </a:xfrm>
        </p:spPr>
        <p:txBody>
          <a:bodyPr>
            <a:normAutofit/>
          </a:bodyPr>
          <a:lstStyle/>
          <a:p>
            <a:r>
              <a:rPr lang="en-US" dirty="0"/>
              <a:t>WHAT IS TICKET TO WORK</a:t>
            </a:r>
          </a:p>
        </p:txBody>
      </p:sp>
      <p:sp>
        <p:nvSpPr>
          <p:cNvPr id="3" name="Text Placeholder 2">
            <a:extLst>
              <a:ext uri="{FF2B5EF4-FFF2-40B4-BE49-F238E27FC236}">
                <a16:creationId xmlns:a16="http://schemas.microsoft.com/office/drawing/2014/main" id="{CC578353-0FA7-45E7-B6F4-7691965580BE}"/>
              </a:ext>
            </a:extLst>
          </p:cNvPr>
          <p:cNvSpPr>
            <a:spLocks noGrp="1"/>
          </p:cNvSpPr>
          <p:nvPr>
            <p:ph type="body" idx="1"/>
          </p:nvPr>
        </p:nvSpPr>
        <p:spPr>
          <a:xfrm>
            <a:off x="2507226" y="1710814"/>
            <a:ext cx="8846574" cy="4218038"/>
          </a:xfrm>
        </p:spPr>
        <p:txBody>
          <a:bodyPr>
            <a:normAutofit/>
          </a:bodyPr>
          <a:lstStyle/>
          <a:p>
            <a:pPr algn="ctr"/>
            <a:r>
              <a:rPr lang="en-US" sz="2800" dirty="0">
                <a:solidFill>
                  <a:schemeClr val="tx1"/>
                </a:solidFill>
              </a:rPr>
              <a:t>Social Security’s Ticket to Work program supports career development for individuals ages 18 through 64 who receive Socials Security disability benefits (SSI or SSDI) and want to work.  The Ticket Program is free and voluntary.  It helps people with disabilities move toward financial independence and connect them with the services and support they need to succeed in the workplace</a:t>
            </a:r>
          </a:p>
        </p:txBody>
      </p:sp>
    </p:spTree>
    <p:extLst>
      <p:ext uri="{BB962C8B-B14F-4D97-AF65-F5344CB8AC3E}">
        <p14:creationId xmlns:p14="http://schemas.microsoft.com/office/powerpoint/2010/main" val="1824669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05FA3-316D-461F-A953-77F76021DA4B}"/>
              </a:ext>
            </a:extLst>
          </p:cNvPr>
          <p:cNvSpPr>
            <a:spLocks noGrp="1"/>
          </p:cNvSpPr>
          <p:nvPr>
            <p:ph type="ctrTitle"/>
          </p:nvPr>
        </p:nvSpPr>
        <p:spPr>
          <a:xfrm>
            <a:off x="244117" y="21318"/>
            <a:ext cx="8915399" cy="1408660"/>
          </a:xfrm>
        </p:spPr>
        <p:txBody>
          <a:bodyPr>
            <a:noAutofit/>
          </a:bodyPr>
          <a:lstStyle/>
          <a:p>
            <a:r>
              <a:rPr lang="en-US" sz="3600" dirty="0"/>
              <a:t>Why Should You Partner With a Ticket to Work Employment Network</a:t>
            </a:r>
          </a:p>
        </p:txBody>
      </p:sp>
      <p:sp>
        <p:nvSpPr>
          <p:cNvPr id="3" name="Subtitle 2">
            <a:extLst>
              <a:ext uri="{FF2B5EF4-FFF2-40B4-BE49-F238E27FC236}">
                <a16:creationId xmlns:a16="http://schemas.microsoft.com/office/drawing/2014/main" id="{2B6C7D82-605B-4102-9471-CD603692AE63}"/>
              </a:ext>
            </a:extLst>
          </p:cNvPr>
          <p:cNvSpPr>
            <a:spLocks noGrp="1"/>
          </p:cNvSpPr>
          <p:nvPr>
            <p:ph type="subTitle" idx="1"/>
          </p:nvPr>
        </p:nvSpPr>
        <p:spPr>
          <a:xfrm>
            <a:off x="2382633" y="3157421"/>
            <a:ext cx="9144000" cy="2974931"/>
          </a:xfrm>
        </p:spPr>
        <p:txBody>
          <a:bodyPr>
            <a:normAutofit/>
          </a:bodyPr>
          <a:lstStyle/>
          <a:p>
            <a:pPr marL="342900" indent="-342900" algn="l">
              <a:buFont typeface="Arial" panose="020B0604020202020204" pitchFamily="34" charset="0"/>
              <a:buChar char="•"/>
            </a:pPr>
            <a:r>
              <a:rPr lang="en-US" b="1" u="sng" dirty="0"/>
              <a:t>No Medical Review for five (5) years if making timely progress</a:t>
            </a:r>
          </a:p>
          <a:p>
            <a:pPr marL="342900" indent="-342900" algn="l">
              <a:buFont typeface="Arial" panose="020B0604020202020204" pitchFamily="34" charset="0"/>
              <a:buChar char="•"/>
            </a:pPr>
            <a:r>
              <a:rPr lang="en-US" dirty="0"/>
              <a:t>Help manage your SSA Cash Benefits</a:t>
            </a:r>
          </a:p>
          <a:p>
            <a:pPr marL="342900" indent="-342900" algn="l">
              <a:buFont typeface="Arial" panose="020B0604020202020204" pitchFamily="34" charset="0"/>
              <a:buChar char="•"/>
            </a:pPr>
            <a:r>
              <a:rPr lang="en-US" dirty="0"/>
              <a:t>Help monitor proper reporting requirements when working</a:t>
            </a:r>
          </a:p>
          <a:p>
            <a:pPr marL="342900" indent="-342900" algn="l">
              <a:buFont typeface="Arial" panose="020B0604020202020204" pitchFamily="34" charset="0"/>
              <a:buChar char="•"/>
            </a:pPr>
            <a:r>
              <a:rPr lang="en-US" dirty="0"/>
              <a:t>Direct access to Social Security </a:t>
            </a:r>
          </a:p>
          <a:p>
            <a:pPr marL="342900" indent="-342900" algn="l">
              <a:buFont typeface="Arial" panose="020B0604020202020204" pitchFamily="34" charset="0"/>
              <a:buChar char="•"/>
            </a:pPr>
            <a:r>
              <a:rPr lang="en-US" dirty="0"/>
              <a:t>Explain any letters that you get from SSA</a:t>
            </a:r>
          </a:p>
          <a:p>
            <a:pPr marL="342900" indent="-342900" algn="l">
              <a:buFont typeface="Arial" panose="020B0604020202020204" pitchFamily="34" charset="0"/>
              <a:buChar char="•"/>
            </a:pPr>
            <a:r>
              <a:rPr lang="en-US" dirty="0"/>
              <a:t>Long term support for success while working</a:t>
            </a:r>
          </a:p>
          <a:p>
            <a:endParaRPr lang="en-US" dirty="0"/>
          </a:p>
        </p:txBody>
      </p:sp>
    </p:spTree>
    <p:extLst>
      <p:ext uri="{BB962C8B-B14F-4D97-AF65-F5344CB8AC3E}">
        <p14:creationId xmlns:p14="http://schemas.microsoft.com/office/powerpoint/2010/main" val="4045074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C325C-D33F-4673-889B-1264B1B2E11C}"/>
              </a:ext>
            </a:extLst>
          </p:cNvPr>
          <p:cNvSpPr>
            <a:spLocks noGrp="1"/>
          </p:cNvSpPr>
          <p:nvPr>
            <p:ph type="ctrTitle"/>
          </p:nvPr>
        </p:nvSpPr>
        <p:spPr>
          <a:xfrm>
            <a:off x="478624" y="264253"/>
            <a:ext cx="9144000" cy="976488"/>
          </a:xfrm>
        </p:spPr>
        <p:txBody>
          <a:bodyPr>
            <a:normAutofit/>
          </a:bodyPr>
          <a:lstStyle/>
          <a:p>
            <a:r>
              <a:rPr lang="en-US" dirty="0"/>
              <a:t>Services Offered</a:t>
            </a:r>
          </a:p>
        </p:txBody>
      </p:sp>
      <p:sp>
        <p:nvSpPr>
          <p:cNvPr id="3" name="Subtitle 2">
            <a:extLst>
              <a:ext uri="{FF2B5EF4-FFF2-40B4-BE49-F238E27FC236}">
                <a16:creationId xmlns:a16="http://schemas.microsoft.com/office/drawing/2014/main" id="{6BA401DC-A19E-471E-B664-B6752E7CDCCD}"/>
              </a:ext>
            </a:extLst>
          </p:cNvPr>
          <p:cNvSpPr>
            <a:spLocks noGrp="1"/>
          </p:cNvSpPr>
          <p:nvPr>
            <p:ph type="subTitle" idx="1"/>
          </p:nvPr>
        </p:nvSpPr>
        <p:spPr>
          <a:xfrm>
            <a:off x="2249648" y="1480299"/>
            <a:ext cx="9144000" cy="4803732"/>
          </a:xfrm>
        </p:spPr>
        <p:txBody>
          <a:bodyPr>
            <a:normAutofit fontScale="92500" lnSpcReduction="10000"/>
          </a:bodyPr>
          <a:lstStyle/>
          <a:p>
            <a:pPr marL="342900" lvl="0" indent="-342900" algn="l">
              <a:buFont typeface="Arial" panose="020B0604020202020204" pitchFamily="34" charset="0"/>
              <a:buChar char="•"/>
            </a:pPr>
            <a:r>
              <a:rPr lang="en-US" dirty="0"/>
              <a:t>Free Career &amp; Benefits counseling for SSI &amp; SSDI beneficiaries</a:t>
            </a:r>
          </a:p>
          <a:p>
            <a:pPr marL="342900" lvl="0" indent="-342900" algn="l">
              <a:buFont typeface="Arial" panose="020B0604020202020204" pitchFamily="34" charset="0"/>
              <a:buChar char="•"/>
            </a:pPr>
            <a:r>
              <a:rPr lang="en-US" dirty="0"/>
              <a:t>We assist individuals that have a Ticket to Work to secure employment </a:t>
            </a:r>
          </a:p>
          <a:p>
            <a:pPr marL="342900" lvl="0" indent="-342900" algn="l">
              <a:buFont typeface="Arial" panose="020B0604020202020204" pitchFamily="34" charset="0"/>
              <a:buChar char="•"/>
            </a:pPr>
            <a:r>
              <a:rPr lang="en-US" dirty="0"/>
              <a:t>All services free of charge including </a:t>
            </a:r>
          </a:p>
          <a:p>
            <a:pPr marL="342900" lvl="0" indent="-342900" algn="l">
              <a:buFont typeface="Arial" panose="020B0604020202020204" pitchFamily="34" charset="0"/>
              <a:buChar char="•"/>
            </a:pPr>
            <a:r>
              <a:rPr lang="en-US" dirty="0"/>
              <a:t>Career Counseling </a:t>
            </a:r>
          </a:p>
          <a:p>
            <a:pPr marL="342900" lvl="0" indent="-342900" algn="l">
              <a:buFont typeface="Arial" panose="020B0604020202020204" pitchFamily="34" charset="0"/>
              <a:buChar char="•"/>
            </a:pPr>
            <a:r>
              <a:rPr lang="en-US" dirty="0"/>
              <a:t>Benefits Counseling and Management with our CPWICs (Community Partner Work Incentive Coordinators) </a:t>
            </a:r>
          </a:p>
          <a:p>
            <a:pPr marL="342900" lvl="0" indent="-342900" algn="l">
              <a:buFont typeface="Arial" panose="020B0604020202020204" pitchFamily="34" charset="0"/>
              <a:buChar char="•"/>
            </a:pPr>
            <a:r>
              <a:rPr lang="en-US" dirty="0"/>
              <a:t>Vocational Evaluation</a:t>
            </a:r>
          </a:p>
          <a:p>
            <a:pPr marL="342900" lvl="0" indent="-342900" algn="l">
              <a:buFont typeface="Arial" panose="020B0604020202020204" pitchFamily="34" charset="0"/>
              <a:buChar char="•"/>
            </a:pPr>
            <a:r>
              <a:rPr lang="en-US" dirty="0"/>
              <a:t>Individualized Work Plan (IWP) </a:t>
            </a:r>
          </a:p>
          <a:p>
            <a:pPr marL="342900" lvl="0" indent="-342900" algn="l">
              <a:buFont typeface="Arial" panose="020B0604020202020204" pitchFamily="34" charset="0"/>
              <a:buChar char="•"/>
            </a:pPr>
            <a:r>
              <a:rPr lang="en-US" dirty="0"/>
              <a:t>Resume Development </a:t>
            </a:r>
          </a:p>
          <a:p>
            <a:pPr marL="342900" lvl="0" indent="-342900" algn="l">
              <a:buFont typeface="Arial" panose="020B0604020202020204" pitchFamily="34" charset="0"/>
              <a:buChar char="•"/>
            </a:pPr>
            <a:r>
              <a:rPr lang="en-US" dirty="0"/>
              <a:t>ADA Job Accommodations </a:t>
            </a:r>
          </a:p>
          <a:p>
            <a:pPr marL="342900" lvl="0" indent="-342900" algn="l">
              <a:buFont typeface="Arial" panose="020B0604020202020204" pitchFamily="34" charset="0"/>
              <a:buChar char="•"/>
            </a:pPr>
            <a:r>
              <a:rPr lang="en-US" dirty="0"/>
              <a:t>Labor Market Research </a:t>
            </a:r>
          </a:p>
          <a:p>
            <a:pPr marL="342900" lvl="0" indent="-342900" algn="l">
              <a:buFont typeface="Arial" panose="020B0604020202020204" pitchFamily="34" charset="0"/>
              <a:buChar char="•"/>
            </a:pPr>
            <a:r>
              <a:rPr lang="en-US" dirty="0"/>
              <a:t>Ongoing Employment Support </a:t>
            </a:r>
          </a:p>
          <a:p>
            <a:pPr marL="342900" indent="-342900" algn="l">
              <a:buFont typeface="Arial" panose="020B0604020202020204" pitchFamily="34" charset="0"/>
              <a:buChar char="•"/>
            </a:pPr>
            <a:r>
              <a:rPr lang="en-US" dirty="0"/>
              <a:t>Practice Interviewing</a:t>
            </a:r>
          </a:p>
        </p:txBody>
      </p:sp>
    </p:spTree>
    <p:extLst>
      <p:ext uri="{BB962C8B-B14F-4D97-AF65-F5344CB8AC3E}">
        <p14:creationId xmlns:p14="http://schemas.microsoft.com/office/powerpoint/2010/main" val="761800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9F08F-63F2-4D1F-B3BC-E378E9F245C3}"/>
              </a:ext>
            </a:extLst>
          </p:cNvPr>
          <p:cNvSpPr>
            <a:spLocks noGrp="1"/>
          </p:cNvSpPr>
          <p:nvPr>
            <p:ph type="ctrTitle"/>
          </p:nvPr>
        </p:nvSpPr>
        <p:spPr>
          <a:xfrm>
            <a:off x="240190" y="92445"/>
            <a:ext cx="11219307" cy="1762955"/>
          </a:xfrm>
        </p:spPr>
        <p:txBody>
          <a:bodyPr/>
          <a:lstStyle/>
          <a:p>
            <a:r>
              <a:rPr lang="en-US" dirty="0"/>
              <a:t>KNOW THE NAME OF YOUR BENEFIT</a:t>
            </a:r>
          </a:p>
        </p:txBody>
      </p:sp>
      <p:sp>
        <p:nvSpPr>
          <p:cNvPr id="3" name="Subtitle 2">
            <a:extLst>
              <a:ext uri="{FF2B5EF4-FFF2-40B4-BE49-F238E27FC236}">
                <a16:creationId xmlns:a16="http://schemas.microsoft.com/office/drawing/2014/main" id="{5746F409-F3ED-4050-9933-E6D4888486F0}"/>
              </a:ext>
            </a:extLst>
          </p:cNvPr>
          <p:cNvSpPr>
            <a:spLocks noGrp="1"/>
          </p:cNvSpPr>
          <p:nvPr>
            <p:ph type="subTitle" idx="1"/>
          </p:nvPr>
        </p:nvSpPr>
        <p:spPr>
          <a:xfrm>
            <a:off x="3337032" y="3059768"/>
            <a:ext cx="9144000" cy="1655762"/>
          </a:xfrm>
        </p:spPr>
        <p:txBody>
          <a:bodyPr>
            <a:normAutofit/>
          </a:bodyPr>
          <a:lstStyle/>
          <a:p>
            <a:r>
              <a:rPr lang="en-US" sz="5400" b="1" dirty="0"/>
              <a:t>THE “S” BENEFITS</a:t>
            </a:r>
          </a:p>
        </p:txBody>
      </p:sp>
    </p:spTree>
    <p:extLst>
      <p:ext uri="{BB962C8B-B14F-4D97-AF65-F5344CB8AC3E}">
        <p14:creationId xmlns:p14="http://schemas.microsoft.com/office/powerpoint/2010/main" val="430437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152081-76BE-4D9D-B7B2-30B903B8FFA2}"/>
              </a:ext>
            </a:extLst>
          </p:cNvPr>
          <p:cNvSpPr/>
          <p:nvPr/>
        </p:nvSpPr>
        <p:spPr>
          <a:xfrm>
            <a:off x="2640838" y="2177146"/>
            <a:ext cx="7255329" cy="1431161"/>
          </a:xfrm>
          <a:prstGeom prst="rect">
            <a:avLst/>
          </a:prstGeom>
        </p:spPr>
        <p:txBody>
          <a:bodyPr wrap="square">
            <a:spAutoFit/>
          </a:bodyPr>
          <a:lstStyle/>
          <a:p>
            <a:pPr>
              <a:lnSpc>
                <a:spcPts val="1800"/>
              </a:lnSpc>
              <a:spcAft>
                <a:spcPts val="1200"/>
              </a:spcAft>
            </a:pPr>
            <a:r>
              <a:rPr lang="en-US" sz="1400" b="1" u="sng" dirty="0">
                <a:latin typeface="Times New Roman" panose="02020603050405020304" pitchFamily="18" charset="0"/>
                <a:ea typeface="Times New Roman" panose="02020603050405020304" pitchFamily="18" charset="0"/>
              </a:rPr>
              <a:t>IT IS VERY IMPORTANT TO KNOW THE CORRECT NAME OF THE BENEFIT AN INDIVIDUAL IS RECEIVING OR APPLYING FOR.</a:t>
            </a:r>
            <a:r>
              <a:rPr lang="en-US" sz="1400" b="1" dirty="0">
                <a:latin typeface="Times New Roman" panose="02020603050405020304" pitchFamily="18" charset="0"/>
                <a:ea typeface="Times New Roman" panose="02020603050405020304" pitchFamily="18" charset="0"/>
              </a:rPr>
              <a:t> Each benefit has its own application process, reporting requirements and ca</a:t>
            </a:r>
            <a:r>
              <a:rPr lang="en-US" b="1" dirty="0">
                <a:latin typeface="Times New Roman" panose="02020603050405020304" pitchFamily="18" charset="0"/>
                <a:ea typeface="Times New Roman" panose="02020603050405020304" pitchFamily="18" charset="0"/>
              </a:rPr>
              <a:t>sh benefit amounts.</a:t>
            </a:r>
            <a:endParaRPr lang="en-US" dirty="0">
              <a:latin typeface="Times New Roman" panose="02020603050405020304" pitchFamily="18" charset="0"/>
              <a:ea typeface="Times New Roman" panose="02020603050405020304" pitchFamily="18" charset="0"/>
            </a:endParaRPr>
          </a:p>
          <a:p>
            <a:r>
              <a:rPr lang="en-US" sz="1600" b="1" dirty="0">
                <a:latin typeface="Calibri" panose="020F0502020204030204" pitchFamily="34" charset="0"/>
                <a:ea typeface="Calibri" panose="020F0502020204030204" pitchFamily="34" charset="0"/>
                <a:cs typeface="Times New Roman" panose="02020603050405020304" pitchFamily="18" charset="0"/>
              </a:rPr>
              <a:t>***</a:t>
            </a:r>
            <a:r>
              <a:rPr lang="en-US" sz="1600" b="1" u="sng" dirty="0">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Social Security Disability Insurance</a:t>
            </a:r>
            <a:r>
              <a:rPr lang="en-US" sz="1600" b="1" u="sng" dirty="0">
                <a:solidFill>
                  <a:srgbClr val="333333"/>
                </a:solidFill>
                <a:latin typeface="Calibri" panose="020F0502020204030204" pitchFamily="34" charset="0"/>
                <a:ea typeface="Calibri" panose="020F0502020204030204" pitchFamily="34" charset="0"/>
                <a:cs typeface="Times New Roman" panose="02020603050405020304" pitchFamily="18" charset="0"/>
              </a:rPr>
              <a:t> (SSDI) (Federal)</a:t>
            </a:r>
            <a:r>
              <a:rPr lang="en-US" sz="1600" b="1"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en-US" sz="1600" dirty="0">
                <a:solidFill>
                  <a:srgbClr val="333333"/>
                </a:solidFill>
                <a:latin typeface="Calibri" panose="020F0502020204030204" pitchFamily="34" charset="0"/>
                <a:ea typeface="Calibri" panose="020F0502020204030204" pitchFamily="34" charset="0"/>
                <a:cs typeface="Times New Roman" panose="02020603050405020304" pitchFamily="18" charset="0"/>
              </a:rPr>
              <a:t>– individual has    worked and paid FICA taxes - cash benefit will vary</a:t>
            </a:r>
            <a:endParaRPr lang="en-US" dirty="0"/>
          </a:p>
        </p:txBody>
      </p:sp>
      <p:sp>
        <p:nvSpPr>
          <p:cNvPr id="5" name="Rectangle 4">
            <a:extLst>
              <a:ext uri="{FF2B5EF4-FFF2-40B4-BE49-F238E27FC236}">
                <a16:creationId xmlns:a16="http://schemas.microsoft.com/office/drawing/2014/main" id="{4DDA8E94-DF1D-416A-8DF4-77A78C654D80}"/>
              </a:ext>
            </a:extLst>
          </p:cNvPr>
          <p:cNvSpPr/>
          <p:nvPr/>
        </p:nvSpPr>
        <p:spPr>
          <a:xfrm>
            <a:off x="2640839" y="3998161"/>
            <a:ext cx="7576177" cy="615553"/>
          </a:xfrm>
          <a:prstGeom prst="rect">
            <a:avLst/>
          </a:prstGeom>
        </p:spPr>
        <p:txBody>
          <a:bodyPr wrap="none">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a:t>
            </a:r>
            <a:r>
              <a:rPr lang="en-US" b="1" u="sng" dirty="0">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Supplemental Security Income</a:t>
            </a:r>
            <a:r>
              <a:rPr lang="en-US" b="1" u="sng" dirty="0">
                <a:latin typeface="Calibri" panose="020F0502020204030204" pitchFamily="34" charset="0"/>
                <a:ea typeface="Calibri" panose="020F0502020204030204" pitchFamily="34" charset="0"/>
                <a:cs typeface="Times New Roman" panose="02020603050405020304" pitchFamily="18" charset="0"/>
              </a:rPr>
              <a:t> </a:t>
            </a:r>
            <a:r>
              <a:rPr lang="en-US" b="1" u="sng" dirty="0">
                <a:solidFill>
                  <a:srgbClr val="333333"/>
                </a:solidFill>
                <a:latin typeface="Calibri" panose="020F0502020204030204" pitchFamily="34" charset="0"/>
                <a:ea typeface="Calibri" panose="020F0502020204030204" pitchFamily="34" charset="0"/>
                <a:cs typeface="Times New Roman" panose="02020603050405020304" pitchFamily="18" charset="0"/>
              </a:rPr>
              <a:t>(SSI)</a:t>
            </a:r>
            <a:r>
              <a:rPr lang="en-US" u="sng"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en-US" b="1" u="sng" dirty="0">
                <a:solidFill>
                  <a:srgbClr val="333333"/>
                </a:solidFill>
                <a:latin typeface="Calibri" panose="020F0502020204030204" pitchFamily="34" charset="0"/>
                <a:ea typeface="Calibri" panose="020F0502020204030204" pitchFamily="34" charset="0"/>
                <a:cs typeface="Times New Roman" panose="02020603050405020304" pitchFamily="18" charset="0"/>
              </a:rPr>
              <a:t>(Federal)  </a:t>
            </a:r>
            <a:r>
              <a:rPr lang="en-US" dirty="0">
                <a:solidFill>
                  <a:srgbClr val="333333"/>
                </a:solidFill>
                <a:latin typeface="Calibri" panose="020F0502020204030204" pitchFamily="34" charset="0"/>
                <a:ea typeface="Calibri" panose="020F0502020204030204" pitchFamily="34" charset="0"/>
                <a:cs typeface="Times New Roman" panose="02020603050405020304" pitchFamily="18" charset="0"/>
              </a:rPr>
              <a:t>- </a:t>
            </a:r>
            <a:r>
              <a:rPr lang="en-US" sz="1600" dirty="0">
                <a:solidFill>
                  <a:srgbClr val="333333"/>
                </a:solidFill>
                <a:latin typeface="Calibri" panose="020F0502020204030204" pitchFamily="34" charset="0"/>
                <a:ea typeface="Calibri" panose="020F0502020204030204" pitchFamily="34" charset="0"/>
                <a:cs typeface="Times New Roman" panose="02020603050405020304" pitchFamily="18" charset="0"/>
              </a:rPr>
              <a:t>individual has no work history </a:t>
            </a:r>
          </a:p>
          <a:p>
            <a:r>
              <a:rPr lang="en-US" sz="1600" dirty="0">
                <a:solidFill>
                  <a:srgbClr val="333333"/>
                </a:solidFill>
                <a:latin typeface="Calibri" panose="020F0502020204030204" pitchFamily="34" charset="0"/>
                <a:ea typeface="Calibri" panose="020F0502020204030204" pitchFamily="34" charset="0"/>
                <a:cs typeface="Times New Roman" panose="02020603050405020304" pitchFamily="18" charset="0"/>
              </a:rPr>
              <a:t> and cash benefit is based upon living arrangement</a:t>
            </a:r>
          </a:p>
        </p:txBody>
      </p:sp>
      <p:sp>
        <p:nvSpPr>
          <p:cNvPr id="6" name="Rectangle 5">
            <a:extLst>
              <a:ext uri="{FF2B5EF4-FFF2-40B4-BE49-F238E27FC236}">
                <a16:creationId xmlns:a16="http://schemas.microsoft.com/office/drawing/2014/main" id="{1538B717-D827-49B3-B994-E72E7B382A06}"/>
              </a:ext>
            </a:extLst>
          </p:cNvPr>
          <p:cNvSpPr/>
          <p:nvPr/>
        </p:nvSpPr>
        <p:spPr>
          <a:xfrm>
            <a:off x="1709571" y="297142"/>
            <a:ext cx="9438712" cy="1200329"/>
          </a:xfrm>
          <a:prstGeom prst="rect">
            <a:avLst/>
          </a:prstGeom>
        </p:spPr>
        <p:txBody>
          <a:bodyPr wrap="square">
            <a:spAutoFit/>
          </a:bodyPr>
          <a:lstStyle/>
          <a:p>
            <a:pPr algn="ctr"/>
            <a:r>
              <a:rPr lang="en-US" b="1" dirty="0">
                <a:solidFill>
                  <a:srgbClr val="FF0000"/>
                </a:solidFill>
                <a:latin typeface="Times New Roman" panose="02020603050405020304" pitchFamily="18" charset="0"/>
                <a:ea typeface="Times New Roman" panose="02020603050405020304" pitchFamily="18" charset="0"/>
              </a:rPr>
              <a:t>CASH BENEFITS MAY BE AFFECTED IF INDIVIDUAL RETURNS TO WORK – SSA PROVIDES WORK INCENTIVES TO TRY WORKING. EACH BENEFIT HAS ITS OWN RULES AND INCOME LIMITS.  IT IS IMPORTANT THAT BENEFICIARY GETS CORRECT INFORMATION</a:t>
            </a:r>
            <a:endParaRPr lang="en-US" dirty="0">
              <a:solidFill>
                <a:srgbClr val="FF0000"/>
              </a:solidFill>
            </a:endParaRPr>
          </a:p>
        </p:txBody>
      </p:sp>
      <p:sp>
        <p:nvSpPr>
          <p:cNvPr id="7" name="Rectangle 6">
            <a:extLst>
              <a:ext uri="{FF2B5EF4-FFF2-40B4-BE49-F238E27FC236}">
                <a16:creationId xmlns:a16="http://schemas.microsoft.com/office/drawing/2014/main" id="{28A372F4-5577-439C-94D6-DBD6BB094E71}"/>
              </a:ext>
            </a:extLst>
          </p:cNvPr>
          <p:cNvSpPr/>
          <p:nvPr/>
        </p:nvSpPr>
        <p:spPr>
          <a:xfrm>
            <a:off x="2854089" y="4931757"/>
            <a:ext cx="2834750" cy="338554"/>
          </a:xfrm>
          <a:prstGeom prst="rect">
            <a:avLst/>
          </a:prstGeom>
        </p:spPr>
        <p:txBody>
          <a:bodyPr wrap="none">
            <a:spAutoFit/>
          </a:bodyPr>
          <a:lstStyle/>
          <a:p>
            <a:r>
              <a:rPr lang="en-US" sz="1600" b="1" u="sng" dirty="0">
                <a:highlight>
                  <a:srgbClr val="FFFF00"/>
                </a:highlight>
                <a:latin typeface="Calibri" panose="020F0502020204030204" pitchFamily="34" charset="0"/>
                <a:ea typeface="Times New Roman" panose="02020603050405020304" pitchFamily="18" charset="0"/>
                <a:cs typeface="Calibri" panose="020F0502020204030204" pitchFamily="34" charset="0"/>
              </a:rPr>
              <a:t>State</a:t>
            </a:r>
            <a:r>
              <a:rPr lang="en-US" sz="1600" b="1" u="sng" dirty="0">
                <a:latin typeface="Calibri" panose="020F0502020204030204" pitchFamily="34" charset="0"/>
                <a:ea typeface="Times New Roman" panose="02020603050405020304" pitchFamily="18" charset="0"/>
                <a:cs typeface="Calibri" panose="020F0502020204030204" pitchFamily="34" charset="0"/>
              </a:rPr>
              <a:t> Disability Insurance (SDI)</a:t>
            </a:r>
            <a:r>
              <a:rPr lang="en-US" sz="1600" b="1" dirty="0">
                <a:latin typeface="Calibri" panose="020F0502020204030204" pitchFamily="34" charset="0"/>
                <a:ea typeface="Times New Roman" panose="02020603050405020304" pitchFamily="18" charset="0"/>
                <a:cs typeface="Calibri" panose="020F0502020204030204" pitchFamily="34" charset="0"/>
              </a:rPr>
              <a:t> </a:t>
            </a:r>
            <a:endParaRPr lang="en-US" sz="1600" b="1" dirty="0">
              <a:latin typeface="Calibri" panose="020F0502020204030204" pitchFamily="34" charset="0"/>
              <a:cs typeface="Calibri" panose="020F0502020204030204" pitchFamily="34" charset="0"/>
            </a:endParaRPr>
          </a:p>
        </p:txBody>
      </p:sp>
      <p:sp>
        <p:nvSpPr>
          <p:cNvPr id="8" name="Rectangle 7">
            <a:extLst>
              <a:ext uri="{FF2B5EF4-FFF2-40B4-BE49-F238E27FC236}">
                <a16:creationId xmlns:a16="http://schemas.microsoft.com/office/drawing/2014/main" id="{8E1079C8-3A40-42A9-9AC6-9CE25D320D99}"/>
              </a:ext>
            </a:extLst>
          </p:cNvPr>
          <p:cNvSpPr/>
          <p:nvPr/>
        </p:nvSpPr>
        <p:spPr>
          <a:xfrm>
            <a:off x="2779552" y="5290844"/>
            <a:ext cx="7437464" cy="572144"/>
          </a:xfrm>
          <a:prstGeom prst="rect">
            <a:avLst/>
          </a:prstGeom>
        </p:spPr>
        <p:txBody>
          <a:bodyPr wrap="square">
            <a:spAutoFit/>
          </a:bodyPr>
          <a:lstStyle/>
          <a:p>
            <a:pPr>
              <a:lnSpc>
                <a:spcPct val="115000"/>
              </a:lnSpc>
            </a:pPr>
            <a:r>
              <a:rPr lang="en-US" sz="1400" i="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Short Term Benefit from State of California – Individual can apply online and cash benefit determined by amount paid into the system from payroll taxes.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3936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FE8BE-EDA4-4700-87FE-D886D6B7E343}"/>
              </a:ext>
            </a:extLst>
          </p:cNvPr>
          <p:cNvSpPr>
            <a:spLocks noGrp="1"/>
          </p:cNvSpPr>
          <p:nvPr>
            <p:ph type="title"/>
          </p:nvPr>
        </p:nvSpPr>
        <p:spPr>
          <a:xfrm>
            <a:off x="1640156" y="274885"/>
            <a:ext cx="8911687" cy="1280890"/>
          </a:xfrm>
        </p:spPr>
        <p:txBody>
          <a:bodyPr>
            <a:normAutofit/>
          </a:bodyPr>
          <a:lstStyle/>
          <a:p>
            <a:pPr algn="ctr"/>
            <a:r>
              <a:rPr lang="en-US" dirty="0"/>
              <a:t>WHY WORKING IS IMPORTANT WHILE RECEIVING BENEFITS</a:t>
            </a:r>
          </a:p>
        </p:txBody>
      </p:sp>
      <p:sp>
        <p:nvSpPr>
          <p:cNvPr id="3" name="Content Placeholder 2">
            <a:extLst>
              <a:ext uri="{FF2B5EF4-FFF2-40B4-BE49-F238E27FC236}">
                <a16:creationId xmlns:a16="http://schemas.microsoft.com/office/drawing/2014/main" id="{B60AFDDD-EFF8-43EB-9F23-0CF28C38997C}"/>
              </a:ext>
            </a:extLst>
          </p:cNvPr>
          <p:cNvSpPr>
            <a:spLocks noGrp="1"/>
          </p:cNvSpPr>
          <p:nvPr>
            <p:ph idx="1"/>
          </p:nvPr>
        </p:nvSpPr>
        <p:spPr>
          <a:xfrm>
            <a:off x="1156786" y="2123768"/>
            <a:ext cx="10515600" cy="5035519"/>
          </a:xfrm>
        </p:spPr>
        <p:txBody>
          <a:bodyPr/>
          <a:lstStyle/>
          <a:p>
            <a:r>
              <a:rPr lang="en-US" sz="2400" dirty="0"/>
              <a:t>Accumulate SSA Work Credits (quarters of coverage)</a:t>
            </a:r>
          </a:p>
          <a:p>
            <a:pPr lvl="1"/>
            <a:r>
              <a:rPr lang="en-US" sz="2000" dirty="0"/>
              <a:t>An individual under the age of 24 needs 6 credits to be eligible for SSDI (Title 2)  </a:t>
            </a:r>
          </a:p>
          <a:p>
            <a:pPr lvl="1"/>
            <a:r>
              <a:rPr lang="en-US" sz="2000" dirty="0"/>
              <a:t>In 2023, $1,640.00 equals one quarter of coverage – total $6,560.00 year</a:t>
            </a:r>
          </a:p>
          <a:p>
            <a:r>
              <a:rPr lang="en-US" sz="2400" dirty="0"/>
              <a:t>If receiving SSI cash benefits will eventually transition to SSDI and be eligible for Medicare </a:t>
            </a:r>
          </a:p>
          <a:p>
            <a:r>
              <a:rPr lang="en-US" sz="2400" dirty="0"/>
              <a:t>Quality of Life</a:t>
            </a:r>
          </a:p>
          <a:p>
            <a:r>
              <a:rPr lang="en-US" sz="2400" dirty="0"/>
              <a:t>Independence</a:t>
            </a:r>
          </a:p>
          <a:p>
            <a:endParaRPr lang="en-US" dirty="0"/>
          </a:p>
        </p:txBody>
      </p:sp>
    </p:spTree>
    <p:extLst>
      <p:ext uri="{BB962C8B-B14F-4D97-AF65-F5344CB8AC3E}">
        <p14:creationId xmlns:p14="http://schemas.microsoft.com/office/powerpoint/2010/main" val="3686092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0D550-4ADB-4F58-9298-D2FBF5BF5AA7}"/>
              </a:ext>
            </a:extLst>
          </p:cNvPr>
          <p:cNvSpPr>
            <a:spLocks noGrp="1"/>
          </p:cNvSpPr>
          <p:nvPr>
            <p:ph type="ctrTitle"/>
          </p:nvPr>
        </p:nvSpPr>
        <p:spPr>
          <a:xfrm>
            <a:off x="489732" y="125834"/>
            <a:ext cx="8915399" cy="1332777"/>
          </a:xfrm>
        </p:spPr>
        <p:txBody>
          <a:bodyPr/>
          <a:lstStyle/>
          <a:p>
            <a:r>
              <a:rPr lang="en-US" dirty="0"/>
              <a:t>MYTHS DEBUNKED</a:t>
            </a:r>
          </a:p>
        </p:txBody>
      </p:sp>
      <p:sp>
        <p:nvSpPr>
          <p:cNvPr id="3" name="Subtitle 2">
            <a:extLst>
              <a:ext uri="{FF2B5EF4-FFF2-40B4-BE49-F238E27FC236}">
                <a16:creationId xmlns:a16="http://schemas.microsoft.com/office/drawing/2014/main" id="{CC9D3927-985D-499C-8AA4-6602AADCDC0D}"/>
              </a:ext>
            </a:extLst>
          </p:cNvPr>
          <p:cNvSpPr>
            <a:spLocks noGrp="1"/>
          </p:cNvSpPr>
          <p:nvPr>
            <p:ph type="subTitle" idx="1"/>
          </p:nvPr>
        </p:nvSpPr>
        <p:spPr>
          <a:xfrm>
            <a:off x="2373588" y="3266768"/>
            <a:ext cx="9144000" cy="1655762"/>
          </a:xfrm>
        </p:spPr>
        <p:txBody>
          <a:bodyPr>
            <a:noAutofit/>
          </a:bodyPr>
          <a:lstStyle/>
          <a:p>
            <a:pPr marL="342900" indent="-342900" algn="l">
              <a:buFont typeface="Arial" panose="020B0604020202020204" pitchFamily="34" charset="0"/>
              <a:buChar char="•"/>
            </a:pPr>
            <a:r>
              <a:rPr lang="en-US" sz="2800" dirty="0"/>
              <a:t>If I go to work I will lose my cash benefits</a:t>
            </a:r>
          </a:p>
          <a:p>
            <a:pPr marL="342900" indent="-342900" algn="l">
              <a:buFont typeface="Arial" panose="020B0604020202020204" pitchFamily="34" charset="0"/>
              <a:buChar char="•"/>
            </a:pPr>
            <a:r>
              <a:rPr lang="en-US" sz="2800" dirty="0"/>
              <a:t>I will lose my Medi-Cal</a:t>
            </a:r>
          </a:p>
          <a:p>
            <a:pPr marL="342900" indent="-342900" algn="l">
              <a:buFont typeface="Arial" panose="020B0604020202020204" pitchFamily="34" charset="0"/>
              <a:buChar char="•"/>
            </a:pPr>
            <a:r>
              <a:rPr lang="en-US" sz="2800" dirty="0"/>
              <a:t>I will be in overpayment</a:t>
            </a:r>
          </a:p>
          <a:p>
            <a:pPr marL="342900" indent="-342900" algn="l">
              <a:buFont typeface="Arial" panose="020B0604020202020204" pitchFamily="34" charset="0"/>
              <a:buChar char="•"/>
            </a:pPr>
            <a:r>
              <a:rPr lang="en-US" sz="2800" dirty="0"/>
              <a:t>Too much trouble</a:t>
            </a:r>
          </a:p>
        </p:txBody>
      </p:sp>
    </p:spTree>
    <p:extLst>
      <p:ext uri="{BB962C8B-B14F-4D97-AF65-F5344CB8AC3E}">
        <p14:creationId xmlns:p14="http://schemas.microsoft.com/office/powerpoint/2010/main" val="2884396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56201F3-F4B2-40F9-A4CD-20EB02B9E02E}"/>
              </a:ext>
            </a:extLst>
          </p:cNvPr>
          <p:cNvSpPr txBox="1"/>
          <p:nvPr/>
        </p:nvSpPr>
        <p:spPr>
          <a:xfrm>
            <a:off x="4488110" y="2568669"/>
            <a:ext cx="4949504" cy="1569660"/>
          </a:xfrm>
          <a:prstGeom prst="rect">
            <a:avLst/>
          </a:prstGeom>
          <a:noFill/>
        </p:spPr>
        <p:txBody>
          <a:bodyPr wrap="square" rtlCol="0">
            <a:spAutoFit/>
          </a:bodyPr>
          <a:lstStyle/>
          <a:p>
            <a:r>
              <a:rPr lang="en-US" sz="9600" dirty="0"/>
              <a:t>FALSE</a:t>
            </a:r>
          </a:p>
        </p:txBody>
      </p:sp>
    </p:spTree>
    <p:extLst>
      <p:ext uri="{BB962C8B-B14F-4D97-AF65-F5344CB8AC3E}">
        <p14:creationId xmlns:p14="http://schemas.microsoft.com/office/powerpoint/2010/main" val="206663954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124</TotalTime>
  <Words>706</Words>
  <Application>Microsoft Office PowerPoint</Application>
  <PresentationFormat>Widescreen</PresentationFormat>
  <Paragraphs>71</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Century Gothic</vt:lpstr>
      <vt:lpstr>Times New Roman</vt:lpstr>
      <vt:lpstr>Wingdings 3</vt:lpstr>
      <vt:lpstr>Wisp</vt:lpstr>
      <vt:lpstr>SOCIAL SECURITY AND WORKING</vt:lpstr>
      <vt:lpstr>WHAT IS TICKET TO WORK</vt:lpstr>
      <vt:lpstr>Why Should You Partner With a Ticket to Work Employment Network</vt:lpstr>
      <vt:lpstr>Services Offered</vt:lpstr>
      <vt:lpstr>KNOW THE NAME OF YOUR BENEFIT</vt:lpstr>
      <vt:lpstr>PowerPoint Presentation</vt:lpstr>
      <vt:lpstr>WHY WORKING IS IMPORTANT WHILE RECEIVING BENEFITS</vt:lpstr>
      <vt:lpstr>MYTHS DEBUNKED</vt:lpstr>
      <vt:lpstr>PowerPoint Presentation</vt:lpstr>
      <vt:lpstr>Social Security Work Incentives</vt:lpstr>
      <vt:lpstr>STUDENT EARNED INCOME EXCLUSION</vt:lpstr>
      <vt:lpstr>IMPAIRMENT RELATED WORK EXPENSES</vt:lpstr>
      <vt:lpstr>AN INDIVIDUAL WILL ALWAYS MAKE MORE WHEN WORKING AND COLLECTING SSI BENEFITS</vt:lpstr>
      <vt:lpstr>PowerPoint Presentation</vt:lpstr>
      <vt:lpstr>PowerPoint Presentation</vt:lpstr>
      <vt:lpstr>TICKET TO WORK AND HOW WE CAN HELP</vt:lpstr>
      <vt:lpstr>IMPORTANT THINGS TO REMEMBER</vt:lpstr>
      <vt:lpstr>WE ARE  HERE TO HELP Contact:  Renee Melton, SSA Benefits Specialist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SECURITY AND WORKING</dc:title>
  <dc:creator>Zepeda, Katrina - Career Start</dc:creator>
  <cp:lastModifiedBy>Renee Melton</cp:lastModifiedBy>
  <cp:revision>16</cp:revision>
  <dcterms:created xsi:type="dcterms:W3CDTF">2023-03-10T19:04:32Z</dcterms:created>
  <dcterms:modified xsi:type="dcterms:W3CDTF">2023-10-26T17:13:07Z</dcterms:modified>
</cp:coreProperties>
</file>