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82" r:id="rId2"/>
    <p:sldMasterId id="2147483773" r:id="rId3"/>
    <p:sldMasterId id="2147483785" r:id="rId4"/>
    <p:sldMasterId id="2147483795" r:id="rId5"/>
    <p:sldMasterId id="2147483815" r:id="rId6"/>
  </p:sldMasterIdLst>
  <p:notesMasterIdLst>
    <p:notesMasterId r:id="rId37"/>
  </p:notesMasterIdLst>
  <p:sldIdLst>
    <p:sldId id="1672" r:id="rId7"/>
    <p:sldId id="1674" r:id="rId8"/>
    <p:sldId id="259" r:id="rId9"/>
    <p:sldId id="260" r:id="rId10"/>
    <p:sldId id="337" r:id="rId11"/>
    <p:sldId id="270" r:id="rId12"/>
    <p:sldId id="271" r:id="rId13"/>
    <p:sldId id="1661" r:id="rId14"/>
    <p:sldId id="1705" r:id="rId15"/>
    <p:sldId id="1709" r:id="rId16"/>
    <p:sldId id="1708" r:id="rId17"/>
    <p:sldId id="1148" r:id="rId18"/>
    <p:sldId id="285" r:id="rId19"/>
    <p:sldId id="284" r:id="rId20"/>
    <p:sldId id="1686" r:id="rId21"/>
    <p:sldId id="256" r:id="rId22"/>
    <p:sldId id="1695" r:id="rId23"/>
    <p:sldId id="1694" r:id="rId24"/>
    <p:sldId id="1696" r:id="rId25"/>
    <p:sldId id="1697" r:id="rId26"/>
    <p:sldId id="678" r:id="rId27"/>
    <p:sldId id="1706" r:id="rId28"/>
    <p:sldId id="1154" r:id="rId29"/>
    <p:sldId id="1688" r:id="rId30"/>
    <p:sldId id="1129" r:id="rId31"/>
    <p:sldId id="1591" r:id="rId32"/>
    <p:sldId id="1704" r:id="rId33"/>
    <p:sldId id="1692" r:id="rId34"/>
    <p:sldId id="1164" r:id="rId35"/>
    <p:sldId id="311" r:id="rId36"/>
  </p:sldIdLst>
  <p:sldSz cx="12192000" cy="6858000"/>
  <p:notesSz cx="7004050" cy="9290050"/>
  <p:embeddedFontLst>
    <p:embeddedFont>
      <p:font typeface="Aharoni" panose="02010803020104030203" pitchFamily="2" charset="-79"/>
      <p:bold r:id="rId38"/>
    </p:embeddedFont>
    <p:embeddedFont>
      <p:font typeface="Arial Nova" panose="020B0504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  <p:embeddedFont>
      <p:font typeface="Impact" panose="020B0806030902050204" pitchFamily="34" charset="0"/>
      <p:regular r:id="rId57"/>
    </p:embeddedFont>
    <p:embeddedFont>
      <p:font typeface="Libre Franklin" pitchFamily="2" charset="0"/>
      <p:regular r:id="rId58"/>
      <p:bold r:id="rId59"/>
      <p:italic r:id="rId60"/>
      <p:boldItalic r:id="rId61"/>
    </p:embeddedFont>
    <p:embeddedFont>
      <p:font typeface="Montserrat" panose="00000500000000000000" pitchFamily="2" charset="0"/>
      <p:regular r:id="rId62"/>
      <p:bold r:id="rId63"/>
      <p:italic r:id="rId64"/>
      <p:boldItalic r:id="rId65"/>
    </p:embeddedFont>
    <p:embeddedFont>
      <p:font typeface="Montserrat Black" panose="00000A00000000000000" pitchFamily="2" charset="0"/>
      <p:bold r:id="rId66"/>
      <p:boldItalic r:id="rId67"/>
    </p:embeddedFont>
    <p:embeddedFont>
      <p:font typeface="Montserrat ExtraBold" panose="00000900000000000000" pitchFamily="2" charset="0"/>
      <p:bold r:id="rId68"/>
      <p:boldItalic r:id="rId69"/>
    </p:embeddedFont>
    <p:embeddedFont>
      <p:font typeface="Rockwell" panose="02060603020205020403" pitchFamily="18" charset="0"/>
      <p:regular r:id="rId70"/>
      <p:bold r:id="rId71"/>
      <p:italic r:id="rId72"/>
      <p:boldItalic r:id="rId73"/>
    </p:embeddedFont>
    <p:embeddedFont>
      <p:font typeface="Rockwell Condensed" panose="02060603050405020104" pitchFamily="18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006600"/>
    <a:srgbClr val="008080"/>
    <a:srgbClr val="009900"/>
    <a:srgbClr val="E3D991"/>
    <a:srgbClr val="DEE99B"/>
    <a:srgbClr val="EBE4AF"/>
    <a:srgbClr val="F0E1AA"/>
    <a:srgbClr val="E7F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D10168-DCFB-4002-B52B-4BAA771DDA43}">
  <a:tblStyle styleId="{3ED10168-DCFB-4002-B52B-4BAA771DDA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338" autoAdjust="0"/>
  </p:normalViewPr>
  <p:slideViewPr>
    <p:cSldViewPr snapToGrid="0">
      <p:cViewPr varScale="1">
        <p:scale>
          <a:sx n="75" d="100"/>
          <a:sy n="75" d="100"/>
        </p:scale>
        <p:origin x="12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font" Target="fonts/font37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70DF8-D2A7-43B0-8D5D-029C766091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9073FC-5828-482D-9591-E11C641842DD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Transition To: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D37A5-0A1B-4179-BCB2-4CD40F8D2CBF}" type="parTrans" cxnId="{E4A4B5B6-B0A1-41A3-AB53-F36C787EDBFC}">
      <dgm:prSet/>
      <dgm:spPr/>
      <dgm:t>
        <a:bodyPr/>
        <a:lstStyle/>
        <a:p>
          <a:endParaRPr lang="en-US"/>
        </a:p>
      </dgm:t>
    </dgm:pt>
    <dgm:pt modelId="{E944D428-5D3B-42C8-BCF1-C9F06887AACB}" type="sibTrans" cxnId="{E4A4B5B6-B0A1-41A3-AB53-F36C787EDBFC}">
      <dgm:prSet/>
      <dgm:spPr/>
      <dgm:t>
        <a:bodyPr/>
        <a:lstStyle/>
        <a:p>
          <a:endParaRPr lang="en-US"/>
        </a:p>
      </dgm:t>
    </dgm:pt>
    <dgm:pt modelId="{6F1FB53E-4FC6-4713-984A-75D873B227B1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Higher Education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0E3CD-B7DB-4905-A0C4-7AAC5B1D2D41}" type="parTrans" cxnId="{92EB996B-74EE-471C-A3CC-407D63DDB68A}">
      <dgm:prSet/>
      <dgm:spPr/>
      <dgm:t>
        <a:bodyPr/>
        <a:lstStyle/>
        <a:p>
          <a:endParaRPr lang="en-US"/>
        </a:p>
      </dgm:t>
    </dgm:pt>
    <dgm:pt modelId="{4DF1B2DA-EB2D-4BF7-9BD4-B81AB70B4003}" type="sibTrans" cxnId="{92EB996B-74EE-471C-A3CC-407D63DDB68A}">
      <dgm:prSet/>
      <dgm:spPr/>
      <dgm:t>
        <a:bodyPr/>
        <a:lstStyle/>
        <a:p>
          <a:endParaRPr lang="en-US"/>
        </a:p>
      </dgm:t>
    </dgm:pt>
    <dgm:pt modelId="{73F46FC6-27B0-4F14-A2C4-0E57E7BE6468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Programs and services that support inclusion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54C5E7-0CD6-4CFC-909F-C5CA4BF0C3FA}" type="parTrans" cxnId="{CEB3F0A6-C237-40A0-A9A4-6BDF45C71446}">
      <dgm:prSet/>
      <dgm:spPr/>
      <dgm:t>
        <a:bodyPr/>
        <a:lstStyle/>
        <a:p>
          <a:endParaRPr lang="en-US"/>
        </a:p>
      </dgm:t>
    </dgm:pt>
    <dgm:pt modelId="{514E18BF-DF4C-4D3F-BA20-60B4BCBD7C73}" type="sibTrans" cxnId="{CEB3F0A6-C237-40A0-A9A4-6BDF45C71446}">
      <dgm:prSet/>
      <dgm:spPr/>
      <dgm:t>
        <a:bodyPr/>
        <a:lstStyle/>
        <a:p>
          <a:endParaRPr lang="en-US"/>
        </a:p>
      </dgm:t>
    </dgm:pt>
    <dgm:pt modelId="{36DD4FE5-74A3-4B22-9E4E-2AAF1A7128CD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Workforce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6AA9C-DE41-4771-BFB0-2EF354D27AA9}" type="parTrans" cxnId="{F91C7BD2-4AC0-49E3-8B79-94FB5AEA054F}">
      <dgm:prSet/>
      <dgm:spPr/>
      <dgm:t>
        <a:bodyPr/>
        <a:lstStyle/>
        <a:p>
          <a:endParaRPr lang="en-US"/>
        </a:p>
      </dgm:t>
    </dgm:pt>
    <dgm:pt modelId="{76C6F401-F3CA-4958-8726-AF9E3BCFB324}" type="sibTrans" cxnId="{F91C7BD2-4AC0-49E3-8B79-94FB5AEA054F}">
      <dgm:prSet/>
      <dgm:spPr/>
      <dgm:t>
        <a:bodyPr/>
        <a:lstStyle/>
        <a:p>
          <a:endParaRPr lang="en-US"/>
        </a:p>
      </dgm:t>
    </dgm:pt>
    <dgm:pt modelId="{96FEABB3-0D1C-44B0-9C7F-D2B6A2918A3C}">
      <dgm:prSet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Programs and services that support employment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E4BFC8-8151-413B-A97A-235C2E91AA4D}" type="parTrans" cxnId="{0FB4912C-47B8-4C2A-9D14-AC361DEBC58E}">
      <dgm:prSet/>
      <dgm:spPr/>
      <dgm:t>
        <a:bodyPr/>
        <a:lstStyle/>
        <a:p>
          <a:endParaRPr lang="en-US"/>
        </a:p>
      </dgm:t>
    </dgm:pt>
    <dgm:pt modelId="{5FAE362F-0A12-437B-9670-F6557DDD2773}" type="sibTrans" cxnId="{0FB4912C-47B8-4C2A-9D14-AC361DEBC58E}">
      <dgm:prSet/>
      <dgm:spPr/>
      <dgm:t>
        <a:bodyPr/>
        <a:lstStyle/>
        <a:p>
          <a:endParaRPr lang="en-US"/>
        </a:p>
      </dgm:t>
    </dgm:pt>
    <dgm:pt modelId="{178E7C55-F5F3-494F-96F1-C44B6B2452C1}">
      <dgm:prSet custT="1"/>
      <dgm:spPr/>
      <dgm:t>
        <a:bodyPr/>
        <a:lstStyle/>
        <a:p>
          <a:pPr>
            <a:buNone/>
          </a:pPr>
          <a:endParaRPr lang="en-US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4154E3-F4E1-496E-88CC-F5FE35D5456F}" type="parTrans" cxnId="{7161A3BC-E236-4EFD-A694-5686E1D54BA2}">
      <dgm:prSet/>
      <dgm:spPr/>
      <dgm:t>
        <a:bodyPr/>
        <a:lstStyle/>
        <a:p>
          <a:endParaRPr lang="en-US"/>
        </a:p>
      </dgm:t>
    </dgm:pt>
    <dgm:pt modelId="{E082ADDE-EF2F-4CBC-9BAD-C2B46ABAC971}" type="sibTrans" cxnId="{7161A3BC-E236-4EFD-A694-5686E1D54BA2}">
      <dgm:prSet/>
      <dgm:spPr/>
      <dgm:t>
        <a:bodyPr/>
        <a:lstStyle/>
        <a:p>
          <a:endParaRPr lang="en-US"/>
        </a:p>
      </dgm:t>
    </dgm:pt>
    <dgm:pt modelId="{AD5CA9D4-90E5-472E-9C31-973987759218}" type="pres">
      <dgm:prSet presAssocID="{DD470DF8-D2A7-43B0-8D5D-029C766091F8}" presName="linear" presStyleCnt="0">
        <dgm:presLayoutVars>
          <dgm:animLvl val="lvl"/>
          <dgm:resizeHandles val="exact"/>
        </dgm:presLayoutVars>
      </dgm:prSet>
      <dgm:spPr/>
    </dgm:pt>
    <dgm:pt modelId="{F7A5EFEB-79BF-4DC5-A423-2F15C4CE7DE1}" type="pres">
      <dgm:prSet presAssocID="{6D9073FC-5828-482D-9591-E11C641842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EF37328-A79E-479D-81AC-9ABEC43A446A}" type="pres">
      <dgm:prSet presAssocID="{6D9073FC-5828-482D-9591-E11C641842D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FB4912C-47B8-4C2A-9D14-AC361DEBC58E}" srcId="{36DD4FE5-74A3-4B22-9E4E-2AAF1A7128CD}" destId="{96FEABB3-0D1C-44B0-9C7F-D2B6A2918A3C}" srcOrd="0" destOrd="0" parTransId="{7AE4BFC8-8151-413B-A97A-235C2E91AA4D}" sibTransId="{5FAE362F-0A12-437B-9670-F6557DDD2773}"/>
    <dgm:cxn modelId="{4C7F1565-B01C-48F1-99F5-FAA7A4ED548B}" type="presOf" srcId="{73F46FC6-27B0-4F14-A2C4-0E57E7BE6468}" destId="{BEF37328-A79E-479D-81AC-9ABEC43A446A}" srcOrd="0" destOrd="1" presId="urn:microsoft.com/office/officeart/2005/8/layout/vList2"/>
    <dgm:cxn modelId="{C5E61D66-C306-46E7-A9CA-B66A203973A4}" type="presOf" srcId="{6F1FB53E-4FC6-4713-984A-75D873B227B1}" destId="{BEF37328-A79E-479D-81AC-9ABEC43A446A}" srcOrd="0" destOrd="0" presId="urn:microsoft.com/office/officeart/2005/8/layout/vList2"/>
    <dgm:cxn modelId="{92EB996B-74EE-471C-A3CC-407D63DDB68A}" srcId="{6D9073FC-5828-482D-9591-E11C641842DD}" destId="{6F1FB53E-4FC6-4713-984A-75D873B227B1}" srcOrd="0" destOrd="0" parTransId="{B6E0E3CD-B7DB-4905-A0C4-7AAC5B1D2D41}" sibTransId="{4DF1B2DA-EB2D-4BF7-9BD4-B81AB70B4003}"/>
    <dgm:cxn modelId="{D6A7E384-5877-4CAD-9AC2-3639927096D4}" type="presOf" srcId="{96FEABB3-0D1C-44B0-9C7F-D2B6A2918A3C}" destId="{BEF37328-A79E-479D-81AC-9ABEC43A446A}" srcOrd="0" destOrd="4" presId="urn:microsoft.com/office/officeart/2005/8/layout/vList2"/>
    <dgm:cxn modelId="{518E8598-BA2B-47DD-90C4-DF2A1890328E}" type="presOf" srcId="{6D9073FC-5828-482D-9591-E11C641842DD}" destId="{F7A5EFEB-79BF-4DC5-A423-2F15C4CE7DE1}" srcOrd="0" destOrd="0" presId="urn:microsoft.com/office/officeart/2005/8/layout/vList2"/>
    <dgm:cxn modelId="{CEB3F0A6-C237-40A0-A9A4-6BDF45C71446}" srcId="{6F1FB53E-4FC6-4713-984A-75D873B227B1}" destId="{73F46FC6-27B0-4F14-A2C4-0E57E7BE6468}" srcOrd="0" destOrd="0" parTransId="{F954C5E7-0CD6-4CFC-909F-C5CA4BF0C3FA}" sibTransId="{514E18BF-DF4C-4D3F-BA20-60B4BCBD7C73}"/>
    <dgm:cxn modelId="{E4A4B5B6-B0A1-41A3-AB53-F36C787EDBFC}" srcId="{DD470DF8-D2A7-43B0-8D5D-029C766091F8}" destId="{6D9073FC-5828-482D-9591-E11C641842DD}" srcOrd="0" destOrd="0" parTransId="{A9DD37A5-0A1B-4179-BCB2-4CD40F8D2CBF}" sibTransId="{E944D428-5D3B-42C8-BCF1-C9F06887AACB}"/>
    <dgm:cxn modelId="{7161A3BC-E236-4EFD-A694-5686E1D54BA2}" srcId="{6D9073FC-5828-482D-9591-E11C641842DD}" destId="{178E7C55-F5F3-494F-96F1-C44B6B2452C1}" srcOrd="1" destOrd="0" parTransId="{074154E3-F4E1-496E-88CC-F5FE35D5456F}" sibTransId="{E082ADDE-EF2F-4CBC-9BAD-C2B46ABAC971}"/>
    <dgm:cxn modelId="{F91C7BD2-4AC0-49E3-8B79-94FB5AEA054F}" srcId="{6D9073FC-5828-482D-9591-E11C641842DD}" destId="{36DD4FE5-74A3-4B22-9E4E-2AAF1A7128CD}" srcOrd="2" destOrd="0" parTransId="{1456AA9C-DE41-4771-BFB0-2EF354D27AA9}" sibTransId="{76C6F401-F3CA-4958-8726-AF9E3BCFB324}"/>
    <dgm:cxn modelId="{79490EF4-FBD2-4726-AB4B-B31E4ABDD92C}" type="presOf" srcId="{178E7C55-F5F3-494F-96F1-C44B6B2452C1}" destId="{BEF37328-A79E-479D-81AC-9ABEC43A446A}" srcOrd="0" destOrd="2" presId="urn:microsoft.com/office/officeart/2005/8/layout/vList2"/>
    <dgm:cxn modelId="{3E6359F4-D2B0-4D98-9045-F8DC81781FFF}" type="presOf" srcId="{36DD4FE5-74A3-4B22-9E4E-2AAF1A7128CD}" destId="{BEF37328-A79E-479D-81AC-9ABEC43A446A}" srcOrd="0" destOrd="3" presId="urn:microsoft.com/office/officeart/2005/8/layout/vList2"/>
    <dgm:cxn modelId="{2EB47CF9-9C5D-4BCE-9E77-B321F243AB6F}" type="presOf" srcId="{DD470DF8-D2A7-43B0-8D5D-029C766091F8}" destId="{AD5CA9D4-90E5-472E-9C31-973987759218}" srcOrd="0" destOrd="0" presId="urn:microsoft.com/office/officeart/2005/8/layout/vList2"/>
    <dgm:cxn modelId="{F99F15E1-66FD-4918-A677-2DB2643A0ECE}" type="presParOf" srcId="{AD5CA9D4-90E5-472E-9C31-973987759218}" destId="{F7A5EFEB-79BF-4DC5-A423-2F15C4CE7DE1}" srcOrd="0" destOrd="0" presId="urn:microsoft.com/office/officeart/2005/8/layout/vList2"/>
    <dgm:cxn modelId="{1E9A3426-8517-4867-A4DF-98C9540BDF9F}" type="presParOf" srcId="{AD5CA9D4-90E5-472E-9C31-973987759218}" destId="{BEF37328-A79E-479D-81AC-9ABEC43A44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5EFEB-79BF-4DC5-A423-2F15C4CE7DE1}">
      <dsp:nvSpPr>
        <dsp:cNvPr id="0" name=""/>
        <dsp:cNvSpPr/>
      </dsp:nvSpPr>
      <dsp:spPr>
        <a:xfrm>
          <a:off x="0" y="9476"/>
          <a:ext cx="6940154" cy="1006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latin typeface="Arial" panose="020B0604020202020204" pitchFamily="34" charset="0"/>
              <a:cs typeface="Arial" panose="020B0604020202020204" pitchFamily="34" charset="0"/>
            </a:rPr>
            <a:t>Transition To:</a:t>
          </a:r>
          <a:endParaRPr lang="en-US" sz="4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119" y="58595"/>
        <a:ext cx="6841916" cy="907962"/>
      </dsp:txXfrm>
    </dsp:sp>
    <dsp:sp modelId="{BEF37328-A79E-479D-81AC-9ABEC43A446A}">
      <dsp:nvSpPr>
        <dsp:cNvPr id="0" name=""/>
        <dsp:cNvSpPr/>
      </dsp:nvSpPr>
      <dsp:spPr>
        <a:xfrm>
          <a:off x="0" y="1015677"/>
          <a:ext cx="6940154" cy="302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350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Higher Education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Programs and services that support inclusion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Workforce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Programs and services that support employment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15677"/>
        <a:ext cx="6940154" cy="3026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5088" cy="46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7" tIns="46531" rIns="93087" bIns="46531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67341" y="0"/>
            <a:ext cx="3035088" cy="46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7" tIns="46531" rIns="93087" bIns="46531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0405" y="4470836"/>
            <a:ext cx="5603240" cy="365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7" tIns="46531" rIns="93087" bIns="46531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3936"/>
            <a:ext cx="3035088" cy="46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7" tIns="46531" rIns="93087" bIns="46531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67341" y="8823936"/>
            <a:ext cx="3035088" cy="46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87" tIns="46531" rIns="93087" bIns="46531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:notes"/>
          <p:cNvSpPr txBox="1">
            <a:spLocks noGrp="1"/>
          </p:cNvSpPr>
          <p:nvPr>
            <p:ph type="body" idx="1"/>
          </p:nvPr>
        </p:nvSpPr>
        <p:spPr>
          <a:xfrm>
            <a:off x="685179" y="4397544"/>
            <a:ext cx="5481430" cy="3597991"/>
          </a:xfrm>
          <a:prstGeom prst="rect">
            <a:avLst/>
          </a:prstGeom>
        </p:spPr>
        <p:txBody>
          <a:bodyPr spcFirstLastPara="1" wrap="square" lIns="91352" tIns="45663" rIns="91352" bIns="4566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10" name="Google Shape;4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/>
          <a:lstStyle/>
          <a:p>
            <a:pPr defTabSz="913668">
              <a:defRPr/>
            </a:pPr>
            <a:fld id="{F93199CD-3E1B-4AE6-990F-76F925F5EA9F}" type="slidenum">
              <a:rPr lang="en-US"/>
              <a:pPr defTabSz="913668"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14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24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83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35" name="Google Shape;43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28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4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68743586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e687435866_0_75:notes"/>
          <p:cNvSpPr txBox="1">
            <a:spLocks noGrp="1"/>
          </p:cNvSpPr>
          <p:nvPr>
            <p:ph type="body" idx="1"/>
          </p:nvPr>
        </p:nvSpPr>
        <p:spPr>
          <a:xfrm>
            <a:off x="700405" y="4470837"/>
            <a:ext cx="5603240" cy="3658110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509" name="Google Shape;509;ge687435866_0_75:notes"/>
          <p:cNvSpPr txBox="1">
            <a:spLocks noGrp="1"/>
          </p:cNvSpPr>
          <p:nvPr>
            <p:ph type="sldNum" idx="12"/>
          </p:nvPr>
        </p:nvSpPr>
        <p:spPr>
          <a:xfrm>
            <a:off x="3967341" y="8823936"/>
            <a:ext cx="3035088" cy="466026"/>
          </a:xfrm>
          <a:prstGeom prst="rect">
            <a:avLst/>
          </a:prstGeom>
        </p:spPr>
        <p:txBody>
          <a:bodyPr spcFirstLastPara="1" wrap="square" lIns="93087" tIns="46531" rIns="93087" bIns="4653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30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548cdc01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548cdc015_0_6:notes"/>
          <p:cNvSpPr txBox="1">
            <a:spLocks noGrp="1"/>
          </p:cNvSpPr>
          <p:nvPr>
            <p:ph type="body" idx="1"/>
          </p:nvPr>
        </p:nvSpPr>
        <p:spPr>
          <a:xfrm>
            <a:off x="700405" y="4470837"/>
            <a:ext cx="5603240" cy="3658110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4" name="Google Shape;74;ge548cdc015_0_6:notes"/>
          <p:cNvSpPr txBox="1">
            <a:spLocks noGrp="1"/>
          </p:cNvSpPr>
          <p:nvPr>
            <p:ph type="sldNum" idx="12"/>
          </p:nvPr>
        </p:nvSpPr>
        <p:spPr>
          <a:xfrm>
            <a:off x="3967341" y="8823936"/>
            <a:ext cx="3035088" cy="466026"/>
          </a:xfrm>
          <a:prstGeom prst="rect">
            <a:avLst/>
          </a:prstGeom>
        </p:spPr>
        <p:txBody>
          <a:bodyPr spcFirstLastPara="1" wrap="square" lIns="93087" tIns="46531" rIns="93087" bIns="4653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700405" y="4470836"/>
            <a:ext cx="5603240" cy="3657958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>
            <a:spLocks noGrp="1"/>
          </p:cNvSpPr>
          <p:nvPr>
            <p:ph type="body" idx="1"/>
          </p:nvPr>
        </p:nvSpPr>
        <p:spPr>
          <a:xfrm>
            <a:off x="700405" y="4470836"/>
            <a:ext cx="5603240" cy="3657958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7" name="Google Shape;1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51dfa45a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51dfa45a6_0_190:notes"/>
          <p:cNvSpPr txBox="1">
            <a:spLocks noGrp="1"/>
          </p:cNvSpPr>
          <p:nvPr>
            <p:ph type="body" idx="1"/>
          </p:nvPr>
        </p:nvSpPr>
        <p:spPr>
          <a:xfrm>
            <a:off x="700405" y="4470837"/>
            <a:ext cx="5603240" cy="3658110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5" name="Google Shape;185;ge51dfa45a6_0_190:notes"/>
          <p:cNvSpPr txBox="1">
            <a:spLocks noGrp="1"/>
          </p:cNvSpPr>
          <p:nvPr>
            <p:ph type="sldNum" idx="12"/>
          </p:nvPr>
        </p:nvSpPr>
        <p:spPr>
          <a:xfrm>
            <a:off x="3967341" y="8823936"/>
            <a:ext cx="3035088" cy="466026"/>
          </a:xfrm>
          <a:prstGeom prst="rect">
            <a:avLst/>
          </a:prstGeom>
        </p:spPr>
        <p:txBody>
          <a:bodyPr spcFirstLastPara="1" wrap="square" lIns="93087" tIns="46531" rIns="93087" bIns="4653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:notes"/>
          <p:cNvSpPr txBox="1">
            <a:spLocks noGrp="1"/>
          </p:cNvSpPr>
          <p:nvPr>
            <p:ph type="body" idx="1"/>
          </p:nvPr>
        </p:nvSpPr>
        <p:spPr>
          <a:xfrm>
            <a:off x="700405" y="4470836"/>
            <a:ext cx="5603240" cy="3657958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13" name="Google Shape;3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548cdc0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548cdc015_0_30:notes"/>
          <p:cNvSpPr txBox="1">
            <a:spLocks noGrp="1"/>
          </p:cNvSpPr>
          <p:nvPr>
            <p:ph type="body" idx="1"/>
          </p:nvPr>
        </p:nvSpPr>
        <p:spPr>
          <a:xfrm>
            <a:off x="700405" y="4470837"/>
            <a:ext cx="5603240" cy="3658110"/>
          </a:xfrm>
          <a:prstGeom prst="rect">
            <a:avLst/>
          </a:prstGeom>
        </p:spPr>
        <p:txBody>
          <a:bodyPr spcFirstLastPara="1" wrap="square" lIns="93087" tIns="46531" rIns="93087" bIns="4653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06" name="Google Shape;306;ge548cdc015_0_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6"/>
            <a:ext cx="3035088" cy="466026"/>
          </a:xfrm>
          <a:prstGeom prst="rect">
            <a:avLst/>
          </a:prstGeom>
        </p:spPr>
        <p:txBody>
          <a:bodyPr spcFirstLastPara="1" wrap="square" lIns="93087" tIns="46531" rIns="93087" bIns="4653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3803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041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15" name="Google Shape;15;p2"/>
          <p:cNvCxnSpPr/>
          <p:nvPr/>
        </p:nvCxnSpPr>
        <p:spPr>
          <a:xfrm>
            <a:off x="4725627" y="4651325"/>
            <a:ext cx="56361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/>
          <p:nvPr/>
        </p:nvSpPr>
        <p:spPr>
          <a:xfrm>
            <a:off x="-1000" y="-15225"/>
            <a:ext cx="38748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466978" y="4932104"/>
            <a:ext cx="2938855" cy="116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123900" y="364175"/>
            <a:ext cx="12383400" cy="7482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50" y="374223"/>
            <a:ext cx="5487045" cy="7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4593700" y="1616875"/>
            <a:ext cx="7025100" cy="250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4800"/>
              <a:buFont typeface="Montserrat ExtraBold"/>
              <a:buNone/>
              <a:defRPr sz="4800"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593700" y="5029550"/>
            <a:ext cx="6873000" cy="106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None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2DC1-867D-43C9-8142-91D0790B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7A7C4-123E-480B-A452-92968E090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E4D95-AC37-48D5-8243-523C0873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42F13-FAB1-4C87-A438-36C950F4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204E-D09E-4145-A188-7D161E5B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4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0E84-9E2E-4C82-AD89-B988E5BD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C5DE-F82B-4203-9BF1-9F1AC3D5C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ECB48-61F9-4ABA-9A9A-55DF37B96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6D147-4A06-486E-80B5-C98FD4C8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F86BF-B1C9-4743-8171-34B87B79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47797-49C9-45A4-9A5F-49894AFB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1F11-3913-4235-8769-9ACEB084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3ECC7-9A61-4902-8550-47481988E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57E25-40BF-49CC-AE3A-AF253228A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FF2C0-BC35-4CC8-A44F-71ED38A09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BCC82-CDF2-47CB-9CC8-417FDB73C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64F19-60A2-42A3-9BBE-AF84ADC4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5AFBC-A8FA-4135-AA00-93BAB897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39FAA-7F42-45DA-B098-668B338A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20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6034-93C2-4385-9D81-2F33BC0F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CD19A-AC3B-428F-BDAB-21EBA25E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E171F-5BFF-441D-881E-58DE8CFA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3FE99-EF9C-4752-B6C0-B831A122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6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24D0D-408A-4AD2-BBCC-76219233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88F52-3B4B-491C-A0D6-64A0246C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97212-1BB5-4464-B836-E36177FE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5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6B08-541F-4030-B278-21CEFE9F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0E19-B23F-4610-881C-2C0351C01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FBAC0-51DB-49AA-91F4-A81DBEA6F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A8131-0BBC-4F65-8D2F-ECB8742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453C5-C753-4BF2-A72B-4C171E04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CFE21-7CA2-495C-8197-C1B901FF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974C-57E5-41A6-B567-5BD553DE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E18DB-64A7-493A-BB8A-B68D9771A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FE5B1-643A-4467-90E2-06A8FFEFE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7973-E301-472A-A9C8-D0F2AE81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EAB79-5FD1-48D3-9962-F3A29B45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73B2C-A3FD-4091-AF18-98A810FA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7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3537-4BC4-42DA-A9B6-314980E0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C3E80-DFA2-44EE-8E86-BA127F9A6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54734-C6A6-4FE6-967C-5CED2140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6685-2B15-4EAF-936B-97A53EA9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FA53A-925F-46B9-8290-98C8FB74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2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2C446-9AE3-4F48-9D44-D5844BC8C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95FE3-41EC-47E5-9507-5436C4995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ED08A-3C9A-4EB3-9816-6401CE59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7D5A1-878C-4C7F-B1FF-96543D38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8CA7-00A8-4FF0-9770-2F829988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79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15" name="Google Shape;15;p2"/>
          <p:cNvCxnSpPr/>
          <p:nvPr/>
        </p:nvCxnSpPr>
        <p:spPr>
          <a:xfrm>
            <a:off x="4725627" y="4651325"/>
            <a:ext cx="56361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/>
          <p:nvPr/>
        </p:nvSpPr>
        <p:spPr>
          <a:xfrm>
            <a:off x="-1000" y="-15225"/>
            <a:ext cx="38748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466978" y="4932104"/>
            <a:ext cx="2938855" cy="116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123900" y="364175"/>
            <a:ext cx="12383400" cy="7482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50" y="374223"/>
            <a:ext cx="5487045" cy="7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4593700" y="1616875"/>
            <a:ext cx="7025100" cy="250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4800"/>
              <a:buFont typeface="Montserrat ExtraBold"/>
              <a:buNone/>
              <a:defRPr sz="4800"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593700" y="5029550"/>
            <a:ext cx="6873000" cy="106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None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92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54000" y="20910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Montserrat ExtraBold"/>
              <a:buNone/>
              <a:defRPr sz="4800">
                <a:solidFill>
                  <a:srgbClr val="231F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54000" y="41842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54000" y="20910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Montserrat ExtraBold"/>
              <a:buNone/>
              <a:defRPr sz="4800">
                <a:solidFill>
                  <a:srgbClr val="231F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54000" y="41842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550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975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EAEAEA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4" name="Google Shape;34;p5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53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1580" y="1523901"/>
            <a:ext cx="100584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873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Char char="●"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1576" y="6446838"/>
            <a:ext cx="25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5483482" y="6446838"/>
            <a:ext cx="78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2" name="Google Shape;42;p6"/>
          <p:cNvSpPr/>
          <p:nvPr/>
        </p:nvSpPr>
        <p:spPr>
          <a:xfrm>
            <a:off x="-102450" y="437350"/>
            <a:ext cx="10388400" cy="8223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1575" y="465605"/>
            <a:ext cx="9771000" cy="65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3700"/>
              <a:buFont typeface="Montserrat ExtraBold"/>
              <a:buNone/>
              <a:defRPr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781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11150" y="5250"/>
            <a:ext cx="4677900" cy="68580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74101" y="1123825"/>
            <a:ext cx="35346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 ExtraBold"/>
              <a:buNone/>
              <a:defRPr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105400" y="864100"/>
            <a:ext cx="67524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62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DD9B8-0DF1-A830-6DE5-AF1F0FE23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18FB4-7B4B-B928-E65C-BB8BC3214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B1B20-C615-4FBE-3D5B-EFCE3E989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07ED-1174-40F2-B7E1-BA8E0A53D175}" type="slidenum">
              <a:rPr lang="es-ES" altLang="en-US"/>
              <a:pPr>
                <a:defRPr/>
              </a:pPr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698564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898" indent="0">
              <a:buNone/>
              <a:defRPr sz="900"/>
            </a:lvl2pPr>
            <a:lvl3pPr marL="685797" indent="0">
              <a:buNone/>
              <a:defRPr sz="750"/>
            </a:lvl3pPr>
            <a:lvl4pPr marL="1028696" indent="0">
              <a:buNone/>
              <a:defRPr sz="675"/>
            </a:lvl4pPr>
            <a:lvl5pPr marL="1371594" indent="0">
              <a:buNone/>
              <a:defRPr sz="675"/>
            </a:lvl5pPr>
            <a:lvl6pPr marL="1714492" indent="0">
              <a:buNone/>
              <a:defRPr sz="675"/>
            </a:lvl6pPr>
            <a:lvl7pPr marL="2057391" indent="0">
              <a:buNone/>
              <a:defRPr sz="675"/>
            </a:lvl7pPr>
            <a:lvl8pPr marL="2400290" indent="0">
              <a:buNone/>
              <a:defRPr sz="675"/>
            </a:lvl8pPr>
            <a:lvl9pPr marL="274318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5"/>
            <a:ext cx="300089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5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57082" y="303609"/>
            <a:ext cx="449342" cy="27988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4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381000" y="4317816"/>
            <a:ext cx="114300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 dirty="0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81000" y="4518422"/>
            <a:ext cx="114300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1953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3000375"/>
            <a:ext cx="114300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797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1743" y="294680"/>
            <a:ext cx="381467" cy="3214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865489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5331A-3D87-483C-8A99-0C6357AA0FB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4257-FCE6-4959-844D-DB4407D85F09}" type="datetime1">
              <a:rPr lang="en-US" smtClean="0"/>
              <a:t>8/22/2023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6ADEF-9970-46B7-93C0-12A6498F8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54AFD-9814-45F7-BFE6-4966C2EE64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0C8B4DA-4618-4035-9C62-2E6F2BE1BA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6398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8976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15" name="Google Shape;15;p2"/>
          <p:cNvCxnSpPr/>
          <p:nvPr/>
        </p:nvCxnSpPr>
        <p:spPr>
          <a:xfrm>
            <a:off x="4725627" y="4651325"/>
            <a:ext cx="56361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/>
          <p:nvPr/>
        </p:nvSpPr>
        <p:spPr>
          <a:xfrm>
            <a:off x="-1000" y="-15225"/>
            <a:ext cx="38748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466978" y="4932104"/>
            <a:ext cx="2938855" cy="116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123900" y="364175"/>
            <a:ext cx="12383400" cy="7482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50" y="374223"/>
            <a:ext cx="5487045" cy="7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4593700" y="1616875"/>
            <a:ext cx="7025100" cy="250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4800"/>
              <a:buFont typeface="Montserrat ExtraBold"/>
              <a:buNone/>
              <a:defRPr sz="4800"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593700" y="5029550"/>
            <a:ext cx="6873000" cy="106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None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719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54000" y="20910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800"/>
              <a:buFont typeface="Montserrat ExtraBold"/>
              <a:buNone/>
              <a:defRPr sz="4800">
                <a:solidFill>
                  <a:srgbClr val="231F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54000" y="41842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81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663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EAEAEA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4" name="Google Shape;34;p5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96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1580" y="1523901"/>
            <a:ext cx="100584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873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Char char="●"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1576" y="6446838"/>
            <a:ext cx="25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5483482" y="6446838"/>
            <a:ext cx="78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2" name="Google Shape;42;p6"/>
          <p:cNvSpPr/>
          <p:nvPr/>
        </p:nvSpPr>
        <p:spPr>
          <a:xfrm>
            <a:off x="-102450" y="437350"/>
            <a:ext cx="10388400" cy="8223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1575" y="465605"/>
            <a:ext cx="9771000" cy="65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3700"/>
              <a:buFont typeface="Montserrat ExtraBold"/>
              <a:buNone/>
              <a:defRPr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727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11150" y="5250"/>
            <a:ext cx="4677900" cy="68580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74101" y="1123825"/>
            <a:ext cx="35346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 ExtraBold"/>
              <a:buNone/>
              <a:defRPr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105400" y="864100"/>
            <a:ext cx="67524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84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DD9B8-0DF1-A830-6DE5-AF1F0FE23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18FB4-7B4B-B928-E65C-BB8BC3214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B1B20-C615-4FBE-3D5B-EFCE3E989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07ED-1174-40F2-B7E1-BA8E0A53D175}" type="slidenum">
              <a:rPr lang="es-ES" altLang="en-US"/>
              <a:pPr>
                <a:defRPr/>
              </a:pPr>
              <a:t>‹#›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036600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90126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E9B8-A638-47B9-8EAF-A06FB35BB403}" type="datetime1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2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4282259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2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2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3" y="3505211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799">
                <a:solidFill>
                  <a:schemeClr val="bg1">
                    <a:lumMod val="50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2" y="4578463"/>
            <a:ext cx="6143653" cy="1163112"/>
          </a:xfrm>
        </p:spPr>
        <p:txBody>
          <a:bodyPr/>
          <a:lstStyle>
            <a:lvl1pPr algn="ctr">
              <a:defRPr sz="5398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D2A58A-F6A3-44B4-8553-CA3EAF252FB7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59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398" dirty="0"/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3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1">
    <p:bg>
      <p:bgPr>
        <a:solidFill>
          <a:srgbClr val="EAEAEA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4" name="Google Shape;34;p5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712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685802"/>
            <a:ext cx="10394707" cy="3193487"/>
          </a:xfrm>
        </p:spPr>
        <p:txBody>
          <a:bodyPr anchor="b">
            <a:normAutofit/>
          </a:bodyPr>
          <a:lstStyle>
            <a:lvl1pPr algn="l"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1">
                    <a:lumMod val="50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5C56-1C19-4454-A6D4-FDB294070137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895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4934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E9B8-A638-47B9-8EAF-A06FB35BB403}" type="datetime1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14C0-40BC-46FB-ADE3-F7141007B5FB}" type="datetime1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4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2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4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5072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2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2709054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3926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2" y="685801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009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2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45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1580" y="1523901"/>
            <a:ext cx="100584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873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2500"/>
              <a:buFont typeface="Montserrat"/>
              <a:buChar char="●"/>
              <a:defRPr sz="2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●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○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31F20"/>
              </a:buClr>
              <a:buSzPts val="1700"/>
              <a:buFont typeface="Montserrat"/>
              <a:buChar char="■"/>
              <a:defRPr sz="17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1576" y="6446838"/>
            <a:ext cx="25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5483482" y="6446838"/>
            <a:ext cx="78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ctr" rtl="0">
              <a:spcBef>
                <a:spcPts val="0"/>
              </a:spcBef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2" name="Google Shape;42;p6"/>
          <p:cNvSpPr/>
          <p:nvPr/>
        </p:nvSpPr>
        <p:spPr>
          <a:xfrm>
            <a:off x="-102450" y="437350"/>
            <a:ext cx="10388400" cy="8223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1575" y="465605"/>
            <a:ext cx="9771000" cy="65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034"/>
              </a:buClr>
              <a:buSzPts val="3700"/>
              <a:buFont typeface="Montserrat ExtraBold"/>
              <a:buNone/>
              <a:defRPr>
                <a:solidFill>
                  <a:srgbClr val="A5003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2" y="892628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4" y="2922827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342172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23856"/>
            <a:ext cx="10394707" cy="2511835"/>
          </a:xfrm>
        </p:spPr>
        <p:txBody>
          <a:bodyPr anchor="b">
            <a:normAutofit/>
          </a:bodyPr>
          <a:lstStyle>
            <a:lvl1pPr algn="l"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9589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2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8944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2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7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9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7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8043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1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8722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2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1" y="685802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631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 rot="10800000" flipH="1">
            <a:off x="1" y="1550801"/>
            <a:ext cx="12192000" cy="53071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868" tIns="60917" rIns="121868" bIns="6091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 flipH="1">
            <a:off x="6035503" y="761802"/>
            <a:ext cx="6156496" cy="7873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rgbClr val="FFFFFF">
              <a:alpha val="6274"/>
            </a:srgbClr>
          </a:solidFill>
          <a:ln>
            <a:noFill/>
          </a:ln>
        </p:spPr>
        <p:txBody>
          <a:bodyPr lIns="121868" tIns="60917" rIns="121868" bIns="6091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 rot="10800000">
            <a:off x="6035503" y="1549510"/>
            <a:ext cx="6156496" cy="7614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" y="120000"/>
                </a:moveTo>
                <a:lnTo>
                  <a:pt x="120000" y="120000"/>
                </a:lnTo>
                <a:lnTo>
                  <a:pt x="0" y="0"/>
                </a:lnTo>
                <a:cubicBezTo>
                  <a:pt x="10" y="39999"/>
                  <a:pt x="20" y="80000"/>
                  <a:pt x="31" y="120000"/>
                </a:cubicBezTo>
                <a:close/>
              </a:path>
            </a:pathLst>
          </a:custGeom>
          <a:solidFill>
            <a:schemeClr val="dk1">
              <a:alpha val="7450"/>
            </a:schemeClr>
          </a:solidFill>
          <a:ln>
            <a:noFill/>
          </a:ln>
        </p:spPr>
        <p:txBody>
          <a:bodyPr lIns="121868" tIns="60917" rIns="121868" bIns="6091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6398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Georgia"/>
              <a:buNone/>
              <a:defRPr sz="6398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Georgia"/>
              <a:buNone/>
              <a:defRPr sz="6398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1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9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09433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1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18866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31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297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437729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047162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656595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26602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87545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eorgia"/>
              <a:buNone/>
              <a:defRPr sz="2399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chemeClr val="dk2"/>
              </a:buClr>
              <a:buSzPct val="25000"/>
            </a:pPr>
            <a:fld id="{00000000-1234-1234-1234-123412341234}" type="slidenum">
              <a:rPr lang="en" sz="1733" smtClean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pPr algn="r">
                <a:buClr>
                  <a:schemeClr val="dk2"/>
                </a:buClr>
                <a:buSzPct val="25000"/>
              </a:pPr>
              <a:t>‹#›</a:t>
            </a:fld>
            <a:endParaRPr lang="en" sz="1733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702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3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787784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08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16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7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11150" y="5250"/>
            <a:ext cx="4677900" cy="6858000"/>
          </a:xfrm>
          <a:prstGeom prst="rect">
            <a:avLst/>
          </a:prstGeom>
          <a:solidFill>
            <a:srgbClr val="A50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74101" y="1123825"/>
            <a:ext cx="35346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 ExtraBold"/>
              <a:buNone/>
              <a:defRPr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105400" y="864100"/>
            <a:ext cx="67524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Montserrat"/>
              <a:buChar char="●"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●"/>
              <a:defRPr sz="17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○"/>
              <a:defRPr sz="17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Montserrat"/>
              <a:buChar char="■"/>
              <a:defRPr sz="1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33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7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17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07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40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20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8/22/2023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88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75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8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5690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82A1-4205-4F4D-8488-F1B604145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8D347-A941-4FA7-8F3E-41A6A5ADC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DC5F1-C9EA-4668-88AD-A287C4CCB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82706-4373-4244-AB03-F3B784D4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3E94D-056D-4445-9828-8961DBFE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1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B90F-7AA8-4165-B151-3E1DA1CC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A20D1-9B13-43C5-B5E0-9A5998162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139C-539B-4352-B66D-1DC38CD28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4DF91-215E-45B6-93B5-34898785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0CAE1-168C-4A22-A4FC-492C2DB4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2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74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BE09C-BBB6-4A82-ACDC-310F5BCF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E1FD6-9093-4613-9088-F7A9C5CE5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3BBFC-ED19-4B5B-A31F-5808EDBBB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FB719-6ABA-4432-9963-D6DCD9C83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F63B3-5A82-4031-AC21-FA8372275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1D9B2-3908-436A-9E48-EB1F376D27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4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127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216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2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2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99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8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99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799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ocdd.com/wp-content/uploads/2017/05/OCWBL1-OC-Pre-Employment-Skills-Development-Chart-7-18-16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inda_oneal@cox.net" TargetMode="External"/><Relationship Id="rId2" Type="http://schemas.openxmlformats.org/officeDocument/2006/relationships/hyperlink" Target="mailto:agottdank@NOCE.edu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"/>
          <p:cNvSpPr/>
          <p:nvPr/>
        </p:nvSpPr>
        <p:spPr>
          <a:xfrm>
            <a:off x="305" y="2601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3" name="Google Shape;413;p1"/>
          <p:cNvSpPr txBox="1">
            <a:spLocks noGrp="1"/>
          </p:cNvSpPr>
          <p:nvPr>
            <p:ph type="ctrTitle"/>
          </p:nvPr>
        </p:nvSpPr>
        <p:spPr>
          <a:xfrm>
            <a:off x="6326048" y="2563686"/>
            <a:ext cx="5635595" cy="31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br>
              <a:rPr lang="en-US" sz="2900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72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ORANGE COUNTY</a:t>
            </a:r>
            <a:br>
              <a:rPr lang="en-US" sz="60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LOCAL PARTNERSHIP AGREEMENT</a:t>
            </a:r>
            <a:br>
              <a:rPr lang="en-US" sz="7200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2900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2900" dirty="0"/>
            </a:br>
            <a:r>
              <a:rPr lang="en-US" sz="2900" b="1" dirty="0"/>
              <a:t>The Power of Collaboration &amp; Partnerships</a:t>
            </a:r>
            <a:br>
              <a:rPr lang="en-US" sz="2900" b="1" dirty="0"/>
            </a:br>
            <a:br>
              <a:rPr lang="en-US" sz="2900" b="1" dirty="0"/>
            </a:br>
            <a:r>
              <a:rPr lang="en-US" sz="2900" b="1" dirty="0">
                <a:solidFill>
                  <a:srgbClr val="0000CC"/>
                </a:solidFill>
              </a:rPr>
              <a:t>Alameda &amp; Contra Costa LPA</a:t>
            </a:r>
            <a:endParaRPr sz="2900" b="1" dirty="0">
              <a:solidFill>
                <a:srgbClr val="0000CC"/>
              </a:solidFill>
            </a:endParaRPr>
          </a:p>
        </p:txBody>
      </p:sp>
      <p:pic>
        <p:nvPicPr>
          <p:cNvPr id="414" name="Google Shape;414;p1"/>
          <p:cNvPicPr preferRelativeResize="0"/>
          <p:nvPr/>
        </p:nvPicPr>
        <p:blipFill rotWithShape="1">
          <a:blip r:embed="rId3">
            <a:alphaModFix/>
          </a:blip>
          <a:srcRect t="8589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15" name="Google Shape;415;p1"/>
          <p:cNvSpPr/>
          <p:nvPr/>
        </p:nvSpPr>
        <p:spPr>
          <a:xfrm>
            <a:off x="-1" y="-2598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6" name="Google Shape;416;p1"/>
          <p:cNvSpPr txBox="1"/>
          <p:nvPr/>
        </p:nvSpPr>
        <p:spPr>
          <a:xfrm>
            <a:off x="9652000" y="6065475"/>
            <a:ext cx="21560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69963" marR="0" lvl="0" indent="-9699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August 22, 2023</a:t>
            </a:r>
            <a:endParaRPr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7A32B-3DAB-4387-AF93-C0E0BAA806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B7D8A-57DC-D1BC-499D-95E30D968ED4}"/>
              </a:ext>
            </a:extLst>
          </p:cNvPr>
          <p:cNvSpPr txBox="1"/>
          <p:nvPr/>
        </p:nvSpPr>
        <p:spPr>
          <a:xfrm>
            <a:off x="6286500" y="330200"/>
            <a:ext cx="5634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MONTHLY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OCLPA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STEERING COMMITTEE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E8D96-F565-0F31-1F02-5C4E839E57CA}"/>
              </a:ext>
            </a:extLst>
          </p:cNvPr>
          <p:cNvSpPr txBox="1"/>
          <p:nvPr/>
        </p:nvSpPr>
        <p:spPr>
          <a:xfrm>
            <a:off x="6096000" y="1459636"/>
            <a:ext cx="59323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0000CC"/>
                </a:solidFill>
              </a:rPr>
              <a:t>AGENDA SECTIONS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Program &amp; Topic Presentations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Discussion Topics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OCLPA Work Team Updates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Planning &amp; Ongoing Talks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PSE 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Resources &amp;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Webinars, Zooms, Podcasts &amp; Community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Your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69A7C-2F55-C737-D90F-BD1742A2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57" y="245617"/>
            <a:ext cx="5404444" cy="6412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692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7A32B-3DAB-4387-AF93-C0E0BAA806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1D48F-BEBB-516D-4CB4-D4E3105F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8" y="432489"/>
            <a:ext cx="5147064" cy="5993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B7D8A-57DC-D1BC-499D-95E30D968ED4}"/>
              </a:ext>
            </a:extLst>
          </p:cNvPr>
          <p:cNvSpPr txBox="1"/>
          <p:nvPr/>
        </p:nvSpPr>
        <p:spPr>
          <a:xfrm>
            <a:off x="6286500" y="330200"/>
            <a:ext cx="5634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MONTHLY</a:t>
            </a:r>
            <a:r>
              <a:rPr lang="en-US" sz="2800" b="1" dirty="0">
                <a:solidFill>
                  <a:srgbClr val="FF6600"/>
                </a:solidFill>
              </a:rPr>
              <a:t> OCLPA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00CC"/>
                </a:solidFill>
              </a:rPr>
              <a:t>TRANSITION RESOURCES 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E8D96-F565-0F31-1F02-5C4E839E57CA}"/>
              </a:ext>
            </a:extLst>
          </p:cNvPr>
          <p:cNvSpPr txBox="1"/>
          <p:nvPr/>
        </p:nvSpPr>
        <p:spPr>
          <a:xfrm>
            <a:off x="6515396" y="2412136"/>
            <a:ext cx="5147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SECTIONS: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PSE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Webinars, Zooms &amp; Community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For Your Information</a:t>
            </a:r>
          </a:p>
        </p:txBody>
      </p:sp>
    </p:spTree>
    <p:extLst>
      <p:ext uri="{BB962C8B-B14F-4D97-AF65-F5344CB8AC3E}">
        <p14:creationId xmlns:p14="http://schemas.microsoft.com/office/powerpoint/2010/main" val="148201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581877-CF4E-13B0-134A-864F8A4124C8}"/>
              </a:ext>
            </a:extLst>
          </p:cNvPr>
          <p:cNvSpPr txBox="1"/>
          <p:nvPr/>
        </p:nvSpPr>
        <p:spPr>
          <a:xfrm>
            <a:off x="7780804" y="1723446"/>
            <a:ext cx="2552700" cy="25844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50" b="1" dirty="0">
                <a:solidFill>
                  <a:srgbClr val="FF6600"/>
                </a:solidFill>
              </a:rPr>
              <a:t>OCLPA</a:t>
            </a:r>
            <a:r>
              <a:rPr lang="en-US" sz="4050" b="1" dirty="0"/>
              <a:t> Universal Referral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69AA24-5A3E-6D8B-8B17-C66C222579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BC26C-EBD6-7F74-9ACB-3D84952D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0" y="257175"/>
            <a:ext cx="5463835" cy="6343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6D757E-6504-3889-BE0E-E6BE8412AC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593C3-41FA-3AB8-5068-262E755A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451575" y="1523900"/>
            <a:ext cx="10058400" cy="24735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87350" algn="l" rtl="0">
              <a:spcBef>
                <a:spcPts val="1200"/>
              </a:spcBef>
              <a:spcAft>
                <a:spcPts val="0"/>
              </a:spcAft>
              <a:buClr>
                <a:srgbClr val="A50034"/>
              </a:buClr>
              <a:buSzPts val="2500"/>
              <a:buChar char="➔"/>
            </a:pPr>
            <a:r>
              <a:rPr lang="en-US" sz="3200" b="1" dirty="0">
                <a:solidFill>
                  <a:srgbClr val="A50034"/>
                </a:solidFill>
              </a:rPr>
              <a:t>Preparation begins at a young age</a:t>
            </a:r>
            <a:endParaRPr sz="3200" b="1" dirty="0">
              <a:solidFill>
                <a:srgbClr val="A50034"/>
              </a:solidFill>
            </a:endParaRPr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◆"/>
            </a:pPr>
            <a:r>
              <a:rPr lang="en-US" sz="3200" b="1" dirty="0"/>
              <a:t>Dress/Hygiene</a:t>
            </a:r>
            <a:endParaRPr sz="3200" b="1" dirty="0"/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◆"/>
            </a:pPr>
            <a:r>
              <a:rPr lang="en-US" sz="3200" b="1" dirty="0"/>
              <a:t>Following Directions</a:t>
            </a:r>
            <a:endParaRPr sz="3200" b="1" dirty="0"/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◆"/>
            </a:pPr>
            <a:r>
              <a:rPr lang="en-US" sz="3200" b="1" dirty="0"/>
              <a:t>Time Management</a:t>
            </a:r>
            <a:endParaRPr sz="3200" b="1" dirty="0"/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◆"/>
            </a:pPr>
            <a:r>
              <a:rPr lang="en-US" sz="3200" b="1" dirty="0"/>
              <a:t>Work Tasks</a:t>
            </a:r>
            <a:endParaRPr sz="3200" b="1" dirty="0"/>
          </a:p>
          <a:p>
            <a:pPr marL="91440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◆"/>
            </a:pPr>
            <a:r>
              <a:rPr lang="en-US" sz="3200" b="1" dirty="0"/>
              <a:t>Communication and Socialization</a:t>
            </a:r>
            <a:endParaRPr sz="3200" b="1" dirty="0"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dirty="0"/>
          </a:p>
        </p:txBody>
      </p:sp>
      <p:sp>
        <p:nvSpPr>
          <p:cNvPr id="309" name="Google Shape;309;p36"/>
          <p:cNvSpPr txBox="1">
            <a:spLocks noGrp="1"/>
          </p:cNvSpPr>
          <p:nvPr>
            <p:ph type="title"/>
          </p:nvPr>
        </p:nvSpPr>
        <p:spPr>
          <a:xfrm>
            <a:off x="451575" y="465605"/>
            <a:ext cx="9771000" cy="65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Preparing for CIE…</a:t>
            </a:r>
            <a:r>
              <a:rPr lang="en-US" dirty="0">
                <a:solidFill>
                  <a:schemeClr val="tx1"/>
                </a:solidFill>
              </a:rPr>
              <a:t>START EARLY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-289368" y="4919335"/>
            <a:ext cx="11979797" cy="115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146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http://www.rcocdd.com/wp-content/uploads/2017/05/OCWBL1-OC-Pre-Employment-Skills-Development-Chart-7-18-16.pdf</a:t>
            </a:r>
            <a:endParaRPr sz="2000" b="1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1469" lvl="1" indent="0" algn="l" rtl="0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None/>
            </a:pPr>
            <a:endParaRPr sz="17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CE89B-B2B2-167B-F289-862D4FF20A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2D999-F363-F044-F9B7-936F3BE630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62955-E7D3-E21C-E320-0A9F15295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716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88352" y="2679771"/>
            <a:ext cx="113901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8" tIns="121868" rIns="121868" bIns="121868" rtlCol="0" anchor="b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" sz="4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North Orange Continuing Education</a:t>
            </a:r>
            <a:br>
              <a:rPr lang="en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</a:br>
            <a:b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Adam S.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Gottdank, Ph.D.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Dean, Disability Support Services (DSS)</a:t>
            </a:r>
            <a:endParaRPr lang="e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SS Disability Support Services logo">
            <a:extLst>
              <a:ext uri="{FF2B5EF4-FFF2-40B4-BE49-F238E27FC236}">
                <a16:creationId xmlns:a16="http://schemas.microsoft.com/office/drawing/2014/main" id="{326E0FCB-B71D-45F0-808C-DF3D5245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010" r="9824" b="22096"/>
          <a:stretch>
            <a:fillRect/>
          </a:stretch>
        </p:blipFill>
        <p:spPr bwMode="auto">
          <a:xfrm>
            <a:off x="9098970" y="82009"/>
            <a:ext cx="2479573" cy="140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7" descr="logo&#10;Western Association of Schools and Colleges&#10;Accrediting Commission for Schols">
            <a:extLst>
              <a:ext uri="{FF2B5EF4-FFF2-40B4-BE49-F238E27FC236}">
                <a16:creationId xmlns:a16="http://schemas.microsoft.com/office/drawing/2014/main" id="{98FCF691-A11C-4674-8343-8A9E65DA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845"/>
            <a:ext cx="1317696" cy="131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502AB-A7E1-4C46-AA53-46E2B553CFCF}"/>
              </a:ext>
            </a:extLst>
          </p:cNvPr>
          <p:cNvSpPr txBox="1"/>
          <p:nvPr/>
        </p:nvSpPr>
        <p:spPr>
          <a:xfrm>
            <a:off x="338822" y="5626601"/>
            <a:ext cx="11089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Inclusion in Higher Education &amp; Employment</a:t>
            </a:r>
          </a:p>
        </p:txBody>
      </p:sp>
      <p:pic>
        <p:nvPicPr>
          <p:cNvPr id="7" name="Picture 3" descr="logo NOCE North Orange Continuing Education">
            <a:extLst>
              <a:ext uri="{FF2B5EF4-FFF2-40B4-BE49-F238E27FC236}">
                <a16:creationId xmlns:a16="http://schemas.microsoft.com/office/drawing/2014/main" id="{2C5BB4E6-0303-4044-90C8-E4911B4A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72869"/>
            <a:ext cx="2995307" cy="140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459B-69E7-4D16-BD06-6A161506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4876800" cy="3962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committee on postsecondary &amp; employment inclusion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Picture of an instructor helping a student with an assignment on a computer">
            <a:extLst>
              <a:ext uri="{FF2B5EF4-FFF2-40B4-BE49-F238E27FC236}">
                <a16:creationId xmlns:a16="http://schemas.microsoft.com/office/drawing/2014/main" id="{036C310E-E2AA-42F6-8671-E1F190275DF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609601"/>
            <a:ext cx="6173163" cy="41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81AFDBE4-E1E7-4E58-A100-E54C947AC2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2237" y="228600"/>
            <a:ext cx="9283972" cy="534757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student needs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services that currently exist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services that are needed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 models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Research that promotes transition, inclusion, persistence, and success of students with disabilities</a:t>
            </a:r>
          </a:p>
          <a:p>
            <a:pPr lvl="2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postsecondary education &amp; employment</a:t>
            </a:r>
          </a:p>
          <a:p>
            <a:pPr lvl="2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intersectionality factors </a:t>
            </a:r>
          </a:p>
          <a:p>
            <a:pPr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provide recommendations to the OCLPA Steering Committee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best practices</a:t>
            </a:r>
          </a:p>
          <a:p>
            <a:pPr lvl="1" indent="-228600" defTabSz="91440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6" name="Content Placeholder 5" descr="A picture of a Disability Support Services Counselor facilitating a student discussion in a specialized lab that supports inclusion">
            <a:extLst>
              <a:ext uri="{FF2B5EF4-FFF2-40B4-BE49-F238E27FC236}">
                <a16:creationId xmlns:a16="http://schemas.microsoft.com/office/drawing/2014/main" id="{A96EACC9-4F2E-4DDF-BFB0-A53BCB9C4A9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01000" y="228601"/>
            <a:ext cx="3428620" cy="228860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hape 242">
            <a:extLst>
              <a:ext uri="{FF2B5EF4-FFF2-40B4-BE49-F238E27FC236}">
                <a16:creationId xmlns:a16="http://schemas.microsoft.com/office/drawing/2014/main" id="{818AA7F1-A5A7-4DE0-EFB2-94DB644DA855}"/>
              </a:ext>
            </a:extLst>
          </p:cNvPr>
          <p:cNvSpPr txBox="1">
            <a:spLocks/>
          </p:cNvSpPr>
          <p:nvPr/>
        </p:nvSpPr>
        <p:spPr>
          <a:xfrm>
            <a:off x="1828800" y="5652159"/>
            <a:ext cx="6629400" cy="774062"/>
          </a:xfrm>
          <a:prstGeom prst="rect">
            <a:avLst/>
          </a:prstGeom>
          <a:noFill/>
          <a:ln>
            <a:noFill/>
          </a:ln>
        </p:spPr>
        <p:txBody>
          <a:bodyPr vert="horz" lIns="121868" tIns="121868" rIns="121868" bIns="121868" rtlCol="0" anchor="ctr" anchorCtr="0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98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25000"/>
              <a:buFont typeface="Arial"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Purpose of sub-committee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Impact" panose="020B0806030902050204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472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20D7-2EB5-4C75-A76A-EF8C6ED6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609600"/>
            <a:ext cx="3657600" cy="14859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Promising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DE48-C90F-4D59-A165-264CF44A5F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097" y="477205"/>
            <a:ext cx="6286904" cy="5009196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Person-Centered Planning/Interactive Process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Specialized Counseling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Intrusive case management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Coordination of inclusive services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Educational Coaching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Specialized instructional labs and tutoring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Universal Design for Learning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Use of Emerging Technologies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Governance Policies </a:t>
            </a:r>
          </a:p>
        </p:txBody>
      </p:sp>
      <p:pic>
        <p:nvPicPr>
          <p:cNvPr id="6" name="Content Placeholder 5" descr="Instructor using technology to assist students">
            <a:extLst>
              <a:ext uri="{FF2B5EF4-FFF2-40B4-BE49-F238E27FC236}">
                <a16:creationId xmlns:a16="http://schemas.microsoft.com/office/drawing/2014/main" id="{CE07D49B-3E27-41D3-A218-B6EC96EDA9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65903"/>
            <a:ext cx="4810634" cy="32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F2FE7-E00B-7AD0-9990-EA24BA2C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D9B2-3908-436A-9E48-EB1F376D27F8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0D90D2C-28EA-4B50-7555-52F14E1BD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31656"/>
              </p:ext>
            </p:extLst>
          </p:nvPr>
        </p:nvGraphicFramePr>
        <p:xfrm>
          <a:off x="371475" y="2127250"/>
          <a:ext cx="11630026" cy="4389120"/>
        </p:xfrm>
        <a:graphic>
          <a:graphicData uri="http://schemas.openxmlformats.org/drawingml/2006/table">
            <a:tbl>
              <a:tblPr firstRow="1" bandRow="1">
                <a:tableStyleId>{3ED10168-DCFB-4002-B52B-4BAA771DDA43}</a:tableStyleId>
              </a:tblPr>
              <a:tblGrid>
                <a:gridCol w="5915025">
                  <a:extLst>
                    <a:ext uri="{9D8B030D-6E8A-4147-A177-3AD203B41FA5}">
                      <a16:colId xmlns:a16="http://schemas.microsoft.com/office/drawing/2014/main" val="1525761496"/>
                    </a:ext>
                  </a:extLst>
                </a:gridCol>
                <a:gridCol w="5715001">
                  <a:extLst>
                    <a:ext uri="{9D8B030D-6E8A-4147-A177-3AD203B41FA5}">
                      <a16:colId xmlns:a16="http://schemas.microsoft.com/office/drawing/2014/main" val="3563088789"/>
                    </a:ext>
                  </a:extLst>
                </a:gridCol>
              </a:tblGrid>
              <a:tr h="200691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Wingdings" panose="05000000000000000000" pitchFamily="2" charset="2"/>
                        <a:buChar char="§"/>
                      </a:pPr>
                      <a:r>
                        <a:rPr lang="en-US" sz="2800" u="none" strike="noStrike" cap="none" dirty="0">
                          <a:latin typeface="Aharoni"/>
                          <a:cs typeface="Aharoni"/>
                          <a:sym typeface="Aharoni"/>
                        </a:rPr>
                        <a:t>Anita Kwon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Wingdings" panose="05000000000000000000" pitchFamily="2" charset="2"/>
                        <a:buNone/>
                      </a:pPr>
                      <a:r>
                        <a:rPr lang="en-US" sz="2000" u="none" strike="noStrike" cap="none" dirty="0">
                          <a:latin typeface="Aharoni"/>
                          <a:cs typeface="Aharoni"/>
                          <a:sym typeface="Aharoni"/>
                        </a:rPr>
                        <a:t>    Regional Center of Orange County</a:t>
                      </a:r>
                      <a:endParaRPr lang="en-US" sz="2000" dirty="0"/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Employment &amp; Day Services Manager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  </a:t>
                      </a:r>
                      <a:r>
                        <a:rPr lang="en-US" sz="2000" b="1" u="sng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akwon@rcocdd.com</a:t>
                      </a: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(714) 796-5102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Wingdings" panose="05000000000000000000" pitchFamily="2" charset="2"/>
                        <a:buChar char="§"/>
                      </a:pPr>
                      <a:r>
                        <a:rPr lang="en-US" sz="2800" u="none" strike="noStrike" cap="none" dirty="0">
                          <a:latin typeface="Aharoni"/>
                          <a:cs typeface="Aharoni"/>
                          <a:sym typeface="Aharoni"/>
                        </a:rPr>
                        <a:t>Adam Gottdank, Ph.D.</a:t>
                      </a:r>
                      <a:endParaRPr lang="en-US" sz="2800" dirty="0"/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    </a:t>
                      </a: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North Orange Continuing Education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7663" marR="0" lvl="0" indent="-1158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Associate Dean Disability Support  Services</a:t>
                      </a: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 </a:t>
                      </a:r>
                      <a:r>
                        <a:rPr lang="en-US" sz="2000" b="1" u="sng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agottdank@NOCE.edu</a:t>
                      </a:r>
                      <a:endParaRPr lang="en-US" sz="2000" b="1" u="sng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haroni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 </a:t>
                      </a:r>
                      <a:r>
                        <a:rPr lang="en-US" sz="20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(714) 808-4716</a:t>
                      </a:r>
                      <a:endParaRPr lang="en-US" sz="200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191770"/>
                  </a:ext>
                </a:extLst>
              </a:tr>
              <a:tr h="232379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Wingdings" panose="05000000000000000000" pitchFamily="2" charset="2"/>
                        <a:buChar char="§"/>
                      </a:pPr>
                      <a:r>
                        <a:rPr lang="en-US" sz="2800" u="none" strike="noStrike" cap="none" dirty="0">
                          <a:latin typeface="Aharoni"/>
                          <a:cs typeface="Aharoni"/>
                          <a:sym typeface="Aharoni"/>
                        </a:rPr>
                        <a:t>Kathi Millett</a:t>
                      </a:r>
                      <a:endParaRPr lang="en-US" sz="2800" dirty="0"/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    </a:t>
                      </a: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Goodwill of Orange County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  Program Director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strike="noStrike" cap="none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  </a:t>
                      </a:r>
                      <a:r>
                        <a:rPr lang="en-US" sz="2000" b="1" u="sng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kathi@ocgoodwill.org</a:t>
                      </a: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(714) 240-7328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Wingdings" panose="05000000000000000000" pitchFamily="2" charset="2"/>
                        <a:buChar char="§"/>
                      </a:pPr>
                      <a:r>
                        <a:rPr lang="en-US" sz="2800" u="none" strike="noStrike" cap="none" dirty="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Linda O’Neal, M.A.</a:t>
                      </a:r>
                      <a:endParaRPr lang="en-US" sz="2800" dirty="0"/>
                    </a:p>
                    <a:p>
                      <a:pPr marL="290513" marR="0" lvl="0" indent="-2905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u="none" strike="noStrike" cap="none" dirty="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    </a:t>
                      </a: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Chapman University, Thompson Policy       Institute</a:t>
                      </a:r>
                      <a:r>
                        <a:rPr lang="en-US" sz="2000" b="1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, </a:t>
                      </a: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SDSU II and RCOC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 dirty="0"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  Transition Specialist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</a:rPr>
                        <a:t>    </a:t>
                      </a:r>
                      <a:r>
                        <a:rPr lang="en-US" sz="2000" b="1" u="sng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Aharoni"/>
                          <a:cs typeface="Arial" panose="020B0604020202020204" pitchFamily="34" charset="0"/>
                          <a:sym typeface="Aharon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linda_oneal@cox.net</a:t>
                      </a:r>
                      <a:endParaRPr lang="en-US" sz="2000" b="1" u="sng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Aharoni"/>
                        <a:cs typeface="Arial" panose="020B0604020202020204" pitchFamily="34" charset="0"/>
                        <a:sym typeface="Aharoni"/>
                      </a:endParaRPr>
                    </a:p>
                    <a:p>
                      <a:pPr marL="227013" marR="0" lvl="0" indent="-2270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haroni"/>
                        </a:rPr>
                        <a:t>    (949) 374-0270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25330"/>
                  </a:ext>
                </a:extLst>
              </a:tr>
            </a:tbl>
          </a:graphicData>
        </a:graphic>
      </p:graphicFrame>
      <p:pic>
        <p:nvPicPr>
          <p:cNvPr id="4" name="Google Shape;423;p2">
            <a:extLst>
              <a:ext uri="{FF2B5EF4-FFF2-40B4-BE49-F238E27FC236}">
                <a16:creationId xmlns:a16="http://schemas.microsoft.com/office/drawing/2014/main" id="{A6AA9B4E-95A9-EA58-7D29-51B248521E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152" y="372803"/>
            <a:ext cx="1489061" cy="141393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77B06-B217-4952-A720-929284CE846C}"/>
              </a:ext>
            </a:extLst>
          </p:cNvPr>
          <p:cNvSpPr txBox="1"/>
          <p:nvPr/>
        </p:nvSpPr>
        <p:spPr>
          <a:xfrm>
            <a:off x="3446860" y="695048"/>
            <a:ext cx="60936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OCLPA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PRESENTERS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017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DE48-C90F-4D59-A165-264CF44A5F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1" y="228601"/>
            <a:ext cx="6084859" cy="510539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Ally Programs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Technology training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Peer Mentors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Teaching students to navigate campus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Labs that support neuro-diversity 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Co-enrollment in DSS classes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Specialized AA degree or certification 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/ mobility training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Partner with independent living programs</a:t>
            </a:r>
          </a:p>
        </p:txBody>
      </p:sp>
      <p:pic>
        <p:nvPicPr>
          <p:cNvPr id="6" name="Content Placeholder 5" descr="DSS professional working with students in a small group, specialized lab setting">
            <a:extLst>
              <a:ext uri="{FF2B5EF4-FFF2-40B4-BE49-F238E27FC236}">
                <a16:creationId xmlns:a16="http://schemas.microsoft.com/office/drawing/2014/main" id="{CE07D49B-3E27-41D3-A218-B6EC96EDA9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588" y="1945658"/>
            <a:ext cx="4921089" cy="32784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A3F19D-9089-53D9-4340-91816484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157523"/>
            <a:ext cx="3657600" cy="14859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Promising Practices</a:t>
            </a:r>
          </a:p>
        </p:txBody>
      </p:sp>
    </p:spTree>
    <p:extLst>
      <p:ext uri="{BB962C8B-B14F-4D97-AF65-F5344CB8AC3E}">
        <p14:creationId xmlns:p14="http://schemas.microsoft.com/office/powerpoint/2010/main" val="2051558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Picture of sign post. Job. Education">
            <a:extLst>
              <a:ext uri="{FF2B5EF4-FFF2-40B4-BE49-F238E27FC236}">
                <a16:creationId xmlns:a16="http://schemas.microsoft.com/office/drawing/2014/main" id="{551735D9-DEF2-416E-A08C-DA6550AB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521">
            <a:off x="7558804" y="2252342"/>
            <a:ext cx="3502763" cy="35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075572-2527-4A13-A3B0-5713EBFB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275459"/>
            <a:ext cx="10969943" cy="114290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Inclusion: 2 Broad Pathways</a:t>
            </a:r>
          </a:p>
        </p:txBody>
      </p:sp>
      <p:graphicFrame>
        <p:nvGraphicFramePr>
          <p:cNvPr id="30" name="TextBox 18">
            <a:extLst>
              <a:ext uri="{FF2B5EF4-FFF2-40B4-BE49-F238E27FC236}">
                <a16:creationId xmlns:a16="http://schemas.microsoft.com/office/drawing/2014/main" id="{19641757-0CAA-4704-BC92-51D6058CCCBD}"/>
              </a:ext>
            </a:extLst>
          </p:cNvPr>
          <p:cNvGraphicFramePr/>
          <p:nvPr/>
        </p:nvGraphicFramePr>
        <p:xfrm>
          <a:off x="347341" y="1295400"/>
          <a:ext cx="6940154" cy="4051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4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36B3D-5B6B-C242-3244-7DB4AF9323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 descr="Picture of Book Cover. Transition, A Conversation with Parents: A Guide for Individuals with Disabilities, their Parents, and the Professionals Dedicated to Serving Them, 1st Edition.">
            <a:extLst>
              <a:ext uri="{FF2B5EF4-FFF2-40B4-BE49-F238E27FC236}">
                <a16:creationId xmlns:a16="http://schemas.microsoft.com/office/drawing/2014/main" id="{D2A50A06-A9B8-22A1-89AC-EF2C40AD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2" y="519289"/>
            <a:ext cx="10264010" cy="58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0986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414627"/>
            <a:ext cx="11044052" cy="654889"/>
          </a:xfrm>
        </p:spPr>
        <p:txBody>
          <a:bodyPr>
            <a:noAutofit/>
          </a:bodyPr>
          <a:lstStyle/>
          <a:p>
            <a:r>
              <a:rPr lang="en-US" sz="3200" dirty="0"/>
              <a:t>Community Partners Working for </a:t>
            </a:r>
            <a:r>
              <a:rPr lang="en-US" sz="3200" dirty="0">
                <a:solidFill>
                  <a:srgbClr val="006600"/>
                </a:solidFill>
              </a:rPr>
              <a:t>CIE</a:t>
            </a:r>
            <a:r>
              <a:rPr lang="en-US" sz="3200" dirty="0"/>
              <a:t> Success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3034" y="3082915"/>
            <a:ext cx="1353701" cy="1155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53" y="1494131"/>
            <a:ext cx="1104235" cy="127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0" y="3163542"/>
            <a:ext cx="2906646" cy="1243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10" y="5434668"/>
            <a:ext cx="3436646" cy="1155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838" y="1243110"/>
            <a:ext cx="1878160" cy="1823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65" y="4630132"/>
            <a:ext cx="6381960" cy="654889"/>
          </a:xfrm>
          <a:prstGeom prst="rect">
            <a:avLst/>
          </a:prstGeom>
        </p:spPr>
      </p:pic>
      <p:pic>
        <p:nvPicPr>
          <p:cNvPr id="14" name="Content Placeholder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1" y="5798547"/>
            <a:ext cx="2038584" cy="70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8099" y="3046639"/>
            <a:ext cx="2408796" cy="1109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8099" y="5359700"/>
            <a:ext cx="1704881" cy="1332806"/>
          </a:xfrm>
          <a:prstGeom prst="rect">
            <a:avLst/>
          </a:prstGeom>
        </p:spPr>
      </p:pic>
      <p:pic>
        <p:nvPicPr>
          <p:cNvPr id="6" name="Google Shape;210;p40">
            <a:extLst>
              <a:ext uri="{FF2B5EF4-FFF2-40B4-BE49-F238E27FC236}">
                <a16:creationId xmlns:a16="http://schemas.microsoft.com/office/drawing/2014/main" id="{A1BE5C5A-4DCF-15C7-0FBA-181442B724C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7330" y="1715511"/>
            <a:ext cx="2473475" cy="6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5;p40">
            <a:extLst>
              <a:ext uri="{FF2B5EF4-FFF2-40B4-BE49-F238E27FC236}">
                <a16:creationId xmlns:a16="http://schemas.microsoft.com/office/drawing/2014/main" id="{7ABCA7CF-E4A9-BBB4-7A8A-A0516E14F99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44280" y="1341981"/>
            <a:ext cx="2370776" cy="101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EC884-ABAE-87A6-7AD3-E58E079191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3162" y="1454582"/>
            <a:ext cx="1167465" cy="12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1C514-93FE-C2C0-BF5A-F5A79D11CA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314D7-918E-6662-61C3-89F86847A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04" y="215001"/>
            <a:ext cx="4574248" cy="6427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881748D-9D70-E4BD-6C1F-28DCF8FBE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22" y="652922"/>
            <a:ext cx="2914650" cy="2892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1B6B-BA69-5872-E70A-84CB9B23895D}"/>
              </a:ext>
            </a:extLst>
          </p:cNvPr>
          <p:cNvSpPr txBox="1"/>
          <p:nvPr/>
        </p:nvSpPr>
        <p:spPr>
          <a:xfrm>
            <a:off x="5635038" y="4304883"/>
            <a:ext cx="6093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Arial Nova" panose="020B0504020202020204" pitchFamily="34" charset="0"/>
              </a:rPr>
              <a:t>OCLPA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Nova" panose="020B0504020202020204" pitchFamily="34" charset="0"/>
              </a:rPr>
              <a:t>Person Driven Planning Document</a:t>
            </a:r>
          </a:p>
        </p:txBody>
      </p:sp>
    </p:spTree>
    <p:extLst>
      <p:ext uri="{BB962C8B-B14F-4D97-AF65-F5344CB8AC3E}">
        <p14:creationId xmlns:p14="http://schemas.microsoft.com/office/powerpoint/2010/main" val="10006371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>
            <a:extLst>
              <a:ext uri="{FF2B5EF4-FFF2-40B4-BE49-F238E27FC236}">
                <a16:creationId xmlns:a16="http://schemas.microsoft.com/office/drawing/2014/main" id="{7BFEAB22-CF5A-42A0-8189-EED9FD0F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73" y="198666"/>
            <a:ext cx="3421728" cy="27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9" name="Picture 3">
            <a:extLst>
              <a:ext uri="{FF2B5EF4-FFF2-40B4-BE49-F238E27FC236}">
                <a16:creationId xmlns:a16="http://schemas.microsoft.com/office/drawing/2014/main" id="{7F27052B-7511-4490-9272-9D6B2CC4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" y="1223550"/>
            <a:ext cx="3869045" cy="41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559E4A3-28A2-48A2-9C08-AEF4247E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99" y="3274639"/>
            <a:ext cx="2230404" cy="270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9E8C04-7AA0-4EDA-830A-8DB6EFE13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142" y="198666"/>
            <a:ext cx="3094776" cy="2703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4AC09-B0EC-4259-BEB3-FDAF2269D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759" y="3217910"/>
            <a:ext cx="2390908" cy="2760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D0960-A34F-491C-AA3C-E474C276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839" y="3274639"/>
            <a:ext cx="2230404" cy="270346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50C54-907F-4883-8C1A-A8D5BA93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5CC98E-F600-400E-97E1-58AA5ECCB797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5DC1C-A4D6-4F5C-BF95-6E6589FE66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6" y="371573"/>
            <a:ext cx="1878421" cy="205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983" y="107538"/>
            <a:ext cx="597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OCLPA SUCCESS STORY: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ALEX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9388" y="844904"/>
            <a:ext cx="309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North Orange Continuing Education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0824" y="2609217"/>
            <a:ext cx="2279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Regional Center of Orange County (RCOC)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4319" y="5320216"/>
            <a:ext cx="284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Department of Rehabilitation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(DOR)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2144" y="5624015"/>
            <a:ext cx="1721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Project 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914" y="2668514"/>
            <a:ext cx="274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GOAL!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Competitive Integrated Employment (CIE)</a:t>
            </a:r>
          </a:p>
        </p:txBody>
      </p:sp>
      <p:sp>
        <p:nvSpPr>
          <p:cNvPr id="14" name="Down Arrow 13"/>
          <p:cNvSpPr/>
          <p:nvPr/>
        </p:nvSpPr>
        <p:spPr>
          <a:xfrm rot="18428460">
            <a:off x="8641911" y="1399556"/>
            <a:ext cx="1127343" cy="955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5" name="Down Arrow 14"/>
          <p:cNvSpPr/>
          <p:nvPr/>
        </p:nvSpPr>
        <p:spPr>
          <a:xfrm rot="2396760">
            <a:off x="8914367" y="3862642"/>
            <a:ext cx="1127343" cy="12216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6" name="Down Arrow 15"/>
          <p:cNvSpPr/>
          <p:nvPr/>
        </p:nvSpPr>
        <p:spPr>
          <a:xfrm rot="5400000">
            <a:off x="6427891" y="5190235"/>
            <a:ext cx="1127343" cy="1305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7" name="Down Arrow 16"/>
          <p:cNvSpPr/>
          <p:nvPr/>
        </p:nvSpPr>
        <p:spPr>
          <a:xfrm rot="8829433">
            <a:off x="1791910" y="4171519"/>
            <a:ext cx="1127343" cy="955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69040" y="5597235"/>
            <a:ext cx="1956005" cy="973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914" y="2705818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93985" y="5092236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412338" y="2450585"/>
            <a:ext cx="2836711" cy="1332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16375" y="630758"/>
            <a:ext cx="2866850" cy="128932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7168456" y="606753"/>
            <a:ext cx="2023296" cy="6259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73322" y="279601"/>
            <a:ext cx="2104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Disabled Student  Services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WorkAbility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 III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7019643" y="1187014"/>
            <a:ext cx="2199771" cy="394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42872" y="966569"/>
            <a:ext cx="250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Cypress College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 flipV="1">
            <a:off x="2854219" y="758007"/>
            <a:ext cx="1462156" cy="646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54810" y="262853"/>
            <a:ext cx="1307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RCOC: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Tailored Day Services</a:t>
            </a:r>
          </a:p>
        </p:txBody>
      </p:sp>
      <p:cxnSp>
        <p:nvCxnSpPr>
          <p:cNvPr id="33" name="Straight Arrow Connector 32"/>
          <p:cNvCxnSpPr>
            <a:cxnSpLocks/>
            <a:stCxn id="11" idx="1"/>
          </p:cNvCxnSpPr>
          <p:nvPr/>
        </p:nvCxnSpPr>
        <p:spPr>
          <a:xfrm flipH="1" flipV="1">
            <a:off x="2992976" y="5469824"/>
            <a:ext cx="662514" cy="269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51181" y="5194331"/>
            <a:ext cx="1307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DOR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 flipH="1" flipV="1">
            <a:off x="2422842" y="5635703"/>
            <a:ext cx="957664" cy="365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7914" y="5361075"/>
            <a:ext cx="153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Goodwill of Orange County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5315248" y="5840920"/>
            <a:ext cx="616093" cy="268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4449" y="6017890"/>
            <a:ext cx="25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Kaiser Permanente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Anaheim Medical Center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5021853" y="5534972"/>
            <a:ext cx="519078" cy="1882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630686" y="5550773"/>
            <a:ext cx="1307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RCOC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93682" y="5254066"/>
            <a:ext cx="146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NOCE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 flipH="1">
            <a:off x="2782656" y="6272991"/>
            <a:ext cx="669488" cy="9240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57942" y="79700"/>
            <a:ext cx="11887200" cy="665633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sp>
        <p:nvSpPr>
          <p:cNvPr id="51" name="Down Arrow 50"/>
          <p:cNvSpPr/>
          <p:nvPr/>
        </p:nvSpPr>
        <p:spPr>
          <a:xfrm rot="14953566">
            <a:off x="2380921" y="1286362"/>
            <a:ext cx="1127343" cy="906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73" y="2558896"/>
            <a:ext cx="3484931" cy="264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EADA-9F1F-4963-BE34-A66FADF83E8E}"/>
              </a:ext>
            </a:extLst>
          </p:cNvPr>
          <p:cNvSpPr txBox="1"/>
          <p:nvPr/>
        </p:nvSpPr>
        <p:spPr>
          <a:xfrm>
            <a:off x="3560672" y="1921666"/>
            <a:ext cx="523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Alex: Employed at Kaiser Permanente Irvine Medical Center (40 hrs./wk. at $18/hr.)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4128E-D1D8-4FE5-A052-ABD56F3A12A7}"/>
              </a:ext>
            </a:extLst>
          </p:cNvPr>
          <p:cNvSpPr txBox="1"/>
          <p:nvPr/>
        </p:nvSpPr>
        <p:spPr>
          <a:xfrm>
            <a:off x="10239023" y="4289196"/>
            <a:ext cx="1648178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RCOC: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Transportation provided by OC Cab. Co.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05E2F-366A-4B5D-85CF-E9C7E63344F4}"/>
              </a:ext>
            </a:extLst>
          </p:cNvPr>
          <p:cNvSpPr txBox="1"/>
          <p:nvPr/>
        </p:nvSpPr>
        <p:spPr>
          <a:xfrm>
            <a:off x="209318" y="4308250"/>
            <a:ext cx="1494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GOC: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Supported Employment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A0851-553C-4545-A928-4F0D8E6509AA}"/>
              </a:ext>
            </a:extLst>
          </p:cNvPr>
          <p:cNvSpPr txBox="1"/>
          <p:nvPr/>
        </p:nvSpPr>
        <p:spPr>
          <a:xfrm>
            <a:off x="5321855" y="6195906"/>
            <a:ext cx="154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CU Thompson Policy Institute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5C7B63D-59AB-40C5-9191-DDFE30D056F5}"/>
              </a:ext>
            </a:extLst>
          </p:cNvPr>
          <p:cNvCxnSpPr>
            <a:cxnSpLocks/>
          </p:cNvCxnSpPr>
          <p:nvPr/>
        </p:nvCxnSpPr>
        <p:spPr>
          <a:xfrm flipH="1" flipV="1">
            <a:off x="3975265" y="5243303"/>
            <a:ext cx="40004" cy="361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6AFB200-D77B-40DB-9E15-DDBA34171B7A}"/>
              </a:ext>
            </a:extLst>
          </p:cNvPr>
          <p:cNvSpPr txBox="1"/>
          <p:nvPr/>
        </p:nvSpPr>
        <p:spPr>
          <a:xfrm>
            <a:off x="3237906" y="4995866"/>
            <a:ext cx="120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ckwell" panose="02060603020205020403"/>
                <a:ea typeface="+mn-ea"/>
                <a:cs typeface="Arial"/>
                <a:sym typeface="Arial"/>
              </a:rPr>
              <a:t>Families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BC11FAE-CB05-4232-89C3-6E24E5D2A2F4}"/>
              </a:ext>
            </a:extLst>
          </p:cNvPr>
          <p:cNvCxnSpPr>
            <a:cxnSpLocks/>
          </p:cNvCxnSpPr>
          <p:nvPr/>
        </p:nvCxnSpPr>
        <p:spPr>
          <a:xfrm>
            <a:off x="4901938" y="6498586"/>
            <a:ext cx="429503" cy="65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56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>
            <a:spLocks noGrp="1"/>
          </p:cNvSpPr>
          <p:nvPr>
            <p:ph type="title"/>
          </p:nvPr>
        </p:nvSpPr>
        <p:spPr>
          <a:xfrm>
            <a:off x="1745870" y="508913"/>
            <a:ext cx="97710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75"/>
              <a:buFont typeface="Arial"/>
              <a:buNone/>
            </a:pPr>
            <a:r>
              <a:rPr lang="en-US" sz="2500" b="1" dirty="0"/>
              <a:t>ORANGE COUNTY COMPANIES WHO HAVE HIRED PROJECT SEARCH GRADUATES </a:t>
            </a:r>
            <a:endParaRPr sz="2500" dirty="0"/>
          </a:p>
        </p:txBody>
      </p:sp>
      <p:sp>
        <p:nvSpPr>
          <p:cNvPr id="438" name="Google Shape;438;p54"/>
          <p:cNvSpPr txBox="1">
            <a:spLocks noGrp="1"/>
          </p:cNvSpPr>
          <p:nvPr>
            <p:ph type="body" idx="1"/>
          </p:nvPr>
        </p:nvSpPr>
        <p:spPr>
          <a:xfrm>
            <a:off x="3536598" y="1481575"/>
            <a:ext cx="35943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UCI Medical Center 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CHOC Children’s Hospital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Kaiser Permanente Irvine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Manhattan Data LLC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Brackens Kitchen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White Bottle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Irvine Regional Outdoor Education Center</a:t>
            </a:r>
            <a:endParaRPr sz="2000" dirty="0"/>
          </a:p>
          <a:p>
            <a:pPr marL="312528" lvl="0" indent="-2687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Goodwill of Orange County</a:t>
            </a:r>
            <a:endParaRPr sz="2000" dirty="0"/>
          </a:p>
          <a:p>
            <a:pPr marL="312527" lvl="0" indent="-2687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-US" sz="2000" dirty="0">
                <a:solidFill>
                  <a:schemeClr val="dk1"/>
                </a:solidFill>
              </a:rPr>
              <a:t>St. Jude Medical Center</a:t>
            </a:r>
            <a:endParaRPr sz="2000" dirty="0"/>
          </a:p>
        </p:txBody>
      </p:sp>
      <p:sp>
        <p:nvSpPr>
          <p:cNvPr id="439" name="Google Shape;439;p54"/>
          <p:cNvSpPr txBox="1"/>
          <p:nvPr/>
        </p:nvSpPr>
        <p:spPr>
          <a:xfrm>
            <a:off x="7649025" y="1564992"/>
            <a:ext cx="4091400" cy="372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/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Los Alamitos Armed Forces Training Base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Micro-Center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Ruff House Pet Care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Capstone Financial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St. Joseph’s Hospital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Volcom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Alta-Med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Kaiser Anaheim Medical Center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Village Green Foods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8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Macy’s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312527" marR="0" lvl="0" indent="-2860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Montserrat"/>
              <a:buChar char="➔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Chic Party Rentals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0" name="Google Shape;44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520" y="236376"/>
            <a:ext cx="1353700" cy="127798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4"/>
          <p:cNvSpPr txBox="1"/>
          <p:nvPr/>
        </p:nvSpPr>
        <p:spPr>
          <a:xfrm>
            <a:off x="493175" y="3247375"/>
            <a:ext cx="2635800" cy="1918800"/>
          </a:xfrm>
          <a:prstGeom prst="rect">
            <a:avLst/>
          </a:prstGeom>
          <a:solidFill>
            <a:srgbClr val="EAEAEA"/>
          </a:solidFill>
          <a:ln w="28575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Goodwill OC Leadership: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Rick Adams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Kathi Millett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Diana Nevarez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Al Rivera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575" y="1763276"/>
            <a:ext cx="2743150" cy="15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C2FB-9B3B-27A2-2F7E-872BF7E9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AFAF2-6FF8-8503-B333-7417A5CFA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796B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9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96B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9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9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96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lang="en-US" sz="2400" b="1" dirty="0">
                <a:solidFill>
                  <a:srgbClr val="0079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Aaron Nguyen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06700" marR="0" indent="-2806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9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lang="en-US" sz="2400" b="1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Warehouse Assistant, MRO Warehouse (Maintenance/Repairs/</a:t>
            </a:r>
          </a:p>
          <a:p>
            <a:pPr marL="2806700" marR="0" indent="-2806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808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</a:t>
            </a:r>
            <a:r>
              <a:rPr lang="en-US" sz="2400" b="1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Operations)</a:t>
            </a:r>
            <a:endParaRPr lang="en-US" sz="2400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C015D-EE99-2F7D-1294-38C92427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1" y="1133075"/>
            <a:ext cx="3534600" cy="460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33353-291F-28DE-8637-3D676D58B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539" y="350681"/>
            <a:ext cx="2495550" cy="2908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0FD55-AC4B-6723-5A3D-2AC27ECDEE88}"/>
              </a:ext>
            </a:extLst>
          </p:cNvPr>
          <p:cNvSpPr txBox="1"/>
          <p:nvPr/>
        </p:nvSpPr>
        <p:spPr>
          <a:xfrm>
            <a:off x="7457090" y="1178389"/>
            <a:ext cx="440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</a:t>
            </a:r>
          </a:p>
          <a:p>
            <a:r>
              <a:rPr lang="en-US" sz="2400" b="1" dirty="0">
                <a:solidFill>
                  <a:srgbClr val="008080"/>
                </a:solidFill>
              </a:rPr>
              <a:t>    Pei Hsein Lin</a:t>
            </a:r>
          </a:p>
          <a:p>
            <a:r>
              <a:rPr lang="en-US" sz="2400" b="1" dirty="0">
                <a:solidFill>
                  <a:srgbClr val="008080"/>
                </a:solidFill>
              </a:rPr>
              <a:t>    Lab Assistant Star Lab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C98ED-A58D-06A7-63D1-31CF0ACC9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539" y="3598481"/>
            <a:ext cx="2495550" cy="308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F3F1C-851A-A053-6650-0475B0017338}"/>
              </a:ext>
            </a:extLst>
          </p:cNvPr>
          <p:cNvSpPr txBox="1"/>
          <p:nvPr/>
        </p:nvSpPr>
        <p:spPr>
          <a:xfrm>
            <a:off x="8161867" y="222670"/>
            <a:ext cx="3695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PIP to CIE</a:t>
            </a:r>
          </a:p>
        </p:txBody>
      </p:sp>
    </p:spTree>
    <p:extLst>
      <p:ext uri="{BB962C8B-B14F-4D97-AF65-F5344CB8AC3E}">
        <p14:creationId xmlns:p14="http://schemas.microsoft.com/office/powerpoint/2010/main" val="4253061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FDC89-EE7F-FC04-E980-5FC8649A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EC922-B819-A514-3C9B-A481F0738D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574101" y="1123825"/>
            <a:ext cx="3534600" cy="46011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ontserrat Black"/>
                <a:ea typeface="Montserrat Black"/>
                <a:cs typeface="Montserrat Black"/>
                <a:sym typeface="Montserrat Black"/>
              </a:rPr>
              <a:t>CU THOMPSON POLICY </a:t>
            </a:r>
            <a:br>
              <a:rPr lang="en-US" dirty="0"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dirty="0">
                <a:latin typeface="Montserrat Black"/>
                <a:ea typeface="Montserrat Black"/>
                <a:cs typeface="Montserrat Black"/>
                <a:sym typeface="Montserrat Black"/>
              </a:rPr>
              <a:t>TRANSITION INITIATIVE</a:t>
            </a:r>
            <a:br>
              <a:rPr lang="en-US" dirty="0"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dirty="0">
                <a:latin typeface="Montserrat Black"/>
                <a:ea typeface="Montserrat Black"/>
                <a:cs typeface="Montserrat Black"/>
                <a:sym typeface="Montserrat Black"/>
              </a:rPr>
              <a:t>OCLPA GOOGLE DRIVE</a:t>
            </a:r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4943670" y="972457"/>
            <a:ext cx="7030616" cy="4980215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900" b="1" dirty="0">
                <a:solidFill>
                  <a:srgbClr val="231F20"/>
                </a:solidFill>
              </a:rPr>
              <a:t>Materials from today’s presentation are available in the TPI OCLPA Google Shared files as follows: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3900" b="1" dirty="0">
              <a:solidFill>
                <a:srgbClr val="231F2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89C9B"/>
              </a:buClr>
              <a:buSzPts val="2720"/>
              <a:buFont typeface="Noto Sans Symbols"/>
              <a:buNone/>
            </a:pPr>
            <a:r>
              <a:rPr lang="en-US" sz="2600" b="1" dirty="0">
                <a:solidFill>
                  <a:schemeClr val="tx1"/>
                </a:solidFill>
              </a:rPr>
              <a:t>       </a:t>
            </a:r>
            <a:r>
              <a:rPr lang="en-US" sz="2600" b="1" dirty="0">
                <a:solidFill>
                  <a:srgbClr val="0000CC"/>
                </a:solidFill>
              </a:rPr>
              <a:t>https://drive.google.com/drive/folders/1pobyTxWMasNUZYZJ-7BSqfucZeupF9Br?u           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89C9B"/>
              </a:buClr>
              <a:buSzPts val="2720"/>
              <a:buFont typeface="Noto Sans Symbols"/>
              <a:buNone/>
            </a:pPr>
            <a:endParaRPr lang="en-US" sz="3200" b="1" dirty="0">
              <a:solidFill>
                <a:srgbClr val="0000C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89C9B"/>
              </a:buClr>
              <a:buSzPts val="2720"/>
              <a:buFont typeface="Noto Sans Symbols"/>
              <a:buNone/>
            </a:pPr>
            <a:r>
              <a:rPr lang="en-US" sz="3200" b="1" dirty="0">
                <a:solidFill>
                  <a:schemeClr val="tx1"/>
                </a:solidFill>
              </a:rPr>
              <a:t>                     Tiny URL:</a:t>
            </a:r>
            <a:endParaRPr sz="32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</a:rPr>
              <a:t>  </a:t>
            </a:r>
            <a:endParaRPr lang="en-US" sz="3200" b="1" dirty="0">
              <a:solidFill>
                <a:srgbClr val="0099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dirty="0">
                <a:solidFill>
                  <a:srgbClr val="009900"/>
                </a:solidFill>
              </a:rPr>
              <a:t>      https://tinyurl.com/mr3u87js        </a:t>
            </a:r>
            <a:r>
              <a:rPr lang="en-US" sz="36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3600" b="1" dirty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"/>
          <p:cNvSpPr/>
          <p:nvPr/>
        </p:nvSpPr>
        <p:spPr>
          <a:xfrm>
            <a:off x="-31650" y="-110225"/>
            <a:ext cx="12234000" cy="2653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2" name="Google Shape;512;p63"/>
          <p:cNvSpPr txBox="1">
            <a:spLocks noGrp="1"/>
          </p:cNvSpPr>
          <p:nvPr>
            <p:ph type="ctrTitle" idx="4294967295"/>
          </p:nvPr>
        </p:nvSpPr>
        <p:spPr>
          <a:xfrm>
            <a:off x="489850" y="875875"/>
            <a:ext cx="10970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lang="en-US" sz="4800" i="1" dirty="0">
                <a:solidFill>
                  <a:srgbClr val="231F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Thanks for the opportunity to meet with you...</a:t>
            </a:r>
            <a:endParaRPr i="1" dirty="0">
              <a:solidFill>
                <a:srgbClr val="231F2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14" name="Google Shape;51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9682" y="2871610"/>
            <a:ext cx="1310823" cy="1180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7569" y="4650530"/>
            <a:ext cx="2091073" cy="10400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87724-34EF-3A04-A1CA-7D740C21D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384" y="2662275"/>
            <a:ext cx="2146297" cy="137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693B9-33A9-15D3-BB82-A603E831CB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30D683-A327-DF78-73ED-CC52808C3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0" y="4632835"/>
            <a:ext cx="2091073" cy="105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F5BB6-8413-C9DC-3F8A-233CA26F9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5212" y="4404337"/>
            <a:ext cx="1715338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CA0B2-C41B-3C05-4196-41AFCB9D6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50" y="4314426"/>
            <a:ext cx="1676400" cy="15377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925763" y="403850"/>
            <a:ext cx="10340400" cy="5463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85" name="Google Shape;85;p12"/>
          <p:cNvSpPr/>
          <p:nvPr/>
        </p:nvSpPr>
        <p:spPr>
          <a:xfrm>
            <a:off x="-31650" y="6139250"/>
            <a:ext cx="12234000" cy="798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 l="129" r="129"/>
          <a:stretch/>
        </p:blipFill>
        <p:spPr>
          <a:xfrm>
            <a:off x="10454800" y="6207812"/>
            <a:ext cx="1537249" cy="6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71E2A-9D26-58FF-5F5F-6AC0210E7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52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C91F7-CCA3-4E88-7762-06862B086A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EE660-8540-ADFF-E531-9BC2D0B5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17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505A4-BA5F-EA4C-5B15-D90067A5A540}"/>
              </a:ext>
            </a:extLst>
          </p:cNvPr>
          <p:cNvSpPr txBox="1"/>
          <p:nvPr/>
        </p:nvSpPr>
        <p:spPr>
          <a:xfrm>
            <a:off x="4122057" y="1100139"/>
            <a:ext cx="300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Transitionca.org</a:t>
            </a:r>
          </a:p>
        </p:txBody>
      </p:sp>
    </p:spTree>
    <p:extLst>
      <p:ext uri="{BB962C8B-B14F-4D97-AF65-F5344CB8AC3E}">
        <p14:creationId xmlns:p14="http://schemas.microsoft.com/office/powerpoint/2010/main" val="387579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ctrTitle" idx="4294967295"/>
          </p:nvPr>
        </p:nvSpPr>
        <p:spPr>
          <a:xfrm>
            <a:off x="6171902" y="2211656"/>
            <a:ext cx="5635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Arial"/>
              <a:buNone/>
            </a:pPr>
            <a:br>
              <a:rPr lang="en-US" sz="480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br>
              <a:rPr lang="en-US" sz="480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sz="4800" dirty="0">
                <a:solidFill>
                  <a:srgbClr val="FF66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ORANGE COUNTY</a:t>
            </a:r>
            <a:br>
              <a:rPr lang="en-US" sz="480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sz="4800" dirty="0">
                <a:solidFill>
                  <a:srgbClr val="0070C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LOCAL PARTNERSHIP AGREEMENT</a:t>
            </a:r>
            <a:br>
              <a:rPr lang="en-US" sz="480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48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3">
            <a:alphaModFix/>
          </a:blip>
          <a:srcRect t="8589"/>
          <a:stretch/>
        </p:blipFill>
        <p:spPr>
          <a:xfrm>
            <a:off x="2" y="3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6618228" y="5323375"/>
            <a:ext cx="3082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Logo developed b</a:t>
            </a:r>
            <a:r>
              <a:rPr lang="en-US" sz="1700" dirty="0">
                <a:latin typeface="Montserrat"/>
                <a:ea typeface="Montserrat"/>
                <a:cs typeface="Montserrat"/>
                <a:sym typeface="Montserrat"/>
              </a:rPr>
              <a:t>y</a:t>
            </a:r>
            <a:endParaRPr sz="17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ibre Franklin"/>
              <a:buNone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Dane Cangro, Tustin USD</a:t>
            </a:r>
            <a:endParaRPr sz="17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BCD2A-A520-59D0-276E-F0AD034DB4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1344600" y="3188886"/>
            <a:ext cx="3684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100000"/>
              <a:buFont typeface="Arial"/>
              <a:buNone/>
            </a:pPr>
            <a:br>
              <a:rPr lang="en-US" sz="4800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800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ORANGE COUNTY LPA </a:t>
            </a:r>
            <a:r>
              <a:rPr lang="en-US" sz="4800" dirty="0">
                <a:solidFill>
                  <a:srgbClr val="FF66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PURPOSE</a:t>
            </a:r>
            <a:endParaRPr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50" y="872525"/>
            <a:ext cx="1812350" cy="2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25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The purpose of the Orange County Local Partnership Agreement (OCLPA) is to enhance partnerships that promote preparation for and achievement of competitive integrated employment (CIE) for</a:t>
            </a:r>
            <a:endParaRPr sz="2500" b="1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endParaRPr sz="1700" b="1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74" lvl="0" indent="-16128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Montserrat"/>
              <a:buChar char="➔"/>
            </a:pPr>
            <a:r>
              <a:rPr lang="en-US" sz="1700" b="1" dirty="0">
                <a:latin typeface="Montserrat"/>
                <a:ea typeface="Montserrat"/>
                <a:cs typeface="Montserrat"/>
                <a:sym typeface="Montserrat"/>
              </a:rPr>
              <a:t>youth/adults, 14 years old through 30 years+, with disabilities  </a:t>
            </a:r>
            <a:endParaRPr sz="17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82874" lvl="0" indent="-161284" algn="l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SzPts val="1700"/>
              <a:buFont typeface="Montserrat"/>
              <a:buChar char="➔"/>
            </a:pPr>
            <a:r>
              <a:rPr lang="en-US" sz="1700" b="1" dirty="0">
                <a:latin typeface="Montserrat"/>
                <a:ea typeface="Montserrat"/>
                <a:cs typeface="Montserrat"/>
                <a:sym typeface="Montserrat"/>
              </a:rPr>
              <a:t> &amp; related “At Risk” populations including individuals with intellectual disabilities and developmental disabilities (ID/DD). </a:t>
            </a:r>
            <a:endParaRPr sz="1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52006-99E3-7495-8C5A-8F837F62D9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8839D-B483-0887-D803-661A240F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7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20447-F987-9951-229F-78135112BC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7967F-1357-DC78-1980-7EFCE613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OCLPA Work Teams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C496CF-0191-8530-1B9F-618372B89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75093"/>
              </p:ext>
            </p:extLst>
          </p:nvPr>
        </p:nvGraphicFramePr>
        <p:xfrm>
          <a:off x="776176" y="1871331"/>
          <a:ext cx="10367409" cy="3615747"/>
        </p:xfrm>
        <a:graphic>
          <a:graphicData uri="http://schemas.openxmlformats.org/drawingml/2006/table">
            <a:tbl>
              <a:tblPr firstRow="1" bandRow="1">
                <a:tableStyleId>{3ED10168-DCFB-4002-B52B-4BAA771DDA43}</a:tableStyleId>
              </a:tblPr>
              <a:tblGrid>
                <a:gridCol w="5512456">
                  <a:extLst>
                    <a:ext uri="{9D8B030D-6E8A-4147-A177-3AD203B41FA5}">
                      <a16:colId xmlns:a16="http://schemas.microsoft.com/office/drawing/2014/main" val="903205993"/>
                    </a:ext>
                  </a:extLst>
                </a:gridCol>
                <a:gridCol w="4854953">
                  <a:extLst>
                    <a:ext uri="{9D8B030D-6E8A-4147-A177-3AD203B41FA5}">
                      <a16:colId xmlns:a16="http://schemas.microsoft.com/office/drawing/2014/main" val="876061924"/>
                    </a:ext>
                  </a:extLst>
                </a:gridCol>
              </a:tblGrid>
              <a:tr h="654951">
                <a:tc>
                  <a:txBody>
                    <a:bodyPr/>
                    <a:lstStyle/>
                    <a:p>
                      <a:r>
                        <a:rPr lang="en-US" sz="3200" b="1" dirty="0"/>
                        <a:t>Project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CIE Data Collection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04755"/>
                  </a:ext>
                </a:extLst>
              </a:tr>
              <a:tr h="1164358">
                <a:tc>
                  <a:txBody>
                    <a:bodyPr/>
                    <a:lstStyle/>
                    <a:p>
                      <a:r>
                        <a:rPr lang="en-US" sz="3200" b="1" dirty="0"/>
                        <a:t>Post Secondary Education DEI Services &amp; Supports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Benefits Planning &amp; Mangement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378270"/>
                  </a:ext>
                </a:extLst>
              </a:tr>
              <a:tr h="632080">
                <a:tc>
                  <a:txBody>
                    <a:bodyPr/>
                    <a:lstStyle/>
                    <a:p>
                      <a:r>
                        <a:rPr lang="en-US" sz="3200" b="1" dirty="0"/>
                        <a:t>Agriculture Work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Family Work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16324"/>
                  </a:ext>
                </a:extLst>
              </a:tr>
              <a:tr h="1164358">
                <a:tc>
                  <a:txBody>
                    <a:bodyPr/>
                    <a:lstStyle/>
                    <a:p>
                      <a:r>
                        <a:rPr lang="en-US" sz="3200" b="1" dirty="0"/>
                        <a:t>OC Work Based Learning CIE Documents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Business Site Accommodations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089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57062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Transition C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ransition C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ransition C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in Even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6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861</Words>
  <Application>Microsoft Office PowerPoint</Application>
  <PresentationFormat>Widescreen</PresentationFormat>
  <Paragraphs>210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Montserrat ExtraBold</vt:lpstr>
      <vt:lpstr>Impact</vt:lpstr>
      <vt:lpstr>Noto Sans Symbols</vt:lpstr>
      <vt:lpstr>Wingdings</vt:lpstr>
      <vt:lpstr>Rockwell</vt:lpstr>
      <vt:lpstr>Libre Franklin</vt:lpstr>
      <vt:lpstr>Arial Nova</vt:lpstr>
      <vt:lpstr>Aharoni</vt:lpstr>
      <vt:lpstr>Calibri Light</vt:lpstr>
      <vt:lpstr>Montserrat Black</vt:lpstr>
      <vt:lpstr>Montserrat</vt:lpstr>
      <vt:lpstr>DIN Alternate</vt:lpstr>
      <vt:lpstr>Calibri</vt:lpstr>
      <vt:lpstr>Rockwell Condensed</vt:lpstr>
      <vt:lpstr>Georgia</vt:lpstr>
      <vt:lpstr>Helvetica</vt:lpstr>
      <vt:lpstr>Arial</vt:lpstr>
      <vt:lpstr>Transition CA</vt:lpstr>
      <vt:lpstr>Office Theme</vt:lpstr>
      <vt:lpstr>1_Transition CA</vt:lpstr>
      <vt:lpstr>2_Transition CA</vt:lpstr>
      <vt:lpstr>Main Event</vt:lpstr>
      <vt:lpstr>1_Wood Type</vt:lpstr>
      <vt:lpstr>  ORANGE COUNTY LOCAL PARTNERSHIP AGREEMENT   The Power of Collaboration &amp; Partnerships  Alameda &amp; Contra Costa LPA</vt:lpstr>
      <vt:lpstr>PowerPoint Presentation</vt:lpstr>
      <vt:lpstr>CU THOMPSON POLICY  TRANSITION INITIATIVE OCLPA GOOGLE DRIVE</vt:lpstr>
      <vt:lpstr>PowerPoint Presentation</vt:lpstr>
      <vt:lpstr>PowerPoint Presentation</vt:lpstr>
      <vt:lpstr>  ORANGE COUNTY LOCAL PARTNERSHIP AGREEMENT </vt:lpstr>
      <vt:lpstr> ORANGE COUNTY LPA PURPOSE</vt:lpstr>
      <vt:lpstr>PowerPoint Presentation</vt:lpstr>
      <vt:lpstr>OCLPA Work Teams</vt:lpstr>
      <vt:lpstr>PowerPoint Presentation</vt:lpstr>
      <vt:lpstr>PowerPoint Presentation</vt:lpstr>
      <vt:lpstr>PowerPoint Presentation</vt:lpstr>
      <vt:lpstr>PowerPoint Presentation</vt:lpstr>
      <vt:lpstr>Preparing for CIE…START EARLY</vt:lpstr>
      <vt:lpstr>PowerPoint Presentation</vt:lpstr>
      <vt:lpstr>North Orange Continuing Education  Adam S. U. Gottdank, Ph.D. Associate Dean, Disability Support Services (DSS)</vt:lpstr>
      <vt:lpstr>sub- committee on postsecondary &amp; employment inclusion </vt:lpstr>
      <vt:lpstr>PowerPoint Presentation</vt:lpstr>
      <vt:lpstr>Promising Practices</vt:lpstr>
      <vt:lpstr>Promising Practices</vt:lpstr>
      <vt:lpstr>Inclusion: 2 Broad Pathways</vt:lpstr>
      <vt:lpstr>PowerPoint Presentation</vt:lpstr>
      <vt:lpstr>Community Partners Working for CIE Success</vt:lpstr>
      <vt:lpstr>PowerPoint Presentation</vt:lpstr>
      <vt:lpstr>PowerPoint Presentation</vt:lpstr>
      <vt:lpstr>PowerPoint Presentation</vt:lpstr>
      <vt:lpstr>ORANGE COUNTY COMPANIES WHO HAVE HIRED PROJECT SEARCH GRADUATES </vt:lpstr>
      <vt:lpstr>PowerPoint Presentation</vt:lpstr>
      <vt:lpstr>PowerPoint Presentation</vt:lpstr>
      <vt:lpstr>Thanks for the opportunity to meet with you...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Quality Transition Services Birth through Life- Long Learning</dc:title>
  <dc:creator>Linda ONeal</dc:creator>
  <cp:lastModifiedBy>Linda ONeal</cp:lastModifiedBy>
  <cp:revision>99</cp:revision>
  <cp:lastPrinted>2023-05-19T19:28:24Z</cp:lastPrinted>
  <dcterms:modified xsi:type="dcterms:W3CDTF">2023-08-22T16:37:47Z</dcterms:modified>
</cp:coreProperties>
</file>