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90" r:id="rId2"/>
  </p:sldMasterIdLst>
  <p:notesMasterIdLst>
    <p:notesMasterId r:id="rId27"/>
  </p:notesMasterIdLst>
  <p:sldIdLst>
    <p:sldId id="256" r:id="rId3"/>
    <p:sldId id="577" r:id="rId4"/>
    <p:sldId id="571" r:id="rId5"/>
    <p:sldId id="259" r:id="rId6"/>
    <p:sldId id="562" r:id="rId7"/>
    <p:sldId id="573" r:id="rId8"/>
    <p:sldId id="261" r:id="rId9"/>
    <p:sldId id="278" r:id="rId10"/>
    <p:sldId id="569" r:id="rId11"/>
    <p:sldId id="283" r:id="rId12"/>
    <p:sldId id="287" r:id="rId13"/>
    <p:sldId id="286" r:id="rId14"/>
    <p:sldId id="576" r:id="rId15"/>
    <p:sldId id="260" r:id="rId16"/>
    <p:sldId id="284" r:id="rId17"/>
    <p:sldId id="574" r:id="rId18"/>
    <p:sldId id="575" r:id="rId19"/>
    <p:sldId id="281" r:id="rId20"/>
    <p:sldId id="579" r:id="rId21"/>
    <p:sldId id="582" r:id="rId22"/>
    <p:sldId id="580" r:id="rId23"/>
    <p:sldId id="581" r:id="rId24"/>
    <p:sldId id="578" r:id="rId25"/>
    <p:sldId id="583" r:id="rId2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04" d="100"/>
          <a:sy n="104" d="100"/>
        </p:scale>
        <p:origin x="200" y="45"/>
      </p:cViewPr>
      <p:guideLst/>
    </p:cSldViewPr>
  </p:slideViewPr>
  <p:notesTextViewPr>
    <p:cViewPr>
      <p:scale>
        <a:sx n="1" d="1"/>
        <a:sy n="1" d="1"/>
      </p:scale>
      <p:origin x="0" y="0"/>
    </p:cViewPr>
  </p:notesTextViewPr>
  <p:sorterViewPr>
    <p:cViewPr varScale="1">
      <p:scale>
        <a:sx n="100" d="100"/>
        <a:sy n="100" d="100"/>
      </p:scale>
      <p:origin x="0" y="-3832"/>
    </p:cViewPr>
  </p:sorterViewPr>
  <p:notesViewPr>
    <p:cSldViewPr snapToGrid="0">
      <p:cViewPr varScale="1">
        <p:scale>
          <a:sx n="75" d="100"/>
          <a:sy n="75" d="100"/>
        </p:scale>
        <p:origin x="3280"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01375099851656"/>
          <c:y val="0.14348299304719606"/>
          <c:w val="0.30197259309977559"/>
          <c:h val="0.72975783540602912"/>
        </c:manualLayout>
      </c:layout>
      <c:doughnutChart>
        <c:varyColors val="1"/>
        <c:ser>
          <c:idx val="0"/>
          <c:order val="0"/>
          <c:tx>
            <c:strRef>
              <c:f>Sheet1!$B$1</c:f>
              <c:strCache>
                <c:ptCount val="1"/>
                <c:pt idx="0">
                  <c:v>Concern over losing benefits</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5ADD-40E8-9B5C-71C43908A0F8}"/>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4-5ADD-40E8-9B5C-71C43908A0F8}"/>
              </c:ext>
            </c:extLst>
          </c:dPt>
          <c:dPt>
            <c:idx val="2"/>
            <c:bubble3D val="0"/>
            <c:spPr>
              <a:solidFill>
                <a:schemeClr val="accent1">
                  <a:lumMod val="60000"/>
                  <a:lumOff val="40000"/>
                </a:schemeClr>
              </a:solidFill>
              <a:ln w="19050">
                <a:solidFill>
                  <a:schemeClr val="bg1">
                    <a:lumMod val="75000"/>
                  </a:schemeClr>
                </a:solidFill>
              </a:ln>
              <a:effectLst/>
            </c:spPr>
            <c:extLst>
              <c:ext xmlns:c16="http://schemas.microsoft.com/office/drawing/2014/chart" uri="{C3380CC4-5D6E-409C-BE32-E72D297353CC}">
                <c16:uniqueId val="{00000003-5ADD-40E8-9B5C-71C43908A0F8}"/>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2-5ADD-40E8-9B5C-71C43908A0F8}"/>
              </c:ext>
            </c:extLst>
          </c:dPt>
          <c:dLbls>
            <c:dLbl>
              <c:idx val="0"/>
              <c:layout>
                <c:manualLayout>
                  <c:x val="0.13164251207729469"/>
                  <c:y val="-0.16636262225549936"/>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ADD-40E8-9B5C-71C43908A0F8}"/>
                </c:ext>
              </c:extLst>
            </c:dLbl>
            <c:dLbl>
              <c:idx val="1"/>
              <c:layout>
                <c:manualLayout>
                  <c:x val="-0.1678743961352657"/>
                  <c:y val="6.4210134905631225E-2"/>
                </c:manualLayout>
              </c:layout>
              <c:spPr>
                <a:noFill/>
                <a:ln>
                  <a:noFill/>
                </a:ln>
                <a:effectLst/>
              </c:spPr>
              <c:txPr>
                <a:bodyPr rot="0" spcFirstLastPara="1" vertOverflow="ellipsis" vert="horz" wrap="square" lIns="38100" tIns="19050" rIns="38100" bIns="19050" anchor="ctr" anchorCtr="0">
                  <a:spAutoFit/>
                </a:bodyPr>
                <a:lstStyle/>
                <a:p>
                  <a:pPr algn="ctr" rtl="0">
                    <a:defRPr lang="en-US" sz="2800" b="0" i="0" u="none" strike="noStrike" kern="1200" baseline="0">
                      <a:solidFill>
                        <a:prstClr val="black">
                          <a:lumMod val="75000"/>
                          <a:lumOff val="25000"/>
                        </a:prst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5ADD-40E8-9B5C-71C43908A0F8}"/>
                </c:ext>
              </c:extLst>
            </c:dLbl>
            <c:dLbl>
              <c:idx val="2"/>
              <c:layout>
                <c:manualLayout>
                  <c:x val="-0.11835748792270535"/>
                  <c:y val="-0.20138633220402555"/>
                </c:manualLayout>
              </c:layout>
              <c:spPr>
                <a:noFill/>
                <a:ln>
                  <a:noFill/>
                </a:ln>
                <a:effectLst/>
              </c:spPr>
              <c:txPr>
                <a:bodyPr rot="0" spcFirstLastPara="1" vertOverflow="ellipsis" vert="horz" wrap="square" lIns="38100" tIns="19050" rIns="38100" bIns="19050" anchor="ctr" anchorCtr="0">
                  <a:spAutoFit/>
                </a:bodyPr>
                <a:lstStyle/>
                <a:p>
                  <a:pPr algn="ctr" rtl="0">
                    <a:defRPr lang="en-US" sz="2800" b="0" i="0" u="none" strike="noStrike" kern="1200" baseline="0">
                      <a:solidFill>
                        <a:prstClr val="black">
                          <a:lumMod val="75000"/>
                          <a:lumOff val="25000"/>
                        </a:prst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ADD-40E8-9B5C-71C43908A0F8}"/>
                </c:ext>
              </c:extLst>
            </c:dLbl>
            <c:dLbl>
              <c:idx val="3"/>
              <c:spPr>
                <a:noFill/>
                <a:ln>
                  <a:noFill/>
                </a:ln>
                <a:effectLst/>
              </c:spPr>
              <c:txPr>
                <a:bodyPr rot="0" spcFirstLastPara="1" vertOverflow="ellipsis" vert="horz" wrap="square" lIns="38100" tIns="19050" rIns="38100" bIns="19050" anchor="ctr" anchorCtr="0">
                  <a:spAutoFit/>
                </a:bodyPr>
                <a:lstStyle/>
                <a:p>
                  <a:pPr algn="ctr" rtl="0">
                    <a:defRPr lang="en-US" sz="2800" b="0" i="0" u="none" strike="noStrike" kern="1200" baseline="0">
                      <a:solidFill>
                        <a:prstClr val="black">
                          <a:lumMod val="75000"/>
                          <a:lumOff val="25000"/>
                        </a:prstClr>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2-5ADD-40E8-9B5C-71C43908A0F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Major Factor</c:v>
                </c:pt>
                <c:pt idx="1">
                  <c:v>Factor</c:v>
                </c:pt>
                <c:pt idx="2">
                  <c:v>Not a Factor</c:v>
                </c:pt>
              </c:strCache>
            </c:strRef>
          </c:cat>
          <c:val>
            <c:numRef>
              <c:f>Sheet1!$B$2:$B$5</c:f>
              <c:numCache>
                <c:formatCode>General</c:formatCode>
                <c:ptCount val="4"/>
                <c:pt idx="0">
                  <c:v>41.74</c:v>
                </c:pt>
                <c:pt idx="1">
                  <c:v>25.43</c:v>
                </c:pt>
                <c:pt idx="2">
                  <c:v>32.83</c:v>
                </c:pt>
              </c:numCache>
            </c:numRef>
          </c:val>
          <c:extLst>
            <c:ext xmlns:c16="http://schemas.microsoft.com/office/drawing/2014/chart" uri="{C3380CC4-5D6E-409C-BE32-E72D297353CC}">
              <c16:uniqueId val="{00000000-5ADD-40E8-9B5C-71C43908A0F8}"/>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542FDC7-F467-4ACB-A694-C9200A4AA2AE}" type="datetimeFigureOut">
              <a:rPr lang="en-US" smtClean="0"/>
              <a:t>10/9/2023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38AF5B4-5603-4829-A8D8-F95CFE3A2C21}" type="slidenum">
              <a:rPr lang="en-US" smtClean="0"/>
              <a:t>‹#›</a:t>
            </a:fld>
            <a:endParaRPr lang="en-US"/>
          </a:p>
        </p:txBody>
      </p:sp>
    </p:spTree>
    <p:extLst>
      <p:ext uri="{BB962C8B-B14F-4D97-AF65-F5344CB8AC3E}">
        <p14:creationId xmlns:p14="http://schemas.microsoft.com/office/powerpoint/2010/main" val="356037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Judi</a:t>
            </a:r>
          </a:p>
        </p:txBody>
      </p:sp>
      <p:sp>
        <p:nvSpPr>
          <p:cNvPr id="4" name="Slide Number Placeholder 3"/>
          <p:cNvSpPr>
            <a:spLocks noGrp="1"/>
          </p:cNvSpPr>
          <p:nvPr>
            <p:ph type="sldNum" sz="quarter" idx="5"/>
          </p:nvPr>
        </p:nvSpPr>
        <p:spPr/>
        <p:txBody>
          <a:bodyPr/>
          <a:lstStyle/>
          <a:p>
            <a:fld id="{238AF5B4-5603-4829-A8D8-F95CFE3A2C21}" type="slidenum">
              <a:rPr lang="en-US" smtClean="0"/>
              <a:t>1</a:t>
            </a:fld>
            <a:endParaRPr lang="en-US"/>
          </a:p>
        </p:txBody>
      </p:sp>
    </p:spTree>
    <p:extLst>
      <p:ext uri="{BB962C8B-B14F-4D97-AF65-F5344CB8AC3E}">
        <p14:creationId xmlns:p14="http://schemas.microsoft.com/office/powerpoint/2010/main" val="109790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fld id="{238AF5B4-5603-4829-A8D8-F95CFE3A2C21}" type="slidenum">
              <a:rPr lang="en-US" smtClean="0"/>
              <a:t>4</a:t>
            </a:fld>
            <a:endParaRPr lang="en-US"/>
          </a:p>
        </p:txBody>
      </p:sp>
    </p:spTree>
    <p:extLst>
      <p:ext uri="{BB962C8B-B14F-4D97-AF65-F5344CB8AC3E}">
        <p14:creationId xmlns:p14="http://schemas.microsoft.com/office/powerpoint/2010/main" val="907507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Judi</a:t>
            </a:r>
          </a:p>
        </p:txBody>
      </p:sp>
      <p:sp>
        <p:nvSpPr>
          <p:cNvPr id="4" name="Slide Number Placeholder 3"/>
          <p:cNvSpPr>
            <a:spLocks noGrp="1"/>
          </p:cNvSpPr>
          <p:nvPr>
            <p:ph type="sldNum" sz="quarter" idx="5"/>
          </p:nvPr>
        </p:nvSpPr>
        <p:spPr/>
        <p:txBody>
          <a:bodyPr/>
          <a:lstStyle/>
          <a:p>
            <a:fld id="{238AF5B4-5603-4829-A8D8-F95CFE3A2C21}" type="slidenum">
              <a:rPr lang="en-US" smtClean="0"/>
              <a:t>5</a:t>
            </a:fld>
            <a:endParaRPr lang="en-US"/>
          </a:p>
        </p:txBody>
      </p:sp>
    </p:spTree>
    <p:extLst>
      <p:ext uri="{BB962C8B-B14F-4D97-AF65-F5344CB8AC3E}">
        <p14:creationId xmlns:p14="http://schemas.microsoft.com/office/powerpoint/2010/main" val="275903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Scarlett</a:t>
            </a:r>
          </a:p>
        </p:txBody>
      </p:sp>
      <p:sp>
        <p:nvSpPr>
          <p:cNvPr id="4" name="Slide Number Placeholder 3"/>
          <p:cNvSpPr>
            <a:spLocks noGrp="1"/>
          </p:cNvSpPr>
          <p:nvPr>
            <p:ph type="sldNum" sz="quarter" idx="5"/>
          </p:nvPr>
        </p:nvSpPr>
        <p:spPr/>
        <p:txBody>
          <a:bodyPr/>
          <a:lstStyle/>
          <a:p>
            <a:fld id="{238AF5B4-5603-4829-A8D8-F95CFE3A2C21}" type="slidenum">
              <a:rPr lang="en-US" smtClean="0"/>
              <a:t>7</a:t>
            </a:fld>
            <a:endParaRPr lang="en-US"/>
          </a:p>
        </p:txBody>
      </p:sp>
    </p:spTree>
    <p:extLst>
      <p:ext uri="{BB962C8B-B14F-4D97-AF65-F5344CB8AC3E}">
        <p14:creationId xmlns:p14="http://schemas.microsoft.com/office/powerpoint/2010/main" val="131727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Judi</a:t>
            </a:r>
          </a:p>
        </p:txBody>
      </p:sp>
      <p:sp>
        <p:nvSpPr>
          <p:cNvPr id="4" name="Slide Number Placeholder 3"/>
          <p:cNvSpPr>
            <a:spLocks noGrp="1"/>
          </p:cNvSpPr>
          <p:nvPr>
            <p:ph type="sldNum" sz="quarter" idx="5"/>
          </p:nvPr>
        </p:nvSpPr>
        <p:spPr/>
        <p:txBody>
          <a:bodyPr/>
          <a:lstStyle/>
          <a:p>
            <a:fld id="{238AF5B4-5603-4829-A8D8-F95CFE3A2C21}" type="slidenum">
              <a:rPr lang="en-US" smtClean="0"/>
              <a:t>8</a:t>
            </a:fld>
            <a:endParaRPr lang="en-US"/>
          </a:p>
        </p:txBody>
      </p:sp>
    </p:spTree>
    <p:extLst>
      <p:ext uri="{BB962C8B-B14F-4D97-AF65-F5344CB8AC3E}">
        <p14:creationId xmlns:p14="http://schemas.microsoft.com/office/powerpoint/2010/main" val="319145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8AF5B4-5603-4829-A8D8-F95CFE3A2C21}" type="slidenum">
              <a:rPr lang="en-US" smtClean="0"/>
              <a:t>10</a:t>
            </a:fld>
            <a:endParaRPr lang="en-US"/>
          </a:p>
        </p:txBody>
      </p:sp>
    </p:spTree>
    <p:extLst>
      <p:ext uri="{BB962C8B-B14F-4D97-AF65-F5344CB8AC3E}">
        <p14:creationId xmlns:p14="http://schemas.microsoft.com/office/powerpoint/2010/main" val="406368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fld id="{238AF5B4-5603-4829-A8D8-F95CFE3A2C21}" type="slidenum">
              <a:rPr lang="en-US" smtClean="0"/>
              <a:t>11</a:t>
            </a:fld>
            <a:endParaRPr lang="en-US"/>
          </a:p>
        </p:txBody>
      </p:sp>
    </p:spTree>
    <p:extLst>
      <p:ext uri="{BB962C8B-B14F-4D97-AF65-F5344CB8AC3E}">
        <p14:creationId xmlns:p14="http://schemas.microsoft.com/office/powerpoint/2010/main" val="352297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Judi</a:t>
            </a:r>
          </a:p>
        </p:txBody>
      </p:sp>
      <p:sp>
        <p:nvSpPr>
          <p:cNvPr id="4" name="Slide Number Placeholder 3"/>
          <p:cNvSpPr>
            <a:spLocks noGrp="1"/>
          </p:cNvSpPr>
          <p:nvPr>
            <p:ph type="sldNum" sz="quarter" idx="5"/>
          </p:nvPr>
        </p:nvSpPr>
        <p:spPr/>
        <p:txBody>
          <a:bodyPr/>
          <a:lstStyle/>
          <a:p>
            <a:fld id="{238AF5B4-5603-4829-A8D8-F95CFE3A2C21}" type="slidenum">
              <a:rPr lang="en-US" smtClean="0"/>
              <a:t>17</a:t>
            </a:fld>
            <a:endParaRPr lang="en-US"/>
          </a:p>
        </p:txBody>
      </p:sp>
    </p:spTree>
    <p:extLst>
      <p:ext uri="{BB962C8B-B14F-4D97-AF65-F5344CB8AC3E}">
        <p14:creationId xmlns:p14="http://schemas.microsoft.com/office/powerpoint/2010/main" val="160710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Judi</a:t>
            </a:r>
          </a:p>
        </p:txBody>
      </p:sp>
      <p:sp>
        <p:nvSpPr>
          <p:cNvPr id="4" name="Slide Number Placeholder 3"/>
          <p:cNvSpPr>
            <a:spLocks noGrp="1"/>
          </p:cNvSpPr>
          <p:nvPr>
            <p:ph type="sldNum" sz="quarter" idx="5"/>
          </p:nvPr>
        </p:nvSpPr>
        <p:spPr/>
        <p:txBody>
          <a:bodyPr/>
          <a:lstStyle/>
          <a:p>
            <a:fld id="{238AF5B4-5603-4829-A8D8-F95CFE3A2C21}" type="slidenum">
              <a:rPr lang="en-US" smtClean="0"/>
              <a:t>18</a:t>
            </a:fld>
            <a:endParaRPr lang="en-US"/>
          </a:p>
        </p:txBody>
      </p:sp>
    </p:spTree>
    <p:extLst>
      <p:ext uri="{BB962C8B-B14F-4D97-AF65-F5344CB8AC3E}">
        <p14:creationId xmlns:p14="http://schemas.microsoft.com/office/powerpoint/2010/main" val="3836772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35BF7E-C8FA-44F3-8E8F-DEB717846ED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326355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35BF7E-C8FA-44F3-8E8F-DEB717846ED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221650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35BF7E-C8FA-44F3-8E8F-DEB717846ED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BD997-770E-493F-85B8-E2481A207F9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95764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35BF7E-C8FA-44F3-8E8F-DEB717846ED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331776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35BF7E-C8FA-44F3-8E8F-DEB717846ED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BD997-770E-493F-85B8-E2481A207F9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15625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35BF7E-C8FA-44F3-8E8F-DEB717846ED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378977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5BF7E-C8FA-44F3-8E8F-DEB717846ED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772205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5BF7E-C8FA-44F3-8E8F-DEB717846ED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2542802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D901-37F3-C2E2-87E3-282AE7C7F9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164C6F-079B-2691-3D82-BCF905D8BB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78892E-1938-FCC7-3152-65D399514C36}"/>
              </a:ext>
            </a:extLst>
          </p:cNvPr>
          <p:cNvSpPr>
            <a:spLocks noGrp="1"/>
          </p:cNvSpPr>
          <p:nvPr>
            <p:ph type="dt" sz="half" idx="10"/>
          </p:nvPr>
        </p:nvSpPr>
        <p:spPr/>
        <p:txBody>
          <a:bodyPr/>
          <a:lstStyle/>
          <a:p>
            <a:fld id="{46DF76B2-1A28-4DD4-A8A7-973ABEA34628}" type="datetimeFigureOut">
              <a:rPr lang="en-US" smtClean="0"/>
              <a:t>10/9/2023</a:t>
            </a:fld>
            <a:endParaRPr lang="en-US"/>
          </a:p>
        </p:txBody>
      </p:sp>
      <p:sp>
        <p:nvSpPr>
          <p:cNvPr id="5" name="Footer Placeholder 4">
            <a:extLst>
              <a:ext uri="{FF2B5EF4-FFF2-40B4-BE49-F238E27FC236}">
                <a16:creationId xmlns:a16="http://schemas.microsoft.com/office/drawing/2014/main" id="{A7931B12-9997-511C-D51F-03444E670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861B8-81E2-B8D4-4262-0DD185B204CF}"/>
              </a:ext>
            </a:extLst>
          </p:cNvPr>
          <p:cNvSpPr>
            <a:spLocks noGrp="1"/>
          </p:cNvSpPr>
          <p:nvPr>
            <p:ph type="sldNum" sz="quarter" idx="12"/>
          </p:nvPr>
        </p:nvSpPr>
        <p:spPr/>
        <p:txBody>
          <a:bodyPr/>
          <a:lstStyle/>
          <a:p>
            <a:fld id="{B06A508F-7220-43B7-9309-686F6BE5E3C5}" type="slidenum">
              <a:rPr lang="en-US" smtClean="0"/>
              <a:t>‹#›</a:t>
            </a:fld>
            <a:endParaRPr lang="en-US"/>
          </a:p>
        </p:txBody>
      </p:sp>
    </p:spTree>
    <p:extLst>
      <p:ext uri="{BB962C8B-B14F-4D97-AF65-F5344CB8AC3E}">
        <p14:creationId xmlns:p14="http://schemas.microsoft.com/office/powerpoint/2010/main" val="491384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99F2-F264-D4C5-E1D1-781D7C346E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2CC032-9817-469B-137E-19385BF515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33685-A49C-B6F6-911A-A4A0A5543ECC}"/>
              </a:ext>
            </a:extLst>
          </p:cNvPr>
          <p:cNvSpPr>
            <a:spLocks noGrp="1"/>
          </p:cNvSpPr>
          <p:nvPr>
            <p:ph type="dt" sz="half" idx="10"/>
          </p:nvPr>
        </p:nvSpPr>
        <p:spPr/>
        <p:txBody>
          <a:bodyPr/>
          <a:lstStyle/>
          <a:p>
            <a:fld id="{46DF76B2-1A28-4DD4-A8A7-973ABEA34628}" type="datetimeFigureOut">
              <a:rPr lang="en-US" smtClean="0"/>
              <a:t>10/9/2023</a:t>
            </a:fld>
            <a:endParaRPr lang="en-US"/>
          </a:p>
        </p:txBody>
      </p:sp>
      <p:sp>
        <p:nvSpPr>
          <p:cNvPr id="5" name="Footer Placeholder 4">
            <a:extLst>
              <a:ext uri="{FF2B5EF4-FFF2-40B4-BE49-F238E27FC236}">
                <a16:creationId xmlns:a16="http://schemas.microsoft.com/office/drawing/2014/main" id="{7B7A82C7-4581-4DD8-C524-8BEC51DDBC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E1EDA-2335-0BCC-B26C-EC49DC26336C}"/>
              </a:ext>
            </a:extLst>
          </p:cNvPr>
          <p:cNvSpPr>
            <a:spLocks noGrp="1"/>
          </p:cNvSpPr>
          <p:nvPr>
            <p:ph type="sldNum" sz="quarter" idx="12"/>
          </p:nvPr>
        </p:nvSpPr>
        <p:spPr/>
        <p:txBody>
          <a:bodyPr/>
          <a:lstStyle/>
          <a:p>
            <a:fld id="{B06A508F-7220-43B7-9309-686F6BE5E3C5}" type="slidenum">
              <a:rPr lang="en-US" smtClean="0"/>
              <a:t>‹#›</a:t>
            </a:fld>
            <a:endParaRPr lang="en-US"/>
          </a:p>
        </p:txBody>
      </p:sp>
    </p:spTree>
    <p:extLst>
      <p:ext uri="{BB962C8B-B14F-4D97-AF65-F5344CB8AC3E}">
        <p14:creationId xmlns:p14="http://schemas.microsoft.com/office/powerpoint/2010/main" val="2218850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18574-8425-3FDE-AED5-720913F906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F9CA04-090B-1008-245A-16C7E28C2D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9E6470-2CF3-60D1-CE0C-37591BE4C5BC}"/>
              </a:ext>
            </a:extLst>
          </p:cNvPr>
          <p:cNvSpPr>
            <a:spLocks noGrp="1"/>
          </p:cNvSpPr>
          <p:nvPr>
            <p:ph type="dt" sz="half" idx="10"/>
          </p:nvPr>
        </p:nvSpPr>
        <p:spPr/>
        <p:txBody>
          <a:bodyPr/>
          <a:lstStyle/>
          <a:p>
            <a:fld id="{46DF76B2-1A28-4DD4-A8A7-973ABEA34628}" type="datetimeFigureOut">
              <a:rPr lang="en-US" smtClean="0"/>
              <a:t>10/9/2023</a:t>
            </a:fld>
            <a:endParaRPr lang="en-US"/>
          </a:p>
        </p:txBody>
      </p:sp>
      <p:sp>
        <p:nvSpPr>
          <p:cNvPr id="5" name="Footer Placeholder 4">
            <a:extLst>
              <a:ext uri="{FF2B5EF4-FFF2-40B4-BE49-F238E27FC236}">
                <a16:creationId xmlns:a16="http://schemas.microsoft.com/office/drawing/2014/main" id="{6B40D6E9-A14B-6B08-90E9-392349E7B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86889A-22AB-5E0A-E923-1E19C19F71C1}"/>
              </a:ext>
            </a:extLst>
          </p:cNvPr>
          <p:cNvSpPr>
            <a:spLocks noGrp="1"/>
          </p:cNvSpPr>
          <p:nvPr>
            <p:ph type="sldNum" sz="quarter" idx="12"/>
          </p:nvPr>
        </p:nvSpPr>
        <p:spPr/>
        <p:txBody>
          <a:bodyPr/>
          <a:lstStyle/>
          <a:p>
            <a:fld id="{B06A508F-7220-43B7-9309-686F6BE5E3C5}" type="slidenum">
              <a:rPr lang="en-US" smtClean="0"/>
              <a:t>‹#›</a:t>
            </a:fld>
            <a:endParaRPr lang="en-US"/>
          </a:p>
        </p:txBody>
      </p:sp>
    </p:spTree>
    <p:extLst>
      <p:ext uri="{BB962C8B-B14F-4D97-AF65-F5344CB8AC3E}">
        <p14:creationId xmlns:p14="http://schemas.microsoft.com/office/powerpoint/2010/main" val="846445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5BF7E-C8FA-44F3-8E8F-DEB717846ED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178852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C1A1-9F46-C0B7-0237-212B891198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2721AF-8071-9BBD-00A9-B1E08AE1A0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7E057E-E597-9788-E777-818F69D097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1F937-D989-B0E6-88BB-E9FFEA277B61}"/>
              </a:ext>
            </a:extLst>
          </p:cNvPr>
          <p:cNvSpPr>
            <a:spLocks noGrp="1"/>
          </p:cNvSpPr>
          <p:nvPr>
            <p:ph type="dt" sz="half" idx="10"/>
          </p:nvPr>
        </p:nvSpPr>
        <p:spPr/>
        <p:txBody>
          <a:bodyPr/>
          <a:lstStyle/>
          <a:p>
            <a:fld id="{46DF76B2-1A28-4DD4-A8A7-973ABEA34628}" type="datetimeFigureOut">
              <a:rPr lang="en-US" smtClean="0"/>
              <a:t>10/9/2023</a:t>
            </a:fld>
            <a:endParaRPr lang="en-US"/>
          </a:p>
        </p:txBody>
      </p:sp>
      <p:sp>
        <p:nvSpPr>
          <p:cNvPr id="6" name="Footer Placeholder 5">
            <a:extLst>
              <a:ext uri="{FF2B5EF4-FFF2-40B4-BE49-F238E27FC236}">
                <a16:creationId xmlns:a16="http://schemas.microsoft.com/office/drawing/2014/main" id="{BC5ADC9E-0553-C8F6-9C45-1FB626852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61BF1-4518-4EED-4FC4-B085A8AD1183}"/>
              </a:ext>
            </a:extLst>
          </p:cNvPr>
          <p:cNvSpPr>
            <a:spLocks noGrp="1"/>
          </p:cNvSpPr>
          <p:nvPr>
            <p:ph type="sldNum" sz="quarter" idx="12"/>
          </p:nvPr>
        </p:nvSpPr>
        <p:spPr/>
        <p:txBody>
          <a:bodyPr/>
          <a:lstStyle/>
          <a:p>
            <a:fld id="{B06A508F-7220-43B7-9309-686F6BE5E3C5}" type="slidenum">
              <a:rPr lang="en-US" smtClean="0"/>
              <a:t>‹#›</a:t>
            </a:fld>
            <a:endParaRPr lang="en-US"/>
          </a:p>
        </p:txBody>
      </p:sp>
    </p:spTree>
    <p:extLst>
      <p:ext uri="{BB962C8B-B14F-4D97-AF65-F5344CB8AC3E}">
        <p14:creationId xmlns:p14="http://schemas.microsoft.com/office/powerpoint/2010/main" val="2793895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A9B67-84BC-3CB9-B286-F7C4C0FB69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E352DD-5F10-7284-ED44-2588710FE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33D92C-4F92-BD2B-2976-8FB8BBEA6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C37F43-767E-A85D-4A02-1BD77170D0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B33605-C6D5-0F36-0CF7-47044FE3A3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7500A-65BD-0D57-4AE7-590AF1975C8E}"/>
              </a:ext>
            </a:extLst>
          </p:cNvPr>
          <p:cNvSpPr>
            <a:spLocks noGrp="1"/>
          </p:cNvSpPr>
          <p:nvPr>
            <p:ph type="dt" sz="half" idx="10"/>
          </p:nvPr>
        </p:nvSpPr>
        <p:spPr/>
        <p:txBody>
          <a:bodyPr/>
          <a:lstStyle/>
          <a:p>
            <a:fld id="{46DF76B2-1A28-4DD4-A8A7-973ABEA34628}" type="datetimeFigureOut">
              <a:rPr lang="en-US" smtClean="0"/>
              <a:t>10/9/2023</a:t>
            </a:fld>
            <a:endParaRPr lang="en-US"/>
          </a:p>
        </p:txBody>
      </p:sp>
      <p:sp>
        <p:nvSpPr>
          <p:cNvPr id="8" name="Footer Placeholder 7">
            <a:extLst>
              <a:ext uri="{FF2B5EF4-FFF2-40B4-BE49-F238E27FC236}">
                <a16:creationId xmlns:a16="http://schemas.microsoft.com/office/drawing/2014/main" id="{B364CFDA-9BB0-C5ED-33DA-503E11A62B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D88404-94FC-298F-6BB3-5DB23C6F64E6}"/>
              </a:ext>
            </a:extLst>
          </p:cNvPr>
          <p:cNvSpPr>
            <a:spLocks noGrp="1"/>
          </p:cNvSpPr>
          <p:nvPr>
            <p:ph type="sldNum" sz="quarter" idx="12"/>
          </p:nvPr>
        </p:nvSpPr>
        <p:spPr/>
        <p:txBody>
          <a:bodyPr/>
          <a:lstStyle/>
          <a:p>
            <a:fld id="{B06A508F-7220-43B7-9309-686F6BE5E3C5}" type="slidenum">
              <a:rPr lang="en-US" smtClean="0"/>
              <a:t>‹#›</a:t>
            </a:fld>
            <a:endParaRPr lang="en-US"/>
          </a:p>
        </p:txBody>
      </p:sp>
    </p:spTree>
    <p:extLst>
      <p:ext uri="{BB962C8B-B14F-4D97-AF65-F5344CB8AC3E}">
        <p14:creationId xmlns:p14="http://schemas.microsoft.com/office/powerpoint/2010/main" val="39122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878A-DFAA-C9C9-750D-E6C3442468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7FA5BD-8E53-4FE7-BBBF-FE005686E764}"/>
              </a:ext>
            </a:extLst>
          </p:cNvPr>
          <p:cNvSpPr>
            <a:spLocks noGrp="1"/>
          </p:cNvSpPr>
          <p:nvPr>
            <p:ph type="dt" sz="half" idx="10"/>
          </p:nvPr>
        </p:nvSpPr>
        <p:spPr/>
        <p:txBody>
          <a:bodyPr/>
          <a:lstStyle/>
          <a:p>
            <a:fld id="{46DF76B2-1A28-4DD4-A8A7-973ABEA34628}" type="datetimeFigureOut">
              <a:rPr lang="en-US" smtClean="0"/>
              <a:t>10/9/2023</a:t>
            </a:fld>
            <a:endParaRPr lang="en-US"/>
          </a:p>
        </p:txBody>
      </p:sp>
      <p:sp>
        <p:nvSpPr>
          <p:cNvPr id="4" name="Footer Placeholder 3">
            <a:extLst>
              <a:ext uri="{FF2B5EF4-FFF2-40B4-BE49-F238E27FC236}">
                <a16:creationId xmlns:a16="http://schemas.microsoft.com/office/drawing/2014/main" id="{2E57B601-8010-3A55-EA33-CC4D8E580A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0D715D-4B4C-CAB3-0A05-F8DF0E2B2546}"/>
              </a:ext>
            </a:extLst>
          </p:cNvPr>
          <p:cNvSpPr>
            <a:spLocks noGrp="1"/>
          </p:cNvSpPr>
          <p:nvPr>
            <p:ph type="sldNum" sz="quarter" idx="12"/>
          </p:nvPr>
        </p:nvSpPr>
        <p:spPr/>
        <p:txBody>
          <a:bodyPr/>
          <a:lstStyle/>
          <a:p>
            <a:fld id="{B06A508F-7220-43B7-9309-686F6BE5E3C5}" type="slidenum">
              <a:rPr lang="en-US" smtClean="0"/>
              <a:t>‹#›</a:t>
            </a:fld>
            <a:endParaRPr lang="en-US"/>
          </a:p>
        </p:txBody>
      </p:sp>
    </p:spTree>
    <p:extLst>
      <p:ext uri="{BB962C8B-B14F-4D97-AF65-F5344CB8AC3E}">
        <p14:creationId xmlns:p14="http://schemas.microsoft.com/office/powerpoint/2010/main" val="2544456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A9B391-5977-72F1-C144-E199F485E28F}"/>
              </a:ext>
            </a:extLst>
          </p:cNvPr>
          <p:cNvSpPr>
            <a:spLocks noGrp="1"/>
          </p:cNvSpPr>
          <p:nvPr>
            <p:ph type="dt" sz="half" idx="10"/>
          </p:nvPr>
        </p:nvSpPr>
        <p:spPr/>
        <p:txBody>
          <a:bodyPr/>
          <a:lstStyle/>
          <a:p>
            <a:fld id="{46DF76B2-1A28-4DD4-A8A7-973ABEA34628}" type="datetimeFigureOut">
              <a:rPr lang="en-US" smtClean="0"/>
              <a:t>10/9/2023</a:t>
            </a:fld>
            <a:endParaRPr lang="en-US"/>
          </a:p>
        </p:txBody>
      </p:sp>
      <p:sp>
        <p:nvSpPr>
          <p:cNvPr id="3" name="Footer Placeholder 2">
            <a:extLst>
              <a:ext uri="{FF2B5EF4-FFF2-40B4-BE49-F238E27FC236}">
                <a16:creationId xmlns:a16="http://schemas.microsoft.com/office/drawing/2014/main" id="{A015C49D-3B17-8082-D504-5DAD510AFC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F9B517-7B0E-B27B-FEE3-FAFED29A8A89}"/>
              </a:ext>
            </a:extLst>
          </p:cNvPr>
          <p:cNvSpPr>
            <a:spLocks noGrp="1"/>
          </p:cNvSpPr>
          <p:nvPr>
            <p:ph type="sldNum" sz="quarter" idx="12"/>
          </p:nvPr>
        </p:nvSpPr>
        <p:spPr/>
        <p:txBody>
          <a:bodyPr/>
          <a:lstStyle/>
          <a:p>
            <a:fld id="{B06A508F-7220-43B7-9309-686F6BE5E3C5}" type="slidenum">
              <a:rPr lang="en-US" smtClean="0"/>
              <a:t>‹#›</a:t>
            </a:fld>
            <a:endParaRPr lang="en-US"/>
          </a:p>
        </p:txBody>
      </p:sp>
    </p:spTree>
    <p:extLst>
      <p:ext uri="{BB962C8B-B14F-4D97-AF65-F5344CB8AC3E}">
        <p14:creationId xmlns:p14="http://schemas.microsoft.com/office/powerpoint/2010/main" val="2043806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AD80C-A920-F97D-51BE-187CE160E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E8095C-81B6-B2C7-039E-2730533B9C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111A00-72FD-919D-AA18-12079BD2F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DCDF4B-F478-2B85-4CD3-9AE67FCFE8ED}"/>
              </a:ext>
            </a:extLst>
          </p:cNvPr>
          <p:cNvSpPr>
            <a:spLocks noGrp="1"/>
          </p:cNvSpPr>
          <p:nvPr>
            <p:ph type="dt" sz="half" idx="10"/>
          </p:nvPr>
        </p:nvSpPr>
        <p:spPr/>
        <p:txBody>
          <a:bodyPr/>
          <a:lstStyle/>
          <a:p>
            <a:fld id="{46DF76B2-1A28-4DD4-A8A7-973ABEA34628}" type="datetimeFigureOut">
              <a:rPr lang="en-US" smtClean="0"/>
              <a:t>10/9/2023</a:t>
            </a:fld>
            <a:endParaRPr lang="en-US"/>
          </a:p>
        </p:txBody>
      </p:sp>
      <p:sp>
        <p:nvSpPr>
          <p:cNvPr id="6" name="Footer Placeholder 5">
            <a:extLst>
              <a:ext uri="{FF2B5EF4-FFF2-40B4-BE49-F238E27FC236}">
                <a16:creationId xmlns:a16="http://schemas.microsoft.com/office/drawing/2014/main" id="{804455C0-B127-F79D-EB7E-DADB11F5A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CF641B-B64E-02C9-7993-88FF3EE2A525}"/>
              </a:ext>
            </a:extLst>
          </p:cNvPr>
          <p:cNvSpPr>
            <a:spLocks noGrp="1"/>
          </p:cNvSpPr>
          <p:nvPr>
            <p:ph type="sldNum" sz="quarter" idx="12"/>
          </p:nvPr>
        </p:nvSpPr>
        <p:spPr/>
        <p:txBody>
          <a:bodyPr/>
          <a:lstStyle/>
          <a:p>
            <a:fld id="{B06A508F-7220-43B7-9309-686F6BE5E3C5}" type="slidenum">
              <a:rPr lang="en-US" smtClean="0"/>
              <a:t>‹#›</a:t>
            </a:fld>
            <a:endParaRPr lang="en-US"/>
          </a:p>
        </p:txBody>
      </p:sp>
    </p:spTree>
    <p:extLst>
      <p:ext uri="{BB962C8B-B14F-4D97-AF65-F5344CB8AC3E}">
        <p14:creationId xmlns:p14="http://schemas.microsoft.com/office/powerpoint/2010/main" val="1300879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F143-1B1A-9C32-202E-87B9BEB65D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7F69D9-80F4-8E14-C890-DA3C6D15A9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66A2B5-D33B-8B72-EC20-92FA04CA5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E105BC-6257-07A6-914C-DACC3E1A25EF}"/>
              </a:ext>
            </a:extLst>
          </p:cNvPr>
          <p:cNvSpPr>
            <a:spLocks noGrp="1"/>
          </p:cNvSpPr>
          <p:nvPr>
            <p:ph type="dt" sz="half" idx="10"/>
          </p:nvPr>
        </p:nvSpPr>
        <p:spPr/>
        <p:txBody>
          <a:bodyPr/>
          <a:lstStyle/>
          <a:p>
            <a:fld id="{46DF76B2-1A28-4DD4-A8A7-973ABEA34628}" type="datetimeFigureOut">
              <a:rPr lang="en-US" smtClean="0"/>
              <a:t>10/9/2023</a:t>
            </a:fld>
            <a:endParaRPr lang="en-US"/>
          </a:p>
        </p:txBody>
      </p:sp>
      <p:sp>
        <p:nvSpPr>
          <p:cNvPr id="6" name="Footer Placeholder 5">
            <a:extLst>
              <a:ext uri="{FF2B5EF4-FFF2-40B4-BE49-F238E27FC236}">
                <a16:creationId xmlns:a16="http://schemas.microsoft.com/office/drawing/2014/main" id="{1C81D8B5-7AAB-9D73-20CC-CAAAE5AB4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91D61-1C70-2AC1-5A95-6D6FBAC1E8FF}"/>
              </a:ext>
            </a:extLst>
          </p:cNvPr>
          <p:cNvSpPr>
            <a:spLocks noGrp="1"/>
          </p:cNvSpPr>
          <p:nvPr>
            <p:ph type="sldNum" sz="quarter" idx="12"/>
          </p:nvPr>
        </p:nvSpPr>
        <p:spPr/>
        <p:txBody>
          <a:bodyPr/>
          <a:lstStyle/>
          <a:p>
            <a:fld id="{B06A508F-7220-43B7-9309-686F6BE5E3C5}" type="slidenum">
              <a:rPr lang="en-US" smtClean="0"/>
              <a:t>‹#›</a:t>
            </a:fld>
            <a:endParaRPr lang="en-US"/>
          </a:p>
        </p:txBody>
      </p:sp>
    </p:spTree>
    <p:extLst>
      <p:ext uri="{BB962C8B-B14F-4D97-AF65-F5344CB8AC3E}">
        <p14:creationId xmlns:p14="http://schemas.microsoft.com/office/powerpoint/2010/main" val="46665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2A042-67E0-BAFB-1745-996ACC251E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9CCF31-9960-12E2-8C5B-8628B797A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6D5146-16FA-200D-D273-CDD149E1C405}"/>
              </a:ext>
            </a:extLst>
          </p:cNvPr>
          <p:cNvSpPr>
            <a:spLocks noGrp="1"/>
          </p:cNvSpPr>
          <p:nvPr>
            <p:ph type="dt" sz="half" idx="10"/>
          </p:nvPr>
        </p:nvSpPr>
        <p:spPr/>
        <p:txBody>
          <a:bodyPr/>
          <a:lstStyle/>
          <a:p>
            <a:fld id="{46DF76B2-1A28-4DD4-A8A7-973ABEA34628}" type="datetimeFigureOut">
              <a:rPr lang="en-US" smtClean="0"/>
              <a:t>10/9/2023</a:t>
            </a:fld>
            <a:endParaRPr lang="en-US"/>
          </a:p>
        </p:txBody>
      </p:sp>
      <p:sp>
        <p:nvSpPr>
          <p:cNvPr id="5" name="Footer Placeholder 4">
            <a:extLst>
              <a:ext uri="{FF2B5EF4-FFF2-40B4-BE49-F238E27FC236}">
                <a16:creationId xmlns:a16="http://schemas.microsoft.com/office/drawing/2014/main" id="{AC59796C-217A-912F-8299-02A18D81C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DC91B-4CBE-ED6D-1B73-28EA9FC25A35}"/>
              </a:ext>
            </a:extLst>
          </p:cNvPr>
          <p:cNvSpPr>
            <a:spLocks noGrp="1"/>
          </p:cNvSpPr>
          <p:nvPr>
            <p:ph type="sldNum" sz="quarter" idx="12"/>
          </p:nvPr>
        </p:nvSpPr>
        <p:spPr/>
        <p:txBody>
          <a:bodyPr/>
          <a:lstStyle/>
          <a:p>
            <a:fld id="{B06A508F-7220-43B7-9309-686F6BE5E3C5}" type="slidenum">
              <a:rPr lang="en-US" smtClean="0"/>
              <a:t>‹#›</a:t>
            </a:fld>
            <a:endParaRPr lang="en-US"/>
          </a:p>
        </p:txBody>
      </p:sp>
    </p:spTree>
    <p:extLst>
      <p:ext uri="{BB962C8B-B14F-4D97-AF65-F5344CB8AC3E}">
        <p14:creationId xmlns:p14="http://schemas.microsoft.com/office/powerpoint/2010/main" val="5270265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1DE5BA-601B-912D-4F2D-55C9F416FC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ED66A9-1F7D-110F-5F51-1B3ABA9984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002C0-BED4-AC14-40C8-62E9EEBEC03F}"/>
              </a:ext>
            </a:extLst>
          </p:cNvPr>
          <p:cNvSpPr>
            <a:spLocks noGrp="1"/>
          </p:cNvSpPr>
          <p:nvPr>
            <p:ph type="dt" sz="half" idx="10"/>
          </p:nvPr>
        </p:nvSpPr>
        <p:spPr/>
        <p:txBody>
          <a:bodyPr/>
          <a:lstStyle/>
          <a:p>
            <a:fld id="{46DF76B2-1A28-4DD4-A8A7-973ABEA34628}" type="datetimeFigureOut">
              <a:rPr lang="en-US" smtClean="0"/>
              <a:t>10/9/2023</a:t>
            </a:fld>
            <a:endParaRPr lang="en-US"/>
          </a:p>
        </p:txBody>
      </p:sp>
      <p:sp>
        <p:nvSpPr>
          <p:cNvPr id="5" name="Footer Placeholder 4">
            <a:extLst>
              <a:ext uri="{FF2B5EF4-FFF2-40B4-BE49-F238E27FC236}">
                <a16:creationId xmlns:a16="http://schemas.microsoft.com/office/drawing/2014/main" id="{BF3E2EE6-C542-D6E8-425E-149B1E7C2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446045-89E6-5080-82B4-CC75473A73E6}"/>
              </a:ext>
            </a:extLst>
          </p:cNvPr>
          <p:cNvSpPr>
            <a:spLocks noGrp="1"/>
          </p:cNvSpPr>
          <p:nvPr>
            <p:ph type="sldNum" sz="quarter" idx="12"/>
          </p:nvPr>
        </p:nvSpPr>
        <p:spPr/>
        <p:txBody>
          <a:bodyPr/>
          <a:lstStyle/>
          <a:p>
            <a:fld id="{B06A508F-7220-43B7-9309-686F6BE5E3C5}" type="slidenum">
              <a:rPr lang="en-US" smtClean="0"/>
              <a:t>‹#›</a:t>
            </a:fld>
            <a:endParaRPr lang="en-US"/>
          </a:p>
        </p:txBody>
      </p:sp>
    </p:spTree>
    <p:extLst>
      <p:ext uri="{BB962C8B-B14F-4D97-AF65-F5344CB8AC3E}">
        <p14:creationId xmlns:p14="http://schemas.microsoft.com/office/powerpoint/2010/main" val="375945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35BF7E-C8FA-44F3-8E8F-DEB717846ED2}" type="datetimeFigureOut">
              <a:rPr lang="en-US" smtClean="0"/>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226651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5BF7E-C8FA-44F3-8E8F-DEB717846ED2}"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402099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35BF7E-C8FA-44F3-8E8F-DEB717846ED2}" type="datetimeFigureOut">
              <a:rPr lang="en-US" smtClean="0"/>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3903300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35BF7E-C8FA-44F3-8E8F-DEB717846ED2}" type="datetimeFigureOut">
              <a:rPr lang="en-US" smtClean="0"/>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64401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5BF7E-C8FA-44F3-8E8F-DEB717846ED2}" type="datetimeFigureOut">
              <a:rPr lang="en-US" smtClean="0"/>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43092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35BF7E-C8FA-44F3-8E8F-DEB717846ED2}"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934921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35BF7E-C8FA-44F3-8E8F-DEB717846ED2}" type="datetimeFigureOut">
              <a:rPr lang="en-US" smtClean="0"/>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7BD997-770E-493F-85B8-E2481A207F9C}" type="slidenum">
              <a:rPr lang="en-US" smtClean="0"/>
              <a:t>‹#›</a:t>
            </a:fld>
            <a:endParaRPr lang="en-US"/>
          </a:p>
        </p:txBody>
      </p:sp>
    </p:spTree>
    <p:extLst>
      <p:ext uri="{BB962C8B-B14F-4D97-AF65-F5344CB8AC3E}">
        <p14:creationId xmlns:p14="http://schemas.microsoft.com/office/powerpoint/2010/main" val="2399177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35BF7E-C8FA-44F3-8E8F-DEB717846ED2}" type="datetimeFigureOut">
              <a:rPr lang="en-US" smtClean="0"/>
              <a:t>10/9/2023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7BD997-770E-493F-85B8-E2481A207F9C}" type="slidenum">
              <a:rPr lang="en-US" smtClean="0"/>
              <a:t>‹#›</a:t>
            </a:fld>
            <a:endParaRPr lang="en-US"/>
          </a:p>
        </p:txBody>
      </p:sp>
      <p:pic>
        <p:nvPicPr>
          <p:cNvPr id="8" name="Picture 7">
            <a:extLst>
              <a:ext uri="{FF2B5EF4-FFF2-40B4-BE49-F238E27FC236}">
                <a16:creationId xmlns:a16="http://schemas.microsoft.com/office/drawing/2014/main" id="{2FA3EBCA-DBBF-07C9-EE62-F9EC3F53B05A}"/>
              </a:ext>
            </a:extLst>
          </p:cNvPr>
          <p:cNvPicPr>
            <a:picLocks noChangeAspect="1"/>
          </p:cNvPicPr>
          <p:nvPr userDrawn="1"/>
        </p:nvPicPr>
        <p:blipFill>
          <a:blip r:embed="rId18"/>
          <a:stretch>
            <a:fillRect/>
          </a:stretch>
        </p:blipFill>
        <p:spPr>
          <a:xfrm>
            <a:off x="555198" y="5376609"/>
            <a:ext cx="1188823" cy="1438781"/>
          </a:xfrm>
          <a:prstGeom prst="rect">
            <a:avLst/>
          </a:prstGeom>
        </p:spPr>
      </p:pic>
    </p:spTree>
    <p:extLst>
      <p:ext uri="{BB962C8B-B14F-4D97-AF65-F5344CB8AC3E}">
        <p14:creationId xmlns:p14="http://schemas.microsoft.com/office/powerpoint/2010/main" val="343205155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57EC0D-0125-ECD0-B8F3-C4030B17EC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29086-EE2C-3C27-C70C-6552276C7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0BE44-DA14-C3FB-240A-7770123C8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F76B2-1A28-4DD4-A8A7-973ABEA34628}" type="datetimeFigureOut">
              <a:rPr lang="en-US" smtClean="0"/>
              <a:t>10/9/2023</a:t>
            </a:fld>
            <a:endParaRPr lang="en-US"/>
          </a:p>
        </p:txBody>
      </p:sp>
      <p:sp>
        <p:nvSpPr>
          <p:cNvPr id="5" name="Footer Placeholder 4">
            <a:extLst>
              <a:ext uri="{FF2B5EF4-FFF2-40B4-BE49-F238E27FC236}">
                <a16:creationId xmlns:a16="http://schemas.microsoft.com/office/drawing/2014/main" id="{298329B2-B417-15C7-FB93-D1FB91CA2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B5AE10-DFC4-C4D3-D83D-EB75654C6F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6A508F-7220-43B7-9309-686F6BE5E3C5}" type="slidenum">
              <a:rPr lang="en-US" smtClean="0"/>
              <a:t>‹#›</a:t>
            </a:fld>
            <a:endParaRPr lang="en-US"/>
          </a:p>
        </p:txBody>
      </p:sp>
    </p:spTree>
    <p:extLst>
      <p:ext uri="{BB962C8B-B14F-4D97-AF65-F5344CB8AC3E}">
        <p14:creationId xmlns:p14="http://schemas.microsoft.com/office/powerpoint/2010/main" val="209534834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18.xml"/><Relationship Id="rId6" Type="http://schemas.openxmlformats.org/officeDocument/2006/relationships/image" Target="../media/image14.png"/><Relationship Id="rId5" Type="http://schemas.microsoft.com/office/2007/relationships/hdphoto" Target="../media/hdphoto1.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5.bin"/><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4.xml"/><Relationship Id="rId5" Type="http://schemas.openxmlformats.org/officeDocument/2006/relationships/image" Target="../media/image30.emf"/><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hyperlink" Target="#_Employment"/><Relationship Id="rId7" Type="http://schemas.openxmlformats.org/officeDocument/2006/relationships/hyperlink" Target="#_Expedited_Reinstatement"/><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_Problem_Resolution_and"/><Relationship Id="rId11" Type="http://schemas.openxmlformats.org/officeDocument/2006/relationships/image" Target="../media/image4.emf"/><Relationship Id="rId5" Type="http://schemas.openxmlformats.org/officeDocument/2006/relationships/hyperlink" Target="#_Medical_Insurance"/><Relationship Id="rId10" Type="http://schemas.openxmlformats.org/officeDocument/2006/relationships/oleObject" Target="../embeddings/oleObject2.bin"/><Relationship Id="rId4" Type="http://schemas.openxmlformats.org/officeDocument/2006/relationships/hyperlink" Target="#_Continuing_Disability_Review"/><Relationship Id="rId9"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A0BE-D558-910C-16D2-49ABA5EC153F}"/>
              </a:ext>
            </a:extLst>
          </p:cNvPr>
          <p:cNvSpPr>
            <a:spLocks noGrp="1"/>
          </p:cNvSpPr>
          <p:nvPr>
            <p:ph type="ctrTitle"/>
          </p:nvPr>
        </p:nvSpPr>
        <p:spPr/>
        <p:txBody>
          <a:bodyPr>
            <a:normAutofit fontScale="90000"/>
          </a:bodyPr>
          <a:lstStyle/>
          <a:p>
            <a:r>
              <a:rPr lang="en-US" dirty="0"/>
              <a:t>Social Security, IDD and Employment Meeting</a:t>
            </a:r>
          </a:p>
        </p:txBody>
      </p:sp>
      <p:sp>
        <p:nvSpPr>
          <p:cNvPr id="3" name="Subtitle 2">
            <a:extLst>
              <a:ext uri="{FF2B5EF4-FFF2-40B4-BE49-F238E27FC236}">
                <a16:creationId xmlns:a16="http://schemas.microsoft.com/office/drawing/2014/main" id="{4BCAF701-DA52-F501-CF5B-A5DFC4A75A19}"/>
              </a:ext>
            </a:extLst>
          </p:cNvPr>
          <p:cNvSpPr>
            <a:spLocks noGrp="1"/>
          </p:cNvSpPr>
          <p:nvPr>
            <p:ph type="subTitle" idx="1"/>
          </p:nvPr>
        </p:nvSpPr>
        <p:spPr/>
        <p:txBody>
          <a:bodyPr/>
          <a:lstStyle/>
          <a:p>
            <a:pPr algn="ctr"/>
            <a:r>
              <a:rPr lang="en-US" dirty="0"/>
              <a:t>October 2, 2023</a:t>
            </a:r>
          </a:p>
        </p:txBody>
      </p:sp>
      <p:pic>
        <p:nvPicPr>
          <p:cNvPr id="4" name="Picture 3">
            <a:extLst>
              <a:ext uri="{FF2B5EF4-FFF2-40B4-BE49-F238E27FC236}">
                <a16:creationId xmlns:a16="http://schemas.microsoft.com/office/drawing/2014/main" id="{4C5A3273-0DD6-FB6F-ADFE-C4D1C48AA039}"/>
              </a:ext>
            </a:extLst>
          </p:cNvPr>
          <p:cNvPicPr>
            <a:picLocks noChangeAspect="1"/>
          </p:cNvPicPr>
          <p:nvPr/>
        </p:nvPicPr>
        <p:blipFill>
          <a:blip r:embed="rId3"/>
          <a:stretch>
            <a:fillRect/>
          </a:stretch>
        </p:blipFill>
        <p:spPr>
          <a:xfrm>
            <a:off x="5179098" y="588247"/>
            <a:ext cx="1188823" cy="1438781"/>
          </a:xfrm>
          <a:prstGeom prst="rect">
            <a:avLst/>
          </a:prstGeom>
        </p:spPr>
      </p:pic>
    </p:spTree>
    <p:extLst>
      <p:ext uri="{BB962C8B-B14F-4D97-AF65-F5344CB8AC3E}">
        <p14:creationId xmlns:p14="http://schemas.microsoft.com/office/powerpoint/2010/main" val="3636208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CE3D-AE90-CCD5-0E51-2AA3679EF508}"/>
              </a:ext>
            </a:extLst>
          </p:cNvPr>
          <p:cNvSpPr>
            <a:spLocks noGrp="1"/>
          </p:cNvSpPr>
          <p:nvPr>
            <p:ph type="title"/>
          </p:nvPr>
        </p:nvSpPr>
        <p:spPr>
          <a:xfrm>
            <a:off x="750811" y="425521"/>
            <a:ext cx="9132055" cy="1320800"/>
          </a:xfrm>
        </p:spPr>
        <p:txBody>
          <a:bodyPr>
            <a:normAutofit/>
          </a:bodyPr>
          <a:lstStyle/>
          <a:p>
            <a:r>
              <a:rPr lang="en-US" dirty="0"/>
              <a:t>(2) SCDD is applying for Interventional Cooperative Agreement Program (ICAP)</a:t>
            </a:r>
          </a:p>
        </p:txBody>
      </p:sp>
      <p:pic>
        <p:nvPicPr>
          <p:cNvPr id="5" name="Content Placeholder 4">
            <a:extLst>
              <a:ext uri="{FF2B5EF4-FFF2-40B4-BE49-F238E27FC236}">
                <a16:creationId xmlns:a16="http://schemas.microsoft.com/office/drawing/2014/main" id="{3E174E3B-391C-09D5-6775-F28D691C4733}"/>
              </a:ext>
            </a:extLst>
          </p:cNvPr>
          <p:cNvPicPr>
            <a:picLocks noGrp="1" noChangeAspect="1"/>
          </p:cNvPicPr>
          <p:nvPr>
            <p:ph idx="1"/>
          </p:nvPr>
        </p:nvPicPr>
        <p:blipFill rotWithShape="1">
          <a:blip r:embed="rId3"/>
          <a:srcRect l="4156"/>
          <a:stretch/>
        </p:blipFill>
        <p:spPr>
          <a:xfrm>
            <a:off x="1064870" y="1595055"/>
            <a:ext cx="8209132" cy="3881437"/>
          </a:xfrm>
        </p:spPr>
      </p:pic>
      <p:sp>
        <p:nvSpPr>
          <p:cNvPr id="6" name="TextBox 5">
            <a:extLst>
              <a:ext uri="{FF2B5EF4-FFF2-40B4-BE49-F238E27FC236}">
                <a16:creationId xmlns:a16="http://schemas.microsoft.com/office/drawing/2014/main" id="{B22EE3C9-224D-5F4C-3BCF-1C1B0E1082B9}"/>
              </a:ext>
            </a:extLst>
          </p:cNvPr>
          <p:cNvSpPr txBox="1"/>
          <p:nvPr/>
        </p:nvSpPr>
        <p:spPr>
          <a:xfrm>
            <a:off x="1792060" y="5509149"/>
            <a:ext cx="10225769" cy="923330"/>
          </a:xfrm>
          <a:prstGeom prst="rect">
            <a:avLst/>
          </a:prstGeom>
          <a:solidFill>
            <a:schemeClr val="accent1">
              <a:lumMod val="40000"/>
              <a:lumOff val="60000"/>
            </a:schemeClr>
          </a:solidFill>
        </p:spPr>
        <p:txBody>
          <a:bodyPr wrap="square" rtlCol="0">
            <a:spAutoFit/>
          </a:bodyPr>
          <a:lstStyle/>
          <a:p>
            <a:r>
              <a:rPr lang="en-US" b="1" dirty="0"/>
              <a:t>State </a:t>
            </a:r>
            <a:r>
              <a:rPr lang="en-US" sz="1800" b="1" dirty="0">
                <a:solidFill>
                  <a:srgbClr val="1F497D"/>
                </a:solidFill>
                <a:effectLst/>
                <a:latin typeface="Century Gothic" panose="020B0502020202020204" pitchFamily="34" charset="0"/>
                <a:ea typeface="Calibri" panose="020F0502020204030204" pitchFamily="34" charset="0"/>
                <a:cs typeface="Calibri" panose="020F0502020204030204" pitchFamily="34" charset="0"/>
              </a:rPr>
              <a:t>Council on Developmental Disabilities</a:t>
            </a:r>
            <a:br>
              <a:rPr lang="en-US" sz="1800" b="1" dirty="0">
                <a:solidFill>
                  <a:srgbClr val="1F497D"/>
                </a:solidFill>
                <a:effectLst/>
                <a:latin typeface="Century Gothic" panose="020B0502020202020204" pitchFamily="34" charset="0"/>
                <a:ea typeface="Calibri" panose="020F0502020204030204" pitchFamily="34" charset="0"/>
                <a:cs typeface="Calibri" panose="020F0502020204030204" pitchFamily="34" charset="0"/>
              </a:rPr>
            </a:br>
            <a:r>
              <a:rPr lang="en-US" sz="1800" b="1" dirty="0">
                <a:solidFill>
                  <a:srgbClr val="1F497D"/>
                </a:solidFill>
                <a:effectLst/>
                <a:latin typeface="Century Gothic" panose="020B0502020202020204" pitchFamily="34" charset="0"/>
                <a:ea typeface="Calibri" panose="020F0502020204030204" pitchFamily="34" charset="0"/>
                <a:cs typeface="Calibri" panose="020F0502020204030204" pitchFamily="34" charset="0"/>
              </a:rPr>
              <a:t>will apply </a:t>
            </a:r>
            <a:r>
              <a:rPr lang="en-US" b="1" dirty="0"/>
              <a:t>to create a position responsible for driving our continued work and assisting individuals impacted by SSI processes. Decision by end of September.</a:t>
            </a:r>
          </a:p>
        </p:txBody>
      </p:sp>
      <p:pic>
        <p:nvPicPr>
          <p:cNvPr id="4" name="Graphic 3" descr="Crying face with solid fill with solid fill">
            <a:extLst>
              <a:ext uri="{FF2B5EF4-FFF2-40B4-BE49-F238E27FC236}">
                <a16:creationId xmlns:a16="http://schemas.microsoft.com/office/drawing/2014/main" id="{231D260E-8D0C-C56A-DA00-DC533141C6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3065" y="1381508"/>
            <a:ext cx="914400" cy="914400"/>
          </a:xfrm>
          <a:prstGeom prst="rect">
            <a:avLst/>
          </a:prstGeom>
        </p:spPr>
      </p:pic>
    </p:spTree>
    <p:extLst>
      <p:ext uri="{BB962C8B-B14F-4D97-AF65-F5344CB8AC3E}">
        <p14:creationId xmlns:p14="http://schemas.microsoft.com/office/powerpoint/2010/main" val="343394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CD59D-A62D-C822-FECA-C5AA583A50F0}"/>
              </a:ext>
            </a:extLst>
          </p:cNvPr>
          <p:cNvSpPr>
            <a:spLocks noGrp="1"/>
          </p:cNvSpPr>
          <p:nvPr>
            <p:ph type="title"/>
          </p:nvPr>
        </p:nvSpPr>
        <p:spPr/>
        <p:txBody>
          <a:bodyPr/>
          <a:lstStyle/>
          <a:p>
            <a:r>
              <a:rPr lang="en-US" dirty="0"/>
              <a:t>(3) Story Collection Survey </a:t>
            </a:r>
          </a:p>
        </p:txBody>
      </p:sp>
      <p:sp>
        <p:nvSpPr>
          <p:cNvPr id="10" name="Content Placeholder 9">
            <a:extLst>
              <a:ext uri="{FF2B5EF4-FFF2-40B4-BE49-F238E27FC236}">
                <a16:creationId xmlns:a16="http://schemas.microsoft.com/office/drawing/2014/main" id="{78E2F195-4F3E-7D7E-ACBA-13A1EE06842B}"/>
              </a:ext>
            </a:extLst>
          </p:cNvPr>
          <p:cNvSpPr>
            <a:spLocks noGrp="1"/>
          </p:cNvSpPr>
          <p:nvPr>
            <p:ph sz="half" idx="2"/>
          </p:nvPr>
        </p:nvSpPr>
        <p:spPr>
          <a:xfrm>
            <a:off x="5126709" y="1856363"/>
            <a:ext cx="4184034" cy="3880773"/>
          </a:xfrm>
        </p:spPr>
        <p:txBody>
          <a:bodyPr>
            <a:normAutofit/>
          </a:bodyPr>
          <a:lstStyle/>
          <a:p>
            <a:r>
              <a:rPr lang="en-US" dirty="0"/>
              <a:t>Topics:</a:t>
            </a:r>
          </a:p>
          <a:p>
            <a:pPr lvl="1"/>
            <a:r>
              <a:rPr lang="en-US" dirty="0"/>
              <a:t>About the Beneficiary and Survey Respondent</a:t>
            </a:r>
          </a:p>
          <a:p>
            <a:pPr lvl="1"/>
            <a:r>
              <a:rPr lang="en-US" dirty="0"/>
              <a:t>Summary of Benefits</a:t>
            </a:r>
          </a:p>
          <a:p>
            <a:pPr lvl="1"/>
            <a:r>
              <a:rPr lang="en-US" dirty="0"/>
              <a:t>Employment Status</a:t>
            </a:r>
          </a:p>
          <a:p>
            <a:pPr lvl="1"/>
            <a:r>
              <a:rPr lang="en-US" dirty="0"/>
              <a:t>Social Security Related Problem</a:t>
            </a:r>
          </a:p>
          <a:p>
            <a:pPr lvl="1"/>
            <a:r>
              <a:rPr lang="en-US" dirty="0"/>
              <a:t>SSA Escalation Process</a:t>
            </a:r>
          </a:p>
          <a:p>
            <a:pPr lvl="1"/>
            <a:r>
              <a:rPr lang="en-US" dirty="0"/>
              <a:t>Current Status</a:t>
            </a:r>
          </a:p>
          <a:p>
            <a:r>
              <a:rPr lang="en-US" dirty="0"/>
              <a:t>598 Eng / 31 </a:t>
            </a:r>
            <a:r>
              <a:rPr lang="en-US" dirty="0" err="1"/>
              <a:t>Sp</a:t>
            </a:r>
            <a:r>
              <a:rPr lang="en-US" dirty="0"/>
              <a:t> Responses To Date</a:t>
            </a:r>
          </a:p>
        </p:txBody>
      </p:sp>
      <p:pic>
        <p:nvPicPr>
          <p:cNvPr id="8" name="Content Placeholder 7">
            <a:extLst>
              <a:ext uri="{FF2B5EF4-FFF2-40B4-BE49-F238E27FC236}">
                <a16:creationId xmlns:a16="http://schemas.microsoft.com/office/drawing/2014/main" id="{AF37F604-4D6F-780A-DD07-734EEDB6AFFD}"/>
              </a:ext>
            </a:extLst>
          </p:cNvPr>
          <p:cNvPicPr>
            <a:picLocks noGrp="1" noChangeAspect="1"/>
          </p:cNvPicPr>
          <p:nvPr>
            <p:ph sz="half" idx="1"/>
          </p:nvPr>
        </p:nvPicPr>
        <p:blipFill rotWithShape="1">
          <a:blip r:embed="rId3"/>
          <a:srcRect l="29174" t="10545" r="29705" b="21379"/>
          <a:stretch/>
        </p:blipFill>
        <p:spPr>
          <a:xfrm>
            <a:off x="1015985" y="1669596"/>
            <a:ext cx="3392730" cy="3518807"/>
          </a:xfrm>
          <a:ln>
            <a:solidFill>
              <a:schemeClr val="tx1"/>
            </a:solidFill>
          </a:ln>
        </p:spPr>
      </p:pic>
      <p:graphicFrame>
        <p:nvGraphicFramePr>
          <p:cNvPr id="3" name="Object 2">
            <a:extLst>
              <a:ext uri="{FF2B5EF4-FFF2-40B4-BE49-F238E27FC236}">
                <a16:creationId xmlns:a16="http://schemas.microsoft.com/office/drawing/2014/main" id="{8726CB00-9F9C-DA57-936C-4228F42D9788}"/>
              </a:ext>
            </a:extLst>
          </p:cNvPr>
          <p:cNvGraphicFramePr>
            <a:graphicFrameLocks noChangeAspect="1"/>
          </p:cNvGraphicFramePr>
          <p:nvPr>
            <p:extLst>
              <p:ext uri="{D42A27DB-BD31-4B8C-83A1-F6EECF244321}">
                <p14:modId xmlns:p14="http://schemas.microsoft.com/office/powerpoint/2010/main" val="2705653842"/>
              </p:ext>
            </p:extLst>
          </p:nvPr>
        </p:nvGraphicFramePr>
        <p:xfrm>
          <a:off x="10288368" y="555169"/>
          <a:ext cx="1332552" cy="1724479"/>
        </p:xfrm>
        <a:graphic>
          <a:graphicData uri="http://schemas.openxmlformats.org/presentationml/2006/ole">
            <mc:AlternateContent xmlns:mc="http://schemas.openxmlformats.org/markup-compatibility/2006">
              <mc:Choice xmlns:v="urn:schemas-microsoft-com:vml" Requires="v">
                <p:oleObj name="Acrobat Document" r:id="rId4" imgW="2590564" imgH="3352800" progId="Acrobat.Document.2015">
                  <p:embed/>
                </p:oleObj>
              </mc:Choice>
              <mc:Fallback>
                <p:oleObj name="Acrobat Document" r:id="rId4" imgW="2590564" imgH="3352800" progId="Acrobat.Document.2015">
                  <p:embed/>
                  <p:pic>
                    <p:nvPicPr>
                      <p:cNvPr id="0" name=""/>
                      <p:cNvPicPr/>
                      <p:nvPr/>
                    </p:nvPicPr>
                    <p:blipFill>
                      <a:blip r:embed="rId5"/>
                      <a:stretch>
                        <a:fillRect/>
                      </a:stretch>
                    </p:blipFill>
                    <p:spPr>
                      <a:xfrm>
                        <a:off x="10288368" y="555169"/>
                        <a:ext cx="1332552" cy="1724479"/>
                      </a:xfrm>
                      <a:prstGeom prst="rect">
                        <a:avLst/>
                      </a:prstGeom>
                      <a:ln>
                        <a:solidFill>
                          <a:schemeClr val="tx1"/>
                        </a:solidFill>
                      </a:ln>
                    </p:spPr>
                  </p:pic>
                </p:oleObj>
              </mc:Fallback>
            </mc:AlternateContent>
          </a:graphicData>
        </a:graphic>
      </p:graphicFrame>
      <p:graphicFrame>
        <p:nvGraphicFramePr>
          <p:cNvPr id="4" name="Object 3">
            <a:extLst>
              <a:ext uri="{FF2B5EF4-FFF2-40B4-BE49-F238E27FC236}">
                <a16:creationId xmlns:a16="http://schemas.microsoft.com/office/drawing/2014/main" id="{B6D7C48D-6D75-10A5-920C-7D22E9C9EB42}"/>
              </a:ext>
            </a:extLst>
          </p:cNvPr>
          <p:cNvGraphicFramePr>
            <a:graphicFrameLocks noChangeAspect="1"/>
          </p:cNvGraphicFramePr>
          <p:nvPr>
            <p:extLst>
              <p:ext uri="{D42A27DB-BD31-4B8C-83A1-F6EECF244321}">
                <p14:modId xmlns:p14="http://schemas.microsoft.com/office/powerpoint/2010/main" val="3166077915"/>
              </p:ext>
            </p:extLst>
          </p:nvPr>
        </p:nvGraphicFramePr>
        <p:xfrm>
          <a:off x="10374093" y="4763860"/>
          <a:ext cx="1408958" cy="1823357"/>
        </p:xfrm>
        <a:graphic>
          <a:graphicData uri="http://schemas.openxmlformats.org/presentationml/2006/ole">
            <mc:AlternateContent xmlns:mc="http://schemas.openxmlformats.org/markup-compatibility/2006">
              <mc:Choice xmlns:v="urn:schemas-microsoft-com:vml" Requires="v">
                <p:oleObj name="Acrobat Document" r:id="rId6" imgW="2590564" imgH="3352800" progId="Acrobat.Document.2015">
                  <p:embed/>
                </p:oleObj>
              </mc:Choice>
              <mc:Fallback>
                <p:oleObj name="Acrobat Document" r:id="rId6" imgW="2590564" imgH="3352800" progId="Acrobat.Document.2015">
                  <p:embed/>
                  <p:pic>
                    <p:nvPicPr>
                      <p:cNvPr id="0" name=""/>
                      <p:cNvPicPr/>
                      <p:nvPr/>
                    </p:nvPicPr>
                    <p:blipFill>
                      <a:blip r:embed="rId7"/>
                      <a:stretch>
                        <a:fillRect/>
                      </a:stretch>
                    </p:blipFill>
                    <p:spPr>
                      <a:xfrm>
                        <a:off x="10374093" y="4763860"/>
                        <a:ext cx="1408958" cy="1823357"/>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23108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1B910B9-23F3-ABD5-4CC5-64DA464DBAFA}"/>
              </a:ext>
            </a:extLst>
          </p:cNvPr>
          <p:cNvSpPr>
            <a:spLocks noGrp="1"/>
          </p:cNvSpPr>
          <p:nvPr>
            <p:ph type="title"/>
          </p:nvPr>
        </p:nvSpPr>
        <p:spPr/>
        <p:txBody>
          <a:bodyPr/>
          <a:lstStyle/>
          <a:p>
            <a:pPr algn="ctr"/>
            <a:r>
              <a:rPr lang="en-US" b="1" i="1" dirty="0"/>
              <a:t>“…You say you want people with disabilities to work but penalize them…”</a:t>
            </a:r>
            <a:endParaRPr lang="en-US" b="1" dirty="0"/>
          </a:p>
        </p:txBody>
      </p:sp>
      <p:sp>
        <p:nvSpPr>
          <p:cNvPr id="5" name="Content Placeholder 4">
            <a:extLst>
              <a:ext uri="{FF2B5EF4-FFF2-40B4-BE49-F238E27FC236}">
                <a16:creationId xmlns:a16="http://schemas.microsoft.com/office/drawing/2014/main" id="{2D3DA021-A041-E42F-1539-A3545EB2A034}"/>
              </a:ext>
            </a:extLst>
          </p:cNvPr>
          <p:cNvSpPr>
            <a:spLocks noGrp="1"/>
          </p:cNvSpPr>
          <p:nvPr>
            <p:ph idx="1"/>
          </p:nvPr>
        </p:nvSpPr>
        <p:spPr/>
        <p:txBody>
          <a:bodyPr/>
          <a:lstStyle/>
          <a:p>
            <a:pPr marL="0" indent="0">
              <a:buNone/>
            </a:pPr>
            <a:r>
              <a:rPr lang="en-US" i="1" dirty="0"/>
              <a:t>“I wanted to work so </a:t>
            </a:r>
            <a:r>
              <a:rPr lang="en-US" i="1" dirty="0" err="1"/>
              <a:t>i</a:t>
            </a:r>
            <a:r>
              <a:rPr lang="en-US" i="1" dirty="0"/>
              <a:t> did social security did not help me in the least. did not answer the phone cut off medical , sent me letters and now an overpayment issue that was there fault how am </a:t>
            </a:r>
            <a:r>
              <a:rPr lang="en-US" i="1" dirty="0" err="1"/>
              <a:t>i</a:t>
            </a:r>
            <a:r>
              <a:rPr lang="en-US" i="1" dirty="0"/>
              <a:t> supposed to work and take care of this. You say you want people with disabilities to work but penalize them when they do what the point in working if you lose everything or are misinform why not just sit down and live off </a:t>
            </a:r>
            <a:r>
              <a:rPr lang="en-US" i="1" dirty="0" err="1"/>
              <a:t>ssi</a:t>
            </a:r>
            <a:r>
              <a:rPr lang="en-US" i="1" dirty="0"/>
              <a:t> or </a:t>
            </a:r>
            <a:r>
              <a:rPr lang="en-US" i="1" dirty="0" err="1"/>
              <a:t>ssdi</a:t>
            </a:r>
            <a:r>
              <a:rPr lang="en-US" i="1" dirty="0"/>
              <a:t>. Well </a:t>
            </a:r>
            <a:r>
              <a:rPr lang="en-US" i="1" dirty="0" err="1"/>
              <a:t>i</a:t>
            </a:r>
            <a:r>
              <a:rPr lang="en-US" i="1" dirty="0"/>
              <a:t> wanted to work and </a:t>
            </a:r>
            <a:r>
              <a:rPr lang="en-US" i="1" dirty="0" err="1"/>
              <a:t>i</a:t>
            </a:r>
            <a:r>
              <a:rPr lang="en-US" i="1" dirty="0"/>
              <a:t> do. </a:t>
            </a:r>
            <a:r>
              <a:rPr lang="en-US" i="1" dirty="0" err="1"/>
              <a:t>i</a:t>
            </a:r>
            <a:r>
              <a:rPr lang="en-US" i="1" dirty="0"/>
              <a:t> assist people with disabilities and have a son that's disabled too. the </a:t>
            </a:r>
            <a:r>
              <a:rPr lang="en-US" i="1" dirty="0" err="1"/>
              <a:t>ssi</a:t>
            </a:r>
            <a:r>
              <a:rPr lang="en-US" i="1" dirty="0"/>
              <a:t> /</a:t>
            </a:r>
            <a:r>
              <a:rPr lang="en-US" i="1" dirty="0" err="1"/>
              <a:t>ssdi</a:t>
            </a:r>
            <a:r>
              <a:rPr lang="en-US" i="1" dirty="0"/>
              <a:t> people that don't want to lose there benefits are right to fear losing them because there is no real help if you decide to work just overpayments awaiting you.“</a:t>
            </a:r>
          </a:p>
        </p:txBody>
      </p:sp>
    </p:spTree>
    <p:extLst>
      <p:ext uri="{BB962C8B-B14F-4D97-AF65-F5344CB8AC3E}">
        <p14:creationId xmlns:p14="http://schemas.microsoft.com/office/powerpoint/2010/main" val="357869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97E02F4-8B01-0F4D-0C98-CC96EC94CE32}"/>
              </a:ext>
            </a:extLst>
          </p:cNvPr>
          <p:cNvPicPr>
            <a:picLocks noChangeAspect="1"/>
          </p:cNvPicPr>
          <p:nvPr/>
        </p:nvPicPr>
        <p:blipFill>
          <a:blip r:embed="rId2"/>
          <a:stretch>
            <a:fillRect/>
          </a:stretch>
        </p:blipFill>
        <p:spPr>
          <a:xfrm>
            <a:off x="5275353" y="3505199"/>
            <a:ext cx="1641294" cy="1552575"/>
          </a:xfrm>
          <a:prstGeom prst="rect">
            <a:avLst/>
          </a:prstGeom>
        </p:spPr>
      </p:pic>
      <p:sp>
        <p:nvSpPr>
          <p:cNvPr id="3" name="Title 2">
            <a:extLst>
              <a:ext uri="{FF2B5EF4-FFF2-40B4-BE49-F238E27FC236}">
                <a16:creationId xmlns:a16="http://schemas.microsoft.com/office/drawing/2014/main" id="{C043C6E7-4ED3-7BAE-E7ED-15E8632164B5}"/>
              </a:ext>
            </a:extLst>
          </p:cNvPr>
          <p:cNvSpPr>
            <a:spLocks noGrp="1"/>
          </p:cNvSpPr>
          <p:nvPr>
            <p:ph type="title"/>
          </p:nvPr>
        </p:nvSpPr>
        <p:spPr/>
        <p:txBody>
          <a:bodyPr>
            <a:normAutofit/>
          </a:bodyPr>
          <a:lstStyle/>
          <a:p>
            <a:pPr algn="ctr"/>
            <a:r>
              <a:rPr lang="en-US" b="1" dirty="0"/>
              <a:t>For 67% of the Respondent</a:t>
            </a:r>
            <a:br>
              <a:rPr lang="en-US" b="1" dirty="0"/>
            </a:br>
            <a:r>
              <a:rPr lang="en-US" b="1" dirty="0"/>
              <a:t>Fear of Losing Benefits is a Factor in Working </a:t>
            </a:r>
          </a:p>
        </p:txBody>
      </p:sp>
      <p:graphicFrame>
        <p:nvGraphicFramePr>
          <p:cNvPr id="7" name="Content Placeholder 6">
            <a:extLst>
              <a:ext uri="{FF2B5EF4-FFF2-40B4-BE49-F238E27FC236}">
                <a16:creationId xmlns:a16="http://schemas.microsoft.com/office/drawing/2014/main" id="{7880DF84-A38B-E1F2-04D8-4F573BD891E8}"/>
              </a:ext>
            </a:extLst>
          </p:cNvPr>
          <p:cNvGraphicFramePr>
            <a:graphicFrameLocks noGrp="1"/>
          </p:cNvGraphicFramePr>
          <p:nvPr>
            <p:ph idx="1"/>
            <p:extLst>
              <p:ext uri="{D42A27DB-BD31-4B8C-83A1-F6EECF244321}">
                <p14:modId xmlns:p14="http://schemas.microsoft.com/office/powerpoint/2010/main" val="1338419678"/>
              </p:ext>
            </p:extLst>
          </p:nvPr>
        </p:nvGraphicFramePr>
        <p:xfrm>
          <a:off x="919162" y="1958179"/>
          <a:ext cx="105156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lipart Panda - Free Clipart Images">
            <a:extLst>
              <a:ext uri="{FF2B5EF4-FFF2-40B4-BE49-F238E27FC236}">
                <a16:creationId xmlns:a16="http://schemas.microsoft.com/office/drawing/2014/main" id="{727C188F-8309-325A-628C-7A90D31B8C6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artisticPencilGrayscale/>
                    </a14:imgEffect>
                  </a14:imgLayer>
                </a14:imgProps>
              </a:ext>
              <a:ext uri="{28A0092B-C50C-407E-A947-70E740481C1C}">
                <a14:useLocalDpi xmlns:a14="http://schemas.microsoft.com/office/drawing/2010/main" val="0"/>
              </a:ext>
            </a:extLst>
          </a:blip>
          <a:srcRect/>
          <a:stretch>
            <a:fillRect/>
          </a:stretch>
        </p:blipFill>
        <p:spPr bwMode="auto">
          <a:xfrm>
            <a:off x="9263169" y="3995733"/>
            <a:ext cx="2090631" cy="23717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4F0F0C9-02D9-C51E-6998-821674701046}"/>
              </a:ext>
            </a:extLst>
          </p:cNvPr>
          <p:cNvPicPr>
            <a:picLocks noChangeAspect="1"/>
          </p:cNvPicPr>
          <p:nvPr/>
        </p:nvPicPr>
        <p:blipFill>
          <a:blip r:embed="rId6"/>
          <a:stretch>
            <a:fillRect/>
          </a:stretch>
        </p:blipFill>
        <p:spPr>
          <a:xfrm>
            <a:off x="120756" y="1533526"/>
            <a:ext cx="2471255" cy="2666998"/>
          </a:xfrm>
          <a:prstGeom prst="rect">
            <a:avLst/>
          </a:prstGeom>
        </p:spPr>
      </p:pic>
    </p:spTree>
    <p:extLst>
      <p:ext uri="{BB962C8B-B14F-4D97-AF65-F5344CB8AC3E}">
        <p14:creationId xmlns:p14="http://schemas.microsoft.com/office/powerpoint/2010/main" val="122882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5FC1-7B71-990B-EB49-0FEB5ABA4D3A}"/>
              </a:ext>
            </a:extLst>
          </p:cNvPr>
          <p:cNvSpPr>
            <a:spLocks noGrp="1"/>
          </p:cNvSpPr>
          <p:nvPr>
            <p:ph type="title"/>
          </p:nvPr>
        </p:nvSpPr>
        <p:spPr/>
        <p:txBody>
          <a:bodyPr/>
          <a:lstStyle/>
          <a:p>
            <a:pPr algn="ctr"/>
            <a:r>
              <a:rPr lang="en-US" b="1" dirty="0"/>
              <a:t>28% of the 598 Respondents Experienced</a:t>
            </a:r>
            <a:br>
              <a:rPr lang="en-US" b="1" dirty="0"/>
            </a:br>
            <a:r>
              <a:rPr lang="en-US" b="1" dirty="0"/>
              <a:t> Social Security Problems including:</a:t>
            </a:r>
          </a:p>
        </p:txBody>
      </p:sp>
      <p:sp>
        <p:nvSpPr>
          <p:cNvPr id="4" name="Rectangle 3">
            <a:extLst>
              <a:ext uri="{FF2B5EF4-FFF2-40B4-BE49-F238E27FC236}">
                <a16:creationId xmlns:a16="http://schemas.microsoft.com/office/drawing/2014/main" id="{1CDF3D49-4A62-FB1F-5361-CABEF555C489}"/>
              </a:ext>
            </a:extLst>
          </p:cNvPr>
          <p:cNvSpPr/>
          <p:nvPr/>
        </p:nvSpPr>
        <p:spPr>
          <a:xfrm>
            <a:off x="1147084" y="1657350"/>
            <a:ext cx="4616904" cy="2468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Overpayment Notifications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72% were told that</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that they needed to</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refund prior benefit</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payments</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EB620D8-A7E1-F7FB-25BA-D435A6854306}"/>
              </a:ext>
            </a:extLst>
          </p:cNvPr>
          <p:cNvSpPr/>
          <p:nvPr/>
        </p:nvSpPr>
        <p:spPr>
          <a:xfrm>
            <a:off x="5825219" y="4180117"/>
            <a:ext cx="4616904" cy="24688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Loss of Medical Insurance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panose="020F0502020204030204"/>
                <a:ea typeface="+mn-ea"/>
                <a:cs typeface="+mn-cs"/>
              </a:rPr>
              <a:t>14% </a:t>
            </a: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had their</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Medical Insurance</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terminated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40293C5-695C-31E7-E0E8-58C7686ADFA1}"/>
              </a:ext>
            </a:extLst>
          </p:cNvPr>
          <p:cNvSpPr/>
          <p:nvPr/>
        </p:nvSpPr>
        <p:spPr>
          <a:xfrm>
            <a:off x="1147084" y="4180117"/>
            <a:ext cx="4616904" cy="246888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Modified Disability Status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10% were told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they no longer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had a disability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7703A97-1463-5E7E-3F10-018A18285A07}"/>
              </a:ext>
            </a:extLst>
          </p:cNvPr>
          <p:cNvSpPr/>
          <p:nvPr/>
        </p:nvSpPr>
        <p:spPr>
          <a:xfrm>
            <a:off x="5825219" y="1657350"/>
            <a:ext cx="4616904" cy="246888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rPr>
              <a:t>Termination of Benefits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37%</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had Benefits</a:t>
            </a:r>
            <a:b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Terminated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Graphic 10" descr="Piggy Bank outline">
            <a:extLst>
              <a:ext uri="{FF2B5EF4-FFF2-40B4-BE49-F238E27FC236}">
                <a16:creationId xmlns:a16="http://schemas.microsoft.com/office/drawing/2014/main" id="{9301F0B2-A8FE-0D10-D152-7B84BB3FC2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72274" y="2638968"/>
            <a:ext cx="914400" cy="914400"/>
          </a:xfrm>
          <a:prstGeom prst="rect">
            <a:avLst/>
          </a:prstGeom>
        </p:spPr>
      </p:pic>
      <p:pic>
        <p:nvPicPr>
          <p:cNvPr id="13" name="Graphic 12" descr="No entry sign">
            <a:extLst>
              <a:ext uri="{FF2B5EF4-FFF2-40B4-BE49-F238E27FC236}">
                <a16:creationId xmlns:a16="http://schemas.microsoft.com/office/drawing/2014/main" id="{37980361-FE6E-78B1-D315-E727DC8867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09581" y="2352947"/>
            <a:ext cx="809635" cy="809635"/>
          </a:xfrm>
          <a:prstGeom prst="rect">
            <a:avLst/>
          </a:prstGeom>
        </p:spPr>
      </p:pic>
      <p:pic>
        <p:nvPicPr>
          <p:cNvPr id="15" name="Graphic 14" descr="Wheelchair with solid fill">
            <a:extLst>
              <a:ext uri="{FF2B5EF4-FFF2-40B4-BE49-F238E27FC236}">
                <a16:creationId xmlns:a16="http://schemas.microsoft.com/office/drawing/2014/main" id="{1552A2BE-6EB6-4DE7-9972-15C14F3BAA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5853" y="4950315"/>
            <a:ext cx="1438680" cy="1438680"/>
          </a:xfrm>
          <a:prstGeom prst="rect">
            <a:avLst/>
          </a:prstGeom>
        </p:spPr>
      </p:pic>
      <p:pic>
        <p:nvPicPr>
          <p:cNvPr id="17" name="Graphic 16" descr="Sling with solid fill">
            <a:extLst>
              <a:ext uri="{FF2B5EF4-FFF2-40B4-BE49-F238E27FC236}">
                <a16:creationId xmlns:a16="http://schemas.microsoft.com/office/drawing/2014/main" id="{FFFB12B5-94C7-A19A-1EE2-5BD9D893CC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25219" y="5050530"/>
            <a:ext cx="1338465" cy="1338465"/>
          </a:xfrm>
          <a:prstGeom prst="rect">
            <a:avLst/>
          </a:prstGeom>
        </p:spPr>
      </p:pic>
    </p:spTree>
    <p:extLst>
      <p:ext uri="{BB962C8B-B14F-4D97-AF65-F5344CB8AC3E}">
        <p14:creationId xmlns:p14="http://schemas.microsoft.com/office/powerpoint/2010/main" val="675259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951B00-AF22-CCB9-FDAC-D0E9BFEB9C91}"/>
              </a:ext>
            </a:extLst>
          </p:cNvPr>
          <p:cNvSpPr>
            <a:spLocks noGrp="1"/>
          </p:cNvSpPr>
          <p:nvPr>
            <p:ph type="title"/>
          </p:nvPr>
        </p:nvSpPr>
        <p:spPr/>
        <p:txBody>
          <a:bodyPr/>
          <a:lstStyle/>
          <a:p>
            <a:r>
              <a:rPr lang="en-US" b="1" dirty="0"/>
              <a:t>Problem Resolution is still an Issue for many</a:t>
            </a:r>
          </a:p>
        </p:txBody>
      </p:sp>
      <p:sp>
        <p:nvSpPr>
          <p:cNvPr id="4" name="Content Placeholder 3">
            <a:extLst>
              <a:ext uri="{FF2B5EF4-FFF2-40B4-BE49-F238E27FC236}">
                <a16:creationId xmlns:a16="http://schemas.microsoft.com/office/drawing/2014/main" id="{B891F0E2-6CDE-8B06-7B0F-A51D71CA6CE4}"/>
              </a:ext>
            </a:extLst>
          </p:cNvPr>
          <p:cNvSpPr>
            <a:spLocks noGrp="1"/>
          </p:cNvSpPr>
          <p:nvPr>
            <p:ph sz="half" idx="1"/>
          </p:nvPr>
        </p:nvSpPr>
        <p:spPr/>
        <p:txBody>
          <a:bodyPr/>
          <a:lstStyle/>
          <a:p>
            <a:r>
              <a:rPr lang="en-US" dirty="0"/>
              <a:t>138 of 165 People contact SSA</a:t>
            </a:r>
          </a:p>
          <a:p>
            <a:r>
              <a:rPr lang="en-US" dirty="0"/>
              <a:t>36 people indicated that they were never responded to by SSA</a:t>
            </a:r>
          </a:p>
          <a:p>
            <a:r>
              <a:rPr lang="en-US" dirty="0"/>
              <a:t>44 people escalated to a judicial hearing.</a:t>
            </a:r>
          </a:p>
          <a:p>
            <a:r>
              <a:rPr lang="en-US" dirty="0"/>
              <a:t>Out of the 64 reporting problems many still need assistance resolving the matter with 59 providing email addresses requesting assistance.</a:t>
            </a:r>
          </a:p>
        </p:txBody>
      </p:sp>
      <p:pic>
        <p:nvPicPr>
          <p:cNvPr id="6" name="Content Placeholder 5">
            <a:extLst>
              <a:ext uri="{FF2B5EF4-FFF2-40B4-BE49-F238E27FC236}">
                <a16:creationId xmlns:a16="http://schemas.microsoft.com/office/drawing/2014/main" id="{7FB14635-973F-4206-1056-FFFC3DD7A271}"/>
              </a:ext>
            </a:extLst>
          </p:cNvPr>
          <p:cNvPicPr>
            <a:picLocks noGrp="1" noChangeAspect="1"/>
          </p:cNvPicPr>
          <p:nvPr>
            <p:ph sz="half" idx="2"/>
          </p:nvPr>
        </p:nvPicPr>
        <p:blipFill>
          <a:blip r:embed="rId2"/>
          <a:stretch>
            <a:fillRect/>
          </a:stretch>
        </p:blipFill>
        <p:spPr>
          <a:xfrm>
            <a:off x="6781800" y="2501106"/>
            <a:ext cx="3962400" cy="3000375"/>
          </a:xfrm>
          <a:prstGeom prst="rect">
            <a:avLst/>
          </a:prstGeom>
        </p:spPr>
      </p:pic>
    </p:spTree>
    <p:extLst>
      <p:ext uri="{BB962C8B-B14F-4D97-AF65-F5344CB8AC3E}">
        <p14:creationId xmlns:p14="http://schemas.microsoft.com/office/powerpoint/2010/main" val="303445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3E0A-F101-6FD4-7436-EEB048A44269}"/>
              </a:ext>
            </a:extLst>
          </p:cNvPr>
          <p:cNvSpPr>
            <a:spLocks noGrp="1"/>
          </p:cNvSpPr>
          <p:nvPr>
            <p:ph type="title"/>
          </p:nvPr>
        </p:nvSpPr>
        <p:spPr/>
        <p:txBody>
          <a:bodyPr/>
          <a:lstStyle/>
          <a:p>
            <a:r>
              <a:rPr lang="en-US" dirty="0"/>
              <a:t>(4) Helping Survey Respondents</a:t>
            </a:r>
          </a:p>
        </p:txBody>
      </p:sp>
      <p:sp>
        <p:nvSpPr>
          <p:cNvPr id="4" name="Content Placeholder 3">
            <a:extLst>
              <a:ext uri="{FF2B5EF4-FFF2-40B4-BE49-F238E27FC236}">
                <a16:creationId xmlns:a16="http://schemas.microsoft.com/office/drawing/2014/main" id="{94AA2965-BD4C-08A3-48BE-E6BFCE692CEF}"/>
              </a:ext>
            </a:extLst>
          </p:cNvPr>
          <p:cNvSpPr>
            <a:spLocks noGrp="1"/>
          </p:cNvSpPr>
          <p:nvPr>
            <p:ph sz="half" idx="1"/>
          </p:nvPr>
        </p:nvSpPr>
        <p:spPr/>
        <p:txBody>
          <a:bodyPr/>
          <a:lstStyle/>
          <a:p>
            <a:r>
              <a:rPr lang="en-US" dirty="0"/>
              <a:t>60+ People Requested Assistance</a:t>
            </a:r>
          </a:p>
          <a:p>
            <a:r>
              <a:rPr lang="en-US" dirty="0"/>
              <a:t>Linda &amp; Scarlett Drafted the SSA Benefits Planning &amp; Management Support in California Document</a:t>
            </a:r>
          </a:p>
          <a:p>
            <a:r>
              <a:rPr lang="en-US" dirty="0"/>
              <a:t>Scarlett and Linda have emailed it out</a:t>
            </a:r>
          </a:p>
          <a:p>
            <a:r>
              <a:rPr lang="en-US" dirty="0"/>
              <a:t>Meeting with Paula Tobler on 11/15/23.</a:t>
            </a:r>
          </a:p>
        </p:txBody>
      </p:sp>
      <p:graphicFrame>
        <p:nvGraphicFramePr>
          <p:cNvPr id="6" name="Content Placeholder 5">
            <a:extLst>
              <a:ext uri="{FF2B5EF4-FFF2-40B4-BE49-F238E27FC236}">
                <a16:creationId xmlns:a16="http://schemas.microsoft.com/office/drawing/2014/main" id="{6743291C-575B-DB26-A1CB-B4A23CCF9DD2}"/>
              </a:ext>
            </a:extLst>
          </p:cNvPr>
          <p:cNvGraphicFramePr>
            <a:graphicFrameLocks noGrp="1" noChangeAspect="1"/>
          </p:cNvGraphicFramePr>
          <p:nvPr>
            <p:ph sz="half" idx="2"/>
            <p:extLst>
              <p:ext uri="{D42A27DB-BD31-4B8C-83A1-F6EECF244321}">
                <p14:modId xmlns:p14="http://schemas.microsoft.com/office/powerpoint/2010/main" val="373943272"/>
              </p:ext>
            </p:extLst>
          </p:nvPr>
        </p:nvGraphicFramePr>
        <p:xfrm>
          <a:off x="5175250" y="1978253"/>
          <a:ext cx="4184650" cy="3233737"/>
        </p:xfrm>
        <a:graphic>
          <a:graphicData uri="http://schemas.openxmlformats.org/presentationml/2006/ole">
            <mc:AlternateContent xmlns:mc="http://schemas.openxmlformats.org/markup-compatibility/2006">
              <mc:Choice xmlns:v="urn:schemas-microsoft-com:vml" Requires="v">
                <p:oleObj name="Acrobat Document" r:id="rId2" imgW="3352800" imgH="2590564" progId="Acrobat.Document.2015">
                  <p:embed/>
                </p:oleObj>
              </mc:Choice>
              <mc:Fallback>
                <p:oleObj name="Acrobat Document" r:id="rId2" imgW="3352800" imgH="2590564" progId="Acrobat.Document.2015">
                  <p:embed/>
                  <p:pic>
                    <p:nvPicPr>
                      <p:cNvPr id="0" name=""/>
                      <p:cNvPicPr/>
                      <p:nvPr/>
                    </p:nvPicPr>
                    <p:blipFill>
                      <a:blip r:embed="rId3"/>
                      <a:stretch>
                        <a:fillRect/>
                      </a:stretch>
                    </p:blipFill>
                    <p:spPr>
                      <a:xfrm>
                        <a:off x="5175250" y="1978253"/>
                        <a:ext cx="4184650" cy="3233737"/>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507936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6C8F-ED75-1DF0-E8BB-6422AEF5D40E}"/>
              </a:ext>
            </a:extLst>
          </p:cNvPr>
          <p:cNvSpPr>
            <a:spLocks noGrp="1"/>
          </p:cNvSpPr>
          <p:nvPr>
            <p:ph type="title"/>
          </p:nvPr>
        </p:nvSpPr>
        <p:spPr/>
        <p:txBody>
          <a:bodyPr/>
          <a:lstStyle/>
          <a:p>
            <a:r>
              <a:rPr lang="en-US" dirty="0"/>
              <a:t>(5) Recent Meetings</a:t>
            </a:r>
          </a:p>
        </p:txBody>
      </p:sp>
      <p:sp>
        <p:nvSpPr>
          <p:cNvPr id="3" name="Content Placeholder 2">
            <a:extLst>
              <a:ext uri="{FF2B5EF4-FFF2-40B4-BE49-F238E27FC236}">
                <a16:creationId xmlns:a16="http://schemas.microsoft.com/office/drawing/2014/main" id="{9BAFB182-2B7E-F677-D093-56A9813EA6C3}"/>
              </a:ext>
            </a:extLst>
          </p:cNvPr>
          <p:cNvSpPr>
            <a:spLocks noGrp="1"/>
          </p:cNvSpPr>
          <p:nvPr>
            <p:ph sz="half" idx="1"/>
          </p:nvPr>
        </p:nvSpPr>
        <p:spPr>
          <a:xfrm>
            <a:off x="677334" y="2160589"/>
            <a:ext cx="7984973" cy="3880772"/>
          </a:xfrm>
        </p:spPr>
        <p:txBody>
          <a:bodyPr/>
          <a:lstStyle/>
          <a:p>
            <a:r>
              <a:rPr lang="en-US" dirty="0"/>
              <a:t>Met with Amy </a:t>
            </a:r>
            <a:r>
              <a:rPr lang="en-US" dirty="0" err="1"/>
              <a:t>Wesling</a:t>
            </a:r>
            <a:r>
              <a:rPr lang="en-US" dirty="0"/>
              <a:t>, </a:t>
            </a:r>
            <a:r>
              <a:rPr lang="en-US" b="0" i="0" dirty="0">
                <a:solidFill>
                  <a:srgbClr val="303C40"/>
                </a:solidFill>
                <a:effectLst/>
                <a:latin typeface="Roboto" panose="02000000000000000000" pitchFamily="2" charset="0"/>
              </a:rPr>
              <a:t>Association of Regional Center Agencies (ARCA). </a:t>
            </a:r>
            <a:r>
              <a:rPr lang="en-US" dirty="0"/>
              <a:t>Sent the survey to the 21 Regional Center Directors for Distribution</a:t>
            </a:r>
          </a:p>
          <a:p>
            <a:r>
              <a:rPr lang="en-US" dirty="0"/>
              <a:t>Met with Brian Connors, Social Security Programs Unit Manager, Department of Rehabilitation</a:t>
            </a:r>
          </a:p>
          <a:p>
            <a:endParaRPr lang="en-US" dirty="0"/>
          </a:p>
        </p:txBody>
      </p:sp>
      <p:pic>
        <p:nvPicPr>
          <p:cNvPr id="8" name="Content Placeholder 7">
            <a:extLst>
              <a:ext uri="{FF2B5EF4-FFF2-40B4-BE49-F238E27FC236}">
                <a16:creationId xmlns:a16="http://schemas.microsoft.com/office/drawing/2014/main" id="{CA1AA5AD-A8DA-5C08-6536-BA050483B930}"/>
              </a:ext>
            </a:extLst>
          </p:cNvPr>
          <p:cNvPicPr>
            <a:picLocks noGrp="1" noChangeAspect="1"/>
          </p:cNvPicPr>
          <p:nvPr>
            <p:ph sz="half" idx="2"/>
          </p:nvPr>
        </p:nvPicPr>
        <p:blipFill>
          <a:blip r:embed="rId3"/>
          <a:stretch>
            <a:fillRect/>
          </a:stretch>
        </p:blipFill>
        <p:spPr>
          <a:xfrm>
            <a:off x="2152114" y="3529475"/>
            <a:ext cx="6447209" cy="2585429"/>
          </a:xfrm>
        </p:spPr>
      </p:pic>
    </p:spTree>
    <p:extLst>
      <p:ext uri="{BB962C8B-B14F-4D97-AF65-F5344CB8AC3E}">
        <p14:creationId xmlns:p14="http://schemas.microsoft.com/office/powerpoint/2010/main" val="494371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86C8F-ED75-1DF0-E8BB-6422AEF5D40E}"/>
              </a:ext>
            </a:extLst>
          </p:cNvPr>
          <p:cNvSpPr>
            <a:spLocks noGrp="1"/>
          </p:cNvSpPr>
          <p:nvPr>
            <p:ph type="title"/>
          </p:nvPr>
        </p:nvSpPr>
        <p:spPr/>
        <p:txBody>
          <a:bodyPr/>
          <a:lstStyle/>
          <a:p>
            <a:r>
              <a:rPr lang="en-US" dirty="0"/>
              <a:t>(6) Disability Determination Services Discussion</a:t>
            </a:r>
          </a:p>
        </p:txBody>
      </p:sp>
      <p:sp>
        <p:nvSpPr>
          <p:cNvPr id="3" name="Content Placeholder 2">
            <a:extLst>
              <a:ext uri="{FF2B5EF4-FFF2-40B4-BE49-F238E27FC236}">
                <a16:creationId xmlns:a16="http://schemas.microsoft.com/office/drawing/2014/main" id="{9BAFB182-2B7E-F677-D093-56A9813EA6C3}"/>
              </a:ext>
            </a:extLst>
          </p:cNvPr>
          <p:cNvSpPr>
            <a:spLocks noGrp="1"/>
          </p:cNvSpPr>
          <p:nvPr>
            <p:ph idx="1"/>
          </p:nvPr>
        </p:nvSpPr>
        <p:spPr/>
        <p:txBody>
          <a:bodyPr/>
          <a:lstStyle/>
          <a:p>
            <a:r>
              <a:rPr lang="en-US" dirty="0"/>
              <a:t>Disability Determination Services (DDS) is responsible for determining claimants’ disabilities and ensuring adequate evidence is available to support its determinations in California. DDS renders decisions on disability claims, which are received by DDS field offices via telephone, mail, online, or in person1. The California Department of Social Services is the parent agency of CA-DDS, which is reimbursed for 100 percent of allowable expenditures, including direct and indirect costs by the Social Security Administration.</a:t>
            </a:r>
          </a:p>
        </p:txBody>
      </p:sp>
      <p:pic>
        <p:nvPicPr>
          <p:cNvPr id="5" name="Picture 4">
            <a:extLst>
              <a:ext uri="{FF2B5EF4-FFF2-40B4-BE49-F238E27FC236}">
                <a16:creationId xmlns:a16="http://schemas.microsoft.com/office/drawing/2014/main" id="{E6C349A1-7D97-A737-B36E-0BEF1D9F4F8E}"/>
              </a:ext>
            </a:extLst>
          </p:cNvPr>
          <p:cNvPicPr>
            <a:picLocks noChangeAspect="1"/>
          </p:cNvPicPr>
          <p:nvPr/>
        </p:nvPicPr>
        <p:blipFill rotWithShape="1">
          <a:blip r:embed="rId3"/>
          <a:srcRect t="12580" b="13216"/>
          <a:stretch/>
        </p:blipFill>
        <p:spPr>
          <a:xfrm>
            <a:off x="2401979" y="4563836"/>
            <a:ext cx="3314263" cy="1902278"/>
          </a:xfrm>
          <a:prstGeom prst="rect">
            <a:avLst/>
          </a:prstGeom>
        </p:spPr>
      </p:pic>
      <p:sp>
        <p:nvSpPr>
          <p:cNvPr id="7" name="TextBox 6">
            <a:extLst>
              <a:ext uri="{FF2B5EF4-FFF2-40B4-BE49-F238E27FC236}">
                <a16:creationId xmlns:a16="http://schemas.microsoft.com/office/drawing/2014/main" id="{02C90403-E0B8-4B15-E821-DC2B214398A2}"/>
              </a:ext>
            </a:extLst>
          </p:cNvPr>
          <p:cNvSpPr txBox="1"/>
          <p:nvPr/>
        </p:nvSpPr>
        <p:spPr>
          <a:xfrm>
            <a:off x="5847976" y="4947557"/>
            <a:ext cx="3351441" cy="1384995"/>
          </a:xfrm>
          <a:prstGeom prst="rect">
            <a:avLst/>
          </a:prstGeom>
          <a:noFill/>
        </p:spPr>
        <p:txBody>
          <a:bodyPr wrap="square">
            <a:spAutoFit/>
          </a:bodyPr>
          <a:lstStyle/>
          <a:p>
            <a:r>
              <a:rPr lang="en-US" sz="1400" dirty="0"/>
              <a:t>Dennis Campos</a:t>
            </a:r>
          </a:p>
          <a:p>
            <a:r>
              <a:rPr lang="en-US" sz="1400" dirty="0"/>
              <a:t>Case Adjudication Bureau Chief</a:t>
            </a:r>
          </a:p>
          <a:p>
            <a:r>
              <a:rPr lang="en-US" sz="1400" dirty="0"/>
              <a:t>Covina Branch</a:t>
            </a:r>
          </a:p>
          <a:p>
            <a:r>
              <a:rPr lang="en-US" sz="1400" dirty="0"/>
              <a:t>Disability Determination Service Division California Department of Social Services</a:t>
            </a:r>
          </a:p>
        </p:txBody>
      </p:sp>
    </p:spTree>
    <p:extLst>
      <p:ext uri="{BB962C8B-B14F-4D97-AF65-F5344CB8AC3E}">
        <p14:creationId xmlns:p14="http://schemas.microsoft.com/office/powerpoint/2010/main" val="1563992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E5AB-0A7A-0F54-43AE-A8254ED45FF2}"/>
              </a:ext>
            </a:extLst>
          </p:cNvPr>
          <p:cNvSpPr>
            <a:spLocks noGrp="1"/>
          </p:cNvSpPr>
          <p:nvPr>
            <p:ph type="title"/>
          </p:nvPr>
        </p:nvSpPr>
        <p:spPr/>
        <p:txBody>
          <a:bodyPr/>
          <a:lstStyle/>
          <a:p>
            <a:r>
              <a:rPr lang="en-US" dirty="0"/>
              <a:t>(7) News Coverage </a:t>
            </a:r>
          </a:p>
        </p:txBody>
      </p:sp>
      <p:pic>
        <p:nvPicPr>
          <p:cNvPr id="7" name="Content Placeholder 6">
            <a:extLst>
              <a:ext uri="{FF2B5EF4-FFF2-40B4-BE49-F238E27FC236}">
                <a16:creationId xmlns:a16="http://schemas.microsoft.com/office/drawing/2014/main" id="{E3A17DF0-BCE0-255D-5A3C-5C31A397E86A}"/>
              </a:ext>
            </a:extLst>
          </p:cNvPr>
          <p:cNvPicPr>
            <a:picLocks noGrp="1" noChangeAspect="1"/>
          </p:cNvPicPr>
          <p:nvPr>
            <p:ph sz="half" idx="1"/>
          </p:nvPr>
        </p:nvPicPr>
        <p:blipFill>
          <a:blip r:embed="rId2"/>
          <a:stretch>
            <a:fillRect/>
          </a:stretch>
        </p:blipFill>
        <p:spPr>
          <a:xfrm>
            <a:off x="677863" y="2193492"/>
            <a:ext cx="3979862" cy="3630280"/>
          </a:xfrm>
        </p:spPr>
      </p:pic>
      <p:pic>
        <p:nvPicPr>
          <p:cNvPr id="9" name="Content Placeholder 8">
            <a:extLst>
              <a:ext uri="{FF2B5EF4-FFF2-40B4-BE49-F238E27FC236}">
                <a16:creationId xmlns:a16="http://schemas.microsoft.com/office/drawing/2014/main" id="{7A6A36F7-3B2D-B574-FD25-A3A3F905064A}"/>
              </a:ext>
            </a:extLst>
          </p:cNvPr>
          <p:cNvPicPr>
            <a:picLocks noGrp="1" noChangeAspect="1"/>
          </p:cNvPicPr>
          <p:nvPr>
            <p:ph sz="half" idx="2"/>
          </p:nvPr>
        </p:nvPicPr>
        <p:blipFill>
          <a:blip r:embed="rId3"/>
          <a:stretch>
            <a:fillRect/>
          </a:stretch>
        </p:blipFill>
        <p:spPr>
          <a:xfrm>
            <a:off x="6012348" y="666611"/>
            <a:ext cx="4409178" cy="1620086"/>
          </a:xfrm>
          <a:ln>
            <a:solidFill>
              <a:schemeClr val="accent1"/>
            </a:solidFill>
          </a:ln>
        </p:spPr>
      </p:pic>
      <p:pic>
        <p:nvPicPr>
          <p:cNvPr id="11" name="Picture 10">
            <a:extLst>
              <a:ext uri="{FF2B5EF4-FFF2-40B4-BE49-F238E27FC236}">
                <a16:creationId xmlns:a16="http://schemas.microsoft.com/office/drawing/2014/main" id="{F9675EA9-5FA4-54F6-587C-A7B84989983B}"/>
              </a:ext>
            </a:extLst>
          </p:cNvPr>
          <p:cNvPicPr>
            <a:picLocks noChangeAspect="1"/>
          </p:cNvPicPr>
          <p:nvPr/>
        </p:nvPicPr>
        <p:blipFill>
          <a:blip r:embed="rId4"/>
          <a:stretch>
            <a:fillRect/>
          </a:stretch>
        </p:blipFill>
        <p:spPr>
          <a:xfrm>
            <a:off x="6012348" y="4571303"/>
            <a:ext cx="4456090" cy="2050961"/>
          </a:xfrm>
          <a:prstGeom prst="rect">
            <a:avLst/>
          </a:prstGeom>
          <a:solidFill>
            <a:schemeClr val="accent1"/>
          </a:solidFill>
          <a:ln>
            <a:solidFill>
              <a:schemeClr val="accent2"/>
            </a:solidFill>
          </a:ln>
        </p:spPr>
      </p:pic>
      <p:pic>
        <p:nvPicPr>
          <p:cNvPr id="13" name="Picture 12">
            <a:extLst>
              <a:ext uri="{FF2B5EF4-FFF2-40B4-BE49-F238E27FC236}">
                <a16:creationId xmlns:a16="http://schemas.microsoft.com/office/drawing/2014/main" id="{7B0635D6-B29A-9FB4-1BCE-780993ABA757}"/>
              </a:ext>
            </a:extLst>
          </p:cNvPr>
          <p:cNvPicPr>
            <a:picLocks noChangeAspect="1"/>
          </p:cNvPicPr>
          <p:nvPr/>
        </p:nvPicPr>
        <p:blipFill>
          <a:blip r:embed="rId5"/>
          <a:stretch>
            <a:fillRect/>
          </a:stretch>
        </p:blipFill>
        <p:spPr>
          <a:xfrm>
            <a:off x="6049088" y="2706173"/>
            <a:ext cx="4520485" cy="1445654"/>
          </a:xfrm>
          <a:prstGeom prst="rect">
            <a:avLst/>
          </a:prstGeom>
          <a:ln>
            <a:solidFill>
              <a:schemeClr val="accent1"/>
            </a:solidFill>
          </a:ln>
        </p:spPr>
      </p:pic>
      <p:sp>
        <p:nvSpPr>
          <p:cNvPr id="16" name="Rectangle 15">
            <a:extLst>
              <a:ext uri="{FF2B5EF4-FFF2-40B4-BE49-F238E27FC236}">
                <a16:creationId xmlns:a16="http://schemas.microsoft.com/office/drawing/2014/main" id="{1C6A766E-D29F-51FC-41D6-8D86D0ECCDB5}"/>
              </a:ext>
            </a:extLst>
          </p:cNvPr>
          <p:cNvSpPr/>
          <p:nvPr/>
        </p:nvSpPr>
        <p:spPr>
          <a:xfrm>
            <a:off x="920058" y="1741185"/>
            <a:ext cx="2453368" cy="14491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Contributions from  Georgia, Ohio, Florida, Pennsylvania, Washington, North Carolina</a:t>
            </a:r>
          </a:p>
        </p:txBody>
      </p:sp>
    </p:spTree>
    <p:extLst>
      <p:ext uri="{BB962C8B-B14F-4D97-AF65-F5344CB8AC3E}">
        <p14:creationId xmlns:p14="http://schemas.microsoft.com/office/powerpoint/2010/main" val="248510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5CAA3-E19A-C894-1623-D319EA70CA2A}"/>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3B8ED19-CBD3-9498-3C9D-AB380FAE7930}"/>
              </a:ext>
            </a:extLst>
          </p:cNvPr>
          <p:cNvSpPr>
            <a:spLocks noGrp="1"/>
          </p:cNvSpPr>
          <p:nvPr>
            <p:ph idx="1"/>
          </p:nvPr>
        </p:nvSpPr>
        <p:spPr/>
        <p:txBody>
          <a:bodyPr/>
          <a:lstStyle/>
          <a:p>
            <a:r>
              <a:rPr lang="en-US" dirty="0"/>
              <a:t>Progress Report</a:t>
            </a:r>
          </a:p>
          <a:p>
            <a:r>
              <a:rPr lang="en-US" sz="1800" dirty="0"/>
              <a:t>Discussions</a:t>
            </a:r>
          </a:p>
          <a:p>
            <a:pPr lvl="1"/>
            <a:r>
              <a:rPr lang="en-US" dirty="0"/>
              <a:t>Dennis Campos Discussion</a:t>
            </a:r>
          </a:p>
          <a:p>
            <a:pPr lvl="1"/>
            <a:r>
              <a:rPr lang="en-US" dirty="0"/>
              <a:t>KFF Health News Investigation Article Discussion</a:t>
            </a:r>
          </a:p>
          <a:p>
            <a:pPr lvl="1"/>
            <a:r>
              <a:rPr lang="en-US" dirty="0"/>
              <a:t>Next Steps</a:t>
            </a:r>
          </a:p>
        </p:txBody>
      </p:sp>
    </p:spTree>
    <p:extLst>
      <p:ext uri="{BB962C8B-B14F-4D97-AF65-F5344CB8AC3E}">
        <p14:creationId xmlns:p14="http://schemas.microsoft.com/office/powerpoint/2010/main" val="127332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A6DD4-5A5E-D12D-CCC9-F8435998B898}"/>
              </a:ext>
            </a:extLst>
          </p:cNvPr>
          <p:cNvSpPr>
            <a:spLocks noGrp="1"/>
          </p:cNvSpPr>
          <p:nvPr>
            <p:ph type="title"/>
          </p:nvPr>
        </p:nvSpPr>
        <p:spPr/>
        <p:txBody>
          <a:bodyPr/>
          <a:lstStyle/>
          <a:p>
            <a:r>
              <a:rPr lang="en-US" dirty="0"/>
              <a:t>Discussion: Key Takeaways</a:t>
            </a:r>
          </a:p>
        </p:txBody>
      </p:sp>
      <p:pic>
        <p:nvPicPr>
          <p:cNvPr id="5" name="Content Placeholder 4">
            <a:extLst>
              <a:ext uri="{FF2B5EF4-FFF2-40B4-BE49-F238E27FC236}">
                <a16:creationId xmlns:a16="http://schemas.microsoft.com/office/drawing/2014/main" id="{18060FF2-31C4-EE96-532B-FF15389520B1}"/>
              </a:ext>
            </a:extLst>
          </p:cNvPr>
          <p:cNvPicPr>
            <a:picLocks noGrp="1" noChangeAspect="1"/>
          </p:cNvPicPr>
          <p:nvPr>
            <p:ph sz="half" idx="1"/>
          </p:nvPr>
        </p:nvPicPr>
        <p:blipFill>
          <a:blip r:embed="rId2"/>
          <a:stretch>
            <a:fillRect/>
          </a:stretch>
        </p:blipFill>
        <p:spPr>
          <a:xfrm>
            <a:off x="546195" y="1683432"/>
            <a:ext cx="3981033" cy="3627434"/>
          </a:xfrm>
          <a:prstGeom prst="rect">
            <a:avLst/>
          </a:prstGeom>
        </p:spPr>
      </p:pic>
      <p:sp>
        <p:nvSpPr>
          <p:cNvPr id="4" name="Content Placeholder 3">
            <a:extLst>
              <a:ext uri="{FF2B5EF4-FFF2-40B4-BE49-F238E27FC236}">
                <a16:creationId xmlns:a16="http://schemas.microsoft.com/office/drawing/2014/main" id="{630BBCED-3EB5-5496-6BBA-9ACD5BCB440E}"/>
              </a:ext>
            </a:extLst>
          </p:cNvPr>
          <p:cNvSpPr>
            <a:spLocks noGrp="1"/>
          </p:cNvSpPr>
          <p:nvPr>
            <p:ph sz="half" idx="2"/>
          </p:nvPr>
        </p:nvSpPr>
        <p:spPr/>
        <p:txBody>
          <a:bodyPr/>
          <a:lstStyle/>
          <a:p>
            <a:r>
              <a:rPr lang="en-US" dirty="0"/>
              <a:t>Articles news items – videos are very good</a:t>
            </a:r>
          </a:p>
          <a:p>
            <a:r>
              <a:rPr lang="en-US" dirty="0"/>
              <a:t>Reinforced what we are hearing and seeing</a:t>
            </a:r>
          </a:p>
        </p:txBody>
      </p:sp>
    </p:spTree>
    <p:extLst>
      <p:ext uri="{BB962C8B-B14F-4D97-AF65-F5344CB8AC3E}">
        <p14:creationId xmlns:p14="http://schemas.microsoft.com/office/powerpoint/2010/main" val="703050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2D37882-7A1F-4255-2FB7-D94724065740}"/>
              </a:ext>
            </a:extLst>
          </p:cNvPr>
          <p:cNvSpPr>
            <a:spLocks noGrp="1"/>
          </p:cNvSpPr>
          <p:nvPr>
            <p:ph type="title"/>
          </p:nvPr>
        </p:nvSpPr>
        <p:spPr/>
        <p:txBody>
          <a:bodyPr/>
          <a:lstStyle/>
          <a:p>
            <a:r>
              <a:rPr lang="en-US" dirty="0"/>
              <a:t>Key Points</a:t>
            </a:r>
          </a:p>
        </p:txBody>
      </p:sp>
      <p:pic>
        <p:nvPicPr>
          <p:cNvPr id="8" name="Content Placeholder 7">
            <a:extLst>
              <a:ext uri="{FF2B5EF4-FFF2-40B4-BE49-F238E27FC236}">
                <a16:creationId xmlns:a16="http://schemas.microsoft.com/office/drawing/2014/main" id="{9404AA03-DC20-BEEC-61E7-11527C6A016C}"/>
              </a:ext>
            </a:extLst>
          </p:cNvPr>
          <p:cNvPicPr>
            <a:picLocks noGrp="1" noChangeAspect="1"/>
          </p:cNvPicPr>
          <p:nvPr>
            <p:ph idx="1"/>
          </p:nvPr>
        </p:nvPicPr>
        <p:blipFill>
          <a:blip r:embed="rId2"/>
          <a:stretch>
            <a:fillRect/>
          </a:stretch>
        </p:blipFill>
        <p:spPr>
          <a:xfrm>
            <a:off x="4773160" y="654990"/>
            <a:ext cx="4513262" cy="5246394"/>
          </a:xfrm>
          <a:ln>
            <a:solidFill>
              <a:schemeClr val="accent2"/>
            </a:solidFill>
          </a:ln>
        </p:spPr>
      </p:pic>
      <p:sp>
        <p:nvSpPr>
          <p:cNvPr id="10" name="Text Placeholder 9">
            <a:extLst>
              <a:ext uri="{FF2B5EF4-FFF2-40B4-BE49-F238E27FC236}">
                <a16:creationId xmlns:a16="http://schemas.microsoft.com/office/drawing/2014/main" id="{CAB60B66-328E-0462-64B1-491770C2CBF6}"/>
              </a:ext>
            </a:extLst>
          </p:cNvPr>
          <p:cNvSpPr>
            <a:spLocks noGrp="1"/>
          </p:cNvSpPr>
          <p:nvPr>
            <p:ph type="body" sz="half" idx="2"/>
          </p:nvPr>
        </p:nvSpPr>
        <p:spPr/>
        <p:txBody>
          <a:bodyPr/>
          <a:lstStyle/>
          <a:p>
            <a:r>
              <a:rPr lang="en-US" dirty="0"/>
              <a:t>Modernize Information Technology</a:t>
            </a:r>
          </a:p>
          <a:p>
            <a:r>
              <a:rPr lang="en-US" dirty="0"/>
              <a:t>Improve Administration of the Disability Programs</a:t>
            </a:r>
          </a:p>
          <a:p>
            <a:r>
              <a:rPr lang="en-US" dirty="0"/>
              <a:t>Improve the Prevention, Detection, and Recovery of Improper Payments</a:t>
            </a:r>
          </a:p>
        </p:txBody>
      </p:sp>
      <p:pic>
        <p:nvPicPr>
          <p:cNvPr id="12" name="Picture 11">
            <a:extLst>
              <a:ext uri="{FF2B5EF4-FFF2-40B4-BE49-F238E27FC236}">
                <a16:creationId xmlns:a16="http://schemas.microsoft.com/office/drawing/2014/main" id="{843A4EAF-7FEC-B773-12A4-7850FF28D25B}"/>
              </a:ext>
            </a:extLst>
          </p:cNvPr>
          <p:cNvPicPr>
            <a:picLocks noChangeAspect="1"/>
          </p:cNvPicPr>
          <p:nvPr/>
        </p:nvPicPr>
        <p:blipFill>
          <a:blip r:embed="rId3"/>
          <a:stretch>
            <a:fillRect/>
          </a:stretch>
        </p:blipFill>
        <p:spPr>
          <a:xfrm>
            <a:off x="5330648" y="1692911"/>
            <a:ext cx="6581657" cy="3472178"/>
          </a:xfrm>
          <a:prstGeom prst="rect">
            <a:avLst/>
          </a:prstGeom>
          <a:ln>
            <a:solidFill>
              <a:schemeClr val="accent2"/>
            </a:solidFill>
          </a:ln>
        </p:spPr>
      </p:pic>
    </p:spTree>
    <p:extLst>
      <p:ext uri="{BB962C8B-B14F-4D97-AF65-F5344CB8AC3E}">
        <p14:creationId xmlns:p14="http://schemas.microsoft.com/office/powerpoint/2010/main" val="26608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1A99A03-3FB4-3AA1-D12D-7372D074E100}"/>
              </a:ext>
            </a:extLst>
          </p:cNvPr>
          <p:cNvSpPr>
            <a:spLocks noGrp="1"/>
          </p:cNvSpPr>
          <p:nvPr>
            <p:ph type="title"/>
          </p:nvPr>
        </p:nvSpPr>
        <p:spPr/>
        <p:txBody>
          <a:bodyPr>
            <a:normAutofit fontScale="90000"/>
          </a:bodyPr>
          <a:lstStyle/>
          <a:p>
            <a:r>
              <a:rPr lang="en-US" dirty="0"/>
              <a:t>Improve the Prevention, Detection, and Recovery of Improper Payments</a:t>
            </a:r>
            <a:br>
              <a:rPr lang="en-US" dirty="0"/>
            </a:br>
            <a:endParaRPr lang="en-US" dirty="0"/>
          </a:p>
        </p:txBody>
      </p:sp>
      <p:pic>
        <p:nvPicPr>
          <p:cNvPr id="6" name="Content Placeholder 5">
            <a:extLst>
              <a:ext uri="{FF2B5EF4-FFF2-40B4-BE49-F238E27FC236}">
                <a16:creationId xmlns:a16="http://schemas.microsoft.com/office/drawing/2014/main" id="{598806F5-027B-7904-3C68-8D2FAC175BB3}"/>
              </a:ext>
            </a:extLst>
          </p:cNvPr>
          <p:cNvPicPr>
            <a:picLocks noGrp="1" noChangeAspect="1"/>
          </p:cNvPicPr>
          <p:nvPr>
            <p:ph sz="half" idx="1"/>
          </p:nvPr>
        </p:nvPicPr>
        <p:blipFill>
          <a:blip r:embed="rId2"/>
          <a:stretch>
            <a:fillRect/>
          </a:stretch>
        </p:blipFill>
        <p:spPr>
          <a:xfrm>
            <a:off x="677863" y="3287771"/>
            <a:ext cx="4183062" cy="1627070"/>
          </a:xfrm>
          <a:ln>
            <a:solidFill>
              <a:schemeClr val="accent2"/>
            </a:solidFill>
          </a:ln>
        </p:spPr>
      </p:pic>
      <p:pic>
        <p:nvPicPr>
          <p:cNvPr id="11" name="Content Placeholder 10">
            <a:extLst>
              <a:ext uri="{FF2B5EF4-FFF2-40B4-BE49-F238E27FC236}">
                <a16:creationId xmlns:a16="http://schemas.microsoft.com/office/drawing/2014/main" id="{68C19861-10FA-9281-65A6-D866105CDD23}"/>
              </a:ext>
            </a:extLst>
          </p:cNvPr>
          <p:cNvPicPr>
            <a:picLocks noGrp="1" noChangeAspect="1"/>
          </p:cNvPicPr>
          <p:nvPr>
            <p:ph sz="half" idx="2"/>
          </p:nvPr>
        </p:nvPicPr>
        <p:blipFill>
          <a:blip r:embed="rId3"/>
          <a:stretch>
            <a:fillRect/>
          </a:stretch>
        </p:blipFill>
        <p:spPr>
          <a:xfrm>
            <a:off x="5089525" y="3382138"/>
            <a:ext cx="4184650" cy="1438337"/>
          </a:xfrm>
          <a:prstGeom prst="rect">
            <a:avLst/>
          </a:prstGeom>
          <a:ln>
            <a:solidFill>
              <a:schemeClr val="accent1"/>
            </a:solidFill>
          </a:ln>
        </p:spPr>
      </p:pic>
    </p:spTree>
    <p:extLst>
      <p:ext uri="{BB962C8B-B14F-4D97-AF65-F5344CB8AC3E}">
        <p14:creationId xmlns:p14="http://schemas.microsoft.com/office/powerpoint/2010/main" val="1762788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39354-1347-70F7-8295-A9517FF911ED}"/>
              </a:ext>
            </a:extLst>
          </p:cNvPr>
          <p:cNvSpPr>
            <a:spLocks noGrp="1"/>
          </p:cNvSpPr>
          <p:nvPr>
            <p:ph type="title"/>
          </p:nvPr>
        </p:nvSpPr>
        <p:spPr/>
        <p:txBody>
          <a:bodyPr/>
          <a:lstStyle/>
          <a:p>
            <a:r>
              <a:rPr lang="en-US" dirty="0"/>
              <a:t>Next Steps </a:t>
            </a:r>
            <a:br>
              <a:rPr lang="en-US" dirty="0"/>
            </a:br>
            <a:r>
              <a:rPr lang="en-US" dirty="0"/>
              <a:t>How do we move things forward?</a:t>
            </a:r>
          </a:p>
        </p:txBody>
      </p:sp>
      <p:sp>
        <p:nvSpPr>
          <p:cNvPr id="5" name="Text Placeholder 4">
            <a:extLst>
              <a:ext uri="{FF2B5EF4-FFF2-40B4-BE49-F238E27FC236}">
                <a16:creationId xmlns:a16="http://schemas.microsoft.com/office/drawing/2014/main" id="{3A9F1D73-0386-9693-45B6-5BC7194EB530}"/>
              </a:ext>
            </a:extLst>
          </p:cNvPr>
          <p:cNvSpPr>
            <a:spLocks noGrp="1"/>
          </p:cNvSpPr>
          <p:nvPr>
            <p:ph type="body" idx="1"/>
          </p:nvPr>
        </p:nvSpPr>
        <p:spPr/>
        <p:txBody>
          <a:bodyPr/>
          <a:lstStyle/>
          <a:p>
            <a:r>
              <a:rPr lang="en-US" dirty="0"/>
              <a:t>State Next Steps</a:t>
            </a:r>
          </a:p>
        </p:txBody>
      </p:sp>
      <p:sp>
        <p:nvSpPr>
          <p:cNvPr id="3" name="Content Placeholder 2">
            <a:extLst>
              <a:ext uri="{FF2B5EF4-FFF2-40B4-BE49-F238E27FC236}">
                <a16:creationId xmlns:a16="http://schemas.microsoft.com/office/drawing/2014/main" id="{96DFB616-E578-2E2B-2447-78551C74D910}"/>
              </a:ext>
            </a:extLst>
          </p:cNvPr>
          <p:cNvSpPr>
            <a:spLocks noGrp="1"/>
          </p:cNvSpPr>
          <p:nvPr>
            <p:ph sz="half" idx="2"/>
          </p:nvPr>
        </p:nvSpPr>
        <p:spPr/>
        <p:txBody>
          <a:bodyPr>
            <a:normAutofit fontScale="77500" lnSpcReduction="20000"/>
          </a:bodyPr>
          <a:lstStyle/>
          <a:p>
            <a:r>
              <a:rPr lang="en-US" dirty="0"/>
              <a:t>What do we need?</a:t>
            </a:r>
          </a:p>
          <a:p>
            <a:pPr lvl="1"/>
            <a:r>
              <a:rPr lang="en-US" dirty="0"/>
              <a:t>Survey Complete (reach out to a couple of other groups), Find someone to create final report</a:t>
            </a:r>
          </a:p>
          <a:p>
            <a:pPr lvl="1"/>
            <a:r>
              <a:rPr lang="en-US" dirty="0"/>
              <a:t>Presentation</a:t>
            </a:r>
          </a:p>
          <a:p>
            <a:pPr lvl="1"/>
            <a:r>
              <a:rPr lang="en-US" dirty="0"/>
              <a:t>Identify Who We Need to Reach Out to / and When</a:t>
            </a:r>
          </a:p>
          <a:p>
            <a:pPr lvl="1"/>
            <a:r>
              <a:rPr lang="en-US" dirty="0"/>
              <a:t>PR</a:t>
            </a:r>
          </a:p>
          <a:p>
            <a:r>
              <a:rPr lang="en-US" dirty="0"/>
              <a:t>Who do we reach out to?</a:t>
            </a:r>
          </a:p>
          <a:p>
            <a:pPr lvl="1"/>
            <a:r>
              <a:rPr lang="en-US" dirty="0"/>
              <a:t>Legislative People (Beck help)</a:t>
            </a:r>
          </a:p>
          <a:p>
            <a:pPr lvl="1"/>
            <a:r>
              <a:rPr lang="en-US" sz="1600" dirty="0"/>
              <a:t>Disability Determination Service (DC)</a:t>
            </a:r>
            <a:endParaRPr lang="en-US" dirty="0"/>
          </a:p>
        </p:txBody>
      </p:sp>
      <p:sp>
        <p:nvSpPr>
          <p:cNvPr id="6" name="Text Placeholder 5">
            <a:extLst>
              <a:ext uri="{FF2B5EF4-FFF2-40B4-BE49-F238E27FC236}">
                <a16:creationId xmlns:a16="http://schemas.microsoft.com/office/drawing/2014/main" id="{256529E0-8F92-ABB0-0FD3-3D5665F7CDCB}"/>
              </a:ext>
            </a:extLst>
          </p:cNvPr>
          <p:cNvSpPr>
            <a:spLocks noGrp="1"/>
          </p:cNvSpPr>
          <p:nvPr>
            <p:ph type="body" sz="quarter" idx="3"/>
          </p:nvPr>
        </p:nvSpPr>
        <p:spPr/>
        <p:txBody>
          <a:bodyPr/>
          <a:lstStyle/>
          <a:p>
            <a:r>
              <a:rPr lang="en-US" dirty="0"/>
              <a:t>Federal Next Steps</a:t>
            </a:r>
          </a:p>
        </p:txBody>
      </p:sp>
      <p:sp>
        <p:nvSpPr>
          <p:cNvPr id="4" name="Content Placeholder 3">
            <a:extLst>
              <a:ext uri="{FF2B5EF4-FFF2-40B4-BE49-F238E27FC236}">
                <a16:creationId xmlns:a16="http://schemas.microsoft.com/office/drawing/2014/main" id="{613EAFA9-380B-0AC7-32EF-C3A1990275FD}"/>
              </a:ext>
            </a:extLst>
          </p:cNvPr>
          <p:cNvSpPr>
            <a:spLocks noGrp="1"/>
          </p:cNvSpPr>
          <p:nvPr>
            <p:ph sz="quarter" idx="4"/>
          </p:nvPr>
        </p:nvSpPr>
        <p:spPr/>
        <p:txBody>
          <a:bodyPr>
            <a:normAutofit fontScale="77500" lnSpcReduction="20000"/>
          </a:bodyPr>
          <a:lstStyle/>
          <a:p>
            <a:r>
              <a:rPr lang="en-US" dirty="0"/>
              <a:t>What do we need?</a:t>
            </a:r>
          </a:p>
          <a:p>
            <a:pPr lvl="1"/>
            <a:r>
              <a:rPr lang="en-US" dirty="0"/>
              <a:t>Survey Complete</a:t>
            </a:r>
          </a:p>
          <a:p>
            <a:pPr lvl="1"/>
            <a:r>
              <a:rPr lang="en-US" dirty="0"/>
              <a:t>Presentation</a:t>
            </a:r>
          </a:p>
          <a:p>
            <a:pPr lvl="1"/>
            <a:r>
              <a:rPr lang="en-US" dirty="0"/>
              <a:t>Identify Who We Need to Reach Out to / and When</a:t>
            </a:r>
          </a:p>
          <a:p>
            <a:pPr lvl="1"/>
            <a:r>
              <a:rPr lang="en-US" dirty="0"/>
              <a:t>PR</a:t>
            </a:r>
          </a:p>
          <a:p>
            <a:r>
              <a:rPr lang="en-US" dirty="0"/>
              <a:t>Who do we reach out to?</a:t>
            </a:r>
          </a:p>
          <a:p>
            <a:pPr lvl="1"/>
            <a:r>
              <a:rPr lang="en-US" dirty="0"/>
              <a:t>Social Security Administration</a:t>
            </a:r>
          </a:p>
          <a:p>
            <a:pPr lvl="1"/>
            <a:r>
              <a:rPr lang="en-US" dirty="0"/>
              <a:t>Federal Legislative People</a:t>
            </a:r>
          </a:p>
          <a:p>
            <a:pPr lvl="1"/>
            <a:r>
              <a:rPr lang="en-US" dirty="0"/>
              <a:t>Public Policy Organizations (DRC, State Council DD), Univ. Centers of Excellence on Dev. Disabilities) and Partners, Other States (reporter – Judi) and Group focused on this issue</a:t>
            </a:r>
          </a:p>
        </p:txBody>
      </p:sp>
    </p:spTree>
    <p:extLst>
      <p:ext uri="{BB962C8B-B14F-4D97-AF65-F5344CB8AC3E}">
        <p14:creationId xmlns:p14="http://schemas.microsoft.com/office/powerpoint/2010/main" val="3636985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093A-1283-F236-AD8F-90C9DFD94B7F}"/>
              </a:ext>
            </a:extLst>
          </p:cNvPr>
          <p:cNvSpPr>
            <a:spLocks noGrp="1"/>
          </p:cNvSpPr>
          <p:nvPr>
            <p:ph type="title"/>
          </p:nvPr>
        </p:nvSpPr>
        <p:spPr/>
        <p:txBody>
          <a:bodyPr/>
          <a:lstStyle/>
          <a:p>
            <a:r>
              <a:rPr lang="en-US" dirty="0"/>
              <a:t>Goals</a:t>
            </a:r>
          </a:p>
        </p:txBody>
      </p:sp>
      <p:sp>
        <p:nvSpPr>
          <p:cNvPr id="7" name="Content Placeholder 6">
            <a:extLst>
              <a:ext uri="{FF2B5EF4-FFF2-40B4-BE49-F238E27FC236}">
                <a16:creationId xmlns:a16="http://schemas.microsoft.com/office/drawing/2014/main" id="{FEC27F81-ABDC-DCF8-B602-695F576D3FDA}"/>
              </a:ext>
            </a:extLst>
          </p:cNvPr>
          <p:cNvSpPr>
            <a:spLocks noGrp="1"/>
          </p:cNvSpPr>
          <p:nvPr>
            <p:ph idx="1"/>
          </p:nvPr>
        </p:nvSpPr>
        <p:spPr/>
        <p:txBody>
          <a:bodyPr/>
          <a:lstStyle/>
          <a:p>
            <a:r>
              <a:rPr lang="en-US" dirty="0"/>
              <a:t>Push out Survey to other Groups (Scarlett, Amy W.)</a:t>
            </a:r>
          </a:p>
          <a:p>
            <a:r>
              <a:rPr lang="en-US" dirty="0"/>
              <a:t>Found to Finalize Survey Results – with a Draft (Linda/Richard, UCSF)</a:t>
            </a:r>
          </a:p>
          <a:p>
            <a:r>
              <a:rPr lang="en-US" dirty="0"/>
              <a:t>Create list of legislative individuals we should speak with (Beck)</a:t>
            </a:r>
          </a:p>
          <a:p>
            <a:r>
              <a:rPr lang="en-US" dirty="0"/>
              <a:t>Create list of the other states/individuals/organization/researchers working on this issue (Judi)</a:t>
            </a:r>
          </a:p>
          <a:p>
            <a:endParaRPr lang="en-US" dirty="0"/>
          </a:p>
          <a:p>
            <a:endParaRPr lang="en-US" dirty="0"/>
          </a:p>
          <a:p>
            <a:r>
              <a:rPr lang="en-US" dirty="0"/>
              <a:t>Next Meeting: 1/29 8:30 AM – 10:00 AM</a:t>
            </a:r>
          </a:p>
          <a:p>
            <a:endParaRPr lang="en-US" dirty="0"/>
          </a:p>
          <a:p>
            <a:endParaRPr lang="en-US" dirty="0"/>
          </a:p>
          <a:p>
            <a:endParaRPr lang="en-US" dirty="0"/>
          </a:p>
        </p:txBody>
      </p:sp>
    </p:spTree>
    <p:extLst>
      <p:ext uri="{BB962C8B-B14F-4D97-AF65-F5344CB8AC3E}">
        <p14:creationId xmlns:p14="http://schemas.microsoft.com/office/powerpoint/2010/main" val="145799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43DE4-E103-CA46-91EA-C5595C6A2BEA}"/>
              </a:ext>
            </a:extLst>
          </p:cNvPr>
          <p:cNvSpPr>
            <a:spLocks noGrp="1"/>
          </p:cNvSpPr>
          <p:nvPr>
            <p:ph type="title"/>
          </p:nvPr>
        </p:nvSpPr>
        <p:spPr/>
        <p:txBody>
          <a:bodyPr/>
          <a:lstStyle/>
          <a:p>
            <a:r>
              <a:rPr lang="en-US" dirty="0"/>
              <a:t>Problem Statement</a:t>
            </a:r>
          </a:p>
        </p:txBody>
      </p:sp>
      <p:sp>
        <p:nvSpPr>
          <p:cNvPr id="3" name="Content Placeholder 2">
            <a:extLst>
              <a:ext uri="{FF2B5EF4-FFF2-40B4-BE49-F238E27FC236}">
                <a16:creationId xmlns:a16="http://schemas.microsoft.com/office/drawing/2014/main" id="{476BFD51-99A4-D19C-3C79-F297B75C9AF7}"/>
              </a:ext>
            </a:extLst>
          </p:cNvPr>
          <p:cNvSpPr>
            <a:spLocks noGrp="1"/>
          </p:cNvSpPr>
          <p:nvPr>
            <p:ph idx="1"/>
          </p:nvPr>
        </p:nvSpPr>
        <p:spPr>
          <a:xfrm>
            <a:off x="730402" y="1715636"/>
            <a:ext cx="8596668" cy="3880773"/>
          </a:xfrm>
        </p:spPr>
        <p:txBody>
          <a:bodyPr>
            <a:normAutofit fontScale="92500" lnSpcReduction="10000"/>
          </a:bodyPr>
          <a:lstStyle/>
          <a:p>
            <a:pPr>
              <a:spcBef>
                <a:spcPts val="0"/>
              </a:spcBef>
            </a:pPr>
            <a:r>
              <a:rPr lang="en-US" sz="1800" dirty="0">
                <a:effectLst/>
                <a:latin typeface="Calibri" panose="020F0502020204030204" pitchFamily="34" charset="0"/>
                <a:ea typeface="Calibri" panose="020F0502020204030204" pitchFamily="34" charset="0"/>
              </a:rPr>
              <a:t>The Social Security Administration (SSA) provides essential income for some individuals with intellectual and developmental disabilities (IDD) either through Supplemental Security Income (SSI) and/or Title II benefits (Social Security Disability Insurance or Childhood Disability Benefits).</a:t>
            </a:r>
            <a:r>
              <a:rPr lang="en-US" sz="1800" b="1" dirty="0">
                <a:effectLst/>
                <a:latin typeface="Segoe UI" panose="020B0502040204020203" pitchFamily="34" charset="0"/>
                <a:ea typeface="Calibri" panose="020F0502020204030204" pitchFamily="34" charset="0"/>
                <a:cs typeface="Segoe UI" panose="020B0502040204020203" pitchFamily="34" charset="0"/>
              </a:rPr>
              <a:t> </a:t>
            </a:r>
            <a:r>
              <a:rPr lang="en-US" sz="1800" dirty="0">
                <a:effectLst/>
                <a:latin typeface="Calibri" panose="020F0502020204030204" pitchFamily="34" charset="0"/>
                <a:ea typeface="Calibri" panose="020F0502020204030204" pitchFamily="34" charset="0"/>
              </a:rPr>
              <a:t>The overall intent of SSA is to support individuals to navigate rehabilitation or training so that they may become gainfully employed and reduce their dependence on SSA benefits.  </a:t>
            </a:r>
          </a:p>
          <a:p>
            <a:pPr marR="0">
              <a:spcBef>
                <a:spcPts val="0"/>
              </a:spcBef>
              <a:spcAft>
                <a:spcPts val="0"/>
              </a:spcAft>
            </a:pPr>
            <a:r>
              <a:rPr lang="en-US" dirty="0">
                <a:latin typeface="Calibri" panose="020F0502020204030204" pitchFamily="34" charset="0"/>
                <a:ea typeface="Calibri" panose="020F0502020204030204" pitchFamily="34" charset="0"/>
              </a:rPr>
              <a:t>Although significant effort is being focused on helping those with IDD to become self-sufficient and employed to their full capacity, the current implementation of SSI/Title II Benefits and the associated SSA Work Incentive System are ineffective for many, complicated, and can disincentivize those with IDD who wish to work to their maximum capacity. </a:t>
            </a:r>
          </a:p>
          <a:p>
            <a:pPr marR="0">
              <a:spcBef>
                <a:spcPts val="0"/>
              </a:spcBef>
              <a:spcAft>
                <a:spcPts val="0"/>
              </a:spcAft>
            </a:pPr>
            <a:r>
              <a:rPr lang="en-US" dirty="0">
                <a:latin typeface="Calibri" panose="020F0502020204030204" pitchFamily="34" charset="0"/>
                <a:ea typeface="Calibri" panose="020F0502020204030204" pitchFamily="34" charset="0"/>
              </a:rPr>
              <a:t>Whether applying for benefits or while receiving benefits and wanting to work, people with disabilities are often being "misinformed" that they should work fewer hours to keep their benefits or simply not work at all. (An indicator that the system is broken from the self-advocate, agency, families, individuals, and supporting counselors/service staff perspective.)</a:t>
            </a:r>
          </a:p>
          <a:p>
            <a:endParaRPr lang="en-US" dirty="0"/>
          </a:p>
        </p:txBody>
      </p:sp>
    </p:spTree>
    <p:extLst>
      <p:ext uri="{BB962C8B-B14F-4D97-AF65-F5344CB8AC3E}">
        <p14:creationId xmlns:p14="http://schemas.microsoft.com/office/powerpoint/2010/main" val="1932283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435822-C4A5-4180-3051-D6358D2D22FA}"/>
              </a:ext>
            </a:extLst>
          </p:cNvPr>
          <p:cNvSpPr>
            <a:spLocks noGrp="1"/>
          </p:cNvSpPr>
          <p:nvPr>
            <p:ph type="title"/>
          </p:nvPr>
        </p:nvSpPr>
        <p:spPr/>
        <p:txBody>
          <a:bodyPr/>
          <a:lstStyle/>
          <a:p>
            <a:r>
              <a:rPr lang="en-US" dirty="0"/>
              <a:t>Background </a:t>
            </a:r>
          </a:p>
        </p:txBody>
      </p:sp>
      <p:sp>
        <p:nvSpPr>
          <p:cNvPr id="5" name="Content Placeholder 4">
            <a:extLst>
              <a:ext uri="{FF2B5EF4-FFF2-40B4-BE49-F238E27FC236}">
                <a16:creationId xmlns:a16="http://schemas.microsoft.com/office/drawing/2014/main" id="{98CCFD22-3532-B8B9-42FC-F68458C2EF2C}"/>
              </a:ext>
            </a:extLst>
          </p:cNvPr>
          <p:cNvSpPr>
            <a:spLocks noGrp="1"/>
          </p:cNvSpPr>
          <p:nvPr>
            <p:ph idx="1"/>
          </p:nvPr>
        </p:nvSpPr>
        <p:spPr>
          <a:xfrm>
            <a:off x="677334" y="1633992"/>
            <a:ext cx="8678937" cy="3382961"/>
          </a:xfrm>
        </p:spPr>
        <p:txBody>
          <a:bodyPr>
            <a:normAutofit fontScale="85000" lnSpcReduction="20000"/>
          </a:bodyPr>
          <a:lstStyle/>
          <a:p>
            <a:r>
              <a:rPr lang="en-US" dirty="0"/>
              <a:t>OCLPA Created the Benefits Planning Work Team in late 2021 (35+ Meetings since established)</a:t>
            </a:r>
          </a:p>
          <a:p>
            <a:pPr lvl="1"/>
            <a:r>
              <a:rPr lang="en-US" dirty="0"/>
              <a:t>Build Back Better Community Workshops – Feedback</a:t>
            </a:r>
          </a:p>
          <a:p>
            <a:pPr lvl="1"/>
            <a:r>
              <a:rPr lang="en-US" dirty="0"/>
              <a:t>Family “On-Going” War Stories</a:t>
            </a:r>
          </a:p>
          <a:p>
            <a:pPr lvl="1"/>
            <a:r>
              <a:rPr lang="en-US" dirty="0"/>
              <a:t>Change.org Petition</a:t>
            </a:r>
          </a:p>
          <a:p>
            <a:pPr lvl="1"/>
            <a:r>
              <a:rPr lang="en-US" dirty="0"/>
              <a:t>Interest Expressed by Michael Bernick and Lou Vismara </a:t>
            </a:r>
          </a:p>
          <a:p>
            <a:r>
              <a:rPr lang="en-US" dirty="0"/>
              <a:t>Initial Meeting Q1 2022</a:t>
            </a:r>
          </a:p>
          <a:p>
            <a:r>
              <a:rPr lang="en-US" dirty="0"/>
              <a:t>Workgroup formed</a:t>
            </a:r>
          </a:p>
          <a:p>
            <a:r>
              <a:rPr lang="en-US" dirty="0"/>
              <a:t>Analysis throughout 2022</a:t>
            </a:r>
          </a:p>
          <a:p>
            <a:r>
              <a:rPr lang="en-US" dirty="0"/>
              <a:t>Extended Team has met on 3/17/23, 5/22/23 and 7/24/23</a:t>
            </a:r>
          </a:p>
          <a:p>
            <a:r>
              <a:rPr lang="en-US" dirty="0"/>
              <a:t>Other California Initiatives - CA Committee on Employment of People with Disabilities Established</a:t>
            </a:r>
          </a:p>
          <a:p>
            <a:endParaRPr lang="en-US" dirty="0"/>
          </a:p>
          <a:p>
            <a:endParaRPr lang="en-US" dirty="0"/>
          </a:p>
          <a:p>
            <a:pPr lvl="1"/>
            <a:endParaRPr lang="en-US" dirty="0"/>
          </a:p>
          <a:p>
            <a:endParaRPr lang="en-US" dirty="0"/>
          </a:p>
          <a:p>
            <a:pPr lvl="1"/>
            <a:endParaRPr lang="en-US" dirty="0"/>
          </a:p>
          <a:p>
            <a:pPr lvl="1"/>
            <a:endParaRPr lang="en-US" dirty="0"/>
          </a:p>
        </p:txBody>
      </p:sp>
    </p:spTree>
    <p:extLst>
      <p:ext uri="{BB962C8B-B14F-4D97-AF65-F5344CB8AC3E}">
        <p14:creationId xmlns:p14="http://schemas.microsoft.com/office/powerpoint/2010/main" val="223440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DBB551-EF1E-0087-10BE-0FB023D81D65}"/>
              </a:ext>
            </a:extLst>
          </p:cNvPr>
          <p:cNvSpPr>
            <a:spLocks noGrp="1"/>
          </p:cNvSpPr>
          <p:nvPr>
            <p:ph type="title"/>
          </p:nvPr>
        </p:nvSpPr>
        <p:spPr/>
        <p:txBody>
          <a:bodyPr/>
          <a:lstStyle/>
          <a:p>
            <a:r>
              <a:rPr lang="en-US" dirty="0"/>
              <a:t>Extended Team</a:t>
            </a:r>
          </a:p>
        </p:txBody>
      </p:sp>
      <p:sp>
        <p:nvSpPr>
          <p:cNvPr id="3" name="Content Placeholder 2">
            <a:extLst>
              <a:ext uri="{FF2B5EF4-FFF2-40B4-BE49-F238E27FC236}">
                <a16:creationId xmlns:a16="http://schemas.microsoft.com/office/drawing/2014/main" id="{24D1AC86-5169-7021-AF16-1A4E8B67F572}"/>
              </a:ext>
            </a:extLst>
          </p:cNvPr>
          <p:cNvSpPr>
            <a:spLocks noGrp="1"/>
          </p:cNvSpPr>
          <p:nvPr>
            <p:ph sz="half" idx="1"/>
          </p:nvPr>
        </p:nvSpPr>
        <p:spPr>
          <a:xfrm>
            <a:off x="1398972" y="2160589"/>
            <a:ext cx="4184035" cy="3880772"/>
          </a:xfrm>
        </p:spPr>
        <p:txBody>
          <a:bodyPr>
            <a:normAutofit fontScale="92500" lnSpcReduction="20000"/>
          </a:bodyPr>
          <a:lstStyle/>
          <a:p>
            <a:r>
              <a:rPr lang="en-US" dirty="0"/>
              <a:t>Judi Uttal - Chair (OCLPA+, OCASG)</a:t>
            </a:r>
          </a:p>
          <a:p>
            <a:r>
              <a:rPr lang="en-US" dirty="0"/>
              <a:t>Lindal O’Neal – Core (Transition Specialist, OCLPA+)</a:t>
            </a:r>
          </a:p>
          <a:p>
            <a:r>
              <a:rPr lang="en-US" dirty="0"/>
              <a:t>Richard Rosenberg – Core (Transition Consultant, OCLPA+)</a:t>
            </a:r>
          </a:p>
          <a:p>
            <a:r>
              <a:rPr lang="en-US" dirty="0"/>
              <a:t>Scarlett </a:t>
            </a:r>
            <a:r>
              <a:rPr lang="en-US" dirty="0" err="1"/>
              <a:t>vonThenen</a:t>
            </a:r>
            <a:r>
              <a:rPr lang="en-US" dirty="0"/>
              <a:t> – Core (State Council on Developmental Disabilities) </a:t>
            </a:r>
          </a:p>
          <a:p>
            <a:r>
              <a:rPr lang="en-US" dirty="0"/>
              <a:t>Melissa Cory – Core (Parent, OCLPA)</a:t>
            </a:r>
          </a:p>
          <a:p>
            <a:r>
              <a:rPr lang="en-US" dirty="0"/>
              <a:t>Jim Huyck (Benefits Advocate) </a:t>
            </a:r>
          </a:p>
          <a:p>
            <a:r>
              <a:rPr lang="en-US" dirty="0"/>
              <a:t>Lou Vismara (State Assembly, Ret.)</a:t>
            </a:r>
          </a:p>
          <a:p>
            <a:r>
              <a:rPr lang="en-US" dirty="0"/>
              <a:t>Connie Chu (Disability Rights Calif.)* </a:t>
            </a:r>
          </a:p>
        </p:txBody>
      </p:sp>
      <p:sp>
        <p:nvSpPr>
          <p:cNvPr id="5" name="Content Placeholder 4">
            <a:extLst>
              <a:ext uri="{FF2B5EF4-FFF2-40B4-BE49-F238E27FC236}">
                <a16:creationId xmlns:a16="http://schemas.microsoft.com/office/drawing/2014/main" id="{3D84E472-1C46-5F67-FC2F-DD4B89C79CD0}"/>
              </a:ext>
            </a:extLst>
          </p:cNvPr>
          <p:cNvSpPr>
            <a:spLocks noGrp="1"/>
          </p:cNvSpPr>
          <p:nvPr>
            <p:ph sz="half" idx="2"/>
          </p:nvPr>
        </p:nvSpPr>
        <p:spPr>
          <a:xfrm>
            <a:off x="5811608" y="2160589"/>
            <a:ext cx="4184034" cy="3880773"/>
          </a:xfrm>
        </p:spPr>
        <p:txBody>
          <a:bodyPr>
            <a:normAutofit fontScale="92500" lnSpcReduction="20000"/>
          </a:bodyPr>
          <a:lstStyle/>
          <a:p>
            <a:r>
              <a:rPr lang="en-US" dirty="0"/>
              <a:t>Beck Levin (Dale McIntosh Center)</a:t>
            </a:r>
          </a:p>
          <a:p>
            <a:r>
              <a:rPr lang="en-US" dirty="0"/>
              <a:t>Trinh </a:t>
            </a:r>
            <a:r>
              <a:rPr lang="en-US" dirty="0" err="1"/>
              <a:t>VanErp</a:t>
            </a:r>
            <a:r>
              <a:rPr lang="en-US" dirty="0"/>
              <a:t> (DOR)</a:t>
            </a:r>
          </a:p>
          <a:p>
            <a:r>
              <a:rPr lang="en-US" dirty="0"/>
              <a:t>Maria </a:t>
            </a:r>
            <a:r>
              <a:rPr lang="en-US" dirty="0" err="1"/>
              <a:t>Aliferis-Gjerde</a:t>
            </a:r>
            <a:r>
              <a:rPr lang="en-US" dirty="0"/>
              <a:t> (DOR)</a:t>
            </a:r>
          </a:p>
          <a:p>
            <a:r>
              <a:rPr lang="en-US" dirty="0"/>
              <a:t>Jessica </a:t>
            </a:r>
            <a:r>
              <a:rPr lang="en-US" dirty="0" err="1"/>
              <a:t>Popjevalo</a:t>
            </a:r>
            <a:r>
              <a:rPr lang="en-US" dirty="0"/>
              <a:t>  (</a:t>
            </a:r>
            <a:r>
              <a:rPr lang="en-US" dirty="0" err="1"/>
              <a:t>DoR</a:t>
            </a:r>
            <a:r>
              <a:rPr lang="en-US" dirty="0"/>
              <a:t>) </a:t>
            </a:r>
          </a:p>
          <a:p>
            <a:r>
              <a:rPr lang="en-US" dirty="0"/>
              <a:t>Brian Connors (DOR)</a:t>
            </a:r>
          </a:p>
          <a:p>
            <a:r>
              <a:rPr lang="en-US" dirty="0"/>
              <a:t>Arturo Cazares (RCOC)</a:t>
            </a:r>
          </a:p>
          <a:p>
            <a:r>
              <a:rPr lang="en-US" dirty="0"/>
              <a:t>Paula Tobler (Disability Rights CA)</a:t>
            </a:r>
          </a:p>
          <a:p>
            <a:r>
              <a:rPr lang="en-US" dirty="0"/>
              <a:t>Brian Hoang (State Council of Developmental Disability)</a:t>
            </a:r>
          </a:p>
          <a:p>
            <a:r>
              <a:rPr lang="en-US" dirty="0"/>
              <a:t>Susan Katzen (Special Needs Attorney)</a:t>
            </a:r>
          </a:p>
          <a:p>
            <a:r>
              <a:rPr lang="en-US" dirty="0"/>
              <a:t>Amy </a:t>
            </a:r>
            <a:r>
              <a:rPr lang="en-US" dirty="0" err="1"/>
              <a:t>Wesling</a:t>
            </a:r>
            <a:r>
              <a:rPr lang="en-US" dirty="0"/>
              <a:t> (ARCA)*</a:t>
            </a:r>
          </a:p>
          <a:p>
            <a:endParaRPr lang="en-US" dirty="0"/>
          </a:p>
        </p:txBody>
      </p:sp>
    </p:spTree>
    <p:extLst>
      <p:ext uri="{BB962C8B-B14F-4D97-AF65-F5344CB8AC3E}">
        <p14:creationId xmlns:p14="http://schemas.microsoft.com/office/powerpoint/2010/main" val="336842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descr="A pen writing on a checklist&#10;&#10;Description automatically generated">
            <a:extLst>
              <a:ext uri="{FF2B5EF4-FFF2-40B4-BE49-F238E27FC236}">
                <a16:creationId xmlns:a16="http://schemas.microsoft.com/office/drawing/2014/main" id="{3D2CF15D-68B8-A4BA-50DE-5E506A4D1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618" y="1684861"/>
            <a:ext cx="4761905" cy="4761905"/>
          </a:xfrm>
          <a:prstGeom prst="rect">
            <a:avLst/>
          </a:prstGeom>
        </p:spPr>
      </p:pic>
      <p:sp>
        <p:nvSpPr>
          <p:cNvPr id="5" name="Title 4">
            <a:extLst>
              <a:ext uri="{FF2B5EF4-FFF2-40B4-BE49-F238E27FC236}">
                <a16:creationId xmlns:a16="http://schemas.microsoft.com/office/drawing/2014/main" id="{3BB833A2-F0AD-8CFC-395F-CBDA854EE3D8}"/>
              </a:ext>
            </a:extLst>
          </p:cNvPr>
          <p:cNvSpPr>
            <a:spLocks noGrp="1"/>
          </p:cNvSpPr>
          <p:nvPr>
            <p:ph type="title"/>
          </p:nvPr>
        </p:nvSpPr>
        <p:spPr/>
        <p:txBody>
          <a:bodyPr/>
          <a:lstStyle/>
          <a:p>
            <a:r>
              <a:rPr lang="en-US" dirty="0"/>
              <a:t>Accomplishments</a:t>
            </a:r>
          </a:p>
        </p:txBody>
      </p:sp>
      <p:sp>
        <p:nvSpPr>
          <p:cNvPr id="6" name="Text Placeholder 5">
            <a:extLst>
              <a:ext uri="{FF2B5EF4-FFF2-40B4-BE49-F238E27FC236}">
                <a16:creationId xmlns:a16="http://schemas.microsoft.com/office/drawing/2014/main" id="{189718D8-3889-CB4E-4FD6-3E137CE166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7747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16FDF-7A5E-28BD-1109-6657368FAD23}"/>
              </a:ext>
            </a:extLst>
          </p:cNvPr>
          <p:cNvSpPr>
            <a:spLocks noGrp="1"/>
          </p:cNvSpPr>
          <p:nvPr>
            <p:ph type="title"/>
          </p:nvPr>
        </p:nvSpPr>
        <p:spPr/>
        <p:txBody>
          <a:bodyPr/>
          <a:lstStyle/>
          <a:p>
            <a:r>
              <a:rPr lang="en-US" dirty="0"/>
              <a:t>Publications White Paper and Executive Summary</a:t>
            </a:r>
          </a:p>
        </p:txBody>
      </p:sp>
      <p:sp>
        <p:nvSpPr>
          <p:cNvPr id="3" name="Content Placeholder 2">
            <a:extLst>
              <a:ext uri="{FF2B5EF4-FFF2-40B4-BE49-F238E27FC236}">
                <a16:creationId xmlns:a16="http://schemas.microsoft.com/office/drawing/2014/main" id="{E3385315-EE96-16AD-16AB-8DDE7C6ACB90}"/>
              </a:ext>
            </a:extLst>
          </p:cNvPr>
          <p:cNvSpPr>
            <a:spLocks noGrp="1"/>
          </p:cNvSpPr>
          <p:nvPr>
            <p:ph sz="half" idx="1"/>
          </p:nvPr>
        </p:nvSpPr>
        <p:spPr/>
        <p:txBody>
          <a:bodyPr/>
          <a:lstStyle/>
          <a:p>
            <a:pPr marL="342900" marR="100330" lvl="0" indent="-342900">
              <a:lnSpc>
                <a:spcPct val="107000"/>
              </a:lnSpc>
              <a:spcBef>
                <a:spcPts val="900"/>
              </a:spcBef>
              <a:spcAft>
                <a:spcPts val="0"/>
              </a:spcAft>
              <a:buFont typeface="+mj-lt"/>
              <a:buAutoNum type="arabicPeriod"/>
            </a:pPr>
            <a:r>
              <a:rPr lang="en-US" sz="1800" u="sng" dirty="0">
                <a:solidFill>
                  <a:srgbClr val="0000FF"/>
                </a:solidFill>
                <a:effectLst/>
                <a:latin typeface="Calibri" panose="020F0502020204030204" pitchFamily="34" charset="0"/>
                <a:ea typeface="Calibri" panose="020F0502020204030204" pitchFamily="34" charset="0"/>
                <a:hlinkClick r:id="rId3"/>
              </a:rPr>
              <a:t>Employment</a:t>
            </a:r>
            <a:r>
              <a:rPr lang="en-US" sz="1800" dirty="0">
                <a:effectLst/>
                <a:latin typeface="Calibri" panose="020F0502020204030204" pitchFamily="34" charset="0"/>
                <a:ea typeface="Calibri" panose="020F0502020204030204" pitchFamily="34" charset="0"/>
              </a:rPr>
              <a:t> </a:t>
            </a:r>
          </a:p>
          <a:p>
            <a:pPr marL="342900" marR="100330" lvl="0" indent="-342900">
              <a:lnSpc>
                <a:spcPct val="107000"/>
              </a:lnSpc>
              <a:spcBef>
                <a:spcPts val="900"/>
              </a:spcBef>
              <a:spcAft>
                <a:spcPts val="0"/>
              </a:spcAft>
              <a:buFont typeface="+mj-lt"/>
              <a:buAutoNum type="arabicPeriod"/>
            </a:pPr>
            <a:r>
              <a:rPr lang="en-US" sz="1800" u="sng" dirty="0">
                <a:solidFill>
                  <a:srgbClr val="0000FF"/>
                </a:solidFill>
                <a:effectLst/>
                <a:latin typeface="Calibri" panose="020F0502020204030204" pitchFamily="34" charset="0"/>
                <a:ea typeface="Calibri" panose="020F0502020204030204" pitchFamily="34" charset="0"/>
                <a:hlinkClick r:id="rId3"/>
              </a:rPr>
              <a:t>Work Incentives</a:t>
            </a:r>
            <a:r>
              <a:rPr lang="en-US" sz="1800" dirty="0">
                <a:effectLst/>
                <a:latin typeface="Calibri" panose="020F0502020204030204" pitchFamily="34" charset="0"/>
                <a:ea typeface="Calibri" panose="020F0502020204030204" pitchFamily="34" charset="0"/>
              </a:rPr>
              <a:t> </a:t>
            </a:r>
            <a:endParaRPr lang="en-US" dirty="0">
              <a:latin typeface="Calibri" panose="020F0502020204030204" pitchFamily="34" charset="0"/>
              <a:ea typeface="Calibri" panose="020F0502020204030204" pitchFamily="34" charset="0"/>
            </a:endParaRPr>
          </a:p>
          <a:p>
            <a:pPr marL="342900" marR="100330" lvl="0" indent="-342900">
              <a:lnSpc>
                <a:spcPct val="107000"/>
              </a:lnSpc>
              <a:spcBef>
                <a:spcPts val="900"/>
              </a:spcBef>
              <a:spcAft>
                <a:spcPts val="0"/>
              </a:spcAft>
              <a:buFont typeface="+mj-lt"/>
              <a:buAutoNum type="arabicPeriod"/>
            </a:pPr>
            <a:r>
              <a:rPr lang="en-US" sz="1800" u="sng" dirty="0">
                <a:solidFill>
                  <a:srgbClr val="0000FF"/>
                </a:solidFill>
                <a:effectLst/>
                <a:latin typeface="Calibri" panose="020F0502020204030204" pitchFamily="34" charset="0"/>
                <a:ea typeface="Calibri" panose="020F0502020204030204" pitchFamily="34" charset="0"/>
                <a:hlinkClick r:id="rId4"/>
              </a:rPr>
              <a:t>Continuing Disability Review </a:t>
            </a:r>
            <a:r>
              <a:rPr lang="en-US" sz="1800" dirty="0">
                <a:effectLst/>
                <a:latin typeface="Calibri" panose="020F0502020204030204" pitchFamily="34" charset="0"/>
                <a:ea typeface="Calibri" panose="020F0502020204030204" pitchFamily="34" charset="0"/>
              </a:rPr>
              <a:t> </a:t>
            </a:r>
          </a:p>
          <a:p>
            <a:pPr marL="342900" marR="100330" lvl="0" indent="-342900">
              <a:lnSpc>
                <a:spcPct val="107000"/>
              </a:lnSpc>
              <a:spcBef>
                <a:spcPts val="900"/>
              </a:spcBef>
              <a:spcAft>
                <a:spcPts val="0"/>
              </a:spcAft>
              <a:buFont typeface="+mj-lt"/>
              <a:buAutoNum type="arabicPeriod"/>
            </a:pPr>
            <a:r>
              <a:rPr lang="en-US" sz="1800" u="sng" dirty="0">
                <a:solidFill>
                  <a:srgbClr val="0000FF"/>
                </a:solidFill>
                <a:effectLst/>
                <a:latin typeface="Calibri" panose="020F0502020204030204" pitchFamily="34" charset="0"/>
                <a:ea typeface="Calibri" panose="020F0502020204030204" pitchFamily="34" charset="0"/>
                <a:hlinkClick r:id="rId5"/>
              </a:rPr>
              <a:t>Medical Insurance</a:t>
            </a:r>
            <a:endParaRPr lang="en-US" sz="1800" dirty="0">
              <a:effectLst/>
              <a:latin typeface="Calibri" panose="020F0502020204030204" pitchFamily="34" charset="0"/>
              <a:ea typeface="Calibri" panose="020F0502020204030204" pitchFamily="34" charset="0"/>
            </a:endParaRPr>
          </a:p>
          <a:p>
            <a:pPr marL="342900" marR="100330" lvl="0" indent="-342900">
              <a:lnSpc>
                <a:spcPct val="107000"/>
              </a:lnSpc>
              <a:spcBef>
                <a:spcPts val="900"/>
              </a:spcBef>
              <a:spcAft>
                <a:spcPts val="0"/>
              </a:spcAft>
              <a:buFont typeface="+mj-lt"/>
              <a:buAutoNum type="arabicPeriod"/>
            </a:pPr>
            <a:r>
              <a:rPr lang="en-US" sz="1800" u="sng" dirty="0">
                <a:solidFill>
                  <a:srgbClr val="0000FF"/>
                </a:solidFill>
                <a:effectLst/>
                <a:latin typeface="Calibri" panose="020F0502020204030204" pitchFamily="34" charset="0"/>
                <a:ea typeface="Calibri" panose="020F0502020204030204" pitchFamily="34" charset="0"/>
                <a:hlinkClick r:id="rId6"/>
              </a:rPr>
              <a:t>Problem Resolution and the Appeals Process</a:t>
            </a:r>
            <a:r>
              <a:rPr lang="en-US" sz="1800" dirty="0">
                <a:effectLst/>
                <a:latin typeface="Calibri" panose="020F0502020204030204" pitchFamily="34" charset="0"/>
                <a:ea typeface="Calibri" panose="020F0502020204030204" pitchFamily="34" charset="0"/>
              </a:rPr>
              <a:t> </a:t>
            </a:r>
          </a:p>
          <a:p>
            <a:pPr marL="342900" marR="100330" lvl="0" indent="-342900">
              <a:lnSpc>
                <a:spcPct val="107000"/>
              </a:lnSpc>
              <a:spcBef>
                <a:spcPts val="900"/>
              </a:spcBef>
              <a:spcAft>
                <a:spcPts val="0"/>
              </a:spcAft>
              <a:buFont typeface="+mj-lt"/>
              <a:buAutoNum type="arabicPeriod"/>
            </a:pPr>
            <a:r>
              <a:rPr lang="en-US" sz="1800" u="sng" dirty="0">
                <a:solidFill>
                  <a:srgbClr val="0000FF"/>
                </a:solidFill>
                <a:effectLst/>
                <a:latin typeface="Calibri" panose="020F0502020204030204" pitchFamily="34" charset="0"/>
                <a:ea typeface="Calibri" panose="020F0502020204030204" pitchFamily="34" charset="0"/>
                <a:hlinkClick r:id="rId7"/>
              </a:rPr>
              <a:t>Expedited Reinstatement</a:t>
            </a:r>
            <a:endParaRPr lang="en-US" sz="1800" dirty="0">
              <a:effectLst/>
              <a:latin typeface="Calibri" panose="020F0502020204030204" pitchFamily="34" charset="0"/>
              <a:ea typeface="Calibri" panose="020F0502020204030204" pitchFamily="34" charset="0"/>
            </a:endParaRPr>
          </a:p>
        </p:txBody>
      </p:sp>
      <p:graphicFrame>
        <p:nvGraphicFramePr>
          <p:cNvPr id="5" name="Content Placeholder 4">
            <a:extLst>
              <a:ext uri="{FF2B5EF4-FFF2-40B4-BE49-F238E27FC236}">
                <a16:creationId xmlns:a16="http://schemas.microsoft.com/office/drawing/2014/main" id="{E1240CC1-4AF3-98F3-C69C-786925402FA9}"/>
              </a:ext>
            </a:extLst>
          </p:cNvPr>
          <p:cNvGraphicFramePr>
            <a:graphicFrameLocks noGrp="1" noChangeAspect="1"/>
          </p:cNvGraphicFramePr>
          <p:nvPr>
            <p:ph sz="half" idx="2"/>
            <p:extLst>
              <p:ext uri="{D42A27DB-BD31-4B8C-83A1-F6EECF244321}">
                <p14:modId xmlns:p14="http://schemas.microsoft.com/office/powerpoint/2010/main" val="428233690"/>
              </p:ext>
            </p:extLst>
          </p:nvPr>
        </p:nvGraphicFramePr>
        <p:xfrm>
          <a:off x="4682898" y="1574801"/>
          <a:ext cx="2590800" cy="3352800"/>
        </p:xfrm>
        <a:graphic>
          <a:graphicData uri="http://schemas.openxmlformats.org/presentationml/2006/ole">
            <mc:AlternateContent xmlns:mc="http://schemas.openxmlformats.org/markup-compatibility/2006">
              <mc:Choice xmlns:v="urn:schemas-microsoft-com:vml" Requires="v">
                <p:oleObj name="Acrobat Document" r:id="rId8" imgW="2590564" imgH="3352800" progId="Acrobat.Document.2015">
                  <p:embed/>
                </p:oleObj>
              </mc:Choice>
              <mc:Fallback>
                <p:oleObj name="Acrobat Document" r:id="rId8" imgW="2590564" imgH="3352800" progId="Acrobat.Document.2015">
                  <p:embed/>
                  <p:pic>
                    <p:nvPicPr>
                      <p:cNvPr id="5" name="Content Placeholder 4">
                        <a:extLst>
                          <a:ext uri="{FF2B5EF4-FFF2-40B4-BE49-F238E27FC236}">
                            <a16:creationId xmlns:a16="http://schemas.microsoft.com/office/drawing/2014/main" id="{E1240CC1-4AF3-98F3-C69C-786925402FA9}"/>
                          </a:ext>
                        </a:extLst>
                      </p:cNvPr>
                      <p:cNvPicPr/>
                      <p:nvPr/>
                    </p:nvPicPr>
                    <p:blipFill>
                      <a:blip r:embed="rId9"/>
                      <a:stretch>
                        <a:fillRect/>
                      </a:stretch>
                    </p:blipFill>
                    <p:spPr>
                      <a:xfrm>
                        <a:off x="4682898" y="1574801"/>
                        <a:ext cx="2590800" cy="3352800"/>
                      </a:xfrm>
                      <a:prstGeom prst="rect">
                        <a:avLst/>
                      </a:prstGeom>
                      <a:ln>
                        <a:solidFill>
                          <a:schemeClr val="tx1"/>
                        </a:solidFill>
                      </a:ln>
                    </p:spPr>
                  </p:pic>
                </p:oleObj>
              </mc:Fallback>
            </mc:AlternateContent>
          </a:graphicData>
        </a:graphic>
      </p:graphicFrame>
      <p:graphicFrame>
        <p:nvGraphicFramePr>
          <p:cNvPr id="6" name="Object 5">
            <a:extLst>
              <a:ext uri="{FF2B5EF4-FFF2-40B4-BE49-F238E27FC236}">
                <a16:creationId xmlns:a16="http://schemas.microsoft.com/office/drawing/2014/main" id="{BF2397DA-B47D-E4CE-BA80-F42DFFB95C53}"/>
              </a:ext>
            </a:extLst>
          </p:cNvPr>
          <p:cNvGraphicFramePr>
            <a:graphicFrameLocks noChangeAspect="1"/>
          </p:cNvGraphicFramePr>
          <p:nvPr>
            <p:extLst>
              <p:ext uri="{D42A27DB-BD31-4B8C-83A1-F6EECF244321}">
                <p14:modId xmlns:p14="http://schemas.microsoft.com/office/powerpoint/2010/main" val="949236996"/>
              </p:ext>
            </p:extLst>
          </p:nvPr>
        </p:nvGraphicFramePr>
        <p:xfrm>
          <a:off x="6548210" y="2828472"/>
          <a:ext cx="2590800" cy="3352800"/>
        </p:xfrm>
        <a:graphic>
          <a:graphicData uri="http://schemas.openxmlformats.org/presentationml/2006/ole">
            <mc:AlternateContent xmlns:mc="http://schemas.openxmlformats.org/markup-compatibility/2006">
              <mc:Choice xmlns:v="urn:schemas-microsoft-com:vml" Requires="v">
                <p:oleObj name="Acrobat Document" r:id="rId10" imgW="2590564" imgH="3352800" progId="Acrobat.Document.2015">
                  <p:embed/>
                </p:oleObj>
              </mc:Choice>
              <mc:Fallback>
                <p:oleObj name="Acrobat Document" r:id="rId10" imgW="2590564" imgH="3352800" progId="Acrobat.Document.2015">
                  <p:embed/>
                  <p:pic>
                    <p:nvPicPr>
                      <p:cNvPr id="0" name=""/>
                      <p:cNvPicPr/>
                      <p:nvPr/>
                    </p:nvPicPr>
                    <p:blipFill>
                      <a:blip r:embed="rId11"/>
                      <a:stretch>
                        <a:fillRect/>
                      </a:stretch>
                    </p:blipFill>
                    <p:spPr>
                      <a:xfrm>
                        <a:off x="6548210" y="2828472"/>
                        <a:ext cx="2590800" cy="33528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174745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6203-8C27-857A-F62F-C45A009700BE}"/>
              </a:ext>
            </a:extLst>
          </p:cNvPr>
          <p:cNvSpPr>
            <a:spLocks noGrp="1"/>
          </p:cNvSpPr>
          <p:nvPr>
            <p:ph type="title"/>
          </p:nvPr>
        </p:nvSpPr>
        <p:spPr/>
        <p:txBody>
          <a:bodyPr/>
          <a:lstStyle/>
          <a:p>
            <a:r>
              <a:rPr lang="en-US" dirty="0"/>
              <a:t>Focus Areas</a:t>
            </a:r>
          </a:p>
        </p:txBody>
      </p:sp>
      <p:sp>
        <p:nvSpPr>
          <p:cNvPr id="8" name="Content Placeholder 7">
            <a:extLst>
              <a:ext uri="{FF2B5EF4-FFF2-40B4-BE49-F238E27FC236}">
                <a16:creationId xmlns:a16="http://schemas.microsoft.com/office/drawing/2014/main" id="{174E291B-B631-A353-E518-9D5CDFE3D138}"/>
              </a:ext>
            </a:extLst>
          </p:cNvPr>
          <p:cNvSpPr>
            <a:spLocks noGrp="1"/>
          </p:cNvSpPr>
          <p:nvPr>
            <p:ph idx="1"/>
          </p:nvPr>
        </p:nvSpPr>
        <p:spPr>
          <a:xfrm>
            <a:off x="1759404" y="1775732"/>
            <a:ext cx="10340068" cy="5016953"/>
          </a:xfrm>
          <a:solidFill>
            <a:schemeClr val="bg1"/>
          </a:solidFill>
        </p:spPr>
        <p:txBody>
          <a:bodyPr>
            <a:normAutofit fontScale="85000" lnSpcReduction="20000"/>
          </a:bodyPr>
          <a:lstStyle/>
          <a:p>
            <a:pPr marL="0" marR="0" lvl="0" indent="0">
              <a:lnSpc>
                <a:spcPct val="107000"/>
              </a:lnSpc>
              <a:spcBef>
                <a:spcPts val="0"/>
              </a:spcBef>
              <a:spcAft>
                <a:spcPts val="800"/>
              </a:spcAft>
              <a:buNone/>
            </a:pPr>
            <a:r>
              <a:rPr lang="en-US" sz="1400" b="1" dirty="0">
                <a:effectLst/>
                <a:highlight>
                  <a:srgbClr val="00FF00"/>
                </a:highlight>
                <a:latin typeface="Calibri" panose="020F0502020204030204" pitchFamily="34" charset="0"/>
                <a:ea typeface="Calibri" panose="020F0502020204030204" pitchFamily="34" charset="0"/>
              </a:rPr>
              <a:t>Enhance </a:t>
            </a:r>
            <a:r>
              <a:rPr lang="en-US" sz="1400" b="1" dirty="0" err="1">
                <a:effectLst/>
                <a:highlight>
                  <a:srgbClr val="00FF00"/>
                </a:highlight>
                <a:latin typeface="Calibri" panose="020F0502020204030204" pitchFamily="34" charset="0"/>
                <a:ea typeface="Calibri" panose="020F0502020204030204" pitchFamily="34" charset="0"/>
              </a:rPr>
              <a:t>MySocialSecurity</a:t>
            </a:r>
            <a:r>
              <a:rPr lang="en-US" sz="1400" b="1" dirty="0">
                <a:effectLst/>
                <a:highlight>
                  <a:srgbClr val="00FF00"/>
                </a:highlight>
                <a:latin typeface="Calibri" panose="020F0502020204030204" pitchFamily="34" charset="0"/>
                <a:ea typeface="Calibri" panose="020F0502020204030204" pitchFamily="34" charset="0"/>
              </a:rPr>
              <a:t> Application </a:t>
            </a:r>
            <a:r>
              <a:rPr lang="en-US" sz="1400" dirty="0">
                <a:effectLst/>
                <a:highlight>
                  <a:srgbClr val="00FF00"/>
                </a:highlight>
                <a:latin typeface="Calibri" panose="020F0502020204030204" pitchFamily="34" charset="0"/>
                <a:ea typeface="Calibri" panose="020F0502020204030204" pitchFamily="34" charset="0"/>
              </a:rPr>
              <a:t>to allow for reporting of Work Incentives / Employment Supports with wage reporting. – This will ensure that SSA has all the correct information prior to starting any type of CDR or Overpayment proceedings. This is a cost savings reducing workload, improving turn-around, lowering unnecessary hearings. (Chosen escalate to LPPC + Engage other Nonprofits and States to push this initiative) (add ability to access BPQY on this site- benefits planning query – highlights accountable income, gross wages, when a case worker touched your file)</a:t>
            </a:r>
          </a:p>
          <a:p>
            <a:pPr marL="0" marR="0" lvl="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rPr>
              <a:t>Limit overpayment to one year </a:t>
            </a:r>
            <a:r>
              <a:rPr lang="en-US" sz="1400" dirty="0">
                <a:effectLst/>
                <a:latin typeface="Calibri" panose="020F0502020204030204" pitchFamily="34" charset="0"/>
                <a:ea typeface="Calibri" panose="020F0502020204030204" pitchFamily="34" charset="0"/>
              </a:rPr>
              <a:t>of benefits if the delay is not due to IDD  and/or Representative Payee failure to report. Minor cost increase to SSA – but reduces financial burden on individuals with IDD who lack financial means.  (Federal / Law)</a:t>
            </a:r>
          </a:p>
          <a:p>
            <a:pPr marL="304800" marR="0" indent="0">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0" marR="0" lvl="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rPr>
              <a:t>Reset timeframes for Continuing Disability Review to ten </a:t>
            </a:r>
            <a:r>
              <a:rPr lang="en-US" sz="1400" b="1" dirty="0">
                <a:latin typeface="Calibri" panose="020F0502020204030204" pitchFamily="34" charset="0"/>
                <a:ea typeface="Calibri" panose="020F0502020204030204" pitchFamily="34" charset="0"/>
              </a:rPr>
              <a:t>years </a:t>
            </a:r>
            <a:r>
              <a:rPr lang="en-US" sz="1400" b="1" dirty="0">
                <a:effectLst/>
                <a:latin typeface="Calibri" panose="020F0502020204030204" pitchFamily="34" charset="0"/>
                <a:ea typeface="Calibri" panose="020F0502020204030204" pitchFamily="34" charset="0"/>
              </a:rPr>
              <a:t>using </a:t>
            </a:r>
            <a:r>
              <a:rPr lang="en-US" sz="1400" dirty="0">
                <a:effectLst/>
                <a:latin typeface="Calibri" panose="020F0502020204030204" pitchFamily="34" charset="0"/>
                <a:ea typeface="Calibri" panose="020F0502020204030204" pitchFamily="34" charset="0"/>
              </a:rPr>
              <a:t>Blue Book classifications to identify those with more severe/significant disabilities that are unlikely to substantially improve. This will reduce the burden on SSA to implement CDRs and will reduce stress on families. (Federal / Law)</a:t>
            </a:r>
          </a:p>
          <a:p>
            <a:pPr marL="304800" marR="0" indent="0">
              <a:spcBef>
                <a:spcPts val="0"/>
              </a:spcBef>
              <a:spcAft>
                <a:spcPts val="0"/>
              </a:spcAft>
              <a:buNone/>
            </a:pPr>
            <a:r>
              <a:rPr lang="en-US" sz="1400" b="1" dirty="0">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lvl="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rPr>
              <a:t>Fix people’s ability to resume SSI / SSDI based on need</a:t>
            </a:r>
            <a:r>
              <a:rPr lang="en-US" sz="1400" dirty="0">
                <a:effectLst/>
                <a:latin typeface="Calibri" panose="020F0502020204030204" pitchFamily="34" charset="0"/>
                <a:ea typeface="Calibri" panose="020F0502020204030204" pitchFamily="34" charset="0"/>
              </a:rPr>
              <a:t>, guaranteeing immediate reinstatement upon loss of employment. Short run higher costs to SSA. But in the long run a cost savings. The theory is that persons with IDD will work more hours and generate tax revenue. They will likely attempt to achieve independence from SSA. (Federal)</a:t>
            </a:r>
          </a:p>
          <a:p>
            <a:pPr marL="304800" marR="0" indent="0">
              <a:spcBef>
                <a:spcPts val="0"/>
              </a:spcBef>
              <a:spcAft>
                <a:spcPts val="0"/>
              </a:spcAft>
              <a:buNone/>
            </a:pPr>
            <a:r>
              <a:rPr lang="en-US" sz="1400" dirty="0">
                <a:effectLst/>
                <a:latin typeface="Calibri" panose="020F0502020204030204" pitchFamily="34" charset="0"/>
                <a:ea typeface="Calibri" panose="020F0502020204030204" pitchFamily="34" charset="0"/>
              </a:rPr>
              <a:t> </a:t>
            </a:r>
          </a:p>
          <a:p>
            <a:pPr marL="0" marR="0" lvl="0" indent="0">
              <a:lnSpc>
                <a:spcPct val="107000"/>
              </a:lnSpc>
              <a:spcBef>
                <a:spcPts val="0"/>
              </a:spcBef>
              <a:spcAft>
                <a:spcPts val="0"/>
              </a:spcAft>
              <a:buNone/>
            </a:pPr>
            <a:r>
              <a:rPr lang="en-US" sz="1400" b="1" dirty="0">
                <a:effectLst/>
                <a:highlight>
                  <a:srgbClr val="FFFF00"/>
                </a:highlight>
                <a:latin typeface="Calibri" panose="020F0502020204030204" pitchFamily="34" charset="0"/>
                <a:ea typeface="Calibri" panose="020F0502020204030204" pitchFamily="34" charset="0"/>
              </a:rPr>
              <a:t>Provide additional assistance when going through an appeals process</a:t>
            </a:r>
            <a:r>
              <a:rPr lang="en-US" sz="1400" dirty="0">
                <a:effectLst/>
                <a:highlight>
                  <a:srgbClr val="FFFF00"/>
                </a:highlight>
                <a:latin typeface="Calibri" panose="020F0502020204030204" pitchFamily="34" charset="0"/>
                <a:ea typeface="Calibri" panose="020F0502020204030204" pitchFamily="34" charset="0"/>
              </a:rPr>
              <a:t>, expanding the role of the benefits planner, WIPA, or CWIC  o include representation for helping persons with IDD/families navigate the appeals process. Slightly higher cost but will help individuals who lack means but need to navigate the appeals process. (Help in California)</a:t>
            </a:r>
          </a:p>
          <a:p>
            <a:pPr marL="304800" marR="0" indent="0">
              <a:spcBef>
                <a:spcPts val="0"/>
              </a:spcBef>
              <a:spcAft>
                <a:spcPts val="0"/>
              </a:spcAft>
              <a:buNone/>
            </a:pPr>
            <a:r>
              <a:rPr lang="en-US" sz="1400" b="1" dirty="0">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lvl="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rPr>
              <a:t>Stop confusing ability to work with still being disabled</a:t>
            </a:r>
            <a:r>
              <a:rPr lang="en-US" sz="1400" dirty="0">
                <a:effectLst/>
                <a:latin typeface="Calibri" panose="020F0502020204030204" pitchFamily="34" charset="0"/>
                <a:ea typeface="Calibri" panose="020F0502020204030204" pitchFamily="34" charset="0"/>
              </a:rPr>
              <a:t>; Do not link disability designation with ability to earn a living. Will increase costs to SSA</a:t>
            </a:r>
            <a:r>
              <a:rPr lang="en-US" sz="1400" dirty="0">
                <a:effectLst/>
                <a:highlight>
                  <a:srgbClr val="00FFFF"/>
                </a:highlight>
                <a:latin typeface="Calibri" panose="020F0502020204030204" pitchFamily="34" charset="0"/>
                <a:ea typeface="Calibri" panose="020F0502020204030204" pitchFamily="34" charset="0"/>
              </a:rPr>
              <a:t>.  </a:t>
            </a:r>
          </a:p>
          <a:p>
            <a:pPr marL="304800" marR="0" indent="0">
              <a:spcBef>
                <a:spcPts val="0"/>
              </a:spcBef>
              <a:spcAft>
                <a:spcPts val="0"/>
              </a:spcAft>
              <a:buNone/>
            </a:pPr>
            <a:r>
              <a:rPr lang="en-US" sz="1400" b="1" dirty="0">
                <a:effectLst/>
                <a:latin typeface="Calibri" panose="020F0502020204030204"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lvl="0" indent="0">
              <a:lnSpc>
                <a:spcPct val="107000"/>
              </a:lnSpc>
              <a:spcBef>
                <a:spcPts val="0"/>
              </a:spcBef>
              <a:spcAft>
                <a:spcPts val="0"/>
              </a:spcAft>
              <a:buNone/>
            </a:pPr>
            <a:r>
              <a:rPr lang="en-US" sz="1400" b="1" dirty="0">
                <a:effectLst/>
                <a:latin typeface="Calibri" panose="020F0502020204030204" pitchFamily="34" charset="0"/>
                <a:ea typeface="Calibri" panose="020F0502020204030204" pitchFamily="34" charset="0"/>
              </a:rPr>
              <a:t>Modify Title II Trial Period by making the nine-month trial work period </a:t>
            </a:r>
            <a:r>
              <a:rPr lang="en-US" sz="1400" dirty="0">
                <a:effectLst/>
                <a:latin typeface="Calibri" panose="020F0502020204030204" pitchFamily="34" charset="0"/>
                <a:ea typeface="Calibri" panose="020F0502020204030204" pitchFamily="34" charset="0"/>
              </a:rPr>
              <a:t>consecutive versus nonconsecutive earnings. Prevent triggering success that has not be achieved.(Federal / Law)</a:t>
            </a:r>
            <a:br>
              <a:rPr lang="en-US" sz="1400" dirty="0">
                <a:effectLst/>
                <a:latin typeface="Calibri" panose="020F0502020204030204" pitchFamily="34" charset="0"/>
                <a:ea typeface="Calibri" panose="020F0502020204030204" pitchFamily="34" charset="0"/>
              </a:rPr>
            </a:br>
            <a:endParaRPr lang="en-US" sz="1400" dirty="0">
              <a:effectLst/>
              <a:latin typeface="Calibri" panose="020F0502020204030204" pitchFamily="34" charset="0"/>
              <a:ea typeface="Calibri" panose="020F0502020204030204" pitchFamily="34" charset="0"/>
            </a:endParaRPr>
          </a:p>
          <a:p>
            <a:pPr marL="0" marR="0" lvl="0" indent="0">
              <a:lnSpc>
                <a:spcPct val="107000"/>
              </a:lnSpc>
              <a:spcBef>
                <a:spcPts val="0"/>
              </a:spcBef>
              <a:spcAft>
                <a:spcPts val="0"/>
              </a:spcAft>
              <a:buNone/>
            </a:pPr>
            <a:r>
              <a:rPr lang="en-US" sz="1400" b="1" dirty="0">
                <a:effectLst/>
                <a:highlight>
                  <a:srgbClr val="00FFFF"/>
                </a:highlight>
                <a:latin typeface="Calibri" panose="020F0502020204030204" pitchFamily="34" charset="0"/>
                <a:ea typeface="Calibri" panose="020F0502020204030204" pitchFamily="34" charset="0"/>
              </a:rPr>
              <a:t>Implement Case Management Tracking System</a:t>
            </a:r>
            <a:r>
              <a:rPr lang="en-US" sz="1400" dirty="0">
                <a:effectLst/>
                <a:highlight>
                  <a:srgbClr val="00FFFF"/>
                </a:highlight>
                <a:latin typeface="Calibri" panose="020F0502020204030204" pitchFamily="34" charset="0"/>
                <a:ea typeface="Calibri" panose="020F0502020204030204" pitchFamily="34" charset="0"/>
              </a:rPr>
              <a:t>, that tracks open issues and timelines (case number) with guaranteed response time. Improve beneficiary satisfaction. Lower costs by streamlining problem resolution. Provide better data for managing escalations. (Might be addressed – with getting help with appeals)</a:t>
            </a:r>
            <a:br>
              <a:rPr lang="en-US" sz="1400" dirty="0">
                <a:effectLst/>
                <a:highlight>
                  <a:srgbClr val="00FFFF"/>
                </a:highlight>
                <a:latin typeface="Calibri" panose="020F0502020204030204" pitchFamily="34" charset="0"/>
                <a:ea typeface="Calibri" panose="020F0502020204030204" pitchFamily="34" charset="0"/>
              </a:rPr>
            </a:br>
            <a:endParaRPr lang="en-US" sz="1400" dirty="0">
              <a:effectLst/>
              <a:highlight>
                <a:srgbClr val="00FFFF"/>
              </a:highlight>
              <a:latin typeface="Calibri" panose="020F0502020204030204" pitchFamily="34" charset="0"/>
              <a:ea typeface="Calibri" panose="020F0502020204030204" pitchFamily="34" charset="0"/>
            </a:endParaRPr>
          </a:p>
          <a:p>
            <a:pPr marL="0" marR="0" lvl="0" indent="0">
              <a:lnSpc>
                <a:spcPct val="107000"/>
              </a:lnSpc>
              <a:spcBef>
                <a:spcPts val="0"/>
              </a:spcBef>
              <a:spcAft>
                <a:spcPts val="0"/>
              </a:spcAft>
              <a:buNone/>
            </a:pPr>
            <a:r>
              <a:rPr lang="en-US" sz="1400" b="1" dirty="0">
                <a:effectLst/>
                <a:highlight>
                  <a:srgbClr val="FFFF00"/>
                </a:highlight>
                <a:latin typeface="Calibri" panose="020F0502020204030204" pitchFamily="34" charset="0"/>
                <a:ea typeface="Calibri" panose="020F0502020204030204" pitchFamily="34" charset="0"/>
              </a:rPr>
              <a:t>Establish Hot Line for help with IDD</a:t>
            </a:r>
            <a:r>
              <a:rPr lang="en-US" sz="1400" dirty="0">
                <a:effectLst/>
                <a:highlight>
                  <a:srgbClr val="FFFF00"/>
                </a:highlight>
                <a:latin typeface="Calibri" panose="020F0502020204030204" pitchFamily="34" charset="0"/>
                <a:ea typeface="Calibri" panose="020F0502020204030204" pitchFamily="34" charset="0"/>
              </a:rPr>
              <a:t>. Improve beneficiary satisfaction. Reduce problems  by having more timely responses to questions.</a:t>
            </a:r>
          </a:p>
          <a:p>
            <a:pPr marL="0" marR="0" indent="0">
              <a:spcBef>
                <a:spcPts val="0"/>
              </a:spcBef>
              <a:spcAft>
                <a:spcPts val="0"/>
              </a:spcAft>
              <a:buNone/>
            </a:pPr>
            <a:r>
              <a:rPr lang="en-US" sz="1400" dirty="0">
                <a:effectLst/>
                <a:highlight>
                  <a:srgbClr val="FFFF00"/>
                </a:highlight>
                <a:latin typeface="Calibri" panose="020F0502020204030204" pitchFamily="34" charset="0"/>
                <a:ea typeface="Calibri" panose="020F0502020204030204" pitchFamily="34" charset="0"/>
              </a:rPr>
              <a:t> IDD and/or Representative Payee  Expanding the role of the benefits planner, WIPA, or CWI. (Help in California)</a:t>
            </a:r>
          </a:p>
          <a:p>
            <a:pPr marL="0" marR="0" indent="0">
              <a:spcBef>
                <a:spcPts val="0"/>
              </a:spcBef>
              <a:spcAft>
                <a:spcPts val="0"/>
              </a:spcAft>
              <a:buNone/>
            </a:pPr>
            <a:endParaRPr lang="en-US" sz="1400" dirty="0">
              <a:highlight>
                <a:srgbClr val="FFFF00"/>
              </a:highlight>
              <a:latin typeface="Calibri" panose="020F0502020204030204" pitchFamily="34" charset="0"/>
              <a:ea typeface="Calibri" panose="020F0502020204030204" pitchFamily="34" charset="0"/>
            </a:endParaRPr>
          </a:p>
          <a:p>
            <a:pPr marL="0" indent="0">
              <a:spcBef>
                <a:spcPts val="0"/>
              </a:spcBef>
              <a:buNone/>
            </a:pPr>
            <a:r>
              <a:rPr lang="en-US" sz="1800" dirty="0">
                <a:effectLst/>
                <a:highlight>
                  <a:srgbClr val="FFFF00"/>
                </a:highlight>
                <a:latin typeface="Calibri" panose="020F0502020204030204" pitchFamily="34" charset="0"/>
                <a:ea typeface="Times New Roman" panose="02020603050405020304" pitchFamily="18" charset="0"/>
              </a:rPr>
              <a:t>California Disability Determination Services</a:t>
            </a:r>
            <a:endParaRPr lang="en-US" sz="1800" dirty="0">
              <a:effectLst/>
              <a:highlight>
                <a:srgbClr val="FFFF00"/>
              </a:highligh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400" dirty="0">
              <a:effectLst/>
              <a:highlight>
                <a:srgbClr val="FFFF00"/>
              </a:highligh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6012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B1B88C-43F1-760E-B2F5-BB92099498F4}"/>
              </a:ext>
            </a:extLst>
          </p:cNvPr>
          <p:cNvSpPr>
            <a:spLocks noGrp="1"/>
          </p:cNvSpPr>
          <p:nvPr>
            <p:ph type="title"/>
          </p:nvPr>
        </p:nvSpPr>
        <p:spPr/>
        <p:txBody>
          <a:bodyPr/>
          <a:lstStyle/>
          <a:p>
            <a:r>
              <a:rPr lang="en-US" dirty="0"/>
              <a:t>(1) Fix My Social Security Application</a:t>
            </a:r>
          </a:p>
        </p:txBody>
      </p:sp>
      <p:sp>
        <p:nvSpPr>
          <p:cNvPr id="5" name="Rectangle 4">
            <a:extLst>
              <a:ext uri="{FF2B5EF4-FFF2-40B4-BE49-F238E27FC236}">
                <a16:creationId xmlns:a16="http://schemas.microsoft.com/office/drawing/2014/main" id="{44CA9813-41E5-8D51-55A4-1DF9BB2B9D86}"/>
              </a:ext>
            </a:extLst>
          </p:cNvPr>
          <p:cNvSpPr/>
          <p:nvPr/>
        </p:nvSpPr>
        <p:spPr>
          <a:xfrm>
            <a:off x="677334" y="1683203"/>
            <a:ext cx="2833007" cy="3698422"/>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SCDD has submitted an Advisory Request form to the Legislative and Public Policy Committee (LPPC) Regarding fixing the </a:t>
            </a:r>
            <a:r>
              <a:rPr lang="en-US" sz="1600"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Mysocial</a:t>
            </a: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Security Application</a:t>
            </a:r>
            <a:b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endPar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Status: Referred to LPPC. Next LPPC 10/26/23.</a:t>
            </a:r>
          </a:p>
        </p:txBody>
      </p:sp>
      <p:sp>
        <p:nvSpPr>
          <p:cNvPr id="6" name="Rectangle 5">
            <a:extLst>
              <a:ext uri="{FF2B5EF4-FFF2-40B4-BE49-F238E27FC236}">
                <a16:creationId xmlns:a16="http://schemas.microsoft.com/office/drawing/2014/main" id="{0F8226E7-EF87-4114-0688-E3A1388D7C25}"/>
              </a:ext>
            </a:extLst>
          </p:cNvPr>
          <p:cNvSpPr/>
          <p:nvPr/>
        </p:nvSpPr>
        <p:spPr>
          <a:xfrm>
            <a:off x="3844547" y="1683203"/>
            <a:ext cx="2833007" cy="36984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A96F74-4D65-8A56-D576-EA2D7FD71C1B}"/>
              </a:ext>
            </a:extLst>
          </p:cNvPr>
          <p:cNvSpPr/>
          <p:nvPr/>
        </p:nvSpPr>
        <p:spPr>
          <a:xfrm>
            <a:off x="7011760" y="1683203"/>
            <a:ext cx="2833007" cy="3698422"/>
          </a:xfrm>
          <a:prstGeom prst="rect">
            <a:avLst/>
          </a:prstGeom>
          <a:solidFill>
            <a:schemeClr val="bg1"/>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LPPC MEMBERSHIP</a:t>
            </a:r>
          </a:p>
          <a:p>
            <a:pPr algn="ctr"/>
            <a:endPar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Harold Ashe, Chairperson </a:t>
            </a:r>
          </a:p>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Bridget </a:t>
            </a:r>
            <a:r>
              <a:rPr lang="en-US" sz="1600"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Kolakosky</a:t>
            </a: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 Deputy </a:t>
            </a:r>
            <a:r>
              <a:rPr lang="en-US" sz="1600"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Direcor</a:t>
            </a:r>
            <a:endPar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Alex Reyes</a:t>
            </a:r>
          </a:p>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Andy </a:t>
            </a:r>
            <a:r>
              <a:rPr lang="en-US" sz="1600"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Imparato</a:t>
            </a:r>
            <a:endPar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Connie Lapin</a:t>
            </a:r>
          </a:p>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Julie </a:t>
            </a:r>
            <a:r>
              <a:rPr lang="en-US" sz="1600" kern="1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Neward</a:t>
            </a:r>
            <a:endPar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Nicole Adler</a:t>
            </a:r>
          </a:p>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Rosie Ryan</a:t>
            </a:r>
          </a:p>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Viviana Barnwell</a:t>
            </a:r>
          </a:p>
          <a:p>
            <a:pPr marL="285750" indent="-285750">
              <a:buFont typeface="Arial" panose="020B0604020202020204" pitchFamily="34" charset="0"/>
              <a:buChar char="•"/>
            </a:pPr>
            <a:r>
              <a:rPr lang="en-US" sz="16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Wesley Witherspoon</a:t>
            </a:r>
          </a:p>
        </p:txBody>
      </p:sp>
      <p:pic>
        <p:nvPicPr>
          <p:cNvPr id="9" name="Picture 8">
            <a:extLst>
              <a:ext uri="{FF2B5EF4-FFF2-40B4-BE49-F238E27FC236}">
                <a16:creationId xmlns:a16="http://schemas.microsoft.com/office/drawing/2014/main" id="{95AD0A60-8E38-1703-A099-31D2F7802C4F}"/>
              </a:ext>
            </a:extLst>
          </p:cNvPr>
          <p:cNvPicPr>
            <a:picLocks noChangeAspect="1"/>
          </p:cNvPicPr>
          <p:nvPr/>
        </p:nvPicPr>
        <p:blipFill>
          <a:blip r:embed="rId2"/>
          <a:stretch>
            <a:fillRect/>
          </a:stretch>
        </p:blipFill>
        <p:spPr>
          <a:xfrm>
            <a:off x="3767681" y="1683203"/>
            <a:ext cx="2986737" cy="1955346"/>
          </a:xfrm>
          <a:prstGeom prst="rect">
            <a:avLst/>
          </a:prstGeom>
          <a:ln>
            <a:solidFill>
              <a:schemeClr val="bg1">
                <a:lumMod val="85000"/>
              </a:schemeClr>
            </a:solidFill>
          </a:ln>
        </p:spPr>
      </p:pic>
    </p:spTree>
    <p:extLst>
      <p:ext uri="{BB962C8B-B14F-4D97-AF65-F5344CB8AC3E}">
        <p14:creationId xmlns:p14="http://schemas.microsoft.com/office/powerpoint/2010/main" val="52892025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1099</TotalTime>
  <Words>1885</Words>
  <Application>Microsoft Office PowerPoint</Application>
  <PresentationFormat>Widescreen</PresentationFormat>
  <Paragraphs>191</Paragraphs>
  <Slides>24</Slides>
  <Notes>9</Notes>
  <HiddenSlides>1</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5" baseType="lpstr">
      <vt:lpstr>Arial</vt:lpstr>
      <vt:lpstr>Calibri</vt:lpstr>
      <vt:lpstr>Calibri Light</vt:lpstr>
      <vt:lpstr>Century Gothic</vt:lpstr>
      <vt:lpstr>Roboto</vt:lpstr>
      <vt:lpstr>Segoe UI</vt:lpstr>
      <vt:lpstr>Trebuchet MS</vt:lpstr>
      <vt:lpstr>Wingdings 3</vt:lpstr>
      <vt:lpstr>Facet</vt:lpstr>
      <vt:lpstr>Office Theme</vt:lpstr>
      <vt:lpstr>Acrobat Document</vt:lpstr>
      <vt:lpstr>Social Security, IDD and Employment Meeting</vt:lpstr>
      <vt:lpstr>Agenda</vt:lpstr>
      <vt:lpstr>Problem Statement</vt:lpstr>
      <vt:lpstr>Background </vt:lpstr>
      <vt:lpstr>Extended Team</vt:lpstr>
      <vt:lpstr>Accomplishments</vt:lpstr>
      <vt:lpstr>Publications White Paper and Executive Summary</vt:lpstr>
      <vt:lpstr>Focus Areas</vt:lpstr>
      <vt:lpstr>(1) Fix My Social Security Application</vt:lpstr>
      <vt:lpstr>(2) SCDD is applying for Interventional Cooperative Agreement Program (ICAP)</vt:lpstr>
      <vt:lpstr>(3) Story Collection Survey </vt:lpstr>
      <vt:lpstr>“…You say you want people with disabilities to work but penalize them…”</vt:lpstr>
      <vt:lpstr>For 67% of the Respondent Fear of Losing Benefits is a Factor in Working </vt:lpstr>
      <vt:lpstr>28% of the 598 Respondents Experienced  Social Security Problems including:</vt:lpstr>
      <vt:lpstr>Problem Resolution is still an Issue for many</vt:lpstr>
      <vt:lpstr>(4) Helping Survey Respondents</vt:lpstr>
      <vt:lpstr>(5) Recent Meetings</vt:lpstr>
      <vt:lpstr>(6) Disability Determination Services Discussion</vt:lpstr>
      <vt:lpstr>(7) News Coverage </vt:lpstr>
      <vt:lpstr>Discussion: Key Takeaways</vt:lpstr>
      <vt:lpstr>Key Points</vt:lpstr>
      <vt:lpstr>Improve the Prevention, Detection, and Recovery of Improper Payments </vt:lpstr>
      <vt:lpstr>Next Steps  How do we move things forward?</vt:lpstr>
      <vt:lpstr>Goals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Security, IDD and Employment Meeting</dc:title>
  <dc:creator>Judith Uttal</dc:creator>
  <cp:lastModifiedBy>Judith Uttal</cp:lastModifiedBy>
  <cp:revision>62</cp:revision>
  <dcterms:created xsi:type="dcterms:W3CDTF">2023-03-13T14:37:11Z</dcterms:created>
  <dcterms:modified xsi:type="dcterms:W3CDTF">2023-10-09T16:34:43Z</dcterms:modified>
</cp:coreProperties>
</file>