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Montserrat ExtraBold"/>
      <p:bold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ExtraBold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ExtraBold-bold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68bd7ff77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e68bd7ff77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68bd7ff7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68bd7ff7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Thank TPI for support</a:t>
            </a:r>
            <a:br>
              <a:rPr lang="en">
                <a:solidFill>
                  <a:schemeClr val="dk1"/>
                </a:solidFill>
              </a:rPr>
            </a:br>
            <a:r>
              <a:rPr lang="en"/>
              <a:t>Thank members of OCLPA for continually sending materials to keep the site up to date</a:t>
            </a:r>
            <a:br>
              <a:rPr lang="en"/>
            </a:br>
            <a:r>
              <a:rPr lang="en"/>
              <a:t>Thank Chapman University Undergraduate Tech Assistants – Kaita Pannor, Loren Lee, and Allaire Davis – for designing, developing, and updating the website.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774ddec67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774ddec67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68bd7ff7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68bd7ff7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68bd7ff7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68bd7ff7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25f3a50ab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25f3a50ab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5f3a50ab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5f3a50ab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Goodwill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5f3a50ab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5f3a50ab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NTACT the Collaborative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68bd7ff7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68bd7ff7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send us a message on website</a:t>
            </a:r>
            <a:br>
              <a:rPr lang="en"/>
            </a:br>
            <a:r>
              <a:rPr lang="en"/>
              <a:t>Remind about to check back for events calendar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3544220" y="3488494"/>
            <a:ext cx="4227000" cy="0"/>
          </a:xfrm>
          <a:prstGeom prst="straightConnector1">
            <a:avLst/>
          </a:prstGeom>
          <a:noFill/>
          <a:ln cap="flat" cmpd="sng" w="12700">
            <a:solidFill>
              <a:srgbClr val="3F3F3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/>
          <p:nvPr/>
        </p:nvSpPr>
        <p:spPr>
          <a:xfrm>
            <a:off x="-750" y="-11419"/>
            <a:ext cx="2906100" cy="51435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b="0" l="129" r="129" t="0"/>
          <a:stretch/>
        </p:blipFill>
        <p:spPr>
          <a:xfrm>
            <a:off x="350234" y="3699078"/>
            <a:ext cx="2204141" cy="87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/>
          <p:nvPr/>
        </p:nvSpPr>
        <p:spPr>
          <a:xfrm>
            <a:off x="-92925" y="273131"/>
            <a:ext cx="9287400" cy="561300"/>
          </a:xfrm>
          <a:prstGeom prst="rect">
            <a:avLst/>
          </a:prstGeom>
          <a:solidFill>
            <a:srgbClr val="A5003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613" y="280667"/>
            <a:ext cx="4115284" cy="53823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type="title"/>
          </p:nvPr>
        </p:nvSpPr>
        <p:spPr>
          <a:xfrm>
            <a:off x="3445275" y="1212656"/>
            <a:ext cx="5268900" cy="18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0034"/>
              </a:buClr>
              <a:buSzPts val="3600"/>
              <a:buFont typeface="Montserrat ExtraBold"/>
              <a:buNone/>
              <a:defRPr sz="3600">
                <a:solidFill>
                  <a:srgbClr val="A5003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445275" y="3772163"/>
            <a:ext cx="5154900" cy="7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900"/>
              <a:buFont typeface="Montserrat"/>
              <a:buNone/>
              <a:defRPr sz="19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265500" y="15682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3600"/>
              <a:buFont typeface="Montserrat ExtraBold"/>
              <a:buNone/>
              <a:defRPr sz="3600">
                <a:solidFill>
                  <a:srgbClr val="231F20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265500" y="31381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None/>
              <a:defRPr sz="19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Font typeface="Montserrat"/>
              <a:buChar char="●"/>
              <a:defRPr sz="1900">
                <a:latin typeface="Montserrat"/>
                <a:ea typeface="Montserrat"/>
                <a:cs typeface="Montserrat"/>
                <a:sym typeface="Montserrat"/>
              </a:defRPr>
            </a:lvl1pPr>
            <a:lvl2pPr indent="-311150" lvl="1" marL="9144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2pPr>
            <a:lvl3pPr indent="-311150" lvl="2" marL="13716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3pPr>
            <a:lvl4pPr indent="-311150" lvl="3" marL="18288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●"/>
              <a:defRPr sz="1300">
                <a:latin typeface="Montserrat"/>
                <a:ea typeface="Montserrat"/>
                <a:cs typeface="Montserrat"/>
                <a:sym typeface="Montserrat"/>
              </a:defRPr>
            </a:lvl4pPr>
            <a:lvl5pPr indent="-311150" lvl="4" marL="22860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5pPr>
            <a:lvl6pPr indent="-311150" lvl="5" marL="27432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6pPr>
            <a:lvl7pPr indent="-311150" lvl="6" marL="32004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●"/>
              <a:defRPr sz="1300">
                <a:latin typeface="Montserrat"/>
                <a:ea typeface="Montserrat"/>
                <a:cs typeface="Montserrat"/>
                <a:sym typeface="Montserrat"/>
              </a:defRPr>
            </a:lvl7pPr>
            <a:lvl8pPr indent="-311150" lvl="7" marL="36576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8pPr>
            <a:lvl9pPr indent="-311150" lvl="8" marL="4114800">
              <a:spcBef>
                <a:spcPts val="0"/>
              </a:spcBef>
              <a:spcAft>
                <a:spcPts val="0"/>
              </a:spcAft>
              <a:buSzPts val="13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129" r="129" t="0"/>
          <a:stretch/>
        </p:blipFill>
        <p:spPr>
          <a:xfrm>
            <a:off x="7841100" y="4655859"/>
            <a:ext cx="1152939" cy="455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23737" y="4604438"/>
            <a:ext cx="9175500" cy="5991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129" r="129" t="0"/>
          <a:stretch/>
        </p:blipFill>
        <p:spPr>
          <a:xfrm>
            <a:off x="7841100" y="4655859"/>
            <a:ext cx="1152939" cy="455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2">
  <p:cSld name="BLANK_1">
    <p:bg>
      <p:bgPr>
        <a:solidFill>
          <a:srgbClr val="EAEAEA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-23737" y="4604438"/>
            <a:ext cx="9175500" cy="5991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 b="0" l="129" r="129" t="0"/>
          <a:stretch/>
        </p:blipFill>
        <p:spPr>
          <a:xfrm>
            <a:off x="7841100" y="4655859"/>
            <a:ext cx="1152939" cy="4553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-23737" y="4604438"/>
            <a:ext cx="9175500" cy="5991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129" r="129" t="0"/>
          <a:stretch/>
        </p:blipFill>
        <p:spPr>
          <a:xfrm>
            <a:off x="7841100" y="4655859"/>
            <a:ext cx="1152939" cy="455343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38685" y="1142926"/>
            <a:ext cx="7543800" cy="28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0" wrap="square" tIns="34275">
            <a:normAutofit/>
          </a:bodyPr>
          <a:lstStyle>
            <a:lvl1pPr indent="-349250" lvl="0" marL="4572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231F20"/>
              </a:buClr>
              <a:buSzPts val="1900"/>
              <a:buFont typeface="Montserrat"/>
              <a:buChar char="●"/>
              <a:defRPr sz="19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1150" lvl="1" marL="9144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○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1150" lvl="2" marL="1371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■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11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●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1150" lvl="4" marL="22860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○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1150" lvl="5" marL="27432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■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1150" lvl="6" marL="3200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●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1150" lvl="7" marL="3657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231F20"/>
              </a:buClr>
              <a:buSzPts val="1300"/>
              <a:buFont typeface="Montserrat"/>
              <a:buChar char="○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1150" lvl="8" marL="411480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231F20"/>
              </a:buClr>
              <a:buSzPts val="1300"/>
              <a:buFont typeface="Montserrat"/>
              <a:buChar char="■"/>
              <a:defRPr sz="1300">
                <a:solidFill>
                  <a:srgbClr val="231F20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338682" y="4835128"/>
            <a:ext cx="1938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Font typeface="Montserrat"/>
              <a:buNone/>
              <a:defRPr sz="11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4112612" y="4835128"/>
            <a:ext cx="585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rtl="0" algn="ctr">
              <a:spcBef>
                <a:spcPts val="0"/>
              </a:spcBef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8" name="Google Shape;38;p6"/>
          <p:cNvSpPr/>
          <p:nvPr/>
        </p:nvSpPr>
        <p:spPr>
          <a:xfrm>
            <a:off x="-76837" y="328012"/>
            <a:ext cx="7791300" cy="6168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 txBox="1"/>
          <p:nvPr>
            <p:ph type="title"/>
          </p:nvPr>
        </p:nvSpPr>
        <p:spPr>
          <a:xfrm>
            <a:off x="338681" y="349204"/>
            <a:ext cx="73284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50034"/>
              </a:buClr>
              <a:buSzPts val="2800"/>
              <a:buFont typeface="Montserrat ExtraBold"/>
              <a:buNone/>
              <a:defRPr>
                <a:solidFill>
                  <a:srgbClr val="A5003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/>
          <p:nvPr/>
        </p:nvSpPr>
        <p:spPr>
          <a:xfrm>
            <a:off x="-8362" y="3938"/>
            <a:ext cx="3508500" cy="5143500"/>
          </a:xfrm>
          <a:prstGeom prst="rect">
            <a:avLst/>
          </a:prstGeom>
          <a:solidFill>
            <a:srgbClr val="A5003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42" name="Google Shape;42;p7"/>
          <p:cNvSpPr txBox="1"/>
          <p:nvPr>
            <p:ph type="title"/>
          </p:nvPr>
        </p:nvSpPr>
        <p:spPr>
          <a:xfrm>
            <a:off x="430576" y="842869"/>
            <a:ext cx="26511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Montserrat ExtraBold"/>
              <a:buNone/>
              <a:defRPr sz="26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829050" y="648075"/>
            <a:ext cx="50643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400"/>
              <a:buFont typeface="Montserrat"/>
              <a:buChar char="●"/>
              <a:defRPr sz="1900">
                <a:latin typeface="Montserrat"/>
                <a:ea typeface="Montserrat"/>
                <a:cs typeface="Montserrat"/>
                <a:sym typeface="Montserrat"/>
              </a:defRPr>
            </a:lvl1pPr>
            <a:lvl2pPr indent="-304800" lvl="1" marL="9144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2pPr>
            <a:lvl3pPr indent="-304800" lvl="2" marL="13716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3pPr>
            <a:lvl4pPr indent="-304800" lvl="3" marL="18288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●"/>
              <a:defRPr sz="1300"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6pPr>
            <a:lvl7pPr indent="-304800" lvl="6" marL="32004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●"/>
              <a:defRPr sz="1300">
                <a:latin typeface="Montserrat"/>
                <a:ea typeface="Montserrat"/>
                <a:cs typeface="Montserrat"/>
                <a:sym typeface="Montserrat"/>
              </a:defRPr>
            </a:lvl7pPr>
            <a:lvl8pPr indent="-304800" lvl="7" marL="36576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○"/>
              <a:defRPr sz="1300">
                <a:latin typeface="Montserrat"/>
                <a:ea typeface="Montserrat"/>
                <a:cs typeface="Montserrat"/>
                <a:sym typeface="Montserrat"/>
              </a:defRPr>
            </a:lvl8pPr>
            <a:lvl9pPr indent="-304800" lvl="8" marL="41148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200"/>
              <a:buFont typeface="Montserrat"/>
              <a:buChar char="■"/>
              <a:defRPr sz="13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6" name="Google Shape;46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3445275" y="1212656"/>
            <a:ext cx="5268900" cy="18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CA Website Tour</a:t>
            </a:r>
            <a:endParaRPr/>
          </a:p>
        </p:txBody>
      </p:sp>
      <p:sp>
        <p:nvSpPr>
          <p:cNvPr id="59" name="Google Shape;59;p10"/>
          <p:cNvSpPr txBox="1"/>
          <p:nvPr>
            <p:ph idx="1" type="subTitle"/>
          </p:nvPr>
        </p:nvSpPr>
        <p:spPr>
          <a:xfrm>
            <a:off x="3445275" y="3772163"/>
            <a:ext cx="5154900" cy="7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38685" y="1142926"/>
            <a:ext cx="7543800" cy="2820600"/>
          </a:xfrm>
          <a:prstGeom prst="rect">
            <a:avLst/>
          </a:prstGeom>
        </p:spPr>
        <p:txBody>
          <a:bodyPr anchorCtr="0" anchor="t" bIns="34275" lIns="0" spcFirstLastPara="1" rIns="0" wrap="square" tIns="34275">
            <a:normAutofit/>
          </a:bodyPr>
          <a:lstStyle/>
          <a:p>
            <a:pPr indent="-393700" lvl="0" marL="457200" rtl="0" algn="l">
              <a:spcBef>
                <a:spcPts val="90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Welcome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Purpose of Website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Acknowledgements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Tour of Website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sz="2600"/>
              <a:t>How to Use Website</a:t>
            </a:r>
            <a:endParaRPr sz="2600"/>
          </a:p>
          <a:p>
            <a:pPr indent="0" lvl="0" marL="0" rtl="0" algn="l">
              <a:spcBef>
                <a:spcPts val="9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1"/>
          <p:cNvSpPr txBox="1"/>
          <p:nvPr>
            <p:ph type="title"/>
          </p:nvPr>
        </p:nvSpPr>
        <p:spPr>
          <a:xfrm>
            <a:off x="338681" y="349204"/>
            <a:ext cx="73284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 Tour 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430576" y="842869"/>
            <a:ext cx="2651100" cy="3450900"/>
          </a:xfrm>
          <a:prstGeom prst="rect">
            <a:avLst/>
          </a:prstGeom>
        </p:spPr>
        <p:txBody>
          <a:bodyPr anchorCtr="0" anchor="ctr" bIns="34275" lIns="34275" spcFirstLastPara="1" rIns="342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Tour of Website</a:t>
            </a:r>
            <a:r>
              <a:rPr lang="en"/>
              <a:t> </a:t>
            </a:r>
            <a:endParaRPr/>
          </a:p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3829050" y="648075"/>
            <a:ext cx="5064300" cy="3840600"/>
          </a:xfrm>
          <a:prstGeom prst="rect">
            <a:avLst/>
          </a:prstGeom>
        </p:spPr>
        <p:txBody>
          <a:bodyPr anchorCtr="0" anchor="ctr" bIns="34275" lIns="34275" spcFirstLastPara="1" rIns="34275" wrap="square" tIns="34275">
            <a:normAutofit lnSpcReduction="10000"/>
          </a:bodyPr>
          <a:lstStyle/>
          <a:p>
            <a:pPr indent="-3683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Homepage</a:t>
            </a:r>
            <a:b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Website Sections</a:t>
            </a:r>
            <a:b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Search Bar Feature</a:t>
            </a:r>
            <a:b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Access Documents</a:t>
            </a:r>
            <a:b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</a:b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Website Navigation</a:t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430576" y="842869"/>
            <a:ext cx="2651100" cy="3450900"/>
          </a:xfrm>
          <a:prstGeom prst="rect">
            <a:avLst/>
          </a:prstGeom>
        </p:spPr>
        <p:txBody>
          <a:bodyPr anchorCtr="0" anchor="ctr" bIns="34275" lIns="34275" spcFirstLastPara="1" rIns="34275" wrap="square" tIns="3427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Website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Demonstration</a:t>
            </a:r>
            <a:endParaRPr sz="2500"/>
          </a:p>
        </p:txBody>
      </p:sp>
      <p:sp>
        <p:nvSpPr>
          <p:cNvPr id="77" name="Google Shape;77;p13"/>
          <p:cNvSpPr txBox="1"/>
          <p:nvPr>
            <p:ph idx="1" type="body"/>
          </p:nvPr>
        </p:nvSpPr>
        <p:spPr>
          <a:xfrm>
            <a:off x="3829050" y="648075"/>
            <a:ext cx="5064300" cy="3840600"/>
          </a:xfrm>
          <a:prstGeom prst="rect">
            <a:avLst/>
          </a:prstGeom>
        </p:spPr>
        <p:txBody>
          <a:bodyPr anchorCtr="0" anchor="ctr" bIns="34275" lIns="34275" spcFirstLastPara="1" rIns="34275" wrap="square" tIns="34275">
            <a:norm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/>
              <a:t>How do I use the website to find information?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/>
        </p:nvSpPr>
        <p:spPr>
          <a:xfrm>
            <a:off x="381450" y="2041525"/>
            <a:ext cx="8381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 I find the recording of the Conservatorship Panel Webinar? </a:t>
            </a:r>
            <a:endParaRPr b="1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381450" y="2041525"/>
            <a:ext cx="8381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What community college programs are available in my community for people with disabilities?</a:t>
            </a:r>
            <a:endParaRPr b="1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/>
        </p:nvSpPr>
        <p:spPr>
          <a:xfrm>
            <a:off x="381450" y="2041525"/>
            <a:ext cx="8381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 I find available disability resources in Orange County?</a:t>
            </a:r>
            <a:endParaRPr b="1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/>
        </p:nvSpPr>
        <p:spPr>
          <a:xfrm>
            <a:off x="381450" y="2041525"/>
            <a:ext cx="8381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How do I find out about national transition programs?</a:t>
            </a:r>
            <a:endParaRPr b="1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65500" y="15682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</a:rPr>
              <a:t>Future of Transition CA Website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03" name="Google Shape;103;p18"/>
          <p:cNvSpPr txBox="1"/>
          <p:nvPr>
            <p:ph idx="1" type="subTitle"/>
          </p:nvPr>
        </p:nvSpPr>
        <p:spPr>
          <a:xfrm>
            <a:off x="265500" y="31381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/>
              <a:t>TransitionCA.org</a:t>
            </a:r>
            <a:endParaRPr b="1" sz="3300"/>
          </a:p>
        </p:txBody>
      </p:sp>
      <p:sp>
        <p:nvSpPr>
          <p:cNvPr id="104" name="Google Shape;104;p1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Evolving Website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Goal to Expand Statewide and National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Submit Documents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Provide Feedback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Bookmark and check the website often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ansition C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