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944100" cy="9944100"/>
  <p:notesSz cx="9944100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4176" y="4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5785" y="3082671"/>
            <a:ext cx="6412230" cy="20882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1570" y="5568696"/>
            <a:ext cx="5280660" cy="2486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266524" y="9476828"/>
            <a:ext cx="934719" cy="467359"/>
          </a:xfrm>
          <a:custGeom>
            <a:avLst/>
            <a:gdLst/>
            <a:ahLst/>
            <a:cxnLst/>
            <a:rect l="l" t="t" r="r" b="b"/>
            <a:pathLst>
              <a:path w="934720" h="467359">
                <a:moveTo>
                  <a:pt x="467283" y="0"/>
                </a:moveTo>
                <a:lnTo>
                  <a:pt x="0" y="467271"/>
                </a:lnTo>
                <a:lnTo>
                  <a:pt x="934554" y="467271"/>
                </a:lnTo>
                <a:lnTo>
                  <a:pt x="467283" y="0"/>
                </a:lnTo>
                <a:close/>
              </a:path>
            </a:pathLst>
          </a:custGeom>
          <a:solidFill>
            <a:srgbClr val="FDB9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266530" y="9476828"/>
            <a:ext cx="934719" cy="467359"/>
          </a:xfrm>
          <a:custGeom>
            <a:avLst/>
            <a:gdLst/>
            <a:ahLst/>
            <a:cxnLst/>
            <a:rect l="l" t="t" r="r" b="b"/>
            <a:pathLst>
              <a:path w="934720" h="467359">
                <a:moveTo>
                  <a:pt x="934542" y="467271"/>
                </a:moveTo>
                <a:lnTo>
                  <a:pt x="467271" y="0"/>
                </a:lnTo>
                <a:lnTo>
                  <a:pt x="0" y="467271"/>
                </a:lnTo>
              </a:path>
            </a:pathLst>
          </a:custGeom>
          <a:ln w="1269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304630" y="9476828"/>
            <a:ext cx="934719" cy="467359"/>
          </a:xfrm>
          <a:custGeom>
            <a:avLst/>
            <a:gdLst/>
            <a:ahLst/>
            <a:cxnLst/>
            <a:rect l="l" t="t" r="r" b="b"/>
            <a:pathLst>
              <a:path w="934720" h="467359">
                <a:moveTo>
                  <a:pt x="467271" y="0"/>
                </a:moveTo>
                <a:lnTo>
                  <a:pt x="0" y="467271"/>
                </a:lnTo>
                <a:lnTo>
                  <a:pt x="934542" y="467271"/>
                </a:lnTo>
                <a:lnTo>
                  <a:pt x="467271" y="0"/>
                </a:lnTo>
                <a:close/>
              </a:path>
            </a:pathLst>
          </a:custGeom>
          <a:solidFill>
            <a:srgbClr val="FDB9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304630" y="9476828"/>
            <a:ext cx="934719" cy="467359"/>
          </a:xfrm>
          <a:custGeom>
            <a:avLst/>
            <a:gdLst/>
            <a:ahLst/>
            <a:cxnLst/>
            <a:rect l="l" t="t" r="r" b="b"/>
            <a:pathLst>
              <a:path w="934720" h="467359">
                <a:moveTo>
                  <a:pt x="934542" y="467271"/>
                </a:moveTo>
                <a:lnTo>
                  <a:pt x="467271" y="0"/>
                </a:lnTo>
                <a:lnTo>
                  <a:pt x="0" y="467271"/>
                </a:lnTo>
              </a:path>
            </a:pathLst>
          </a:custGeom>
          <a:ln w="1269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44500" y="2446201"/>
            <a:ext cx="3293745" cy="54495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85057" y="2287143"/>
            <a:ext cx="3281553" cy="6563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266524" y="9476828"/>
            <a:ext cx="934719" cy="467359"/>
          </a:xfrm>
          <a:custGeom>
            <a:avLst/>
            <a:gdLst/>
            <a:ahLst/>
            <a:cxnLst/>
            <a:rect l="l" t="t" r="r" b="b"/>
            <a:pathLst>
              <a:path w="934720" h="467359">
                <a:moveTo>
                  <a:pt x="467283" y="0"/>
                </a:moveTo>
                <a:lnTo>
                  <a:pt x="0" y="467271"/>
                </a:lnTo>
                <a:lnTo>
                  <a:pt x="934554" y="467271"/>
                </a:lnTo>
                <a:lnTo>
                  <a:pt x="467283" y="0"/>
                </a:lnTo>
                <a:close/>
              </a:path>
            </a:pathLst>
          </a:custGeom>
          <a:solidFill>
            <a:srgbClr val="FDB9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266530" y="9476828"/>
            <a:ext cx="934719" cy="467359"/>
          </a:xfrm>
          <a:custGeom>
            <a:avLst/>
            <a:gdLst/>
            <a:ahLst/>
            <a:cxnLst/>
            <a:rect l="l" t="t" r="r" b="b"/>
            <a:pathLst>
              <a:path w="934720" h="467359">
                <a:moveTo>
                  <a:pt x="934542" y="467271"/>
                </a:moveTo>
                <a:lnTo>
                  <a:pt x="467271" y="0"/>
                </a:lnTo>
                <a:lnTo>
                  <a:pt x="0" y="467271"/>
                </a:lnTo>
              </a:path>
            </a:pathLst>
          </a:custGeom>
          <a:ln w="1269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04900" y="224162"/>
            <a:ext cx="4533998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0293" y="2431794"/>
            <a:ext cx="3106420" cy="276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4892" y="9248013"/>
            <a:ext cx="2414016" cy="497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190" y="9248013"/>
            <a:ext cx="1735074" cy="497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1536" y="9248013"/>
            <a:ext cx="1735074" cy="497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riohondo.edu/career-cente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riohondo.edu/career-cente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ebra.com/" TargetMode="External"/><Relationship Id="rId2" Type="http://schemas.openxmlformats.org/officeDocument/2006/relationships/hyperlink" Target="http://www.riohondo.edu/career-center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ane_Smith@riohondo.edu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riohondo.edu/career-center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://www.riohondo.edu/career-center" TargetMode="Externa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hyperlink" Target="http://www.riohondo.edu/career-cente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riohondo.edu/career-cente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FirstandLastname@gmail.com" TargetMode="External"/><Relationship Id="rId4" Type="http://schemas.openxmlformats.org/officeDocument/2006/relationships/hyperlink" Target="mailto:mmajor6789@my.riohondo.edu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samantha.sample@my.riohondo.edu" TargetMode="External"/><Relationship Id="rId2" Type="http://schemas.openxmlformats.org/officeDocument/2006/relationships/hyperlink" Target="http://www.riohondo.edu/career-center" TargetMode="Externa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ex.roadrunner@my.riohondo.edu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riohondo.edu/career-center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oad.runner1234@my.riohondo.edu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riohondo.edu/career-cente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raquel.roadrunner1234@my.riohondo.edu" TargetMode="External"/><Relationship Id="rId5" Type="http://schemas.openxmlformats.org/officeDocument/2006/relationships/hyperlink" Target="mailto:robyn.recruiter@abcschool.com" TargetMode="Externa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riohondo.edu/career-cente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hyperlink" Target="http://www.riohondo.edu/career-center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iohondo.edu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iohondo.edu/career-center" TargetMode="Externa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riohondo.edu/career-cente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riohondo.edu/career-cente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riohondo.edu/career-cente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://www.riohondo.edu/career-cente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hyperlink" Target="http://www.mynextmove.org/" TargetMode="External"/><Relationship Id="rId4" Type="http://schemas.openxmlformats.org/officeDocument/2006/relationships/hyperlink" Target="http://www.collegecentral.com/riohondocolleg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riohondo.edu/career-cente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riohondo.edu/career-cente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43800" cy="1407160"/>
          </a:xfrm>
          <a:custGeom>
            <a:avLst/>
            <a:gdLst/>
            <a:ahLst/>
            <a:cxnLst/>
            <a:rect l="l" t="t" r="r" b="b"/>
            <a:pathLst>
              <a:path w="7543800" h="1407160">
                <a:moveTo>
                  <a:pt x="0" y="1407159"/>
                </a:moveTo>
                <a:lnTo>
                  <a:pt x="7543800" y="1407159"/>
                </a:lnTo>
                <a:lnTo>
                  <a:pt x="7543800" y="0"/>
                </a:lnTo>
                <a:lnTo>
                  <a:pt x="0" y="0"/>
                </a:lnTo>
                <a:lnTo>
                  <a:pt x="0" y="140715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927850"/>
            <a:ext cx="7543800" cy="3016250"/>
          </a:xfrm>
          <a:custGeom>
            <a:avLst/>
            <a:gdLst/>
            <a:ahLst/>
            <a:cxnLst/>
            <a:rect l="l" t="t" r="r" b="b"/>
            <a:pathLst>
              <a:path w="7543800" h="3016250">
                <a:moveTo>
                  <a:pt x="0" y="3016250"/>
                </a:moveTo>
                <a:lnTo>
                  <a:pt x="7543800" y="3016250"/>
                </a:lnTo>
                <a:lnTo>
                  <a:pt x="7543800" y="0"/>
                </a:lnTo>
                <a:lnTo>
                  <a:pt x="0" y="0"/>
                </a:lnTo>
                <a:lnTo>
                  <a:pt x="0" y="30162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885190"/>
            <a:ext cx="7543800" cy="6566534"/>
            <a:chOff x="0" y="885190"/>
            <a:chExt cx="7543800" cy="6566534"/>
          </a:xfrm>
        </p:grpSpPr>
        <p:sp>
          <p:nvSpPr>
            <p:cNvPr id="5" name="object 5"/>
            <p:cNvSpPr/>
            <p:nvPr/>
          </p:nvSpPr>
          <p:spPr>
            <a:xfrm>
              <a:off x="0" y="1407159"/>
              <a:ext cx="7543800" cy="5520690"/>
            </a:xfrm>
            <a:custGeom>
              <a:avLst/>
              <a:gdLst/>
              <a:ahLst/>
              <a:cxnLst/>
              <a:rect l="l" t="t" r="r" b="b"/>
              <a:pathLst>
                <a:path w="7543800" h="5520690">
                  <a:moveTo>
                    <a:pt x="7543800" y="0"/>
                  </a:moveTo>
                  <a:lnTo>
                    <a:pt x="0" y="0"/>
                  </a:lnTo>
                  <a:lnTo>
                    <a:pt x="0" y="5520690"/>
                  </a:lnTo>
                  <a:lnTo>
                    <a:pt x="7543800" y="5520690"/>
                  </a:lnTo>
                  <a:lnTo>
                    <a:pt x="7543800" y="0"/>
                  </a:lnTo>
                  <a:close/>
                </a:path>
              </a:pathLst>
            </a:custGeom>
            <a:solidFill>
              <a:srgbClr val="FCA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1895" y="885190"/>
              <a:ext cx="6160008" cy="241319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1895" y="5038090"/>
              <a:ext cx="6160008" cy="241319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89753" y="3542085"/>
            <a:ext cx="6369685" cy="999490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25"/>
              </a:spcBef>
            </a:pPr>
            <a:r>
              <a:rPr sz="4300" b="1" i="1" spc="-160" dirty="0">
                <a:latin typeface="Lucida Sans"/>
                <a:cs typeface="Lucida Sans"/>
              </a:rPr>
              <a:t>Career</a:t>
            </a:r>
            <a:r>
              <a:rPr sz="4300" b="1" i="1" spc="25" dirty="0">
                <a:latin typeface="Lucida Sans"/>
                <a:cs typeface="Lucida Sans"/>
              </a:rPr>
              <a:t> </a:t>
            </a:r>
            <a:r>
              <a:rPr sz="4300" b="1" i="1" spc="65" dirty="0">
                <a:latin typeface="Lucida Sans"/>
                <a:cs typeface="Lucida Sans"/>
              </a:rPr>
              <a:t>Planning</a:t>
            </a:r>
            <a:r>
              <a:rPr sz="4300" b="1" i="1" spc="30" dirty="0">
                <a:latin typeface="Lucida Sans"/>
                <a:cs typeface="Lucida Sans"/>
              </a:rPr>
              <a:t> </a:t>
            </a:r>
            <a:r>
              <a:rPr sz="4300" b="1" i="1" spc="95" dirty="0">
                <a:latin typeface="Lucida Sans"/>
                <a:cs typeface="Lucida Sans"/>
              </a:rPr>
              <a:t>Guide</a:t>
            </a:r>
            <a:endParaRPr sz="4300">
              <a:latin typeface="Lucida Sans"/>
              <a:cs typeface="Lucida Sans"/>
            </a:endParaRPr>
          </a:p>
          <a:p>
            <a:pPr algn="ctr">
              <a:lnSpc>
                <a:spcPct val="100000"/>
              </a:lnSpc>
              <a:spcBef>
                <a:spcPts val="160"/>
              </a:spcBef>
            </a:pPr>
            <a:r>
              <a:rPr sz="1600" b="1" i="1" spc="-20" dirty="0">
                <a:latin typeface="Lucida Sans"/>
                <a:cs typeface="Lucida Sans"/>
              </a:rPr>
              <a:t>Job</a:t>
            </a:r>
            <a:r>
              <a:rPr sz="1600" b="1" i="1" spc="-30" dirty="0">
                <a:latin typeface="Lucida Sans"/>
                <a:cs typeface="Lucida Sans"/>
              </a:rPr>
              <a:t> </a:t>
            </a:r>
            <a:r>
              <a:rPr sz="1600" b="1" i="1" spc="-75" dirty="0">
                <a:latin typeface="Lucida Sans"/>
                <a:cs typeface="Lucida Sans"/>
              </a:rPr>
              <a:t>Searching</a:t>
            </a:r>
            <a:r>
              <a:rPr sz="1600" b="1" i="1" spc="-30" dirty="0">
                <a:latin typeface="Lucida Sans"/>
                <a:cs typeface="Lucida Sans"/>
              </a:rPr>
              <a:t> </a:t>
            </a:r>
            <a:r>
              <a:rPr sz="1600" b="1" i="1" spc="110" dirty="0">
                <a:latin typeface="Lucida Sans"/>
                <a:cs typeface="Lucida Sans"/>
              </a:rPr>
              <a:t>|</a:t>
            </a:r>
            <a:r>
              <a:rPr sz="1600" b="1" i="1" spc="-30" dirty="0">
                <a:latin typeface="Lucida Sans"/>
                <a:cs typeface="Lucida Sans"/>
              </a:rPr>
              <a:t> </a:t>
            </a:r>
            <a:r>
              <a:rPr sz="1600" b="1" i="1" spc="-35" dirty="0">
                <a:latin typeface="Lucida Sans"/>
                <a:cs typeface="Lucida Sans"/>
              </a:rPr>
              <a:t>Networking</a:t>
            </a:r>
            <a:r>
              <a:rPr sz="1600" b="1" i="1" spc="-30" dirty="0">
                <a:latin typeface="Lucida Sans"/>
                <a:cs typeface="Lucida Sans"/>
              </a:rPr>
              <a:t> </a:t>
            </a:r>
            <a:r>
              <a:rPr sz="1600" b="1" i="1" spc="110" dirty="0">
                <a:latin typeface="Lucida Sans"/>
                <a:cs typeface="Lucida Sans"/>
              </a:rPr>
              <a:t>|</a:t>
            </a:r>
            <a:r>
              <a:rPr sz="1600" b="1" i="1" spc="-30" dirty="0">
                <a:latin typeface="Lucida Sans"/>
                <a:cs typeface="Lucida Sans"/>
              </a:rPr>
              <a:t> </a:t>
            </a:r>
            <a:r>
              <a:rPr sz="1600" b="1" i="1" spc="-65" dirty="0">
                <a:latin typeface="Lucida Sans"/>
                <a:cs typeface="Lucida Sans"/>
              </a:rPr>
              <a:t>Resumes</a:t>
            </a:r>
            <a:r>
              <a:rPr sz="1600" b="1" i="1" spc="-30" dirty="0">
                <a:latin typeface="Lucida Sans"/>
                <a:cs typeface="Lucida Sans"/>
              </a:rPr>
              <a:t> </a:t>
            </a:r>
            <a:r>
              <a:rPr sz="1600" b="1" i="1" spc="110" dirty="0">
                <a:latin typeface="Lucida Sans"/>
                <a:cs typeface="Lucida Sans"/>
              </a:rPr>
              <a:t>|</a:t>
            </a:r>
            <a:r>
              <a:rPr sz="1600" b="1" i="1" spc="-25" dirty="0">
                <a:latin typeface="Lucida Sans"/>
                <a:cs typeface="Lucida Sans"/>
              </a:rPr>
              <a:t> </a:t>
            </a:r>
            <a:r>
              <a:rPr sz="1600" b="1" i="1" spc="-40" dirty="0">
                <a:latin typeface="Lucida Sans"/>
                <a:cs typeface="Lucida Sans"/>
              </a:rPr>
              <a:t>Interviewing</a:t>
            </a:r>
            <a:endParaRPr sz="1600">
              <a:latin typeface="Lucida Sans"/>
              <a:cs typeface="Lucida San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508760" y="7857490"/>
            <a:ext cx="4709160" cy="1703070"/>
            <a:chOff x="1508760" y="7857490"/>
            <a:chExt cx="4709160" cy="1703070"/>
          </a:xfrm>
        </p:grpSpPr>
        <p:sp>
          <p:nvSpPr>
            <p:cNvPr id="10" name="object 10"/>
            <p:cNvSpPr/>
            <p:nvPr/>
          </p:nvSpPr>
          <p:spPr>
            <a:xfrm>
              <a:off x="1508760" y="7857490"/>
              <a:ext cx="4709160" cy="1703070"/>
            </a:xfrm>
            <a:custGeom>
              <a:avLst/>
              <a:gdLst/>
              <a:ahLst/>
              <a:cxnLst/>
              <a:rect l="l" t="t" r="r" b="b"/>
              <a:pathLst>
                <a:path w="4709160" h="1703070">
                  <a:moveTo>
                    <a:pt x="4709160" y="0"/>
                  </a:moveTo>
                  <a:lnTo>
                    <a:pt x="0" y="0"/>
                  </a:lnTo>
                  <a:lnTo>
                    <a:pt x="0" y="1703069"/>
                  </a:lnTo>
                  <a:lnTo>
                    <a:pt x="4709160" y="1703069"/>
                  </a:lnTo>
                  <a:lnTo>
                    <a:pt x="4709160" y="0"/>
                  </a:lnTo>
                  <a:close/>
                </a:path>
              </a:pathLst>
            </a:custGeom>
            <a:solidFill>
              <a:srgbClr val="DCDD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858991" y="8696707"/>
              <a:ext cx="1007110" cy="128270"/>
            </a:xfrm>
            <a:custGeom>
              <a:avLst/>
              <a:gdLst/>
              <a:ahLst/>
              <a:cxnLst/>
              <a:rect l="l" t="t" r="r" b="b"/>
              <a:pathLst>
                <a:path w="1007110" h="128270">
                  <a:moveTo>
                    <a:pt x="0" y="124345"/>
                  </a:moveTo>
                  <a:lnTo>
                    <a:pt x="41325" y="107073"/>
                  </a:lnTo>
                  <a:lnTo>
                    <a:pt x="83985" y="92633"/>
                  </a:lnTo>
                  <a:lnTo>
                    <a:pt x="116662" y="68694"/>
                  </a:lnTo>
                  <a:lnTo>
                    <a:pt x="162229" y="58889"/>
                  </a:lnTo>
                  <a:lnTo>
                    <a:pt x="197942" y="37985"/>
                  </a:lnTo>
                  <a:lnTo>
                    <a:pt x="237680" y="25349"/>
                  </a:lnTo>
                  <a:lnTo>
                    <a:pt x="262877" y="8064"/>
                  </a:lnTo>
                  <a:lnTo>
                    <a:pt x="302260" y="28676"/>
                  </a:lnTo>
                  <a:lnTo>
                    <a:pt x="340868" y="50660"/>
                  </a:lnTo>
                  <a:lnTo>
                    <a:pt x="383552" y="68884"/>
                  </a:lnTo>
                  <a:lnTo>
                    <a:pt x="421309" y="93154"/>
                  </a:lnTo>
                  <a:lnTo>
                    <a:pt x="460019" y="114046"/>
                  </a:lnTo>
                  <a:lnTo>
                    <a:pt x="502526" y="128016"/>
                  </a:lnTo>
                  <a:lnTo>
                    <a:pt x="537984" y="106095"/>
                  </a:lnTo>
                  <a:lnTo>
                    <a:pt x="584250" y="92608"/>
                  </a:lnTo>
                  <a:lnTo>
                    <a:pt x="622757" y="71793"/>
                  </a:lnTo>
                  <a:lnTo>
                    <a:pt x="665010" y="54686"/>
                  </a:lnTo>
                  <a:lnTo>
                    <a:pt x="695794" y="30060"/>
                  </a:lnTo>
                  <a:lnTo>
                    <a:pt x="744029" y="21742"/>
                  </a:lnTo>
                  <a:lnTo>
                    <a:pt x="771410" y="0"/>
                  </a:lnTo>
                  <a:lnTo>
                    <a:pt x="813092" y="22313"/>
                  </a:lnTo>
                  <a:lnTo>
                    <a:pt x="858177" y="39598"/>
                  </a:lnTo>
                  <a:lnTo>
                    <a:pt x="893508" y="66179"/>
                  </a:lnTo>
                  <a:lnTo>
                    <a:pt x="933284" y="85496"/>
                  </a:lnTo>
                  <a:lnTo>
                    <a:pt x="968603" y="105727"/>
                  </a:lnTo>
                  <a:lnTo>
                    <a:pt x="1006589" y="120269"/>
                  </a:lnTo>
                </a:path>
              </a:pathLst>
            </a:custGeom>
            <a:ln w="89852">
              <a:solidFill>
                <a:srgbClr val="E9CB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58405" y="8855108"/>
              <a:ext cx="996950" cy="131445"/>
            </a:xfrm>
            <a:custGeom>
              <a:avLst/>
              <a:gdLst/>
              <a:ahLst/>
              <a:cxnLst/>
              <a:rect l="l" t="t" r="r" b="b"/>
              <a:pathLst>
                <a:path w="996950" h="131445">
                  <a:moveTo>
                    <a:pt x="0" y="124802"/>
                  </a:moveTo>
                  <a:lnTo>
                    <a:pt x="47713" y="114312"/>
                  </a:lnTo>
                  <a:lnTo>
                    <a:pt x="81191" y="90119"/>
                  </a:lnTo>
                  <a:lnTo>
                    <a:pt x="115849" y="68287"/>
                  </a:lnTo>
                  <a:lnTo>
                    <a:pt x="157632" y="54470"/>
                  </a:lnTo>
                  <a:lnTo>
                    <a:pt x="199720" y="40322"/>
                  </a:lnTo>
                  <a:lnTo>
                    <a:pt x="228092" y="15608"/>
                  </a:lnTo>
                  <a:lnTo>
                    <a:pt x="264985" y="1523"/>
                  </a:lnTo>
                  <a:lnTo>
                    <a:pt x="309067" y="23837"/>
                  </a:lnTo>
                  <a:lnTo>
                    <a:pt x="340601" y="52565"/>
                  </a:lnTo>
                  <a:lnTo>
                    <a:pt x="380619" y="73317"/>
                  </a:lnTo>
                  <a:lnTo>
                    <a:pt x="430504" y="86029"/>
                  </a:lnTo>
                  <a:lnTo>
                    <a:pt x="464807" y="111124"/>
                  </a:lnTo>
                  <a:lnTo>
                    <a:pt x="503224" y="122402"/>
                  </a:lnTo>
                  <a:lnTo>
                    <a:pt x="539584" y="108216"/>
                  </a:lnTo>
                  <a:lnTo>
                    <a:pt x="587667" y="96608"/>
                  </a:lnTo>
                  <a:lnTo>
                    <a:pt x="619506" y="68910"/>
                  </a:lnTo>
                  <a:lnTo>
                    <a:pt x="659384" y="49364"/>
                  </a:lnTo>
                  <a:lnTo>
                    <a:pt x="698398" y="33223"/>
                  </a:lnTo>
                  <a:lnTo>
                    <a:pt x="734352" y="12242"/>
                  </a:lnTo>
                  <a:lnTo>
                    <a:pt x="772210" y="0"/>
                  </a:lnTo>
                  <a:lnTo>
                    <a:pt x="816762" y="20624"/>
                  </a:lnTo>
                  <a:lnTo>
                    <a:pt x="855408" y="43687"/>
                  </a:lnTo>
                  <a:lnTo>
                    <a:pt x="889825" y="71094"/>
                  </a:lnTo>
                  <a:lnTo>
                    <a:pt x="932091" y="88176"/>
                  </a:lnTo>
                  <a:lnTo>
                    <a:pt x="973289" y="103149"/>
                  </a:lnTo>
                  <a:lnTo>
                    <a:pt x="996365" y="131025"/>
                  </a:lnTo>
                </a:path>
              </a:pathLst>
            </a:custGeom>
            <a:ln w="89852">
              <a:solidFill>
                <a:srgbClr val="D6A1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64967" y="9022209"/>
              <a:ext cx="992505" cy="124460"/>
            </a:xfrm>
            <a:custGeom>
              <a:avLst/>
              <a:gdLst/>
              <a:ahLst/>
              <a:cxnLst/>
              <a:rect l="l" t="t" r="r" b="b"/>
              <a:pathLst>
                <a:path w="992505" h="124459">
                  <a:moveTo>
                    <a:pt x="0" y="124142"/>
                  </a:moveTo>
                  <a:lnTo>
                    <a:pt x="35102" y="100266"/>
                  </a:lnTo>
                  <a:lnTo>
                    <a:pt x="72453" y="80200"/>
                  </a:lnTo>
                  <a:lnTo>
                    <a:pt x="118897" y="70865"/>
                  </a:lnTo>
                  <a:lnTo>
                    <a:pt x="154749" y="50749"/>
                  </a:lnTo>
                  <a:lnTo>
                    <a:pt x="193484" y="33045"/>
                  </a:lnTo>
                  <a:lnTo>
                    <a:pt x="226402" y="13169"/>
                  </a:lnTo>
                  <a:lnTo>
                    <a:pt x="256324" y="4368"/>
                  </a:lnTo>
                  <a:lnTo>
                    <a:pt x="299847" y="18745"/>
                  </a:lnTo>
                  <a:lnTo>
                    <a:pt x="336435" y="42646"/>
                  </a:lnTo>
                  <a:lnTo>
                    <a:pt x="382930" y="57238"/>
                  </a:lnTo>
                  <a:lnTo>
                    <a:pt x="415658" y="86296"/>
                  </a:lnTo>
                  <a:lnTo>
                    <a:pt x="456742" y="104940"/>
                  </a:lnTo>
                  <a:lnTo>
                    <a:pt x="496595" y="119240"/>
                  </a:lnTo>
                  <a:lnTo>
                    <a:pt x="540677" y="108483"/>
                  </a:lnTo>
                  <a:lnTo>
                    <a:pt x="576859" y="84620"/>
                  </a:lnTo>
                  <a:lnTo>
                    <a:pt x="622046" y="70662"/>
                  </a:lnTo>
                  <a:lnTo>
                    <a:pt x="653897" y="42849"/>
                  </a:lnTo>
                  <a:lnTo>
                    <a:pt x="690448" y="24168"/>
                  </a:lnTo>
                  <a:lnTo>
                    <a:pt x="728433" y="5283"/>
                  </a:lnTo>
                  <a:lnTo>
                    <a:pt x="764133" y="0"/>
                  </a:lnTo>
                  <a:lnTo>
                    <a:pt x="811314" y="12001"/>
                  </a:lnTo>
                  <a:lnTo>
                    <a:pt x="848639" y="36258"/>
                  </a:lnTo>
                  <a:lnTo>
                    <a:pt x="883729" y="63055"/>
                  </a:lnTo>
                  <a:lnTo>
                    <a:pt x="920076" y="85445"/>
                  </a:lnTo>
                  <a:lnTo>
                    <a:pt x="956729" y="104482"/>
                  </a:lnTo>
                  <a:lnTo>
                    <a:pt x="992378" y="121094"/>
                  </a:lnTo>
                </a:path>
              </a:pathLst>
            </a:custGeom>
            <a:ln w="89852">
              <a:solidFill>
                <a:srgbClr val="AD5E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929498" y="8189887"/>
              <a:ext cx="833755" cy="432434"/>
            </a:xfrm>
            <a:custGeom>
              <a:avLst/>
              <a:gdLst/>
              <a:ahLst/>
              <a:cxnLst/>
              <a:rect l="l" t="t" r="r" b="b"/>
              <a:pathLst>
                <a:path w="833755" h="432434">
                  <a:moveTo>
                    <a:pt x="105257" y="430758"/>
                  </a:moveTo>
                  <a:lnTo>
                    <a:pt x="103390" y="404482"/>
                  </a:lnTo>
                  <a:lnTo>
                    <a:pt x="98171" y="405409"/>
                  </a:lnTo>
                  <a:lnTo>
                    <a:pt x="91465" y="406158"/>
                  </a:lnTo>
                  <a:lnTo>
                    <a:pt x="84023" y="406158"/>
                  </a:lnTo>
                  <a:lnTo>
                    <a:pt x="62357" y="403428"/>
                  </a:lnTo>
                  <a:lnTo>
                    <a:pt x="46863" y="396100"/>
                  </a:lnTo>
                  <a:lnTo>
                    <a:pt x="37553" y="385406"/>
                  </a:lnTo>
                  <a:lnTo>
                    <a:pt x="34455" y="372630"/>
                  </a:lnTo>
                  <a:lnTo>
                    <a:pt x="38811" y="355968"/>
                  </a:lnTo>
                  <a:lnTo>
                    <a:pt x="51460" y="341401"/>
                  </a:lnTo>
                  <a:lnTo>
                    <a:pt x="71716" y="329996"/>
                  </a:lnTo>
                  <a:lnTo>
                    <a:pt x="98920" y="322884"/>
                  </a:lnTo>
                  <a:lnTo>
                    <a:pt x="92964" y="294932"/>
                  </a:lnTo>
                  <a:lnTo>
                    <a:pt x="51079" y="308889"/>
                  </a:lnTo>
                  <a:lnTo>
                    <a:pt x="22161" y="329184"/>
                  </a:lnTo>
                  <a:lnTo>
                    <a:pt x="5410" y="352806"/>
                  </a:lnTo>
                  <a:lnTo>
                    <a:pt x="0" y="376732"/>
                  </a:lnTo>
                  <a:lnTo>
                    <a:pt x="4051" y="394627"/>
                  </a:lnTo>
                  <a:lnTo>
                    <a:pt x="17653" y="412750"/>
                  </a:lnTo>
                  <a:lnTo>
                    <a:pt x="42913" y="426796"/>
                  </a:lnTo>
                  <a:lnTo>
                    <a:pt x="81965" y="432435"/>
                  </a:lnTo>
                  <a:lnTo>
                    <a:pt x="91655" y="432435"/>
                  </a:lnTo>
                  <a:lnTo>
                    <a:pt x="99110" y="431685"/>
                  </a:lnTo>
                  <a:lnTo>
                    <a:pt x="105257" y="430758"/>
                  </a:lnTo>
                  <a:close/>
                </a:path>
                <a:path w="833755" h="432434">
                  <a:moveTo>
                    <a:pt x="159740" y="150444"/>
                  </a:moveTo>
                  <a:lnTo>
                    <a:pt x="126403" y="150444"/>
                  </a:lnTo>
                  <a:lnTo>
                    <a:pt x="126669" y="157937"/>
                  </a:lnTo>
                  <a:lnTo>
                    <a:pt x="127139" y="200748"/>
                  </a:lnTo>
                  <a:lnTo>
                    <a:pt x="64541" y="204292"/>
                  </a:lnTo>
                  <a:lnTo>
                    <a:pt x="64541" y="194043"/>
                  </a:lnTo>
                  <a:lnTo>
                    <a:pt x="65468" y="150444"/>
                  </a:lnTo>
                  <a:lnTo>
                    <a:pt x="31940" y="150444"/>
                  </a:lnTo>
                  <a:lnTo>
                    <a:pt x="32537" y="178333"/>
                  </a:lnTo>
                  <a:lnTo>
                    <a:pt x="32867" y="225336"/>
                  </a:lnTo>
                  <a:lnTo>
                    <a:pt x="32308" y="281978"/>
                  </a:lnTo>
                  <a:lnTo>
                    <a:pt x="65290" y="281978"/>
                  </a:lnTo>
                  <a:lnTo>
                    <a:pt x="64541" y="227952"/>
                  </a:lnTo>
                  <a:lnTo>
                    <a:pt x="127139" y="224409"/>
                  </a:lnTo>
                  <a:lnTo>
                    <a:pt x="127139" y="240614"/>
                  </a:lnTo>
                  <a:lnTo>
                    <a:pt x="126212" y="281978"/>
                  </a:lnTo>
                  <a:lnTo>
                    <a:pt x="159562" y="281978"/>
                  </a:lnTo>
                  <a:lnTo>
                    <a:pt x="159283" y="272630"/>
                  </a:lnTo>
                  <a:lnTo>
                    <a:pt x="158813" y="210807"/>
                  </a:lnTo>
                  <a:lnTo>
                    <a:pt x="159740" y="150444"/>
                  </a:lnTo>
                  <a:close/>
                </a:path>
                <a:path w="833755" h="432434">
                  <a:moveTo>
                    <a:pt x="267106" y="361251"/>
                  </a:moveTo>
                  <a:lnTo>
                    <a:pt x="262089" y="332981"/>
                  </a:lnTo>
                  <a:lnTo>
                    <a:pt x="252615" y="318960"/>
                  </a:lnTo>
                  <a:lnTo>
                    <a:pt x="248018" y="312166"/>
                  </a:lnTo>
                  <a:lnTo>
                    <a:pt x="232079" y="302704"/>
                  </a:lnTo>
                  <a:lnTo>
                    <a:pt x="232079" y="362178"/>
                  </a:lnTo>
                  <a:lnTo>
                    <a:pt x="228384" y="383159"/>
                  </a:lnTo>
                  <a:lnTo>
                    <a:pt x="219113" y="397522"/>
                  </a:lnTo>
                  <a:lnTo>
                    <a:pt x="206590" y="405765"/>
                  </a:lnTo>
                  <a:lnTo>
                    <a:pt x="193141" y="408393"/>
                  </a:lnTo>
                  <a:lnTo>
                    <a:pt x="178612" y="405511"/>
                  </a:lnTo>
                  <a:lnTo>
                    <a:pt x="167182" y="397192"/>
                  </a:lnTo>
                  <a:lnTo>
                    <a:pt x="159689" y="383946"/>
                  </a:lnTo>
                  <a:lnTo>
                    <a:pt x="156997" y="366280"/>
                  </a:lnTo>
                  <a:lnTo>
                    <a:pt x="160045" y="346710"/>
                  </a:lnTo>
                  <a:lnTo>
                    <a:pt x="168389" y="331800"/>
                  </a:lnTo>
                  <a:lnTo>
                    <a:pt x="180822" y="322300"/>
                  </a:lnTo>
                  <a:lnTo>
                    <a:pt x="196126" y="318960"/>
                  </a:lnTo>
                  <a:lnTo>
                    <a:pt x="210108" y="321716"/>
                  </a:lnTo>
                  <a:lnTo>
                    <a:pt x="221589" y="329882"/>
                  </a:lnTo>
                  <a:lnTo>
                    <a:pt x="229323" y="343408"/>
                  </a:lnTo>
                  <a:lnTo>
                    <a:pt x="232079" y="362178"/>
                  </a:lnTo>
                  <a:lnTo>
                    <a:pt x="232079" y="302704"/>
                  </a:lnTo>
                  <a:lnTo>
                    <a:pt x="226402" y="299326"/>
                  </a:lnTo>
                  <a:lnTo>
                    <a:pt x="198742" y="294932"/>
                  </a:lnTo>
                  <a:lnTo>
                    <a:pt x="166103" y="301269"/>
                  </a:lnTo>
                  <a:lnTo>
                    <a:pt x="142074" y="317919"/>
                  </a:lnTo>
                  <a:lnTo>
                    <a:pt x="127241" y="341388"/>
                  </a:lnTo>
                  <a:lnTo>
                    <a:pt x="122161" y="368147"/>
                  </a:lnTo>
                  <a:lnTo>
                    <a:pt x="126809" y="393420"/>
                  </a:lnTo>
                  <a:lnTo>
                    <a:pt x="140169" y="413778"/>
                  </a:lnTo>
                  <a:lnTo>
                    <a:pt x="161378" y="427393"/>
                  </a:lnTo>
                  <a:lnTo>
                    <a:pt x="189598" y="432422"/>
                  </a:lnTo>
                  <a:lnTo>
                    <a:pt x="226161" y="425056"/>
                  </a:lnTo>
                  <a:lnTo>
                    <a:pt x="248031" y="408393"/>
                  </a:lnTo>
                  <a:lnTo>
                    <a:pt x="250088" y="406831"/>
                  </a:lnTo>
                  <a:lnTo>
                    <a:pt x="263144" y="383616"/>
                  </a:lnTo>
                  <a:lnTo>
                    <a:pt x="267106" y="361251"/>
                  </a:lnTo>
                  <a:close/>
                </a:path>
                <a:path w="833755" h="432434">
                  <a:moveTo>
                    <a:pt x="335915" y="213791"/>
                  </a:moveTo>
                  <a:lnTo>
                    <a:pt x="330885" y="185508"/>
                  </a:lnTo>
                  <a:lnTo>
                    <a:pt x="321411" y="171500"/>
                  </a:lnTo>
                  <a:lnTo>
                    <a:pt x="316814" y="164706"/>
                  </a:lnTo>
                  <a:lnTo>
                    <a:pt x="300888" y="155257"/>
                  </a:lnTo>
                  <a:lnTo>
                    <a:pt x="300888" y="214731"/>
                  </a:lnTo>
                  <a:lnTo>
                    <a:pt x="297192" y="235699"/>
                  </a:lnTo>
                  <a:lnTo>
                    <a:pt x="287921" y="250063"/>
                  </a:lnTo>
                  <a:lnTo>
                    <a:pt x="275399" y="258292"/>
                  </a:lnTo>
                  <a:lnTo>
                    <a:pt x="261950" y="260934"/>
                  </a:lnTo>
                  <a:lnTo>
                    <a:pt x="247421" y="258051"/>
                  </a:lnTo>
                  <a:lnTo>
                    <a:pt x="235978" y="249732"/>
                  </a:lnTo>
                  <a:lnTo>
                    <a:pt x="228498" y="236486"/>
                  </a:lnTo>
                  <a:lnTo>
                    <a:pt x="225806" y="218821"/>
                  </a:lnTo>
                  <a:lnTo>
                    <a:pt x="228854" y="199250"/>
                  </a:lnTo>
                  <a:lnTo>
                    <a:pt x="237197" y="184340"/>
                  </a:lnTo>
                  <a:lnTo>
                    <a:pt x="249618" y="174828"/>
                  </a:lnTo>
                  <a:lnTo>
                    <a:pt x="264934" y="171500"/>
                  </a:lnTo>
                  <a:lnTo>
                    <a:pt x="278904" y="174244"/>
                  </a:lnTo>
                  <a:lnTo>
                    <a:pt x="290385" y="182422"/>
                  </a:lnTo>
                  <a:lnTo>
                    <a:pt x="298132" y="195948"/>
                  </a:lnTo>
                  <a:lnTo>
                    <a:pt x="300888" y="214731"/>
                  </a:lnTo>
                  <a:lnTo>
                    <a:pt x="300888" y="155257"/>
                  </a:lnTo>
                  <a:lnTo>
                    <a:pt x="295198" y="151866"/>
                  </a:lnTo>
                  <a:lnTo>
                    <a:pt x="267538" y="147472"/>
                  </a:lnTo>
                  <a:lnTo>
                    <a:pt x="234899" y="153797"/>
                  </a:lnTo>
                  <a:lnTo>
                    <a:pt x="210883" y="170459"/>
                  </a:lnTo>
                  <a:lnTo>
                    <a:pt x="196049" y="193929"/>
                  </a:lnTo>
                  <a:lnTo>
                    <a:pt x="190969" y="220687"/>
                  </a:lnTo>
                  <a:lnTo>
                    <a:pt x="195618" y="245948"/>
                  </a:lnTo>
                  <a:lnTo>
                    <a:pt x="208978" y="266306"/>
                  </a:lnTo>
                  <a:lnTo>
                    <a:pt x="230187" y="279920"/>
                  </a:lnTo>
                  <a:lnTo>
                    <a:pt x="258406" y="284962"/>
                  </a:lnTo>
                  <a:lnTo>
                    <a:pt x="294970" y="277583"/>
                  </a:lnTo>
                  <a:lnTo>
                    <a:pt x="316839" y="260934"/>
                  </a:lnTo>
                  <a:lnTo>
                    <a:pt x="318897" y="259372"/>
                  </a:lnTo>
                  <a:lnTo>
                    <a:pt x="331952" y="236156"/>
                  </a:lnTo>
                  <a:lnTo>
                    <a:pt x="335915" y="213791"/>
                  </a:lnTo>
                  <a:close/>
                </a:path>
                <a:path w="833755" h="432434">
                  <a:moveTo>
                    <a:pt x="366344" y="119240"/>
                  </a:moveTo>
                  <a:lnTo>
                    <a:pt x="325729" y="73406"/>
                  </a:lnTo>
                  <a:lnTo>
                    <a:pt x="335813" y="65481"/>
                  </a:lnTo>
                  <a:lnTo>
                    <a:pt x="343636" y="56705"/>
                  </a:lnTo>
                  <a:lnTo>
                    <a:pt x="348703" y="46926"/>
                  </a:lnTo>
                  <a:lnTo>
                    <a:pt x="350507" y="35966"/>
                  </a:lnTo>
                  <a:lnTo>
                    <a:pt x="347827" y="24587"/>
                  </a:lnTo>
                  <a:lnTo>
                    <a:pt x="309156" y="5410"/>
                  </a:lnTo>
                  <a:lnTo>
                    <a:pt x="267411" y="3073"/>
                  </a:lnTo>
                  <a:lnTo>
                    <a:pt x="252882" y="2984"/>
                  </a:lnTo>
                  <a:lnTo>
                    <a:pt x="253263" y="11315"/>
                  </a:lnTo>
                  <a:lnTo>
                    <a:pt x="253746" y="42316"/>
                  </a:lnTo>
                  <a:lnTo>
                    <a:pt x="253809" y="122643"/>
                  </a:lnTo>
                  <a:lnTo>
                    <a:pt x="253441" y="134518"/>
                  </a:lnTo>
                  <a:lnTo>
                    <a:pt x="285673" y="134518"/>
                  </a:lnTo>
                  <a:lnTo>
                    <a:pt x="285381" y="125425"/>
                  </a:lnTo>
                  <a:lnTo>
                    <a:pt x="284835" y="89014"/>
                  </a:lnTo>
                  <a:lnTo>
                    <a:pt x="284734" y="23482"/>
                  </a:lnTo>
                  <a:lnTo>
                    <a:pt x="300888" y="25273"/>
                  </a:lnTo>
                  <a:lnTo>
                    <a:pt x="310807" y="29679"/>
                  </a:lnTo>
                  <a:lnTo>
                    <a:pt x="315785" y="35687"/>
                  </a:lnTo>
                  <a:lnTo>
                    <a:pt x="317157" y="42291"/>
                  </a:lnTo>
                  <a:lnTo>
                    <a:pt x="314604" y="52565"/>
                  </a:lnTo>
                  <a:lnTo>
                    <a:pt x="308343" y="61175"/>
                  </a:lnTo>
                  <a:lnTo>
                    <a:pt x="300418" y="67945"/>
                  </a:lnTo>
                  <a:lnTo>
                    <a:pt x="292938" y="72669"/>
                  </a:lnTo>
                  <a:lnTo>
                    <a:pt x="340080" y="139357"/>
                  </a:lnTo>
                  <a:lnTo>
                    <a:pt x="366344" y="119240"/>
                  </a:lnTo>
                  <a:close/>
                </a:path>
                <a:path w="833755" h="432434">
                  <a:moveTo>
                    <a:pt x="373608" y="431304"/>
                  </a:moveTo>
                  <a:lnTo>
                    <a:pt x="373418" y="404291"/>
                  </a:lnTo>
                  <a:lnTo>
                    <a:pt x="360654" y="404736"/>
                  </a:lnTo>
                  <a:lnTo>
                    <a:pt x="330936" y="405041"/>
                  </a:lnTo>
                  <a:lnTo>
                    <a:pt x="330936" y="363296"/>
                  </a:lnTo>
                  <a:lnTo>
                    <a:pt x="331355" y="323418"/>
                  </a:lnTo>
                  <a:lnTo>
                    <a:pt x="332066" y="297903"/>
                  </a:lnTo>
                  <a:lnTo>
                    <a:pt x="298526" y="297903"/>
                  </a:lnTo>
                  <a:lnTo>
                    <a:pt x="298805" y="307200"/>
                  </a:lnTo>
                  <a:lnTo>
                    <a:pt x="299275" y="375234"/>
                  </a:lnTo>
                  <a:lnTo>
                    <a:pt x="298869" y="417449"/>
                  </a:lnTo>
                  <a:lnTo>
                    <a:pt x="298335" y="429450"/>
                  </a:lnTo>
                  <a:lnTo>
                    <a:pt x="373608" y="431304"/>
                  </a:lnTo>
                  <a:close/>
                </a:path>
                <a:path w="833755" h="432434">
                  <a:moveTo>
                    <a:pt x="424243" y="2984"/>
                  </a:moveTo>
                  <a:lnTo>
                    <a:pt x="391083" y="2984"/>
                  </a:lnTo>
                  <a:lnTo>
                    <a:pt x="391833" y="77889"/>
                  </a:lnTo>
                  <a:lnTo>
                    <a:pt x="391274" y="134518"/>
                  </a:lnTo>
                  <a:lnTo>
                    <a:pt x="424243" y="134518"/>
                  </a:lnTo>
                  <a:lnTo>
                    <a:pt x="423595" y="94310"/>
                  </a:lnTo>
                  <a:lnTo>
                    <a:pt x="423595" y="40551"/>
                  </a:lnTo>
                  <a:lnTo>
                    <a:pt x="424243" y="2984"/>
                  </a:lnTo>
                  <a:close/>
                </a:path>
                <a:path w="833755" h="432434">
                  <a:moveTo>
                    <a:pt x="478650" y="431304"/>
                  </a:moveTo>
                  <a:lnTo>
                    <a:pt x="478459" y="404291"/>
                  </a:lnTo>
                  <a:lnTo>
                    <a:pt x="465696" y="404736"/>
                  </a:lnTo>
                  <a:lnTo>
                    <a:pt x="435978" y="405041"/>
                  </a:lnTo>
                  <a:lnTo>
                    <a:pt x="435978" y="363296"/>
                  </a:lnTo>
                  <a:lnTo>
                    <a:pt x="436410" y="323418"/>
                  </a:lnTo>
                  <a:lnTo>
                    <a:pt x="437108" y="297903"/>
                  </a:lnTo>
                  <a:lnTo>
                    <a:pt x="403567" y="297903"/>
                  </a:lnTo>
                  <a:lnTo>
                    <a:pt x="403847" y="307200"/>
                  </a:lnTo>
                  <a:lnTo>
                    <a:pt x="404317" y="375234"/>
                  </a:lnTo>
                  <a:lnTo>
                    <a:pt x="403936" y="417449"/>
                  </a:lnTo>
                  <a:lnTo>
                    <a:pt x="403390" y="429450"/>
                  </a:lnTo>
                  <a:lnTo>
                    <a:pt x="478650" y="431304"/>
                  </a:lnTo>
                  <a:close/>
                </a:path>
                <a:path w="833755" h="432434">
                  <a:moveTo>
                    <a:pt x="496443" y="150444"/>
                  </a:moveTo>
                  <a:lnTo>
                    <a:pt x="467004" y="149504"/>
                  </a:lnTo>
                  <a:lnTo>
                    <a:pt x="466255" y="229628"/>
                  </a:lnTo>
                  <a:lnTo>
                    <a:pt x="451243" y="216115"/>
                  </a:lnTo>
                  <a:lnTo>
                    <a:pt x="422706" y="190969"/>
                  </a:lnTo>
                  <a:lnTo>
                    <a:pt x="392010" y="164287"/>
                  </a:lnTo>
                  <a:lnTo>
                    <a:pt x="370484" y="146151"/>
                  </a:lnTo>
                  <a:lnTo>
                    <a:pt x="368998" y="146710"/>
                  </a:lnTo>
                  <a:lnTo>
                    <a:pt x="361734" y="281978"/>
                  </a:lnTo>
                  <a:lnTo>
                    <a:pt x="391363" y="283286"/>
                  </a:lnTo>
                  <a:lnTo>
                    <a:pt x="392112" y="202234"/>
                  </a:lnTo>
                  <a:lnTo>
                    <a:pt x="392480" y="202234"/>
                  </a:lnTo>
                  <a:lnTo>
                    <a:pt x="406374" y="215201"/>
                  </a:lnTo>
                  <a:lnTo>
                    <a:pt x="435686" y="241249"/>
                  </a:lnTo>
                  <a:lnTo>
                    <a:pt x="467334" y="268655"/>
                  </a:lnTo>
                  <a:lnTo>
                    <a:pt x="488238" y="285711"/>
                  </a:lnTo>
                  <a:lnTo>
                    <a:pt x="489737" y="285140"/>
                  </a:lnTo>
                  <a:lnTo>
                    <a:pt x="491858" y="233591"/>
                  </a:lnTo>
                  <a:lnTo>
                    <a:pt x="496443" y="150444"/>
                  </a:lnTo>
                  <a:close/>
                </a:path>
                <a:path w="833755" h="432434">
                  <a:moveTo>
                    <a:pt x="583895" y="431304"/>
                  </a:moveTo>
                  <a:lnTo>
                    <a:pt x="583158" y="405777"/>
                  </a:lnTo>
                  <a:lnTo>
                    <a:pt x="572376" y="406273"/>
                  </a:lnTo>
                  <a:lnTo>
                    <a:pt x="540677" y="406336"/>
                  </a:lnTo>
                  <a:lnTo>
                    <a:pt x="540677" y="374484"/>
                  </a:lnTo>
                  <a:lnTo>
                    <a:pt x="575335" y="375234"/>
                  </a:lnTo>
                  <a:lnTo>
                    <a:pt x="574763" y="351751"/>
                  </a:lnTo>
                  <a:lnTo>
                    <a:pt x="566318" y="352336"/>
                  </a:lnTo>
                  <a:lnTo>
                    <a:pt x="540677" y="353428"/>
                  </a:lnTo>
                  <a:lnTo>
                    <a:pt x="540677" y="319519"/>
                  </a:lnTo>
                  <a:lnTo>
                    <a:pt x="580910" y="318592"/>
                  </a:lnTo>
                  <a:lnTo>
                    <a:pt x="580174" y="294551"/>
                  </a:lnTo>
                  <a:lnTo>
                    <a:pt x="545122" y="296443"/>
                  </a:lnTo>
                  <a:lnTo>
                    <a:pt x="508812" y="297903"/>
                  </a:lnTo>
                  <a:lnTo>
                    <a:pt x="509295" y="400342"/>
                  </a:lnTo>
                  <a:lnTo>
                    <a:pt x="508812" y="429450"/>
                  </a:lnTo>
                  <a:lnTo>
                    <a:pt x="583895" y="431304"/>
                  </a:lnTo>
                  <a:close/>
                </a:path>
                <a:path w="833755" h="432434">
                  <a:moveTo>
                    <a:pt x="600659" y="66319"/>
                  </a:moveTo>
                  <a:lnTo>
                    <a:pt x="595630" y="38049"/>
                  </a:lnTo>
                  <a:lnTo>
                    <a:pt x="586155" y="24028"/>
                  </a:lnTo>
                  <a:lnTo>
                    <a:pt x="581558" y="17233"/>
                  </a:lnTo>
                  <a:lnTo>
                    <a:pt x="565632" y="7785"/>
                  </a:lnTo>
                  <a:lnTo>
                    <a:pt x="565632" y="67259"/>
                  </a:lnTo>
                  <a:lnTo>
                    <a:pt x="561924" y="88239"/>
                  </a:lnTo>
                  <a:lnTo>
                    <a:pt x="552653" y="102590"/>
                  </a:lnTo>
                  <a:lnTo>
                    <a:pt x="540131" y="110832"/>
                  </a:lnTo>
                  <a:lnTo>
                    <a:pt x="526694" y="113461"/>
                  </a:lnTo>
                  <a:lnTo>
                    <a:pt x="512165" y="110578"/>
                  </a:lnTo>
                  <a:lnTo>
                    <a:pt x="500722" y="102260"/>
                  </a:lnTo>
                  <a:lnTo>
                    <a:pt x="493229" y="89014"/>
                  </a:lnTo>
                  <a:lnTo>
                    <a:pt x="490550" y="71348"/>
                  </a:lnTo>
                  <a:lnTo>
                    <a:pt x="493598" y="51777"/>
                  </a:lnTo>
                  <a:lnTo>
                    <a:pt x="501929" y="36868"/>
                  </a:lnTo>
                  <a:lnTo>
                    <a:pt x="514362" y="27368"/>
                  </a:lnTo>
                  <a:lnTo>
                    <a:pt x="529678" y="24028"/>
                  </a:lnTo>
                  <a:lnTo>
                    <a:pt x="543648" y="26784"/>
                  </a:lnTo>
                  <a:lnTo>
                    <a:pt x="555129" y="34963"/>
                  </a:lnTo>
                  <a:lnTo>
                    <a:pt x="562864" y="48475"/>
                  </a:lnTo>
                  <a:lnTo>
                    <a:pt x="565632" y="67259"/>
                  </a:lnTo>
                  <a:lnTo>
                    <a:pt x="565632" y="7785"/>
                  </a:lnTo>
                  <a:lnTo>
                    <a:pt x="559943" y="4394"/>
                  </a:lnTo>
                  <a:lnTo>
                    <a:pt x="532282" y="0"/>
                  </a:lnTo>
                  <a:lnTo>
                    <a:pt x="499643" y="6337"/>
                  </a:lnTo>
                  <a:lnTo>
                    <a:pt x="475615" y="22987"/>
                  </a:lnTo>
                  <a:lnTo>
                    <a:pt x="460781" y="46456"/>
                  </a:lnTo>
                  <a:lnTo>
                    <a:pt x="455714" y="73215"/>
                  </a:lnTo>
                  <a:lnTo>
                    <a:pt x="460349" y="98488"/>
                  </a:lnTo>
                  <a:lnTo>
                    <a:pt x="473710" y="118846"/>
                  </a:lnTo>
                  <a:lnTo>
                    <a:pt x="494919" y="132461"/>
                  </a:lnTo>
                  <a:lnTo>
                    <a:pt x="523151" y="137490"/>
                  </a:lnTo>
                  <a:lnTo>
                    <a:pt x="559701" y="130124"/>
                  </a:lnTo>
                  <a:lnTo>
                    <a:pt x="581571" y="113461"/>
                  </a:lnTo>
                  <a:lnTo>
                    <a:pt x="583628" y="111899"/>
                  </a:lnTo>
                  <a:lnTo>
                    <a:pt x="596696" y="88684"/>
                  </a:lnTo>
                  <a:lnTo>
                    <a:pt x="600659" y="66319"/>
                  </a:lnTo>
                  <a:close/>
                </a:path>
                <a:path w="833755" h="432434">
                  <a:moveTo>
                    <a:pt x="659193" y="200571"/>
                  </a:moveTo>
                  <a:lnTo>
                    <a:pt x="657047" y="188201"/>
                  </a:lnTo>
                  <a:lnTo>
                    <a:pt x="648284" y="174256"/>
                  </a:lnTo>
                  <a:lnTo>
                    <a:pt x="647788" y="173926"/>
                  </a:lnTo>
                  <a:lnTo>
                    <a:pt x="629424" y="161632"/>
                  </a:lnTo>
                  <a:lnTo>
                    <a:pt x="624738" y="160426"/>
                  </a:lnTo>
                  <a:lnTo>
                    <a:pt x="624738" y="206336"/>
                  </a:lnTo>
                  <a:lnTo>
                    <a:pt x="620153" y="224447"/>
                  </a:lnTo>
                  <a:lnTo>
                    <a:pt x="607745" y="239331"/>
                  </a:lnTo>
                  <a:lnTo>
                    <a:pt x="589521" y="250063"/>
                  </a:lnTo>
                  <a:lnTo>
                    <a:pt x="567537" y="255714"/>
                  </a:lnTo>
                  <a:lnTo>
                    <a:pt x="567537" y="173926"/>
                  </a:lnTo>
                  <a:lnTo>
                    <a:pt x="589762" y="175475"/>
                  </a:lnTo>
                  <a:lnTo>
                    <a:pt x="607949" y="180911"/>
                  </a:lnTo>
                  <a:lnTo>
                    <a:pt x="620229" y="190957"/>
                  </a:lnTo>
                  <a:lnTo>
                    <a:pt x="624738" y="206336"/>
                  </a:lnTo>
                  <a:lnTo>
                    <a:pt x="624738" y="160426"/>
                  </a:lnTo>
                  <a:lnTo>
                    <a:pt x="583730" y="151866"/>
                  </a:lnTo>
                  <a:lnTo>
                    <a:pt x="535305" y="150456"/>
                  </a:lnTo>
                  <a:lnTo>
                    <a:pt x="535774" y="159842"/>
                  </a:lnTo>
                  <a:lnTo>
                    <a:pt x="536054" y="175475"/>
                  </a:lnTo>
                  <a:lnTo>
                    <a:pt x="536181" y="233375"/>
                  </a:lnTo>
                  <a:lnTo>
                    <a:pt x="535990" y="250063"/>
                  </a:lnTo>
                  <a:lnTo>
                    <a:pt x="535622" y="270662"/>
                  </a:lnTo>
                  <a:lnTo>
                    <a:pt x="535127" y="282917"/>
                  </a:lnTo>
                  <a:lnTo>
                    <a:pt x="576834" y="278244"/>
                  </a:lnTo>
                  <a:lnTo>
                    <a:pt x="617004" y="263613"/>
                  </a:lnTo>
                  <a:lnTo>
                    <a:pt x="626338" y="255714"/>
                  </a:lnTo>
                  <a:lnTo>
                    <a:pt x="647255" y="238036"/>
                  </a:lnTo>
                  <a:lnTo>
                    <a:pt x="659193" y="200571"/>
                  </a:lnTo>
                  <a:close/>
                </a:path>
                <a:path w="833755" h="432434">
                  <a:moveTo>
                    <a:pt x="721144" y="427583"/>
                  </a:moveTo>
                  <a:lnTo>
                    <a:pt x="720775" y="400570"/>
                  </a:lnTo>
                  <a:lnTo>
                    <a:pt x="720966" y="370941"/>
                  </a:lnTo>
                  <a:lnTo>
                    <a:pt x="689470" y="370941"/>
                  </a:lnTo>
                  <a:lnTo>
                    <a:pt x="689851" y="380072"/>
                  </a:lnTo>
                  <a:lnTo>
                    <a:pt x="689851" y="406908"/>
                  </a:lnTo>
                  <a:lnTo>
                    <a:pt x="686498" y="407466"/>
                  </a:lnTo>
                  <a:lnTo>
                    <a:pt x="676249" y="407466"/>
                  </a:lnTo>
                  <a:lnTo>
                    <a:pt x="661187" y="404837"/>
                  </a:lnTo>
                  <a:lnTo>
                    <a:pt x="649668" y="397852"/>
                  </a:lnTo>
                  <a:lnTo>
                    <a:pt x="642315" y="387896"/>
                  </a:lnTo>
                  <a:lnTo>
                    <a:pt x="639724" y="376351"/>
                  </a:lnTo>
                  <a:lnTo>
                    <a:pt x="645756" y="357251"/>
                  </a:lnTo>
                  <a:lnTo>
                    <a:pt x="661454" y="341350"/>
                  </a:lnTo>
                  <a:lnTo>
                    <a:pt x="683196" y="329539"/>
                  </a:lnTo>
                  <a:lnTo>
                    <a:pt x="707364" y="322694"/>
                  </a:lnTo>
                  <a:lnTo>
                    <a:pt x="700646" y="294563"/>
                  </a:lnTo>
                  <a:lnTo>
                    <a:pt x="654761" y="311886"/>
                  </a:lnTo>
                  <a:lnTo>
                    <a:pt x="625754" y="334403"/>
                  </a:lnTo>
                  <a:lnTo>
                    <a:pt x="610577" y="357733"/>
                  </a:lnTo>
                  <a:lnTo>
                    <a:pt x="606196" y="377469"/>
                  </a:lnTo>
                  <a:lnTo>
                    <a:pt x="610781" y="398665"/>
                  </a:lnTo>
                  <a:lnTo>
                    <a:pt x="624573" y="416064"/>
                  </a:lnTo>
                  <a:lnTo>
                    <a:pt x="647611" y="427913"/>
                  </a:lnTo>
                  <a:lnTo>
                    <a:pt x="679970" y="432435"/>
                  </a:lnTo>
                  <a:lnTo>
                    <a:pt x="692924" y="432041"/>
                  </a:lnTo>
                  <a:lnTo>
                    <a:pt x="704811" y="430847"/>
                  </a:lnTo>
                  <a:lnTo>
                    <a:pt x="714578" y="429234"/>
                  </a:lnTo>
                  <a:lnTo>
                    <a:pt x="721144" y="427583"/>
                  </a:lnTo>
                  <a:close/>
                </a:path>
                <a:path w="833755" h="432434">
                  <a:moveTo>
                    <a:pt x="821423" y="213791"/>
                  </a:moveTo>
                  <a:lnTo>
                    <a:pt x="816394" y="185508"/>
                  </a:lnTo>
                  <a:lnTo>
                    <a:pt x="806919" y="171500"/>
                  </a:lnTo>
                  <a:lnTo>
                    <a:pt x="802322" y="164706"/>
                  </a:lnTo>
                  <a:lnTo>
                    <a:pt x="786396" y="155257"/>
                  </a:lnTo>
                  <a:lnTo>
                    <a:pt x="786396" y="214731"/>
                  </a:lnTo>
                  <a:lnTo>
                    <a:pt x="782701" y="235699"/>
                  </a:lnTo>
                  <a:lnTo>
                    <a:pt x="773430" y="250063"/>
                  </a:lnTo>
                  <a:lnTo>
                    <a:pt x="760907" y="258292"/>
                  </a:lnTo>
                  <a:lnTo>
                    <a:pt x="747458" y="260934"/>
                  </a:lnTo>
                  <a:lnTo>
                    <a:pt x="732929" y="258051"/>
                  </a:lnTo>
                  <a:lnTo>
                    <a:pt x="721487" y="249732"/>
                  </a:lnTo>
                  <a:lnTo>
                    <a:pt x="713994" y="236486"/>
                  </a:lnTo>
                  <a:lnTo>
                    <a:pt x="711314" y="218821"/>
                  </a:lnTo>
                  <a:lnTo>
                    <a:pt x="714362" y="199250"/>
                  </a:lnTo>
                  <a:lnTo>
                    <a:pt x="722706" y="184340"/>
                  </a:lnTo>
                  <a:lnTo>
                    <a:pt x="735126" y="174828"/>
                  </a:lnTo>
                  <a:lnTo>
                    <a:pt x="750443" y="171500"/>
                  </a:lnTo>
                  <a:lnTo>
                    <a:pt x="764413" y="174244"/>
                  </a:lnTo>
                  <a:lnTo>
                    <a:pt x="775893" y="182422"/>
                  </a:lnTo>
                  <a:lnTo>
                    <a:pt x="783628" y="195948"/>
                  </a:lnTo>
                  <a:lnTo>
                    <a:pt x="786396" y="214731"/>
                  </a:lnTo>
                  <a:lnTo>
                    <a:pt x="786396" y="155257"/>
                  </a:lnTo>
                  <a:lnTo>
                    <a:pt x="780707" y="151866"/>
                  </a:lnTo>
                  <a:lnTo>
                    <a:pt x="753046" y="147472"/>
                  </a:lnTo>
                  <a:lnTo>
                    <a:pt x="720407" y="153797"/>
                  </a:lnTo>
                  <a:lnTo>
                    <a:pt x="696391" y="170459"/>
                  </a:lnTo>
                  <a:lnTo>
                    <a:pt x="681545" y="193929"/>
                  </a:lnTo>
                  <a:lnTo>
                    <a:pt x="676478" y="220687"/>
                  </a:lnTo>
                  <a:lnTo>
                    <a:pt x="681113" y="245948"/>
                  </a:lnTo>
                  <a:lnTo>
                    <a:pt x="694474" y="266306"/>
                  </a:lnTo>
                  <a:lnTo>
                    <a:pt x="715695" y="279920"/>
                  </a:lnTo>
                  <a:lnTo>
                    <a:pt x="743915" y="284962"/>
                  </a:lnTo>
                  <a:lnTo>
                    <a:pt x="780465" y="277583"/>
                  </a:lnTo>
                  <a:lnTo>
                    <a:pt x="802347" y="260934"/>
                  </a:lnTo>
                  <a:lnTo>
                    <a:pt x="804392" y="259372"/>
                  </a:lnTo>
                  <a:lnTo>
                    <a:pt x="817460" y="236156"/>
                  </a:lnTo>
                  <a:lnTo>
                    <a:pt x="821423" y="213791"/>
                  </a:lnTo>
                  <a:close/>
                </a:path>
                <a:path w="833755" h="432434">
                  <a:moveTo>
                    <a:pt x="833602" y="431304"/>
                  </a:moveTo>
                  <a:lnTo>
                    <a:pt x="832853" y="405777"/>
                  </a:lnTo>
                  <a:lnTo>
                    <a:pt x="822083" y="406273"/>
                  </a:lnTo>
                  <a:lnTo>
                    <a:pt x="790371" y="406336"/>
                  </a:lnTo>
                  <a:lnTo>
                    <a:pt x="790371" y="374484"/>
                  </a:lnTo>
                  <a:lnTo>
                    <a:pt x="825030" y="375234"/>
                  </a:lnTo>
                  <a:lnTo>
                    <a:pt x="824471" y="351751"/>
                  </a:lnTo>
                  <a:lnTo>
                    <a:pt x="816025" y="352336"/>
                  </a:lnTo>
                  <a:lnTo>
                    <a:pt x="790371" y="353428"/>
                  </a:lnTo>
                  <a:lnTo>
                    <a:pt x="790371" y="319519"/>
                  </a:lnTo>
                  <a:lnTo>
                    <a:pt x="830618" y="318592"/>
                  </a:lnTo>
                  <a:lnTo>
                    <a:pt x="829868" y="294551"/>
                  </a:lnTo>
                  <a:lnTo>
                    <a:pt x="794829" y="296443"/>
                  </a:lnTo>
                  <a:lnTo>
                    <a:pt x="758520" y="297903"/>
                  </a:lnTo>
                  <a:lnTo>
                    <a:pt x="759015" y="400342"/>
                  </a:lnTo>
                  <a:lnTo>
                    <a:pt x="758520" y="429450"/>
                  </a:lnTo>
                  <a:lnTo>
                    <a:pt x="833602" y="431304"/>
                  </a:lnTo>
                  <a:close/>
                </a:path>
              </a:pathLst>
            </a:custGeom>
            <a:solidFill>
              <a:srgbClr val="1C13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508760" y="7857490"/>
            <a:ext cx="4709160" cy="1703070"/>
          </a:xfrm>
          <a:prstGeom prst="rect">
            <a:avLst/>
          </a:prstGeom>
        </p:spPr>
        <p:txBody>
          <a:bodyPr vert="horz" wrap="square" lIns="0" tIns="224790" rIns="0" bIns="0" rtlCol="0">
            <a:spAutoFit/>
          </a:bodyPr>
          <a:lstStyle/>
          <a:p>
            <a:pPr marL="2477770" marR="683895" algn="ctr">
              <a:lnSpc>
                <a:spcPct val="107600"/>
              </a:lnSpc>
              <a:spcBef>
                <a:spcPts val="1770"/>
              </a:spcBef>
            </a:pPr>
            <a:r>
              <a:rPr sz="2400" b="1" i="1" spc="-155" dirty="0">
                <a:solidFill>
                  <a:srgbClr val="231F20"/>
                </a:solidFill>
                <a:latin typeface="Lucida Sans"/>
                <a:cs typeface="Lucida Sans"/>
              </a:rPr>
              <a:t>Cente</a:t>
            </a:r>
            <a:r>
              <a:rPr sz="2400" b="1" i="1" spc="-90" dirty="0">
                <a:solidFill>
                  <a:srgbClr val="231F20"/>
                </a:solidFill>
                <a:latin typeface="Lucida Sans"/>
                <a:cs typeface="Lucida Sans"/>
              </a:rPr>
              <a:t>r</a:t>
            </a:r>
            <a:r>
              <a:rPr sz="2400" b="1" i="1" spc="-13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2400" b="1" i="1" spc="-190" dirty="0">
                <a:solidFill>
                  <a:srgbClr val="231F20"/>
                </a:solidFill>
                <a:latin typeface="Lucida Sans"/>
                <a:cs typeface="Lucida Sans"/>
              </a:rPr>
              <a:t>for </a:t>
            </a:r>
            <a:r>
              <a:rPr sz="2400" b="1" i="1" spc="-15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2400" b="1" i="1" spc="-280" dirty="0">
                <a:solidFill>
                  <a:srgbClr val="231F20"/>
                </a:solidFill>
                <a:latin typeface="Lucida Sans"/>
                <a:cs typeface="Lucida Sans"/>
              </a:rPr>
              <a:t>Ca</a:t>
            </a:r>
            <a:r>
              <a:rPr sz="2400" b="1" i="1" spc="-295" dirty="0">
                <a:solidFill>
                  <a:srgbClr val="231F20"/>
                </a:solidFill>
                <a:latin typeface="Lucida Sans"/>
                <a:cs typeface="Lucida Sans"/>
              </a:rPr>
              <a:t>r</a:t>
            </a:r>
            <a:r>
              <a:rPr sz="2400" b="1" i="1" spc="-170" dirty="0">
                <a:solidFill>
                  <a:srgbClr val="231F20"/>
                </a:solidFill>
                <a:latin typeface="Lucida Sans"/>
                <a:cs typeface="Lucida Sans"/>
              </a:rPr>
              <a:t>ee</a:t>
            </a:r>
            <a:r>
              <a:rPr sz="2400" b="1" i="1" spc="-105" dirty="0">
                <a:solidFill>
                  <a:srgbClr val="231F20"/>
                </a:solidFill>
                <a:latin typeface="Lucida Sans"/>
                <a:cs typeface="Lucida Sans"/>
              </a:rPr>
              <a:t>r</a:t>
            </a:r>
            <a:r>
              <a:rPr sz="2400" b="1" i="1" spc="-13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2400" b="1" i="1" spc="-125" dirty="0">
                <a:solidFill>
                  <a:srgbClr val="231F20"/>
                </a:solidFill>
                <a:latin typeface="Lucida Sans"/>
                <a:cs typeface="Lucida Sans"/>
              </a:rPr>
              <a:t>and</a:t>
            </a:r>
            <a:endParaRPr sz="2400">
              <a:latin typeface="Lucida Sans"/>
              <a:cs typeface="Lucida Sans"/>
            </a:endParaRPr>
          </a:p>
          <a:p>
            <a:pPr marL="1785620" algn="ctr">
              <a:lnSpc>
                <a:spcPct val="100000"/>
              </a:lnSpc>
              <a:spcBef>
                <a:spcPts val="220"/>
              </a:spcBef>
            </a:pPr>
            <a:r>
              <a:rPr sz="2400" b="1" i="1" spc="-135" dirty="0">
                <a:solidFill>
                  <a:srgbClr val="231F20"/>
                </a:solidFill>
                <a:latin typeface="Lucida Sans"/>
                <a:cs typeface="Lucida Sans"/>
              </a:rPr>
              <a:t>Re-Ent</a:t>
            </a:r>
            <a:r>
              <a:rPr sz="2400" b="1" i="1" spc="-110" dirty="0">
                <a:solidFill>
                  <a:srgbClr val="231F20"/>
                </a:solidFill>
                <a:latin typeface="Lucida Sans"/>
                <a:cs typeface="Lucida Sans"/>
              </a:rPr>
              <a:t>r</a:t>
            </a:r>
            <a:r>
              <a:rPr sz="2400" b="1" i="1" spc="-120" dirty="0">
                <a:solidFill>
                  <a:srgbClr val="231F20"/>
                </a:solidFill>
                <a:latin typeface="Lucida Sans"/>
                <a:cs typeface="Lucida Sans"/>
              </a:rPr>
              <a:t>y</a:t>
            </a:r>
            <a:r>
              <a:rPr sz="2400" b="1" i="1" spc="-13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2400" b="1" i="1" spc="-225" dirty="0">
                <a:solidFill>
                  <a:srgbClr val="231F20"/>
                </a:solidFill>
                <a:latin typeface="Lucida Sans"/>
                <a:cs typeface="Lucida Sans"/>
              </a:rPr>
              <a:t>Se</a:t>
            </a:r>
            <a:r>
              <a:rPr sz="2400" b="1" i="1" spc="-180" dirty="0">
                <a:solidFill>
                  <a:srgbClr val="231F20"/>
                </a:solidFill>
                <a:latin typeface="Lucida Sans"/>
                <a:cs typeface="Lucida Sans"/>
              </a:rPr>
              <a:t>r</a:t>
            </a:r>
            <a:r>
              <a:rPr sz="2400" b="1" i="1" spc="-145" dirty="0">
                <a:solidFill>
                  <a:srgbClr val="231F20"/>
                </a:solidFill>
                <a:latin typeface="Lucida Sans"/>
                <a:cs typeface="Lucida Sans"/>
              </a:rPr>
              <a:t>vices</a:t>
            </a:r>
            <a:endParaRPr sz="2400">
              <a:latin typeface="Lucida Sans"/>
              <a:cs typeface="Lucida San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263391" y="8159403"/>
            <a:ext cx="0" cy="1082040"/>
          </a:xfrm>
          <a:custGeom>
            <a:avLst/>
            <a:gdLst/>
            <a:ahLst/>
            <a:cxnLst/>
            <a:rect l="l" t="t" r="r" b="b"/>
            <a:pathLst>
              <a:path h="1082040">
                <a:moveTo>
                  <a:pt x="0" y="0"/>
                </a:moveTo>
                <a:lnTo>
                  <a:pt x="0" y="1082039"/>
                </a:lnTo>
              </a:path>
            </a:pathLst>
          </a:custGeom>
          <a:ln w="762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72014" y="9591927"/>
            <a:ext cx="1238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65" dirty="0">
                <a:solidFill>
                  <a:srgbClr val="231F20"/>
                </a:solidFill>
                <a:latin typeface="Calibri"/>
                <a:cs typeface="Calibri"/>
              </a:rPr>
              <a:t>9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02627" y="9657866"/>
            <a:ext cx="15024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231F20"/>
                </a:solidFill>
                <a:latin typeface="Arial"/>
                <a:cs typeface="Arial"/>
                <a:hlinkClick r:id="rId2"/>
              </a:rPr>
              <a:t>www.riohondo.edu/career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-center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4800" y="304800"/>
            <a:ext cx="4470400" cy="1155065"/>
          </a:xfrm>
          <a:custGeom>
            <a:avLst/>
            <a:gdLst/>
            <a:ahLst/>
            <a:cxnLst/>
            <a:rect l="l" t="t" r="r" b="b"/>
            <a:pathLst>
              <a:path w="4470400" h="1155065">
                <a:moveTo>
                  <a:pt x="4305300" y="0"/>
                </a:moveTo>
                <a:lnTo>
                  <a:pt x="0" y="0"/>
                </a:lnTo>
                <a:lnTo>
                  <a:pt x="0" y="989761"/>
                </a:lnTo>
                <a:lnTo>
                  <a:pt x="165100" y="1154861"/>
                </a:lnTo>
                <a:lnTo>
                  <a:pt x="4305300" y="1154861"/>
                </a:lnTo>
                <a:lnTo>
                  <a:pt x="4470400" y="989761"/>
                </a:lnTo>
                <a:lnTo>
                  <a:pt x="4470400" y="165100"/>
                </a:lnTo>
                <a:lnTo>
                  <a:pt x="4305300" y="0"/>
                </a:lnTo>
                <a:close/>
              </a:path>
            </a:pathLst>
          </a:custGeom>
          <a:solidFill>
            <a:srgbClr val="FDB9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1364" y="429828"/>
            <a:ext cx="350520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48615">
              <a:lnSpc>
                <a:spcPct val="100000"/>
              </a:lnSpc>
              <a:spcBef>
                <a:spcPts val="100"/>
              </a:spcBef>
            </a:pPr>
            <a:r>
              <a:rPr sz="2800" spc="555" dirty="0"/>
              <a:t>Networking </a:t>
            </a:r>
            <a:r>
              <a:rPr sz="2800" spc="-100" dirty="0"/>
              <a:t>&amp; </a:t>
            </a:r>
            <a:r>
              <a:rPr sz="2800" spc="-95" dirty="0"/>
              <a:t> </a:t>
            </a:r>
            <a:r>
              <a:rPr sz="2800" spc="105" dirty="0"/>
              <a:t>S</a:t>
            </a:r>
            <a:r>
              <a:rPr sz="2800" spc="55" dirty="0"/>
              <a:t>e</a:t>
            </a:r>
            <a:r>
              <a:rPr sz="2800" spc="670" dirty="0"/>
              <a:t>l</a:t>
            </a:r>
            <a:r>
              <a:rPr sz="2800" spc="630" dirty="0"/>
              <a:t>f</a:t>
            </a:r>
            <a:r>
              <a:rPr sz="2800" spc="215" dirty="0"/>
              <a:t>-</a:t>
            </a:r>
            <a:r>
              <a:rPr sz="2800" spc="290" dirty="0"/>
              <a:t>P</a:t>
            </a:r>
            <a:r>
              <a:rPr sz="2800" spc="825" dirty="0"/>
              <a:t>r</a:t>
            </a:r>
            <a:r>
              <a:rPr sz="2800" spc="60" dirty="0"/>
              <a:t>e</a:t>
            </a:r>
            <a:r>
              <a:rPr sz="2800" spc="210" dirty="0"/>
              <a:t>s</a:t>
            </a:r>
            <a:r>
              <a:rPr sz="2800" spc="75" dirty="0"/>
              <a:t>e</a:t>
            </a:r>
            <a:r>
              <a:rPr sz="2800" spc="715" dirty="0"/>
              <a:t>n</a:t>
            </a:r>
            <a:r>
              <a:rPr sz="2800" spc="500" dirty="0"/>
              <a:t>t</a:t>
            </a:r>
            <a:r>
              <a:rPr sz="2800" spc="520" dirty="0"/>
              <a:t>a</a:t>
            </a:r>
            <a:r>
              <a:rPr sz="2800" spc="635" dirty="0"/>
              <a:t>t</a:t>
            </a:r>
            <a:r>
              <a:rPr sz="2800" spc="285" dirty="0"/>
              <a:t>i</a:t>
            </a:r>
            <a:r>
              <a:rPr sz="2800" spc="715" dirty="0"/>
              <a:t>o</a:t>
            </a:r>
            <a:r>
              <a:rPr sz="2800" spc="700" dirty="0"/>
              <a:t>n</a:t>
            </a:r>
            <a:endParaRPr sz="2800"/>
          </a:p>
        </p:txBody>
      </p:sp>
      <p:sp>
        <p:nvSpPr>
          <p:cNvPr id="6" name="object 6"/>
          <p:cNvSpPr/>
          <p:nvPr/>
        </p:nvSpPr>
        <p:spPr>
          <a:xfrm>
            <a:off x="304800" y="3335677"/>
            <a:ext cx="4470400" cy="259079"/>
          </a:xfrm>
          <a:custGeom>
            <a:avLst/>
            <a:gdLst/>
            <a:ahLst/>
            <a:cxnLst/>
            <a:rect l="l" t="t" r="r" b="b"/>
            <a:pathLst>
              <a:path w="4470400" h="259079">
                <a:moveTo>
                  <a:pt x="4318000" y="0"/>
                </a:moveTo>
                <a:lnTo>
                  <a:pt x="152400" y="0"/>
                </a:lnTo>
                <a:lnTo>
                  <a:pt x="0" y="129539"/>
                </a:lnTo>
                <a:lnTo>
                  <a:pt x="152400" y="259079"/>
                </a:lnTo>
                <a:lnTo>
                  <a:pt x="4318000" y="259079"/>
                </a:lnTo>
                <a:lnTo>
                  <a:pt x="4470400" y="129539"/>
                </a:lnTo>
                <a:lnTo>
                  <a:pt x="4318000" y="0"/>
                </a:lnTo>
                <a:close/>
              </a:path>
            </a:pathLst>
          </a:custGeom>
          <a:solidFill>
            <a:srgbClr val="FDB9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92100" y="3215461"/>
            <a:ext cx="4478020" cy="166243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67460">
              <a:lnSpc>
                <a:spcPct val="100000"/>
              </a:lnSpc>
              <a:spcBef>
                <a:spcPts val="940"/>
              </a:spcBef>
            </a:pPr>
            <a:r>
              <a:rPr sz="1600" b="1" spc="-200" dirty="0">
                <a:solidFill>
                  <a:srgbClr val="231F20"/>
                </a:solidFill>
                <a:latin typeface="Arial"/>
                <a:cs typeface="Arial"/>
              </a:rPr>
              <a:t>NETWORKING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80" dirty="0">
                <a:solidFill>
                  <a:srgbClr val="231F20"/>
                </a:solidFill>
                <a:latin typeface="Arial"/>
                <a:cs typeface="Arial"/>
              </a:rPr>
              <a:t>DEFINED</a:t>
            </a:r>
            <a:endParaRPr sz="1600">
              <a:latin typeface="Arial"/>
              <a:cs typeface="Arial"/>
            </a:endParaRPr>
          </a:p>
          <a:p>
            <a:pPr marL="12700" marR="260350">
              <a:lnSpc>
                <a:spcPct val="100000"/>
              </a:lnSpc>
              <a:spcBef>
                <a:spcPts val="525"/>
              </a:spcBef>
            </a:pP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network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an</a:t>
            </a:r>
            <a:r>
              <a:rPr sz="1000" spc="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interconnected group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supporters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who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serve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as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resources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for 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job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search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ultimately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career.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Some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great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network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contacts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might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include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people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meet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at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business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social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meetings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who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provide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career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information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advice.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Students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often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hesitate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network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because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they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feel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awkward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asking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for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help,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but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should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an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integral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part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of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any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job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search.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Though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might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feel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nervous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when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approaching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potential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contact,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networking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skill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that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develops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practice,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don’t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give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up.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Most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people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love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talk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about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themselves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their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jobs </a:t>
            </a:r>
            <a:r>
              <a:rPr sz="1000" spc="-2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willing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to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give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realistic—and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free—advice.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4800" y="5337197"/>
            <a:ext cx="4470400" cy="259079"/>
          </a:xfrm>
          <a:custGeom>
            <a:avLst/>
            <a:gdLst/>
            <a:ahLst/>
            <a:cxnLst/>
            <a:rect l="l" t="t" r="r" b="b"/>
            <a:pathLst>
              <a:path w="4470400" h="259079">
                <a:moveTo>
                  <a:pt x="4318000" y="0"/>
                </a:moveTo>
                <a:lnTo>
                  <a:pt x="152400" y="0"/>
                </a:lnTo>
                <a:lnTo>
                  <a:pt x="0" y="129539"/>
                </a:lnTo>
                <a:lnTo>
                  <a:pt x="152400" y="259079"/>
                </a:lnTo>
                <a:lnTo>
                  <a:pt x="4318000" y="259079"/>
                </a:lnTo>
                <a:lnTo>
                  <a:pt x="4470400" y="129539"/>
                </a:lnTo>
                <a:lnTo>
                  <a:pt x="4318000" y="0"/>
                </a:lnTo>
                <a:close/>
              </a:path>
            </a:pathLst>
          </a:custGeom>
          <a:solidFill>
            <a:srgbClr val="FDB9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69900" y="5216981"/>
            <a:ext cx="4283710" cy="135763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818515">
              <a:lnSpc>
                <a:spcPct val="100000"/>
              </a:lnSpc>
              <a:spcBef>
                <a:spcPts val="940"/>
              </a:spcBef>
            </a:pPr>
            <a:r>
              <a:rPr sz="1600" b="1" spc="-180" dirty="0">
                <a:solidFill>
                  <a:srgbClr val="231F20"/>
                </a:solidFill>
                <a:latin typeface="Arial"/>
                <a:cs typeface="Arial"/>
              </a:rPr>
              <a:t>EIGHT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225" dirty="0">
                <a:solidFill>
                  <a:srgbClr val="231F20"/>
                </a:solidFill>
                <a:latin typeface="Arial"/>
                <a:cs typeface="Arial"/>
              </a:rPr>
              <a:t>KEYS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225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200" dirty="0">
                <a:solidFill>
                  <a:srgbClr val="231F20"/>
                </a:solidFill>
                <a:latin typeface="Arial"/>
                <a:cs typeface="Arial"/>
              </a:rPr>
              <a:t>NETWORKING</a:t>
            </a:r>
            <a:endParaRPr sz="1600">
              <a:latin typeface="Arial"/>
              <a:cs typeface="Arial"/>
            </a:endParaRPr>
          </a:p>
          <a:p>
            <a:pPr marL="203200" marR="5080" indent="-190500">
              <a:lnSpc>
                <a:spcPct val="100000"/>
              </a:lnSpc>
              <a:spcBef>
                <a:spcPts val="525"/>
              </a:spcBef>
            </a:pP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1.</a:t>
            </a:r>
            <a:r>
              <a:rPr sz="1000" b="1" spc="1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231F20"/>
                </a:solidFill>
                <a:latin typeface="Arial"/>
                <a:cs typeface="Arial"/>
              </a:rPr>
              <a:t>Be </a:t>
            </a:r>
            <a:r>
              <a:rPr sz="1000" b="1" spc="5" dirty="0">
                <a:solidFill>
                  <a:srgbClr val="231F20"/>
                </a:solidFill>
                <a:latin typeface="Arial"/>
                <a:cs typeface="Arial"/>
              </a:rPr>
              <a:t>Prepared</a:t>
            </a:r>
            <a:r>
              <a:rPr sz="1000" b="1" spc="2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First,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define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what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information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need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what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trying 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accomplish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by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networking.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Remember,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purpose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networking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get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know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people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who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can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provide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information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regarding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careers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leads.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Some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fi</a:t>
            </a:r>
            <a:r>
              <a:rPr sz="1000" spc="2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3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wo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ud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ea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il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4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, 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propelling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professional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development,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finding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suitable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mentors,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increasing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chances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promotion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perhaps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finding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next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job.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0400" y="6701177"/>
            <a:ext cx="4119879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Second,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know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yourself—your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education,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experience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skills.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Practice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concise,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one-minute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presentation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of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yourself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that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people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will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know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kinds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areas</a:t>
            </a:r>
            <a:r>
              <a:rPr sz="1000" spc="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which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000" spc="1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interested.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networking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meeting should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include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following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elements: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introduction,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self-overview,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Q&amp;A,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obtaining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referrals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closing.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9900" y="7615577"/>
            <a:ext cx="4318635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0" marR="5080" indent="-190500">
              <a:lnSpc>
                <a:spcPct val="100000"/>
              </a:lnSpc>
              <a:spcBef>
                <a:spcPts val="100"/>
              </a:spcBef>
            </a:pPr>
            <a:r>
              <a:rPr sz="1000" b="1" spc="10" dirty="0">
                <a:solidFill>
                  <a:srgbClr val="231F20"/>
                </a:solidFill>
                <a:latin typeface="Arial"/>
                <a:cs typeface="Arial"/>
              </a:rPr>
              <a:t>2.</a:t>
            </a:r>
            <a:r>
              <a:rPr sz="100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231F20"/>
                </a:solidFill>
                <a:latin typeface="Arial"/>
                <a:cs typeface="Arial"/>
              </a:rPr>
              <a:t>Be </a:t>
            </a:r>
            <a:r>
              <a:rPr sz="1000" b="1" spc="-5" dirty="0">
                <a:solidFill>
                  <a:srgbClr val="231F20"/>
                </a:solidFill>
                <a:latin typeface="Arial"/>
                <a:cs typeface="Arial"/>
              </a:rPr>
              <a:t>Targeted</a:t>
            </a:r>
            <a:r>
              <a:rPr sz="1000" b="1" spc="2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Identify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network.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some,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25" dirty="0">
                <a:solidFill>
                  <a:srgbClr val="231F20"/>
                </a:solidFill>
                <a:latin typeface="Arial"/>
                <a:cs typeface="Arial"/>
              </a:rPr>
              <a:t>“I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don’t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have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professional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network.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don’t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know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anyone,”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may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000" spc="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first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reaction. </a:t>
            </a:r>
            <a:r>
              <a:rPr sz="1000" spc="-95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can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start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by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listing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everyone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know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who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potential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prospects: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family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members,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friends,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faculty,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neighbors,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classmates,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alumni,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bosses,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co-workers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community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associates.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Attend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meetings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of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organizations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field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interest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get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involved.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95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never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know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where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going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meet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someone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who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could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lead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 you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next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job.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94727" y="1716378"/>
            <a:ext cx="239959" cy="23311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0794" y="1716378"/>
            <a:ext cx="239959" cy="23311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1779" y="1716371"/>
            <a:ext cx="239959" cy="23311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2756" y="1716373"/>
            <a:ext cx="239959" cy="233115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3751" y="1716375"/>
            <a:ext cx="239959" cy="233115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20644" y="1716378"/>
            <a:ext cx="239959" cy="233115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56710" y="1716378"/>
            <a:ext cx="239959" cy="233115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47695" y="1716372"/>
            <a:ext cx="239959" cy="233115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38672" y="1716374"/>
            <a:ext cx="239959" cy="233115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1008380" y="1633862"/>
            <a:ext cx="5336540" cy="134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01520" marR="987425" indent="-969010">
              <a:lnSpc>
                <a:spcPct val="100000"/>
              </a:lnSpc>
              <a:spcBef>
                <a:spcPts val="100"/>
              </a:spcBef>
            </a:pPr>
            <a:r>
              <a:rPr sz="2400" b="1" spc="520" dirty="0">
                <a:solidFill>
                  <a:srgbClr val="231F20"/>
                </a:solidFill>
                <a:latin typeface="Calibri"/>
                <a:cs typeface="Calibri"/>
              </a:rPr>
              <a:t>Network</a:t>
            </a:r>
            <a:r>
              <a:rPr sz="2400" b="1" spc="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spc="565" dirty="0">
                <a:solidFill>
                  <a:srgbClr val="231F20"/>
                </a:solidFill>
                <a:latin typeface="Calibri"/>
                <a:cs typeface="Calibri"/>
              </a:rPr>
              <a:t>Your</a:t>
            </a:r>
            <a:r>
              <a:rPr sz="2400" b="1" spc="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spc="305" dirty="0">
                <a:solidFill>
                  <a:srgbClr val="231F20"/>
                </a:solidFill>
                <a:latin typeface="Calibri"/>
                <a:cs typeface="Calibri"/>
              </a:rPr>
              <a:t>Way </a:t>
            </a:r>
            <a:r>
              <a:rPr sz="2400" b="1" spc="-5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spc="555" dirty="0">
                <a:solidFill>
                  <a:srgbClr val="231F20"/>
                </a:solidFill>
                <a:latin typeface="Calibri"/>
                <a:cs typeface="Calibri"/>
              </a:rPr>
              <a:t>to</a:t>
            </a:r>
            <a:r>
              <a:rPr sz="2400" b="1" spc="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spc="60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2400" b="1" spc="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spc="365" dirty="0">
                <a:solidFill>
                  <a:srgbClr val="231F20"/>
                </a:solidFill>
                <a:latin typeface="Calibri"/>
                <a:cs typeface="Calibri"/>
              </a:rPr>
              <a:t>Job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000"/>
              </a:spcBef>
            </a:pP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Many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people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use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classified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ads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as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their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sole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job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search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technique.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Unfortunately,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statistics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show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that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only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10%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20%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jobs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ever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published—which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means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that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80%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90%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jobs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remain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hidden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job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market.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this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reason,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networking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remains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number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one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job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search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strategy.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22" name="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29667" y="1716376"/>
            <a:ext cx="239959" cy="233115"/>
          </a:xfrm>
          <a:prstGeom prst="rect">
            <a:avLst/>
          </a:prstGeom>
        </p:spPr>
      </p:pic>
      <p:sp>
        <p:nvSpPr>
          <p:cNvPr id="23" name="object 23"/>
          <p:cNvSpPr/>
          <p:nvPr/>
        </p:nvSpPr>
        <p:spPr>
          <a:xfrm>
            <a:off x="4935220" y="3335677"/>
            <a:ext cx="2143760" cy="5503545"/>
          </a:xfrm>
          <a:custGeom>
            <a:avLst/>
            <a:gdLst/>
            <a:ahLst/>
            <a:cxnLst/>
            <a:rect l="l" t="t" r="r" b="b"/>
            <a:pathLst>
              <a:path w="2143759" h="5503545">
                <a:moveTo>
                  <a:pt x="1978660" y="0"/>
                </a:moveTo>
                <a:lnTo>
                  <a:pt x="0" y="0"/>
                </a:lnTo>
                <a:lnTo>
                  <a:pt x="0" y="5338419"/>
                </a:lnTo>
                <a:lnTo>
                  <a:pt x="165100" y="5503519"/>
                </a:lnTo>
                <a:lnTo>
                  <a:pt x="1978660" y="5503519"/>
                </a:lnTo>
                <a:lnTo>
                  <a:pt x="2143760" y="5338419"/>
                </a:lnTo>
                <a:lnTo>
                  <a:pt x="2143760" y="165100"/>
                </a:lnTo>
                <a:lnTo>
                  <a:pt x="1978660" y="0"/>
                </a:lnTo>
                <a:close/>
              </a:path>
            </a:pathLst>
          </a:custGeom>
          <a:solidFill>
            <a:srgbClr val="FFD9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036820" y="3387135"/>
            <a:ext cx="1910714" cy="4947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8655" marR="260350" indent="-469900">
              <a:lnSpc>
                <a:spcPct val="100000"/>
              </a:lnSpc>
              <a:spcBef>
                <a:spcPts val="100"/>
              </a:spcBef>
            </a:pPr>
            <a:r>
              <a:rPr sz="1400" b="1" spc="-165" dirty="0">
                <a:solidFill>
                  <a:srgbClr val="231F20"/>
                </a:solidFill>
                <a:latin typeface="Arial"/>
                <a:cs typeface="Arial"/>
              </a:rPr>
              <a:t>QUESTIONS</a:t>
            </a:r>
            <a:r>
              <a:rPr sz="14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95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4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60" dirty="0">
                <a:solidFill>
                  <a:srgbClr val="231F20"/>
                </a:solidFill>
                <a:latin typeface="Arial"/>
                <a:cs typeface="Arial"/>
              </a:rPr>
              <a:t>ASK  </a:t>
            </a:r>
            <a:r>
              <a:rPr sz="1400" b="1" spc="-145" dirty="0">
                <a:solidFill>
                  <a:srgbClr val="231F20"/>
                </a:solidFill>
                <a:latin typeface="Arial"/>
                <a:cs typeface="Arial"/>
              </a:rPr>
              <a:t>DURING</a:t>
            </a:r>
            <a:endParaRPr sz="1400">
              <a:latin typeface="Arial"/>
              <a:cs typeface="Arial"/>
            </a:endParaRPr>
          </a:p>
          <a:p>
            <a:pPr marL="48895">
              <a:lnSpc>
                <a:spcPct val="100000"/>
              </a:lnSpc>
            </a:pPr>
            <a:r>
              <a:rPr sz="1400" b="1" spc="-175" dirty="0">
                <a:solidFill>
                  <a:srgbClr val="231F20"/>
                </a:solidFill>
                <a:latin typeface="Arial"/>
                <a:cs typeface="Arial"/>
              </a:rPr>
              <a:t>NETWORKING</a:t>
            </a:r>
            <a:r>
              <a:rPr sz="14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60" dirty="0">
                <a:solidFill>
                  <a:srgbClr val="231F20"/>
                </a:solidFill>
                <a:latin typeface="Arial"/>
                <a:cs typeface="Arial"/>
              </a:rPr>
              <a:t>MEETINGS</a:t>
            </a:r>
            <a:endParaRPr sz="1400">
              <a:latin typeface="Arial"/>
              <a:cs typeface="Arial"/>
            </a:endParaRPr>
          </a:p>
          <a:p>
            <a:pPr marL="86360" marR="6985" indent="-74295">
              <a:lnSpc>
                <a:spcPct val="100000"/>
              </a:lnSpc>
              <a:spcBef>
                <a:spcPts val="120"/>
              </a:spcBef>
              <a:buChar char="•"/>
              <a:tabLst>
                <a:tab pos="86995" algn="l"/>
              </a:tabLst>
            </a:pP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mo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(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ea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)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 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wo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?</a:t>
            </a:r>
            <a:endParaRPr sz="1000">
              <a:latin typeface="Arial"/>
              <a:cs typeface="Arial"/>
            </a:endParaRPr>
          </a:p>
          <a:p>
            <a:pPr marL="86360" marR="23495" indent="-74295">
              <a:lnSpc>
                <a:spcPct val="100000"/>
              </a:lnSpc>
              <a:spcBef>
                <a:spcPts val="900"/>
              </a:spcBef>
              <a:buChar char="•"/>
              <a:tabLst>
                <a:tab pos="86995" algn="l"/>
              </a:tabLst>
            </a:pPr>
            <a:r>
              <a:rPr sz="1000" spc="-15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4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wo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y 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week?</a:t>
            </a:r>
            <a:endParaRPr sz="1000">
              <a:latin typeface="Arial"/>
              <a:cs typeface="Arial"/>
            </a:endParaRPr>
          </a:p>
          <a:p>
            <a:pPr marL="86360" marR="102235" indent="-74295">
              <a:lnSpc>
                <a:spcPct val="100000"/>
              </a:lnSpc>
              <a:spcBef>
                <a:spcPts val="900"/>
              </a:spcBef>
              <a:buChar char="•"/>
              <a:tabLst>
                <a:tab pos="86995" algn="l"/>
              </a:tabLst>
            </a:pP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4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yp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d 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x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n 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cc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ss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?</a:t>
            </a:r>
            <a:endParaRPr sz="1000">
              <a:latin typeface="Arial"/>
              <a:cs typeface="Arial"/>
            </a:endParaRPr>
          </a:p>
          <a:p>
            <a:pPr marL="86360" marR="481330" indent="-74295">
              <a:lnSpc>
                <a:spcPct val="100000"/>
              </a:lnSpc>
              <a:spcBef>
                <a:spcPts val="900"/>
              </a:spcBef>
              <a:buChar char="•"/>
              <a:tabLst>
                <a:tab pos="86995" algn="l"/>
              </a:tabLst>
            </a:pP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 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opp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4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iti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es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?</a:t>
            </a:r>
            <a:endParaRPr sz="1000">
              <a:latin typeface="Arial"/>
              <a:cs typeface="Arial"/>
            </a:endParaRPr>
          </a:p>
          <a:p>
            <a:pPr marL="86360" marR="109220" indent="-74295">
              <a:lnSpc>
                <a:spcPct val="100000"/>
              </a:lnSpc>
              <a:spcBef>
                <a:spcPts val="900"/>
              </a:spcBef>
              <a:buChar char="•"/>
              <a:tabLst>
                <a:tab pos="86995" algn="l"/>
              </a:tabLst>
            </a:pP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n 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wo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an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2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so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?</a:t>
            </a:r>
            <a:endParaRPr sz="1000">
              <a:latin typeface="Arial"/>
              <a:cs typeface="Arial"/>
            </a:endParaRPr>
          </a:p>
          <a:p>
            <a:pPr marL="86360" marR="5080" indent="-74295">
              <a:lnSpc>
                <a:spcPct val="100000"/>
              </a:lnSpc>
              <a:spcBef>
                <a:spcPts val="900"/>
              </a:spcBef>
              <a:buChar char="•"/>
              <a:tabLst>
                <a:tab pos="86995" algn="l"/>
              </a:tabLst>
            </a:pP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op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30" dirty="0">
                <a:solidFill>
                  <a:srgbClr val="231F20"/>
                </a:solidFill>
                <a:latin typeface="Arial"/>
                <a:cs typeface="Arial"/>
              </a:rPr>
              <a:t>/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d 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company?</a:t>
            </a:r>
            <a:endParaRPr sz="1000">
              <a:latin typeface="Arial"/>
              <a:cs typeface="Arial"/>
            </a:endParaRPr>
          </a:p>
          <a:p>
            <a:pPr marL="86360" marR="215265" indent="-74295">
              <a:lnSpc>
                <a:spcPct val="100000"/>
              </a:lnSpc>
              <a:spcBef>
                <a:spcPts val="900"/>
              </a:spcBef>
              <a:buChar char="•"/>
              <a:tabLst>
                <a:tab pos="86995" algn="l"/>
              </a:tabLst>
            </a:pP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e 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2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g 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minorities?</a:t>
            </a:r>
            <a:endParaRPr sz="1000">
              <a:latin typeface="Arial"/>
              <a:cs typeface="Arial"/>
            </a:endParaRPr>
          </a:p>
          <a:p>
            <a:pPr marL="86360" marR="132080" indent="-74295">
              <a:lnSpc>
                <a:spcPct val="100000"/>
              </a:lnSpc>
              <a:spcBef>
                <a:spcPts val="900"/>
              </a:spcBef>
              <a:buChar char="•"/>
              <a:tabLst>
                <a:tab pos="86995" algn="l"/>
              </a:tabLst>
            </a:pP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dv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wou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o 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4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s 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field?</a:t>
            </a:r>
            <a:endParaRPr sz="1000">
              <a:latin typeface="Arial"/>
              <a:cs typeface="Arial"/>
            </a:endParaRPr>
          </a:p>
          <a:p>
            <a:pPr marL="86360" marR="38100" indent="-74295">
              <a:lnSpc>
                <a:spcPct val="100000"/>
              </a:lnSpc>
              <a:spcBef>
                <a:spcPts val="900"/>
              </a:spcBef>
              <a:buChar char="•"/>
              <a:tabLst>
                <a:tab pos="86995" algn="l"/>
              </a:tabLst>
            </a:pP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wou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d 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?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,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e 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2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?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188200" y="0"/>
            <a:ext cx="355600" cy="4979670"/>
          </a:xfrm>
          <a:custGeom>
            <a:avLst/>
            <a:gdLst/>
            <a:ahLst/>
            <a:cxnLst/>
            <a:rect l="l" t="t" r="r" b="b"/>
            <a:pathLst>
              <a:path w="355600" h="4979670">
                <a:moveTo>
                  <a:pt x="355600" y="0"/>
                </a:moveTo>
                <a:lnTo>
                  <a:pt x="0" y="0"/>
                </a:lnTo>
                <a:lnTo>
                  <a:pt x="0" y="4979670"/>
                </a:lnTo>
                <a:lnTo>
                  <a:pt x="355600" y="4979670"/>
                </a:lnTo>
                <a:lnTo>
                  <a:pt x="355600" y="0"/>
                </a:lnTo>
                <a:close/>
              </a:path>
            </a:pathLst>
          </a:custGeom>
          <a:solidFill>
            <a:srgbClr val="BE52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179056" y="254000"/>
            <a:ext cx="339090" cy="458406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395"/>
              </a:lnSpc>
            </a:pPr>
            <a:r>
              <a:rPr sz="2000" b="1" spc="400" dirty="0">
                <a:solidFill>
                  <a:srgbClr val="FFFFFF"/>
                </a:solidFill>
                <a:latin typeface="Calibri"/>
                <a:cs typeface="Calibri"/>
              </a:rPr>
              <a:t>Networking</a:t>
            </a:r>
            <a:r>
              <a:rPr sz="2000" b="1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70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2000" b="1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305" dirty="0">
                <a:solidFill>
                  <a:srgbClr val="FFFFFF"/>
                </a:solidFill>
                <a:latin typeface="Calibri"/>
                <a:cs typeface="Calibri"/>
              </a:rPr>
              <a:t>Self-Presentation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98280" y="9470478"/>
            <a:ext cx="947419" cy="480059"/>
            <a:chOff x="3298280" y="9470478"/>
            <a:chExt cx="947419" cy="480059"/>
          </a:xfrm>
        </p:grpSpPr>
        <p:sp>
          <p:nvSpPr>
            <p:cNvPr id="3" name="object 3"/>
            <p:cNvSpPr/>
            <p:nvPr/>
          </p:nvSpPr>
          <p:spPr>
            <a:xfrm>
              <a:off x="3304630" y="9476828"/>
              <a:ext cx="934719" cy="467359"/>
            </a:xfrm>
            <a:custGeom>
              <a:avLst/>
              <a:gdLst/>
              <a:ahLst/>
              <a:cxnLst/>
              <a:rect l="l" t="t" r="r" b="b"/>
              <a:pathLst>
                <a:path w="934720" h="467359">
                  <a:moveTo>
                    <a:pt x="467271" y="0"/>
                  </a:moveTo>
                  <a:lnTo>
                    <a:pt x="0" y="467271"/>
                  </a:lnTo>
                  <a:lnTo>
                    <a:pt x="934542" y="467271"/>
                  </a:lnTo>
                  <a:lnTo>
                    <a:pt x="467271" y="0"/>
                  </a:lnTo>
                  <a:close/>
                </a:path>
              </a:pathLst>
            </a:custGeom>
            <a:solidFill>
              <a:srgbClr val="FDB9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04630" y="9476828"/>
              <a:ext cx="934719" cy="467359"/>
            </a:xfrm>
            <a:custGeom>
              <a:avLst/>
              <a:gdLst/>
              <a:ahLst/>
              <a:cxnLst/>
              <a:rect l="l" t="t" r="r" b="b"/>
              <a:pathLst>
                <a:path w="934720" h="467359">
                  <a:moveTo>
                    <a:pt x="934542" y="467271"/>
                  </a:moveTo>
                  <a:lnTo>
                    <a:pt x="467271" y="0"/>
                  </a:lnTo>
                  <a:lnTo>
                    <a:pt x="0" y="467271"/>
                  </a:lnTo>
                </a:path>
              </a:pathLst>
            </a:custGeom>
            <a:ln w="126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664205" y="9591927"/>
            <a:ext cx="2095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15" dirty="0">
                <a:solidFill>
                  <a:srgbClr val="231F20"/>
                </a:solidFill>
                <a:latin typeface="Calibri"/>
                <a:cs typeface="Calibri"/>
              </a:rPr>
              <a:t>10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4826" y="9657866"/>
            <a:ext cx="10287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Career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Planning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Guide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9600" y="3647184"/>
            <a:ext cx="3083560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0" marR="5080" indent="-1905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231F20"/>
                </a:solidFill>
                <a:latin typeface="Arial"/>
                <a:cs typeface="Arial"/>
              </a:rPr>
              <a:t>3.</a:t>
            </a:r>
            <a:r>
              <a:rPr sz="10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Arial"/>
                <a:cs typeface="Arial"/>
              </a:rPr>
              <a:t>Be 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Professional</a:t>
            </a:r>
            <a:r>
              <a:rPr sz="10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Ask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your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networking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prospects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for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advice—not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for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job.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Your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networking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meetings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should 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be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source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career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information,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advice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contacts.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Start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2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3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nc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ou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3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h</a:t>
            </a:r>
            <a:r>
              <a:rPr sz="1000" spc="-13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nd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2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13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,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2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c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3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3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 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warm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smile.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Focus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 on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asking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one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thing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at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time.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Your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contacts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expect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represent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yourself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your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best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fo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2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9600" y="4866384"/>
            <a:ext cx="3020060" cy="154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0" marR="5080" indent="-190500">
              <a:lnSpc>
                <a:spcPct val="100000"/>
              </a:lnSpc>
              <a:spcBef>
                <a:spcPts val="100"/>
              </a:spcBef>
            </a:pPr>
            <a:r>
              <a:rPr sz="1000" b="1" spc="5" dirty="0">
                <a:solidFill>
                  <a:srgbClr val="231F20"/>
                </a:solidFill>
                <a:latin typeface="Arial"/>
                <a:cs typeface="Arial"/>
              </a:rPr>
              <a:t>4</a:t>
            </a:r>
            <a:r>
              <a:rPr sz="1000" b="1" dirty="0">
                <a:solidFill>
                  <a:srgbClr val="231F20"/>
                </a:solidFill>
                <a:latin typeface="Arial"/>
                <a:cs typeface="Arial"/>
              </a:rPr>
              <a:t>. </a:t>
            </a:r>
            <a:r>
              <a:rPr sz="1000" b="1" spc="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5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b="1" spc="-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b="1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b="1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b="1" spc="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b="1" dirty="0">
                <a:solidFill>
                  <a:srgbClr val="231F20"/>
                </a:solidFill>
                <a:latin typeface="Arial"/>
                <a:cs typeface="Arial"/>
              </a:rPr>
              <a:t>ent </a:t>
            </a:r>
            <a:r>
              <a:rPr sz="10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He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2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,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9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h  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65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5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, 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nd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s 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sc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2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3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wo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g 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does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not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provide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immediate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results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instant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answers.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She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advises,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“Be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prepared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for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slow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down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after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get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started.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Stay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politely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persistent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leads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build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momentum.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Networking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like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gardening: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95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do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not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plant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seed,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quickly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harvest.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Networking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qu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lti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2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4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4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e 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4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1000" spc="55" dirty="0">
                <a:solidFill>
                  <a:srgbClr val="231F20"/>
                </a:solidFill>
                <a:latin typeface="Arial"/>
                <a:cs typeface="Arial"/>
              </a:rPr>
              <a:t>”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9600" y="6542785"/>
            <a:ext cx="304927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0" marR="5080" indent="-190500">
              <a:lnSpc>
                <a:spcPct val="100000"/>
              </a:lnSpc>
              <a:spcBef>
                <a:spcPts val="100"/>
              </a:spcBef>
            </a:pPr>
            <a:r>
              <a:rPr sz="1000" b="1" spc="5" dirty="0">
                <a:solidFill>
                  <a:srgbClr val="231F20"/>
                </a:solidFill>
                <a:latin typeface="Arial"/>
                <a:cs typeface="Arial"/>
              </a:rPr>
              <a:t>5</a:t>
            </a:r>
            <a:r>
              <a:rPr sz="1000" b="1" dirty="0">
                <a:solidFill>
                  <a:srgbClr val="231F20"/>
                </a:solidFill>
                <a:latin typeface="Arial"/>
                <a:cs typeface="Arial"/>
              </a:rPr>
              <a:t>. </a:t>
            </a:r>
            <a:r>
              <a:rPr sz="1000" b="1" spc="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5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b="1" spc="-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b="1" spc="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b="1" spc="-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b="1" spc="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b="1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b="1" spc="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b="1" dirty="0">
                <a:solidFill>
                  <a:srgbClr val="231F20"/>
                </a:solidFill>
                <a:latin typeface="Arial"/>
                <a:cs typeface="Arial"/>
              </a:rPr>
              <a:t>d on </a:t>
            </a:r>
            <a:r>
              <a:rPr sz="1000" b="1" spc="10" dirty="0">
                <a:solidFill>
                  <a:srgbClr val="231F20"/>
                </a:solidFill>
                <a:latin typeface="Arial"/>
                <a:cs typeface="Arial"/>
              </a:rPr>
              <a:t>Q</a:t>
            </a:r>
            <a:r>
              <a:rPr sz="1000" b="1" spc="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b="1" spc="-5" dirty="0">
                <a:solidFill>
                  <a:srgbClr val="231F20"/>
                </a:solidFill>
                <a:latin typeface="Arial"/>
                <a:cs typeface="Arial"/>
              </a:rPr>
              <a:t>al</a:t>
            </a:r>
            <a:r>
              <a:rPr sz="1000" b="1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b="1" spc="2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b="1" spc="1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b="1" spc="45" dirty="0">
                <a:solidFill>
                  <a:srgbClr val="231F20"/>
                </a:solidFill>
                <a:latin typeface="Arial"/>
                <a:cs typeface="Arial"/>
              </a:rPr>
              <a:t>—</a:t>
            </a:r>
            <a:r>
              <a:rPr sz="1000" b="1" spc="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b="1" dirty="0">
                <a:solidFill>
                  <a:srgbClr val="231F20"/>
                </a:solidFill>
                <a:latin typeface="Arial"/>
                <a:cs typeface="Arial"/>
              </a:rPr>
              <a:t>ot </a:t>
            </a:r>
            <a:r>
              <a:rPr sz="1000" b="1" spc="10" dirty="0">
                <a:solidFill>
                  <a:srgbClr val="231F20"/>
                </a:solidFill>
                <a:latin typeface="Arial"/>
                <a:cs typeface="Arial"/>
              </a:rPr>
              <a:t>Q</a:t>
            </a:r>
            <a:r>
              <a:rPr sz="1000" b="1" spc="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b="1" dirty="0">
                <a:solidFill>
                  <a:srgbClr val="231F20"/>
                </a:solidFill>
                <a:latin typeface="Arial"/>
                <a:cs typeface="Arial"/>
              </a:rPr>
              <a:t>an</a:t>
            </a:r>
            <a:r>
              <a:rPr sz="1000" b="1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b="1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b="1" spc="2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b="1" spc="-5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e 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group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setting,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circulate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meet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people,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but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don’t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try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talk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to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everyone.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It’s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better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have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few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meaningful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onv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2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5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0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4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ons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’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g 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people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already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know;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you’re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unlikely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to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build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new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contacts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that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way.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If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at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reception,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sure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to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wear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nametag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collect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or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exchange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business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cards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2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op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52900" y="3647184"/>
            <a:ext cx="2969260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0" marR="5080" indent="-190500">
              <a:lnSpc>
                <a:spcPct val="100000"/>
              </a:lnSpc>
              <a:spcBef>
                <a:spcPts val="100"/>
              </a:spcBef>
            </a:pPr>
            <a:r>
              <a:rPr sz="1000" b="1" spc="5" dirty="0">
                <a:solidFill>
                  <a:srgbClr val="231F20"/>
                </a:solidFill>
                <a:latin typeface="Arial"/>
                <a:cs typeface="Arial"/>
              </a:rPr>
              <a:t>6</a:t>
            </a:r>
            <a:r>
              <a:rPr sz="1000" b="1" dirty="0">
                <a:solidFill>
                  <a:srgbClr val="231F20"/>
                </a:solidFill>
                <a:latin typeface="Arial"/>
                <a:cs typeface="Arial"/>
              </a:rPr>
              <a:t>. </a:t>
            </a:r>
            <a:r>
              <a:rPr sz="1000" b="1" spc="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5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b="1" spc="-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b="1" dirty="0">
                <a:solidFill>
                  <a:srgbClr val="231F20"/>
                </a:solidFill>
                <a:latin typeface="Arial"/>
                <a:cs typeface="Arial"/>
              </a:rPr>
              <a:t> Re</a:t>
            </a:r>
            <a:r>
              <a:rPr sz="1000" b="1" spc="5" dirty="0">
                <a:solidFill>
                  <a:srgbClr val="231F20"/>
                </a:solidFill>
                <a:latin typeface="Arial"/>
                <a:cs typeface="Arial"/>
              </a:rPr>
              <a:t>fe</a:t>
            </a:r>
            <a:r>
              <a:rPr sz="1000" b="1" spc="-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b="1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b="1" spc="-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b="1" spc="2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b="1" spc="40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1000" b="1" spc="1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b="1" dirty="0">
                <a:solidFill>
                  <a:srgbClr val="231F20"/>
                </a:solidFill>
                <a:latin typeface="Arial"/>
                <a:cs typeface="Arial"/>
              </a:rPr>
              <a:t>ent</a:t>
            </a:r>
            <a:r>
              <a:rPr sz="1000" b="1" spc="5" dirty="0">
                <a:solidFill>
                  <a:srgbClr val="231F20"/>
                </a:solidFill>
                <a:latin typeface="Arial"/>
                <a:cs typeface="Arial"/>
              </a:rPr>
              <a:t>ere</a:t>
            </a:r>
            <a:r>
              <a:rPr sz="1000" b="1" dirty="0">
                <a:solidFill>
                  <a:srgbClr val="231F20"/>
                </a:solidFill>
                <a:latin typeface="Arial"/>
                <a:cs typeface="Arial"/>
              </a:rPr>
              <a:t>d </a:t>
            </a:r>
            <a:r>
              <a:rPr sz="10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2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e 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3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wo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j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ob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,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e 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or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she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may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know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someone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who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is hiring.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key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is to </a:t>
            </a:r>
            <a:r>
              <a:rPr sz="1000" spc="-2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x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x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3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wo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k 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obtaining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additional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referrals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each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time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meet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 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2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o  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52900" y="4866384"/>
            <a:ext cx="3086735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0" marR="5080" indent="-190500">
              <a:lnSpc>
                <a:spcPct val="100000"/>
              </a:lnSpc>
              <a:spcBef>
                <a:spcPts val="100"/>
              </a:spcBef>
            </a:pPr>
            <a:r>
              <a:rPr sz="1000" b="1" spc="-90" dirty="0">
                <a:solidFill>
                  <a:srgbClr val="231F20"/>
                </a:solidFill>
                <a:latin typeface="Arial"/>
                <a:cs typeface="Arial"/>
              </a:rPr>
              <a:t>7</a:t>
            </a:r>
            <a:r>
              <a:rPr sz="1000" b="1" dirty="0">
                <a:solidFill>
                  <a:srgbClr val="231F20"/>
                </a:solidFill>
                <a:latin typeface="Arial"/>
                <a:cs typeface="Arial"/>
              </a:rPr>
              <a:t>.  </a:t>
            </a:r>
            <a:r>
              <a:rPr sz="1000" b="1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5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b="1" spc="-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b="1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b="1" spc="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b="1" spc="-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b="1" spc="5" dirty="0">
                <a:solidFill>
                  <a:srgbClr val="231F20"/>
                </a:solidFill>
                <a:latin typeface="Arial"/>
                <a:cs typeface="Arial"/>
              </a:rPr>
              <a:t>ct</a:t>
            </a:r>
            <a:r>
              <a:rPr sz="1000" b="1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b="1" spc="-1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b="1" spc="-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9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2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z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2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 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3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wo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ngs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2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2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d 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update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frequently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names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of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leads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given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 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 </a:t>
            </a:r>
            <a:r>
              <a:rPr sz="1000" spc="-9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k  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can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follow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up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conversation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phone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call,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or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even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better,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more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in-depth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meeting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near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future.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52900" y="6085584"/>
            <a:ext cx="299656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0" marR="5080" indent="-190500">
              <a:lnSpc>
                <a:spcPct val="100000"/>
              </a:lnSpc>
              <a:spcBef>
                <a:spcPts val="100"/>
              </a:spcBef>
            </a:pPr>
            <a:r>
              <a:rPr sz="1000" b="1" spc="10" dirty="0">
                <a:solidFill>
                  <a:srgbClr val="231F20"/>
                </a:solidFill>
                <a:latin typeface="Arial"/>
                <a:cs typeface="Arial"/>
              </a:rPr>
              <a:t>8</a:t>
            </a:r>
            <a:r>
              <a:rPr sz="1000" b="1" dirty="0">
                <a:solidFill>
                  <a:srgbClr val="231F20"/>
                </a:solidFill>
                <a:latin typeface="Arial"/>
                <a:cs typeface="Arial"/>
              </a:rPr>
              <a:t>. </a:t>
            </a:r>
            <a:r>
              <a:rPr sz="1000" b="1" spc="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5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b="1" spc="-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1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b="1" spc="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b="1" dirty="0">
                <a:solidFill>
                  <a:srgbClr val="231F20"/>
                </a:solidFill>
                <a:latin typeface="Arial"/>
                <a:cs typeface="Arial"/>
              </a:rPr>
              <a:t>dicat</a:t>
            </a:r>
            <a:r>
              <a:rPr sz="1000" b="1" spc="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b="1" dirty="0">
                <a:solidFill>
                  <a:srgbClr val="231F20"/>
                </a:solidFill>
                <a:latin typeface="Arial"/>
                <a:cs typeface="Arial"/>
              </a:rPr>
              <a:t>d </a:t>
            </a:r>
            <a:r>
              <a:rPr sz="1000" b="1" spc="-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b="1" dirty="0">
                <a:solidFill>
                  <a:srgbClr val="231F20"/>
                </a:solidFill>
                <a:latin typeface="Arial"/>
                <a:cs typeface="Arial"/>
              </a:rPr>
              <a:t>o </a:t>
            </a:r>
            <a:r>
              <a:rPr sz="1000" b="1" spc="1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b="1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b="1" spc="2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b="1" spc="-1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b="1" spc="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b="1" spc="-1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b="1" dirty="0">
                <a:solidFill>
                  <a:srgbClr val="231F20"/>
                </a:solidFill>
                <a:latin typeface="Arial"/>
                <a:cs typeface="Arial"/>
              </a:rPr>
              <a:t>king </a:t>
            </a:r>
            <a:r>
              <a:rPr sz="10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mp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4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2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, 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networking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should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be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ongoing. </a:t>
            </a:r>
            <a:r>
              <a:rPr sz="1000" spc="-95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will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want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stay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touch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contacts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over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long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haul—not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just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when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3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wo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4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  l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er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75100" y="6999985"/>
            <a:ext cx="30822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i="1" spc="-5" dirty="0">
                <a:solidFill>
                  <a:srgbClr val="231F20"/>
                </a:solidFill>
                <a:latin typeface="Arial"/>
                <a:cs typeface="Arial"/>
              </a:rPr>
              <a:t>Written </a:t>
            </a:r>
            <a:r>
              <a:rPr sz="1000" i="1" spc="10" dirty="0">
                <a:solidFill>
                  <a:srgbClr val="231F20"/>
                </a:solidFill>
                <a:latin typeface="Arial"/>
                <a:cs typeface="Arial"/>
              </a:rPr>
              <a:t>by </a:t>
            </a:r>
            <a:r>
              <a:rPr sz="1000" i="1" spc="-10" dirty="0">
                <a:solidFill>
                  <a:srgbClr val="231F20"/>
                </a:solidFill>
                <a:latin typeface="Arial"/>
                <a:cs typeface="Arial"/>
              </a:rPr>
              <a:t>Thomas </a:t>
            </a:r>
            <a:r>
              <a:rPr sz="1000" i="1" dirty="0">
                <a:solidFill>
                  <a:srgbClr val="231F20"/>
                </a:solidFill>
                <a:latin typeface="Arial"/>
                <a:cs typeface="Arial"/>
              </a:rPr>
              <a:t>J. Denham, </a:t>
            </a:r>
            <a:r>
              <a:rPr sz="1000" i="1" spc="5" dirty="0">
                <a:solidFill>
                  <a:srgbClr val="231F20"/>
                </a:solidFill>
                <a:latin typeface="Arial"/>
                <a:cs typeface="Arial"/>
              </a:rPr>
              <a:t>managing </a:t>
            </a:r>
            <a:r>
              <a:rPr sz="1000" i="1" spc="10" dirty="0">
                <a:solidFill>
                  <a:srgbClr val="231F20"/>
                </a:solidFill>
                <a:latin typeface="Arial"/>
                <a:cs typeface="Arial"/>
              </a:rPr>
              <a:t>partner </a:t>
            </a:r>
            <a:r>
              <a:rPr sz="1000" i="1" spc="1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000" i="1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5" dirty="0">
                <a:solidFill>
                  <a:srgbClr val="231F20"/>
                </a:solidFill>
                <a:latin typeface="Arial"/>
                <a:cs typeface="Arial"/>
              </a:rPr>
              <a:t>career</a:t>
            </a:r>
            <a:r>
              <a:rPr sz="1000" i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5" dirty="0">
                <a:solidFill>
                  <a:srgbClr val="231F20"/>
                </a:solidFill>
                <a:latin typeface="Arial"/>
                <a:cs typeface="Arial"/>
              </a:rPr>
              <a:t>counselor</a:t>
            </a:r>
            <a:r>
              <a:rPr sz="1000" i="1" dirty="0">
                <a:solidFill>
                  <a:srgbClr val="231F20"/>
                </a:solidFill>
                <a:latin typeface="Arial"/>
                <a:cs typeface="Arial"/>
              </a:rPr>
              <a:t> of Careers in </a:t>
            </a:r>
            <a:r>
              <a:rPr sz="1000" i="1" spc="-15" dirty="0">
                <a:solidFill>
                  <a:srgbClr val="231F20"/>
                </a:solidFill>
                <a:latin typeface="Arial"/>
                <a:cs typeface="Arial"/>
              </a:rPr>
              <a:t>Transition</a:t>
            </a:r>
            <a:r>
              <a:rPr sz="1000" i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srgbClr val="231F20"/>
                </a:solidFill>
                <a:latin typeface="Arial"/>
                <a:cs typeface="Arial"/>
              </a:rPr>
              <a:t>LLC.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080000" y="719296"/>
            <a:ext cx="2159000" cy="2526030"/>
          </a:xfrm>
          <a:custGeom>
            <a:avLst/>
            <a:gdLst/>
            <a:ahLst/>
            <a:cxnLst/>
            <a:rect l="l" t="t" r="r" b="b"/>
            <a:pathLst>
              <a:path w="2159000" h="2526030">
                <a:moveTo>
                  <a:pt x="1993900" y="0"/>
                </a:moveTo>
                <a:lnTo>
                  <a:pt x="0" y="0"/>
                </a:lnTo>
                <a:lnTo>
                  <a:pt x="0" y="2360930"/>
                </a:lnTo>
                <a:lnTo>
                  <a:pt x="165100" y="2526030"/>
                </a:lnTo>
                <a:lnTo>
                  <a:pt x="1993900" y="2526030"/>
                </a:lnTo>
                <a:lnTo>
                  <a:pt x="2159000" y="2360930"/>
                </a:lnTo>
                <a:lnTo>
                  <a:pt x="2159000" y="165100"/>
                </a:lnTo>
                <a:lnTo>
                  <a:pt x="1993900" y="0"/>
                </a:lnTo>
                <a:close/>
              </a:path>
            </a:pathLst>
          </a:custGeom>
          <a:solidFill>
            <a:srgbClr val="FFD9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181600" y="770753"/>
            <a:ext cx="1927860" cy="2397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2280" marR="303530" indent="-225425">
              <a:lnSpc>
                <a:spcPct val="100000"/>
              </a:lnSpc>
              <a:spcBef>
                <a:spcPts val="100"/>
              </a:spcBef>
            </a:pPr>
            <a:r>
              <a:rPr sz="1400" b="1" spc="-140" dirty="0">
                <a:solidFill>
                  <a:srgbClr val="231F20"/>
                </a:solidFill>
                <a:latin typeface="Arial"/>
                <a:cs typeface="Arial"/>
              </a:rPr>
              <a:t>DO’S</a:t>
            </a:r>
            <a:r>
              <a:rPr sz="14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80" dirty="0">
                <a:solidFill>
                  <a:srgbClr val="231F20"/>
                </a:solidFill>
                <a:latin typeface="Arial"/>
                <a:cs typeface="Arial"/>
              </a:rPr>
              <a:t>&amp;</a:t>
            </a:r>
            <a:r>
              <a:rPr sz="14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231F20"/>
                </a:solidFill>
                <a:latin typeface="Arial"/>
                <a:cs typeface="Arial"/>
              </a:rPr>
              <a:t>DON’TS</a:t>
            </a:r>
            <a:r>
              <a:rPr sz="14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231F20"/>
                </a:solidFill>
                <a:latin typeface="Arial"/>
                <a:cs typeface="Arial"/>
              </a:rPr>
              <a:t>OF  </a:t>
            </a:r>
            <a:r>
              <a:rPr sz="1400" b="1" spc="-175" dirty="0">
                <a:solidFill>
                  <a:srgbClr val="231F20"/>
                </a:solidFill>
                <a:latin typeface="Arial"/>
                <a:cs typeface="Arial"/>
              </a:rPr>
              <a:t>NETWORKING</a:t>
            </a:r>
            <a:endParaRPr sz="1400">
              <a:latin typeface="Arial"/>
              <a:cs typeface="Arial"/>
            </a:endParaRPr>
          </a:p>
          <a:p>
            <a:pPr marL="86360" marR="5080" indent="-74295">
              <a:lnSpc>
                <a:spcPct val="100000"/>
              </a:lnSpc>
              <a:spcBef>
                <a:spcPts val="120"/>
              </a:spcBef>
              <a:buChar char="•"/>
              <a:tabLst>
                <a:tab pos="86995" algn="l"/>
              </a:tabLst>
            </a:pP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 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2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e 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nd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wh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4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86360" indent="-74295">
              <a:lnSpc>
                <a:spcPct val="100000"/>
              </a:lnSpc>
              <a:spcBef>
                <a:spcPts val="500"/>
              </a:spcBef>
              <a:buChar char="•"/>
              <a:tabLst>
                <a:tab pos="86995" algn="l"/>
              </a:tabLst>
            </a:pP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op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86360" marR="8890" indent="-74295">
              <a:lnSpc>
                <a:spcPct val="100000"/>
              </a:lnSpc>
              <a:spcBef>
                <a:spcPts val="500"/>
              </a:spcBef>
              <a:buChar char="•"/>
              <a:tabLst>
                <a:tab pos="86995" algn="l"/>
              </a:tabLst>
            </a:pP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’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5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;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u 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op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,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  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po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86360" marR="229235" indent="-74295">
              <a:lnSpc>
                <a:spcPct val="100000"/>
              </a:lnSpc>
              <a:spcBef>
                <a:spcPts val="500"/>
              </a:spcBef>
              <a:buChar char="•"/>
              <a:tabLst>
                <a:tab pos="86995" algn="l"/>
              </a:tabLst>
            </a:pP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’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2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 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wh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86995" marR="288290" indent="-86995">
              <a:lnSpc>
                <a:spcPct val="100000"/>
              </a:lnSpc>
              <a:spcBef>
                <a:spcPts val="500"/>
              </a:spcBef>
              <a:buChar char="•"/>
              <a:tabLst>
                <a:tab pos="86995" algn="l"/>
              </a:tabLst>
            </a:pP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Don’t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pass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up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opportunities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network.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917204" cy="3244164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1922383" y="8311994"/>
            <a:ext cx="3607435" cy="685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3925" marR="19685" indent="-911860">
              <a:lnSpc>
                <a:spcPct val="100000"/>
              </a:lnSpc>
              <a:spcBef>
                <a:spcPts val="100"/>
              </a:spcBef>
            </a:pPr>
            <a:r>
              <a:rPr sz="1600" b="1" i="1" spc="-114" dirty="0">
                <a:solidFill>
                  <a:srgbClr val="231F20"/>
                </a:solidFill>
                <a:latin typeface="Arial"/>
                <a:cs typeface="Arial"/>
              </a:rPr>
              <a:t>“The</a:t>
            </a:r>
            <a:r>
              <a:rPr sz="16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i="1" spc="-114" dirty="0">
                <a:solidFill>
                  <a:srgbClr val="231F20"/>
                </a:solidFill>
                <a:latin typeface="Arial"/>
                <a:cs typeface="Arial"/>
              </a:rPr>
              <a:t>trouble</a:t>
            </a:r>
            <a:r>
              <a:rPr sz="16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i="1" spc="-35" dirty="0">
                <a:solidFill>
                  <a:srgbClr val="231F20"/>
                </a:solidFill>
                <a:latin typeface="Arial"/>
                <a:cs typeface="Arial"/>
              </a:rPr>
              <a:t>is,</a:t>
            </a:r>
            <a:r>
              <a:rPr sz="1600" b="1" i="1" spc="-45" dirty="0">
                <a:solidFill>
                  <a:srgbClr val="231F20"/>
                </a:solidFill>
                <a:latin typeface="Arial"/>
                <a:cs typeface="Arial"/>
              </a:rPr>
              <a:t> if </a:t>
            </a:r>
            <a:r>
              <a:rPr sz="1600" b="1" i="1" spc="-18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6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i="1" spc="-180" dirty="0">
                <a:solidFill>
                  <a:srgbClr val="231F20"/>
                </a:solidFill>
                <a:latin typeface="Arial"/>
                <a:cs typeface="Arial"/>
              </a:rPr>
              <a:t>do</a:t>
            </a:r>
            <a:r>
              <a:rPr sz="16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i="1" spc="-150" dirty="0">
                <a:solidFill>
                  <a:srgbClr val="231F20"/>
                </a:solidFill>
                <a:latin typeface="Arial"/>
                <a:cs typeface="Arial"/>
              </a:rPr>
              <a:t>not</a:t>
            </a:r>
            <a:r>
              <a:rPr sz="16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i="1" spc="-114" dirty="0">
                <a:solidFill>
                  <a:srgbClr val="231F20"/>
                </a:solidFill>
                <a:latin typeface="Arial"/>
                <a:cs typeface="Arial"/>
              </a:rPr>
              <a:t>risk</a:t>
            </a:r>
            <a:r>
              <a:rPr sz="16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i="1" spc="-105" dirty="0">
                <a:solidFill>
                  <a:srgbClr val="231F20"/>
                </a:solidFill>
                <a:latin typeface="Arial"/>
                <a:cs typeface="Arial"/>
              </a:rPr>
              <a:t>anything, </a:t>
            </a:r>
            <a:r>
              <a:rPr sz="1600" b="1" i="1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i="1" spc="-18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6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i="1" spc="-114" dirty="0">
                <a:solidFill>
                  <a:srgbClr val="231F20"/>
                </a:solidFill>
                <a:latin typeface="Arial"/>
                <a:cs typeface="Arial"/>
              </a:rPr>
              <a:t>risk</a:t>
            </a:r>
            <a:r>
              <a:rPr sz="16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i="1" spc="-135" dirty="0">
                <a:solidFill>
                  <a:srgbClr val="231F20"/>
                </a:solidFill>
                <a:latin typeface="Arial"/>
                <a:cs typeface="Arial"/>
              </a:rPr>
              <a:t>even</a:t>
            </a:r>
            <a:r>
              <a:rPr sz="16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i="1" spc="-75" dirty="0">
                <a:solidFill>
                  <a:srgbClr val="231F20"/>
                </a:solidFill>
                <a:latin typeface="Arial"/>
                <a:cs typeface="Arial"/>
              </a:rPr>
              <a:t>more.”</a:t>
            </a:r>
            <a:endParaRPr sz="1600">
              <a:latin typeface="Arial"/>
              <a:cs typeface="Arial"/>
            </a:endParaRPr>
          </a:p>
          <a:p>
            <a:pPr marR="5080" algn="r">
              <a:lnSpc>
                <a:spcPts val="1360"/>
              </a:lnSpc>
            </a:pPr>
            <a:r>
              <a:rPr sz="1200" b="1" spc="-70" dirty="0">
                <a:solidFill>
                  <a:srgbClr val="231F20"/>
                </a:solidFill>
                <a:latin typeface="Arial"/>
                <a:cs typeface="Arial"/>
              </a:rPr>
              <a:t>–</a:t>
            </a:r>
            <a:r>
              <a:rPr sz="12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-95" dirty="0">
                <a:solidFill>
                  <a:srgbClr val="231F20"/>
                </a:solidFill>
                <a:latin typeface="Arial"/>
                <a:cs typeface="Arial"/>
              </a:rPr>
              <a:t>Erica</a:t>
            </a:r>
            <a:r>
              <a:rPr sz="12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-135" dirty="0">
                <a:solidFill>
                  <a:srgbClr val="231F20"/>
                </a:solidFill>
                <a:latin typeface="Arial"/>
                <a:cs typeface="Arial"/>
              </a:rPr>
              <a:t>Jong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26105" y="9591927"/>
            <a:ext cx="2095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15" dirty="0">
                <a:solidFill>
                  <a:srgbClr val="231F20"/>
                </a:solidFill>
                <a:latin typeface="Calibri"/>
                <a:cs typeface="Calibri"/>
              </a:rPr>
              <a:t>11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02627" y="9657866"/>
            <a:ext cx="15024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231F20"/>
                </a:solidFill>
                <a:latin typeface="Arial"/>
                <a:cs typeface="Arial"/>
                <a:hlinkClick r:id="rId2"/>
              </a:rPr>
              <a:t>www.riohondo.edu/career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-center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88200" y="0"/>
            <a:ext cx="355600" cy="4979670"/>
          </a:xfrm>
          <a:custGeom>
            <a:avLst/>
            <a:gdLst/>
            <a:ahLst/>
            <a:cxnLst/>
            <a:rect l="l" t="t" r="r" b="b"/>
            <a:pathLst>
              <a:path w="355600" h="4979670">
                <a:moveTo>
                  <a:pt x="355600" y="0"/>
                </a:moveTo>
                <a:lnTo>
                  <a:pt x="0" y="0"/>
                </a:lnTo>
                <a:lnTo>
                  <a:pt x="0" y="4979670"/>
                </a:lnTo>
                <a:lnTo>
                  <a:pt x="355600" y="4979670"/>
                </a:lnTo>
                <a:lnTo>
                  <a:pt x="355600" y="0"/>
                </a:lnTo>
                <a:close/>
              </a:path>
            </a:pathLst>
          </a:custGeom>
          <a:solidFill>
            <a:srgbClr val="BE52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179056" y="254000"/>
            <a:ext cx="339090" cy="458406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395"/>
              </a:lnSpc>
            </a:pPr>
            <a:r>
              <a:rPr sz="2000" b="1" spc="400" dirty="0">
                <a:solidFill>
                  <a:srgbClr val="FFFFFF"/>
                </a:solidFill>
                <a:latin typeface="Calibri"/>
                <a:cs typeface="Calibri"/>
              </a:rPr>
              <a:t>Networking</a:t>
            </a:r>
            <a:r>
              <a:rPr sz="2000" b="1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70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2000" b="1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305" dirty="0">
                <a:solidFill>
                  <a:srgbClr val="FFFFFF"/>
                </a:solidFill>
                <a:latin typeface="Calibri"/>
                <a:cs typeface="Calibri"/>
              </a:rPr>
              <a:t>Self-Presentation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2952" y="306678"/>
            <a:ext cx="239959" cy="23311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9019" y="306678"/>
            <a:ext cx="239959" cy="23311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0004" y="306671"/>
            <a:ext cx="239959" cy="23311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80981" y="306673"/>
            <a:ext cx="239959" cy="23311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71976" y="306675"/>
            <a:ext cx="239959" cy="233115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53795" marR="5080" indent="-349885">
              <a:lnSpc>
                <a:spcPct val="100000"/>
              </a:lnSpc>
              <a:spcBef>
                <a:spcPts val="100"/>
              </a:spcBef>
            </a:pPr>
            <a:r>
              <a:rPr spc="565" dirty="0"/>
              <a:t>Your</a:t>
            </a:r>
            <a:r>
              <a:rPr spc="30" dirty="0"/>
              <a:t> </a:t>
            </a:r>
            <a:r>
              <a:rPr spc="425" dirty="0"/>
              <a:t>60-Second </a:t>
            </a:r>
            <a:r>
              <a:rPr spc="-525" dirty="0"/>
              <a:t> </a:t>
            </a:r>
            <a:r>
              <a:rPr spc="440" dirty="0"/>
              <a:t>Commercial</a:t>
            </a: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52418" y="306678"/>
            <a:ext cx="239959" cy="23311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88485" y="306678"/>
            <a:ext cx="239959" cy="23311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79470" y="306672"/>
            <a:ext cx="239959" cy="23311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70447" y="306674"/>
            <a:ext cx="239959" cy="233115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61441" y="306676"/>
            <a:ext cx="239959" cy="233115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304800" y="1557807"/>
            <a:ext cx="6781800" cy="259079"/>
          </a:xfrm>
          <a:custGeom>
            <a:avLst/>
            <a:gdLst/>
            <a:ahLst/>
            <a:cxnLst/>
            <a:rect l="l" t="t" r="r" b="b"/>
            <a:pathLst>
              <a:path w="6781800" h="259080">
                <a:moveTo>
                  <a:pt x="6629400" y="0"/>
                </a:moveTo>
                <a:lnTo>
                  <a:pt x="152400" y="0"/>
                </a:lnTo>
                <a:lnTo>
                  <a:pt x="0" y="129539"/>
                </a:lnTo>
                <a:lnTo>
                  <a:pt x="152400" y="259079"/>
                </a:lnTo>
                <a:lnTo>
                  <a:pt x="6629400" y="259079"/>
                </a:lnTo>
                <a:lnTo>
                  <a:pt x="6781800" y="129539"/>
                </a:lnTo>
                <a:lnTo>
                  <a:pt x="6629400" y="0"/>
                </a:lnTo>
                <a:close/>
              </a:path>
            </a:pathLst>
          </a:custGeom>
          <a:solidFill>
            <a:srgbClr val="FDB9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92100" y="1072667"/>
            <a:ext cx="6795770" cy="2814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Use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following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guidelines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develop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an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introduction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when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meeting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employers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during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interviews,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career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fairs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other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networking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events.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goal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is to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create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positive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lasting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impression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in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brief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amount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time.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600" b="1" spc="-200" dirty="0">
                <a:solidFill>
                  <a:srgbClr val="231F20"/>
                </a:solidFill>
                <a:latin typeface="Arial"/>
                <a:cs typeface="Arial"/>
              </a:rPr>
              <a:t>STEP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90" dirty="0">
                <a:solidFill>
                  <a:srgbClr val="231F20"/>
                </a:solidFill>
                <a:latin typeface="Arial"/>
                <a:cs typeface="Arial"/>
              </a:rPr>
              <a:t>1: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225" dirty="0">
                <a:solidFill>
                  <a:srgbClr val="231F20"/>
                </a:solidFill>
                <a:latin typeface="Arial"/>
                <a:cs typeface="Arial"/>
              </a:rPr>
              <a:t>RESEARCH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21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200" dirty="0">
                <a:solidFill>
                  <a:srgbClr val="231F20"/>
                </a:solidFill>
                <a:latin typeface="Arial"/>
                <a:cs typeface="Arial"/>
              </a:rPr>
              <a:t>EMPLOYER</a:t>
            </a:r>
            <a:endParaRPr sz="1600">
              <a:latin typeface="Arial"/>
              <a:cs typeface="Arial"/>
            </a:endParaRPr>
          </a:p>
          <a:p>
            <a:pPr marL="165100" marR="91440" indent="-153035">
              <a:lnSpc>
                <a:spcPct val="100000"/>
              </a:lnSpc>
              <a:spcBef>
                <a:spcPts val="525"/>
              </a:spcBef>
              <a:buAutoNum type="arabicPeriod"/>
              <a:tabLst>
                <a:tab pos="165735" algn="l"/>
              </a:tabLst>
            </a:pP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Preview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list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of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organizations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participating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event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plan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strategy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day.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Put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together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an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“A”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list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“B”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list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of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employers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want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target.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Contact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career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services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office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see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what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employers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may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recruiting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campus.</a:t>
            </a:r>
            <a:endParaRPr sz="1000">
              <a:latin typeface="Arial"/>
              <a:cs typeface="Arial"/>
            </a:endParaRPr>
          </a:p>
          <a:p>
            <a:pPr marL="171450" marR="322580" indent="-159385">
              <a:lnSpc>
                <a:spcPct val="100000"/>
              </a:lnSpc>
              <a:spcBef>
                <a:spcPts val="900"/>
              </a:spcBef>
              <a:buAutoNum type="arabicPeriod"/>
              <a:tabLst>
                <a:tab pos="172085" algn="l"/>
              </a:tabLst>
            </a:pP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Research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all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employers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“A”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list.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Look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current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facts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about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each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employer,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including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new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products,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services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or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acquisitions.</a:t>
            </a:r>
            <a:endParaRPr sz="1000">
              <a:latin typeface="Arial"/>
              <a:cs typeface="Arial"/>
            </a:endParaRPr>
          </a:p>
          <a:p>
            <a:pPr marL="171450" indent="-159385">
              <a:lnSpc>
                <a:spcPct val="100000"/>
              </a:lnSpc>
              <a:spcBef>
                <a:spcPts val="900"/>
              </a:spcBef>
              <a:buAutoNum type="arabicPeriod"/>
              <a:tabLst>
                <a:tab pos="172085" algn="l"/>
              </a:tabLst>
            </a:pPr>
            <a:r>
              <a:rPr sz="1000" spc="-125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do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2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mp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231F20"/>
              </a:buClr>
              <a:buFont typeface="Arial"/>
              <a:buAutoNum type="arabicPeriod"/>
            </a:pPr>
            <a:endParaRPr sz="1000">
              <a:latin typeface="Arial"/>
              <a:cs typeface="Arial"/>
            </a:endParaRPr>
          </a:p>
          <a:p>
            <a:pPr marL="520700" lvl="1" indent="-203835">
              <a:lnSpc>
                <a:spcPct val="100000"/>
              </a:lnSpc>
              <a:buAutoNum type="alphaLcParenBoth"/>
              <a:tabLst>
                <a:tab pos="521334" algn="l"/>
                <a:tab pos="6743700" algn="l"/>
              </a:tabLst>
            </a:pPr>
            <a:r>
              <a:rPr sz="1000" u="sng" spc="-30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Arial"/>
                <a:cs typeface="Arial"/>
              </a:rPr>
              <a:t> </a:t>
            </a:r>
            <a:r>
              <a:rPr sz="1000" u="sng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Arial"/>
                <a:cs typeface="Arial"/>
              </a:rPr>
              <a:t>	</a:t>
            </a:r>
            <a:endParaRPr sz="1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Clr>
                <a:srgbClr val="231F20"/>
              </a:buClr>
              <a:buFont typeface="Arial"/>
              <a:buAutoNum type="alphaLcParenBoth"/>
            </a:pPr>
            <a:endParaRPr sz="1000">
              <a:latin typeface="Arial"/>
              <a:cs typeface="Arial"/>
            </a:endParaRPr>
          </a:p>
          <a:p>
            <a:pPr marL="583565" lvl="1" indent="-266700">
              <a:lnSpc>
                <a:spcPct val="100000"/>
              </a:lnSpc>
              <a:buAutoNum type="alphaLcParenBoth"/>
              <a:tabLst>
                <a:tab pos="584200" algn="l"/>
                <a:tab pos="6743065" algn="l"/>
              </a:tabLst>
            </a:pPr>
            <a:r>
              <a:rPr sz="1000" u="sng" spc="-30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Arial"/>
                <a:cs typeface="Arial"/>
              </a:rPr>
              <a:t> </a:t>
            </a:r>
            <a:r>
              <a:rPr sz="1000" u="sng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Arial"/>
                <a:cs typeface="Arial"/>
              </a:rPr>
              <a:t>	</a:t>
            </a:r>
            <a:endParaRPr sz="1000">
              <a:latin typeface="Arial"/>
              <a:cs typeface="Arial"/>
            </a:endParaRPr>
          </a:p>
          <a:p>
            <a:pPr marL="170180" marR="273050" indent="-158115">
              <a:lnSpc>
                <a:spcPct val="100000"/>
              </a:lnSpc>
              <a:spcBef>
                <a:spcPts val="800"/>
              </a:spcBef>
              <a:buAutoNum type="arabicPeriod"/>
              <a:tabLst>
                <a:tab pos="170815" algn="l"/>
              </a:tabLst>
            </a:pP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Review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job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descriptions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pertinent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major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for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employer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requirements.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Note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specific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knowledge,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skills,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abilities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they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seek.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List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academic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or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employment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experiences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activities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where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demonstrated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these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skills.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96900" y="4001287"/>
            <a:ext cx="2959735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100" b="1" spc="-12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100" b="1" spc="-6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6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100" b="1" spc="-12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100" b="1" spc="-13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100" b="1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100" b="1" spc="-114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100" b="1" spc="-12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100" b="1" spc="-65" dirty="0">
                <a:solidFill>
                  <a:srgbClr val="231F20"/>
                </a:solidFill>
                <a:latin typeface="Arial"/>
                <a:cs typeface="Arial"/>
              </a:rPr>
              <a:t>er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100" b="1" spc="-12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114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100" b="1" spc="-6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100" b="1" spc="-5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100" b="1" spc="-105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100" b="1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100" b="1" spc="-12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100" b="1" spc="-13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100" b="1" spc="-65" dirty="0">
                <a:solidFill>
                  <a:srgbClr val="231F20"/>
                </a:solidFill>
                <a:latin typeface="Arial"/>
                <a:cs typeface="Arial"/>
              </a:rPr>
              <a:t>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946400" algn="l"/>
              </a:tabLst>
            </a:pP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(a)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u="sng" spc="-30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Arial"/>
                <a:cs typeface="Arial"/>
              </a:rPr>
              <a:t> </a:t>
            </a:r>
            <a:r>
              <a:rPr sz="1000" u="sng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Arial"/>
                <a:cs typeface="Arial"/>
              </a:rPr>
              <a:t>	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712912" y="4001287"/>
            <a:ext cx="333565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100"/>
              </a:spcBef>
            </a:pPr>
            <a:r>
              <a:rPr sz="1100" b="1" spc="-80" dirty="0">
                <a:solidFill>
                  <a:srgbClr val="231F20"/>
                </a:solidFill>
                <a:latin typeface="Arial"/>
                <a:cs typeface="Arial"/>
              </a:rPr>
              <a:t>My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75" dirty="0">
                <a:solidFill>
                  <a:srgbClr val="231F20"/>
                </a:solidFill>
                <a:latin typeface="Arial"/>
                <a:cs typeface="Arial"/>
              </a:rPr>
              <a:t>qualifications</a:t>
            </a:r>
            <a:r>
              <a:rPr sz="11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10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65" dirty="0">
                <a:solidFill>
                  <a:srgbClr val="231F20"/>
                </a:solidFill>
                <a:latin typeface="Arial"/>
                <a:cs typeface="Arial"/>
              </a:rPr>
              <a:t>selling</a:t>
            </a:r>
            <a:r>
              <a:rPr sz="11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85" dirty="0">
                <a:solidFill>
                  <a:srgbClr val="231F20"/>
                </a:solidFill>
                <a:latin typeface="Arial"/>
                <a:cs typeface="Arial"/>
              </a:rPr>
              <a:t>points: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322320" algn="l"/>
              </a:tabLst>
            </a:pP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(a)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u="sng" spc="-30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Arial"/>
                <a:cs typeface="Arial"/>
              </a:rPr>
              <a:t> </a:t>
            </a:r>
            <a:r>
              <a:rPr sz="1000" u="sng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Arial"/>
                <a:cs typeface="Arial"/>
              </a:rPr>
              <a:t>	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96900" y="4623587"/>
            <a:ext cx="2959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45765" algn="l"/>
              </a:tabLst>
            </a:pP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(b)  </a:t>
            </a:r>
            <a:r>
              <a:rPr sz="1000" spc="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u="sng" spc="-30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Arial"/>
                <a:cs typeface="Arial"/>
              </a:rPr>
              <a:t> </a:t>
            </a:r>
            <a:r>
              <a:rPr sz="1000" u="sng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Arial"/>
                <a:cs typeface="Arial"/>
              </a:rPr>
              <a:t>	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704362" y="4623587"/>
            <a:ext cx="33445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31210" algn="l"/>
              </a:tabLst>
            </a:pP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(b)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u="sng" spc="-30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Arial"/>
                <a:cs typeface="Arial"/>
              </a:rPr>
              <a:t> </a:t>
            </a:r>
            <a:r>
              <a:rPr sz="1000" u="sng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Arial"/>
                <a:cs typeface="Arial"/>
              </a:rPr>
              <a:t>	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96900" y="4928387"/>
            <a:ext cx="29597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45765" algn="l"/>
              </a:tabLst>
            </a:pP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(c)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u="sng" spc="-30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Arial"/>
                <a:cs typeface="Arial"/>
              </a:rPr>
              <a:t> </a:t>
            </a:r>
            <a:r>
              <a:rPr sz="1000" u="sng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Arial"/>
                <a:cs typeface="Arial"/>
              </a:rPr>
              <a:t>	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715350" y="4928387"/>
            <a:ext cx="33337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19779" algn="l"/>
              </a:tabLst>
            </a:pP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(c)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u="sng" spc="-30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Arial"/>
                <a:cs typeface="Arial"/>
              </a:rPr>
              <a:t> </a:t>
            </a:r>
            <a:r>
              <a:rPr sz="1000" u="sng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Arial"/>
                <a:cs typeface="Arial"/>
              </a:rPr>
              <a:t>	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04800" y="6747027"/>
            <a:ext cx="6781800" cy="259079"/>
          </a:xfrm>
          <a:custGeom>
            <a:avLst/>
            <a:gdLst/>
            <a:ahLst/>
            <a:cxnLst/>
            <a:rect l="l" t="t" r="r" b="b"/>
            <a:pathLst>
              <a:path w="6781800" h="259079">
                <a:moveTo>
                  <a:pt x="6629400" y="0"/>
                </a:moveTo>
                <a:lnTo>
                  <a:pt x="152400" y="0"/>
                </a:lnTo>
                <a:lnTo>
                  <a:pt x="0" y="129540"/>
                </a:lnTo>
                <a:lnTo>
                  <a:pt x="152400" y="259080"/>
                </a:lnTo>
                <a:lnTo>
                  <a:pt x="6629400" y="259080"/>
                </a:lnTo>
                <a:lnTo>
                  <a:pt x="6781800" y="129540"/>
                </a:lnTo>
                <a:lnTo>
                  <a:pt x="6629400" y="0"/>
                </a:lnTo>
                <a:close/>
              </a:path>
            </a:pathLst>
          </a:custGeom>
          <a:solidFill>
            <a:srgbClr val="FDB9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92100" y="5233187"/>
            <a:ext cx="6783705" cy="3982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0">
              <a:lnSpc>
                <a:spcPct val="100000"/>
              </a:lnSpc>
              <a:spcBef>
                <a:spcPts val="100"/>
              </a:spcBef>
              <a:tabLst>
                <a:tab pos="3250565" algn="l"/>
                <a:tab pos="3423920" algn="l"/>
                <a:tab pos="6743065" algn="l"/>
              </a:tabLst>
            </a:pP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(d)</a:t>
            </a:r>
            <a:r>
              <a:rPr sz="1000" u="sng" spc="-35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Arial"/>
                <a:cs typeface="Arial"/>
              </a:rPr>
              <a:t>	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	(d)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u="sng" spc="-30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Arial"/>
                <a:cs typeface="Arial"/>
              </a:rPr>
              <a:t> </a:t>
            </a:r>
            <a:r>
              <a:rPr sz="1000" u="sng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Arial"/>
                <a:cs typeface="Arial"/>
              </a:rPr>
              <a:t>	</a:t>
            </a:r>
            <a:endParaRPr sz="1000">
              <a:latin typeface="Arial"/>
              <a:cs typeface="Arial"/>
            </a:endParaRPr>
          </a:p>
          <a:p>
            <a:pPr marL="170815" marR="678815" indent="-158750">
              <a:lnSpc>
                <a:spcPct val="100000"/>
              </a:lnSpc>
              <a:spcBef>
                <a:spcPts val="900"/>
              </a:spcBef>
            </a:pP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5.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Review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employer’s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mission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statement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look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key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words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that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indicate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personal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qualities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organization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values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in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its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employees.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List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2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or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personal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qualities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that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closely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match.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950">
              <a:latin typeface="Arial"/>
              <a:cs typeface="Arial"/>
            </a:endParaRPr>
          </a:p>
          <a:p>
            <a:pPr marL="23495" algn="ctr">
              <a:lnSpc>
                <a:spcPct val="100000"/>
              </a:lnSpc>
            </a:pPr>
            <a:r>
              <a:rPr sz="1100" b="1" spc="-4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100" b="1" spc="-125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125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100" b="1" spc="-6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100" b="1" spc="-3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100" b="1" spc="-114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100" b="1" spc="-120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100" b="1" spc="-5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100" b="1" spc="-2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125" dirty="0">
                <a:solidFill>
                  <a:srgbClr val="231F20"/>
                </a:solidFill>
                <a:latin typeface="Arial"/>
                <a:cs typeface="Arial"/>
              </a:rPr>
              <a:t>q</a:t>
            </a:r>
            <a:r>
              <a:rPr sz="1100" b="1" spc="-120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100" b="1" spc="-45" dirty="0">
                <a:solidFill>
                  <a:srgbClr val="231F20"/>
                </a:solidFill>
                <a:latin typeface="Arial"/>
                <a:cs typeface="Arial"/>
              </a:rPr>
              <a:t>al</a:t>
            </a:r>
            <a:r>
              <a:rPr sz="1100" b="1" spc="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100" b="1" spc="-6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100" b="1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100" b="1" spc="-5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100" b="1" spc="-12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100" b="1" spc="-65" dirty="0">
                <a:solidFill>
                  <a:srgbClr val="231F20"/>
                </a:solidFill>
                <a:latin typeface="Arial"/>
                <a:cs typeface="Arial"/>
              </a:rPr>
              <a:t>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Arial"/>
              <a:cs typeface="Arial"/>
            </a:endParaRPr>
          </a:p>
          <a:p>
            <a:pPr marL="317500">
              <a:lnSpc>
                <a:spcPct val="100000"/>
              </a:lnSpc>
              <a:tabLst>
                <a:tab pos="2324100" algn="l"/>
                <a:tab pos="4521200" algn="l"/>
                <a:tab pos="6770370" algn="l"/>
              </a:tabLst>
            </a:pP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(a)</a:t>
            </a:r>
            <a:r>
              <a:rPr sz="1000" u="sng" spc="-55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Arial"/>
                <a:cs typeface="Arial"/>
              </a:rPr>
              <a:t>	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(b)</a:t>
            </a:r>
            <a:r>
              <a:rPr sz="1000" u="sng" spc="-35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Arial"/>
                <a:cs typeface="Arial"/>
              </a:rPr>
              <a:t>	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(c)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u="sng" spc="-30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Arial"/>
                <a:cs typeface="Arial"/>
              </a:rPr>
              <a:t> </a:t>
            </a:r>
            <a:r>
              <a:rPr sz="1000" u="sng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Arial"/>
                <a:cs typeface="Arial"/>
              </a:rPr>
              <a:t>	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Arial"/>
              <a:cs typeface="Arial"/>
            </a:endParaRPr>
          </a:p>
          <a:p>
            <a:pPr marL="10795" algn="ctr">
              <a:lnSpc>
                <a:spcPct val="100000"/>
              </a:lnSpc>
              <a:spcBef>
                <a:spcPts val="5"/>
              </a:spcBef>
            </a:pPr>
            <a:r>
              <a:rPr sz="1600" b="1" spc="-200" dirty="0">
                <a:solidFill>
                  <a:srgbClr val="231F20"/>
                </a:solidFill>
                <a:latin typeface="Arial"/>
                <a:cs typeface="Arial"/>
              </a:rPr>
              <a:t>STEP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90" dirty="0">
                <a:solidFill>
                  <a:srgbClr val="231F20"/>
                </a:solidFill>
                <a:latin typeface="Arial"/>
                <a:cs typeface="Arial"/>
              </a:rPr>
              <a:t>2: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220" dirty="0">
                <a:solidFill>
                  <a:srgbClr val="231F20"/>
                </a:solidFill>
                <a:latin typeface="Arial"/>
                <a:cs typeface="Arial"/>
              </a:rPr>
              <a:t>DEVELOP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21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75" dirty="0">
                <a:solidFill>
                  <a:srgbClr val="231F20"/>
                </a:solidFill>
                <a:latin typeface="Arial"/>
                <a:cs typeface="Arial"/>
              </a:rPr>
              <a:t>INTRODUCTION</a:t>
            </a:r>
            <a:endParaRPr sz="1600">
              <a:latin typeface="Arial"/>
              <a:cs typeface="Arial"/>
            </a:endParaRPr>
          </a:p>
          <a:p>
            <a:pPr marL="12700" marR="188595">
              <a:lnSpc>
                <a:spcPct val="100000"/>
              </a:lnSpc>
              <a:spcBef>
                <a:spcPts val="525"/>
              </a:spcBef>
            </a:pP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Review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sample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below.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Using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information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above,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prepare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practice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brief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60-second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commercial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introduction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use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 when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meeting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employer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representatives.</a:t>
            </a:r>
            <a:endParaRPr sz="1000">
              <a:latin typeface="Arial"/>
              <a:cs typeface="Arial"/>
            </a:endParaRPr>
          </a:p>
          <a:p>
            <a:pPr marL="469900" marR="444500">
              <a:lnSpc>
                <a:spcPct val="100000"/>
              </a:lnSpc>
              <a:spcBef>
                <a:spcPts val="900"/>
              </a:spcBef>
              <a:tabLst>
                <a:tab pos="2137410" algn="l"/>
              </a:tabLst>
            </a:pPr>
            <a:r>
              <a:rPr sz="1000" b="1" spc="-40" dirty="0">
                <a:solidFill>
                  <a:srgbClr val="231F20"/>
                </a:solidFill>
                <a:latin typeface="Arial"/>
                <a:cs typeface="Arial"/>
              </a:rPr>
              <a:t>Hello,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105" dirty="0">
                <a:solidFill>
                  <a:srgbClr val="231F20"/>
                </a:solidFill>
                <a:latin typeface="Arial"/>
                <a:cs typeface="Arial"/>
              </a:rPr>
              <a:t>my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80" dirty="0">
                <a:solidFill>
                  <a:srgbClr val="231F20"/>
                </a:solidFill>
                <a:latin typeface="Arial"/>
                <a:cs typeface="Arial"/>
              </a:rPr>
              <a:t>name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55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000" b="1" u="sng" spc="-55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Arial"/>
                <a:cs typeface="Arial"/>
              </a:rPr>
              <a:t>	</a:t>
            </a:r>
            <a:r>
              <a:rPr sz="1000" b="1" spc="55" dirty="0">
                <a:solidFill>
                  <a:srgbClr val="231F20"/>
                </a:solidFill>
                <a:latin typeface="Arial"/>
                <a:cs typeface="Arial"/>
              </a:rPr>
              <a:t>. </a:t>
            </a:r>
            <a:r>
              <a:rPr sz="1000" b="1" dirty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sz="1000" b="1" spc="-85" dirty="0">
                <a:solidFill>
                  <a:srgbClr val="231F20"/>
                </a:solidFill>
                <a:latin typeface="Arial"/>
                <a:cs typeface="Arial"/>
              </a:rPr>
              <a:t>am</a:t>
            </a:r>
            <a:r>
              <a:rPr sz="1000" b="1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65" dirty="0">
                <a:solidFill>
                  <a:srgbClr val="231F20"/>
                </a:solidFill>
                <a:latin typeface="Arial"/>
                <a:cs typeface="Arial"/>
              </a:rPr>
              <a:t>currently </a:t>
            </a:r>
            <a:r>
              <a:rPr sz="1000" b="1" spc="-60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000" b="1" spc="-55" dirty="0">
                <a:solidFill>
                  <a:srgbClr val="231F20"/>
                </a:solidFill>
                <a:latin typeface="Arial"/>
                <a:cs typeface="Arial"/>
              </a:rPr>
              <a:t>junior, </a:t>
            </a:r>
            <a:r>
              <a:rPr sz="1000" b="1" spc="-65" dirty="0">
                <a:solidFill>
                  <a:srgbClr val="231F20"/>
                </a:solidFill>
                <a:latin typeface="Arial"/>
                <a:cs typeface="Arial"/>
              </a:rPr>
              <a:t>majoring </a:t>
            </a:r>
            <a:r>
              <a:rPr sz="1000" b="1" spc="-60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1000" b="1" spc="-90" dirty="0">
                <a:solidFill>
                  <a:srgbClr val="231F20"/>
                </a:solidFill>
                <a:latin typeface="Arial"/>
                <a:cs typeface="Arial"/>
              </a:rPr>
              <a:t>economics</a:t>
            </a:r>
            <a:r>
              <a:rPr sz="1000" b="1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9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b="1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80" dirty="0">
                <a:solidFill>
                  <a:srgbClr val="231F20"/>
                </a:solidFill>
                <a:latin typeface="Arial"/>
                <a:cs typeface="Arial"/>
              </a:rPr>
              <a:t>working </a:t>
            </a:r>
            <a:r>
              <a:rPr sz="1000" b="1" spc="-50" dirty="0">
                <a:solidFill>
                  <a:srgbClr val="231F20"/>
                </a:solidFill>
                <a:latin typeface="Arial"/>
                <a:cs typeface="Arial"/>
              </a:rPr>
              <a:t>part-time </a:t>
            </a:r>
            <a:r>
              <a:rPr sz="1000" b="1" spc="-80" dirty="0">
                <a:solidFill>
                  <a:srgbClr val="231F20"/>
                </a:solidFill>
                <a:latin typeface="Arial"/>
                <a:cs typeface="Arial"/>
              </a:rPr>
              <a:t>as </a:t>
            </a:r>
            <a:r>
              <a:rPr sz="1000" b="1" spc="-60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0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75" dirty="0">
                <a:solidFill>
                  <a:srgbClr val="231F20"/>
                </a:solidFill>
                <a:latin typeface="Arial"/>
                <a:cs typeface="Arial"/>
              </a:rPr>
              <a:t>supervisor </a:t>
            </a:r>
            <a:r>
              <a:rPr sz="1000" b="1" spc="-50" dirty="0">
                <a:solidFill>
                  <a:srgbClr val="231F20"/>
                </a:solidFill>
                <a:latin typeface="Arial"/>
                <a:cs typeface="Arial"/>
              </a:rPr>
              <a:t>at </a:t>
            </a:r>
            <a:r>
              <a:rPr sz="1000" b="1" spc="-105" dirty="0">
                <a:solidFill>
                  <a:srgbClr val="231F20"/>
                </a:solidFill>
                <a:latin typeface="Arial"/>
                <a:cs typeface="Arial"/>
              </a:rPr>
              <a:t>Campus</a:t>
            </a:r>
            <a:r>
              <a:rPr sz="1000" b="1" spc="-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65" dirty="0">
                <a:solidFill>
                  <a:srgbClr val="231F20"/>
                </a:solidFill>
                <a:latin typeface="Arial"/>
                <a:cs typeface="Arial"/>
              </a:rPr>
              <a:t>Information </a:t>
            </a:r>
            <a:r>
              <a:rPr sz="1000" b="1" spc="-55" dirty="0">
                <a:solidFill>
                  <a:srgbClr val="231F20"/>
                </a:solidFill>
                <a:latin typeface="Arial"/>
                <a:cs typeface="Arial"/>
              </a:rPr>
              <a:t>Services. </a:t>
            </a:r>
            <a:r>
              <a:rPr sz="1000" b="1" spc="-75" dirty="0">
                <a:solidFill>
                  <a:srgbClr val="231F20"/>
                </a:solidFill>
                <a:latin typeface="Arial"/>
                <a:cs typeface="Arial"/>
              </a:rPr>
              <a:t>This </a:t>
            </a:r>
            <a:r>
              <a:rPr sz="1000" b="1" spc="-55" dirty="0">
                <a:solidFill>
                  <a:srgbClr val="231F20"/>
                </a:solidFill>
                <a:latin typeface="Arial"/>
                <a:cs typeface="Arial"/>
              </a:rPr>
              <a:t>role </a:t>
            </a:r>
            <a:r>
              <a:rPr sz="1000" b="1" spc="-90" dirty="0">
                <a:solidFill>
                  <a:srgbClr val="231F20"/>
                </a:solidFill>
                <a:latin typeface="Arial"/>
                <a:cs typeface="Arial"/>
              </a:rPr>
              <a:t>has</a:t>
            </a:r>
            <a:r>
              <a:rPr sz="1000" b="1" spc="-85" dirty="0">
                <a:solidFill>
                  <a:srgbClr val="231F20"/>
                </a:solidFill>
                <a:latin typeface="Arial"/>
                <a:cs typeface="Arial"/>
              </a:rPr>
              <a:t> enhanced</a:t>
            </a:r>
            <a:r>
              <a:rPr sz="1000" b="1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105" dirty="0">
                <a:solidFill>
                  <a:srgbClr val="231F20"/>
                </a:solidFill>
                <a:latin typeface="Arial"/>
                <a:cs typeface="Arial"/>
              </a:rPr>
              <a:t>my</a:t>
            </a:r>
            <a:r>
              <a:rPr sz="1000" b="1" spc="-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70" dirty="0">
                <a:solidFill>
                  <a:srgbClr val="231F20"/>
                </a:solidFill>
                <a:latin typeface="Arial"/>
                <a:cs typeface="Arial"/>
              </a:rPr>
              <a:t>communication, </a:t>
            </a:r>
            <a:r>
              <a:rPr sz="1000" b="1" spc="-65" dirty="0">
                <a:solidFill>
                  <a:srgbClr val="231F20"/>
                </a:solidFill>
                <a:latin typeface="Arial"/>
                <a:cs typeface="Arial"/>
              </a:rPr>
              <a:t>management, </a:t>
            </a:r>
            <a:r>
              <a:rPr sz="1000" b="1" spc="-90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000" b="1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60" dirty="0">
                <a:solidFill>
                  <a:srgbClr val="231F20"/>
                </a:solidFill>
                <a:latin typeface="Arial"/>
                <a:cs typeface="Arial"/>
              </a:rPr>
              <a:t>leadership </a:t>
            </a:r>
            <a:r>
              <a:rPr sz="1000" b="1" spc="-40" dirty="0">
                <a:solidFill>
                  <a:srgbClr val="231F20"/>
                </a:solidFill>
                <a:latin typeface="Arial"/>
                <a:cs typeface="Arial"/>
              </a:rPr>
              <a:t>skills. </a:t>
            </a:r>
            <a:r>
              <a:rPr sz="1000" b="1" spc="-55" dirty="0">
                <a:solidFill>
                  <a:srgbClr val="231F20"/>
                </a:solidFill>
                <a:latin typeface="Arial"/>
                <a:cs typeface="Arial"/>
              </a:rPr>
              <a:t>In addition, </a:t>
            </a:r>
            <a:r>
              <a:rPr sz="1000" b="1" dirty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sz="1000" b="1" spc="-90" dirty="0">
                <a:solidFill>
                  <a:srgbClr val="231F20"/>
                </a:solidFill>
                <a:latin typeface="Arial"/>
                <a:cs typeface="Arial"/>
              </a:rPr>
              <a:t>had</a:t>
            </a:r>
            <a:r>
              <a:rPr sz="1000" b="1" spc="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85" dirty="0">
                <a:solidFill>
                  <a:srgbClr val="231F20"/>
                </a:solidFill>
                <a:latin typeface="Arial"/>
                <a:cs typeface="Arial"/>
              </a:rPr>
              <a:t>an</a:t>
            </a:r>
            <a:r>
              <a:rPr sz="1000" b="1" spc="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65" dirty="0">
                <a:solidFill>
                  <a:srgbClr val="231F20"/>
                </a:solidFill>
                <a:latin typeface="Arial"/>
                <a:cs typeface="Arial"/>
              </a:rPr>
              <a:t>internship </a:t>
            </a:r>
            <a:r>
              <a:rPr sz="1000" b="1" spc="-80" dirty="0">
                <a:solidFill>
                  <a:srgbClr val="231F20"/>
                </a:solidFill>
                <a:latin typeface="Arial"/>
                <a:cs typeface="Arial"/>
              </a:rPr>
              <a:t>over</a:t>
            </a:r>
            <a:r>
              <a:rPr sz="1000" b="1" spc="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7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00" b="1" spc="-90" dirty="0">
                <a:solidFill>
                  <a:srgbClr val="231F20"/>
                </a:solidFill>
                <a:latin typeface="Arial"/>
                <a:cs typeface="Arial"/>
              </a:rPr>
              <a:t>summer</a:t>
            </a:r>
            <a:r>
              <a:rPr sz="1000" b="1" spc="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60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1000" b="1" spc="-155" dirty="0">
                <a:solidFill>
                  <a:srgbClr val="231F20"/>
                </a:solidFill>
                <a:latin typeface="Arial"/>
                <a:cs typeface="Arial"/>
              </a:rPr>
              <a:t>ABC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105" dirty="0">
                <a:solidFill>
                  <a:srgbClr val="231F20"/>
                </a:solidFill>
                <a:latin typeface="Arial"/>
                <a:cs typeface="Arial"/>
              </a:rPr>
              <a:t>Company</a:t>
            </a:r>
            <a:r>
              <a:rPr sz="1000" b="1" spc="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70" dirty="0">
                <a:solidFill>
                  <a:srgbClr val="231F20"/>
                </a:solidFill>
                <a:latin typeface="Arial"/>
                <a:cs typeface="Arial"/>
              </a:rPr>
              <a:t>where </a:t>
            </a:r>
            <a:r>
              <a:rPr sz="1000" b="1" dirty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sz="1000" b="1" spc="-85" dirty="0">
                <a:solidFill>
                  <a:srgbClr val="231F20"/>
                </a:solidFill>
                <a:latin typeface="Arial"/>
                <a:cs typeface="Arial"/>
              </a:rPr>
              <a:t>worked</a:t>
            </a:r>
            <a:r>
              <a:rPr sz="1000" b="1" spc="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60" dirty="0">
                <a:solidFill>
                  <a:srgbClr val="231F20"/>
                </a:solidFill>
                <a:latin typeface="Arial"/>
                <a:cs typeface="Arial"/>
              </a:rPr>
              <a:t>in a </a:t>
            </a:r>
            <a:r>
              <a:rPr sz="10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65" dirty="0">
                <a:solidFill>
                  <a:srgbClr val="231F20"/>
                </a:solidFill>
                <a:latin typeface="Arial"/>
                <a:cs typeface="Arial"/>
              </a:rPr>
              <a:t>team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75" dirty="0">
                <a:solidFill>
                  <a:srgbClr val="231F20"/>
                </a:solidFill>
                <a:latin typeface="Arial"/>
                <a:cs typeface="Arial"/>
              </a:rPr>
              <a:t>environment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110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6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50" dirty="0">
                <a:solidFill>
                  <a:srgbClr val="231F20"/>
                </a:solidFill>
                <a:latin typeface="Arial"/>
                <a:cs typeface="Arial"/>
              </a:rPr>
              <a:t>variety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8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65" dirty="0">
                <a:solidFill>
                  <a:srgbClr val="231F20"/>
                </a:solidFill>
                <a:latin typeface="Arial"/>
                <a:cs typeface="Arial"/>
              </a:rPr>
              <a:t>marketing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9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65" dirty="0">
                <a:solidFill>
                  <a:srgbClr val="231F20"/>
                </a:solidFill>
                <a:latin typeface="Arial"/>
                <a:cs typeface="Arial"/>
              </a:rPr>
              <a:t>website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75" dirty="0">
                <a:solidFill>
                  <a:srgbClr val="231F20"/>
                </a:solidFill>
                <a:latin typeface="Arial"/>
                <a:cs typeface="Arial"/>
              </a:rPr>
              <a:t>development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55" dirty="0">
                <a:solidFill>
                  <a:srgbClr val="231F20"/>
                </a:solidFill>
                <a:latin typeface="Arial"/>
                <a:cs typeface="Arial"/>
              </a:rPr>
              <a:t>projects.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60" dirty="0">
                <a:solidFill>
                  <a:srgbClr val="231F20"/>
                </a:solidFill>
                <a:latin typeface="Arial"/>
                <a:cs typeface="Arial"/>
              </a:rPr>
              <a:t>recently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60" dirty="0">
                <a:solidFill>
                  <a:srgbClr val="231F20"/>
                </a:solidFill>
                <a:latin typeface="Arial"/>
                <a:cs typeface="Arial"/>
              </a:rPr>
              <a:t>read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85" dirty="0">
                <a:solidFill>
                  <a:srgbClr val="231F20"/>
                </a:solidFill>
                <a:latin typeface="Arial"/>
                <a:cs typeface="Arial"/>
              </a:rPr>
              <a:t>an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40" dirty="0">
                <a:solidFill>
                  <a:srgbClr val="231F20"/>
                </a:solidFill>
                <a:latin typeface="Arial"/>
                <a:cs typeface="Arial"/>
              </a:rPr>
              <a:t>article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85" dirty="0">
                <a:solidFill>
                  <a:srgbClr val="231F20"/>
                </a:solidFill>
                <a:latin typeface="Arial"/>
                <a:cs typeface="Arial"/>
              </a:rPr>
              <a:t>about </a:t>
            </a:r>
            <a:r>
              <a:rPr sz="1000" b="1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9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90" dirty="0">
                <a:solidFill>
                  <a:srgbClr val="231F20"/>
                </a:solidFill>
                <a:latin typeface="Arial"/>
                <a:cs typeface="Arial"/>
              </a:rPr>
              <a:t>company’s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75" dirty="0">
                <a:solidFill>
                  <a:srgbClr val="231F20"/>
                </a:solidFill>
                <a:latin typeface="Arial"/>
                <a:cs typeface="Arial"/>
              </a:rPr>
              <a:t>plans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70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85" dirty="0">
                <a:solidFill>
                  <a:srgbClr val="231F20"/>
                </a:solidFill>
                <a:latin typeface="Arial"/>
                <a:cs typeface="Arial"/>
              </a:rPr>
              <a:t>business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80" dirty="0">
                <a:solidFill>
                  <a:srgbClr val="231F20"/>
                </a:solidFill>
                <a:latin typeface="Arial"/>
                <a:cs typeface="Arial"/>
              </a:rPr>
              <a:t>growth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6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7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55" dirty="0">
                <a:solidFill>
                  <a:srgbClr val="231F20"/>
                </a:solidFill>
                <a:latin typeface="Arial"/>
                <a:cs typeface="Arial"/>
              </a:rPr>
              <a:t>Northeast,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9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45" dirty="0">
                <a:solidFill>
                  <a:srgbClr val="231F20"/>
                </a:solidFill>
                <a:latin typeface="Arial"/>
                <a:cs typeface="Arial"/>
              </a:rPr>
              <a:t>I’m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55" dirty="0">
                <a:solidFill>
                  <a:srgbClr val="231F20"/>
                </a:solidFill>
                <a:latin typeface="Arial"/>
                <a:cs typeface="Arial"/>
              </a:rPr>
              <a:t>interested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6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60" dirty="0">
                <a:solidFill>
                  <a:srgbClr val="231F20"/>
                </a:solidFill>
                <a:latin typeface="Arial"/>
                <a:cs typeface="Arial"/>
              </a:rPr>
              <a:t>learning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55" dirty="0">
                <a:solidFill>
                  <a:srgbClr val="231F20"/>
                </a:solidFill>
                <a:latin typeface="Arial"/>
                <a:cs typeface="Arial"/>
              </a:rPr>
              <a:t>more.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310"/>
              </a:lnSpc>
              <a:spcBef>
                <a:spcPts val="800"/>
              </a:spcBef>
            </a:pPr>
            <a:r>
              <a:rPr sz="1100" b="1" spc="-85" dirty="0">
                <a:solidFill>
                  <a:srgbClr val="231F20"/>
                </a:solidFill>
                <a:latin typeface="Arial"/>
                <a:cs typeface="Arial"/>
              </a:rPr>
              <a:t>Notes:</a:t>
            </a:r>
            <a:endParaRPr sz="1100">
              <a:latin typeface="Arial"/>
              <a:cs typeface="Arial"/>
            </a:endParaRPr>
          </a:p>
          <a:p>
            <a:pPr marL="12700" marR="1162050">
              <a:lnSpc>
                <a:spcPts val="1200"/>
              </a:lnSpc>
              <a:spcBef>
                <a:spcPts val="30"/>
              </a:spcBef>
            </a:pP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Practice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introduction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friend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career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counselor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so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sounds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conversational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rather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than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rehearsed.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95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may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want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break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opening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remarks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into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two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or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three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segments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rather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than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delivering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all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at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once.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Good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luck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all-important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first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impression!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000" i="1" spc="-70" dirty="0">
                <a:solidFill>
                  <a:srgbClr val="231F20"/>
                </a:solidFill>
                <a:latin typeface="Arial"/>
                <a:cs typeface="Arial"/>
              </a:rPr>
              <a:t>Adapted</a:t>
            </a:r>
            <a:r>
              <a:rPr sz="10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30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1000" i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45" dirty="0">
                <a:solidFill>
                  <a:srgbClr val="231F20"/>
                </a:solidFill>
                <a:latin typeface="Arial"/>
                <a:cs typeface="Arial"/>
              </a:rPr>
              <a:t>permission</a:t>
            </a:r>
            <a:r>
              <a:rPr sz="1000" i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40" dirty="0">
                <a:solidFill>
                  <a:srgbClr val="231F20"/>
                </a:solidFill>
                <a:latin typeface="Arial"/>
                <a:cs typeface="Arial"/>
              </a:rPr>
              <a:t>from</a:t>
            </a:r>
            <a:r>
              <a:rPr sz="1000" i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5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i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50" dirty="0">
                <a:solidFill>
                  <a:srgbClr val="231F20"/>
                </a:solidFill>
                <a:latin typeface="Arial"/>
                <a:cs typeface="Arial"/>
              </a:rPr>
              <a:t>University</a:t>
            </a:r>
            <a:r>
              <a:rPr sz="1000" i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90" dirty="0">
                <a:solidFill>
                  <a:srgbClr val="231F20"/>
                </a:solidFill>
                <a:latin typeface="Arial"/>
                <a:cs typeface="Arial"/>
              </a:rPr>
              <a:t>Career</a:t>
            </a:r>
            <a:r>
              <a:rPr sz="1000" i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60" dirty="0">
                <a:solidFill>
                  <a:srgbClr val="231F20"/>
                </a:solidFill>
                <a:latin typeface="Arial"/>
                <a:cs typeface="Arial"/>
              </a:rPr>
              <a:t>Services</a:t>
            </a:r>
            <a:r>
              <a:rPr sz="1000" i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55" dirty="0">
                <a:solidFill>
                  <a:srgbClr val="231F20"/>
                </a:solidFill>
                <a:latin typeface="Arial"/>
                <a:cs typeface="Arial"/>
              </a:rPr>
              <a:t>department</a:t>
            </a:r>
            <a:r>
              <a:rPr sz="1000" i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55" dirty="0">
                <a:solidFill>
                  <a:srgbClr val="231F20"/>
                </a:solidFill>
                <a:latin typeface="Arial"/>
                <a:cs typeface="Arial"/>
              </a:rPr>
              <a:t>at</a:t>
            </a:r>
            <a:r>
              <a:rPr sz="1000" i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60" dirty="0">
                <a:solidFill>
                  <a:srgbClr val="231F20"/>
                </a:solidFill>
                <a:latin typeface="Arial"/>
                <a:cs typeface="Arial"/>
              </a:rPr>
              <a:t>Rutgers</a:t>
            </a:r>
            <a:r>
              <a:rPr sz="1000" i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50" dirty="0">
                <a:solidFill>
                  <a:srgbClr val="231F20"/>
                </a:solidFill>
                <a:latin typeface="Arial"/>
                <a:cs typeface="Arial"/>
              </a:rPr>
              <a:t>University,</a:t>
            </a:r>
            <a:r>
              <a:rPr sz="1000" i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90" dirty="0">
                <a:solidFill>
                  <a:srgbClr val="231F20"/>
                </a:solidFill>
                <a:latin typeface="Arial"/>
                <a:cs typeface="Arial"/>
              </a:rPr>
              <a:t>New</a:t>
            </a:r>
            <a:r>
              <a:rPr sz="1000" i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55" dirty="0">
                <a:solidFill>
                  <a:srgbClr val="231F20"/>
                </a:solidFill>
                <a:latin typeface="Arial"/>
                <a:cs typeface="Arial"/>
              </a:rPr>
              <a:t>Brunswick</a:t>
            </a:r>
            <a:r>
              <a:rPr sz="1000" i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75" dirty="0">
                <a:solidFill>
                  <a:srgbClr val="231F20"/>
                </a:solidFill>
                <a:latin typeface="Arial"/>
                <a:cs typeface="Arial"/>
              </a:rPr>
              <a:t>Campus.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64205" y="9591927"/>
            <a:ext cx="2095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15" dirty="0">
                <a:solidFill>
                  <a:srgbClr val="231F20"/>
                </a:solidFill>
                <a:latin typeface="Calibri"/>
                <a:cs typeface="Calibri"/>
              </a:rPr>
              <a:t>12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4826" y="9657866"/>
            <a:ext cx="10287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Career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Planning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Guide</a:t>
            </a:r>
            <a:endParaRPr sz="9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8609" y="306678"/>
            <a:ext cx="239959" cy="23311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4675" y="306678"/>
            <a:ext cx="239959" cy="23311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5661" y="306671"/>
            <a:ext cx="239959" cy="23311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76637" y="306673"/>
            <a:ext cx="239959" cy="23311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7632" y="306675"/>
            <a:ext cx="239959" cy="23311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61562" y="306678"/>
            <a:ext cx="239959" cy="23311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7628" y="306678"/>
            <a:ext cx="239959" cy="23311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88614" y="306672"/>
            <a:ext cx="239959" cy="233115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0534" marR="5080" indent="629285">
              <a:lnSpc>
                <a:spcPct val="100000"/>
              </a:lnSpc>
              <a:spcBef>
                <a:spcPts val="100"/>
              </a:spcBef>
            </a:pPr>
            <a:r>
              <a:rPr spc="450" dirty="0"/>
              <a:t>Clean </a:t>
            </a:r>
            <a:r>
              <a:rPr spc="330" dirty="0"/>
              <a:t>Up </a:t>
            </a:r>
            <a:r>
              <a:rPr spc="565" dirty="0"/>
              <a:t>Your </a:t>
            </a:r>
            <a:r>
              <a:rPr spc="570" dirty="0"/>
              <a:t> </a:t>
            </a:r>
            <a:r>
              <a:rPr spc="459" dirty="0"/>
              <a:t>Social</a:t>
            </a:r>
            <a:r>
              <a:rPr spc="75" dirty="0"/>
              <a:t> </a:t>
            </a:r>
            <a:r>
              <a:rPr spc="400" dirty="0"/>
              <a:t>Media</a:t>
            </a:r>
            <a:r>
              <a:rPr spc="80" dirty="0"/>
              <a:t> </a:t>
            </a:r>
            <a:r>
              <a:rPr spc="425" dirty="0"/>
              <a:t>Identity</a:t>
            </a: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79590" y="306674"/>
            <a:ext cx="239959" cy="23311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70585" y="306676"/>
            <a:ext cx="239959" cy="233115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4022300" y="4129784"/>
            <a:ext cx="3134360" cy="792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high-quality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headshot,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same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one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across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all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platforms.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60" dirty="0">
                <a:solidFill>
                  <a:srgbClr val="231F20"/>
                </a:solidFill>
                <a:latin typeface="Arial"/>
                <a:cs typeface="Arial"/>
              </a:rPr>
              <a:t>Important: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Don’t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forget 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check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out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photos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where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friends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2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5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boo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’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4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4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y 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drink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in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hand,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delete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tag.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Adjust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privacy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settings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034999" y="5230686"/>
            <a:ext cx="3200400" cy="259079"/>
          </a:xfrm>
          <a:custGeom>
            <a:avLst/>
            <a:gdLst/>
            <a:ahLst/>
            <a:cxnLst/>
            <a:rect l="l" t="t" r="r" b="b"/>
            <a:pathLst>
              <a:path w="3200400" h="259079">
                <a:moveTo>
                  <a:pt x="3048000" y="0"/>
                </a:moveTo>
                <a:lnTo>
                  <a:pt x="152400" y="0"/>
                </a:lnTo>
                <a:lnTo>
                  <a:pt x="0" y="129539"/>
                </a:lnTo>
                <a:lnTo>
                  <a:pt x="152400" y="259079"/>
                </a:lnTo>
                <a:lnTo>
                  <a:pt x="3048000" y="259079"/>
                </a:lnTo>
                <a:lnTo>
                  <a:pt x="3200400" y="129539"/>
                </a:lnTo>
                <a:lnTo>
                  <a:pt x="3048000" y="0"/>
                </a:lnTo>
                <a:close/>
              </a:path>
            </a:pathLst>
          </a:custGeom>
          <a:solidFill>
            <a:srgbClr val="FDB9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022300" y="5110469"/>
            <a:ext cx="3226435" cy="136398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671830">
              <a:lnSpc>
                <a:spcPct val="100000"/>
              </a:lnSpc>
              <a:spcBef>
                <a:spcPts val="940"/>
              </a:spcBef>
            </a:pPr>
            <a:r>
              <a:rPr sz="1600" b="1" spc="-225" dirty="0">
                <a:solidFill>
                  <a:srgbClr val="231F20"/>
                </a:solidFill>
                <a:latin typeface="Arial"/>
                <a:cs typeface="Arial"/>
              </a:rPr>
              <a:t>BLOT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210" dirty="0">
                <a:solidFill>
                  <a:srgbClr val="231F20"/>
                </a:solidFill>
                <a:latin typeface="Arial"/>
                <a:cs typeface="Arial"/>
              </a:rPr>
              <a:t>OUT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21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80" dirty="0">
                <a:solidFill>
                  <a:srgbClr val="231F20"/>
                </a:solidFill>
                <a:latin typeface="Arial"/>
                <a:cs typeface="Arial"/>
              </a:rPr>
              <a:t>BITTER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25"/>
              </a:spcBef>
            </a:pPr>
            <a:r>
              <a:rPr sz="1000" spc="-95" dirty="0">
                <a:solidFill>
                  <a:srgbClr val="231F20"/>
                </a:solidFill>
                <a:latin typeface="Arial"/>
                <a:cs typeface="Arial"/>
              </a:rPr>
              <a:t>Have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ever gone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online while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under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influence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or in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foul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mo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?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95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ea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 </a:t>
            </a:r>
            <a:r>
              <a:rPr sz="1000" spc="80" dirty="0">
                <a:solidFill>
                  <a:srgbClr val="231F20"/>
                </a:solidFill>
                <a:latin typeface="Arial"/>
                <a:cs typeface="Arial"/>
              </a:rPr>
              <a:t>“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wou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’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3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wo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g 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event,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don’t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online,”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says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Oliver.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Some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examples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of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social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media</a:t>
            </a:r>
            <a:r>
              <a:rPr sz="1000" spc="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gaffes: Posting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about</a:t>
            </a:r>
            <a:r>
              <a:rPr sz="1000" spc="1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parties,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dates,</a:t>
            </a:r>
            <a:r>
              <a:rPr sz="1000" spc="1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getting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into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posting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wars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friends,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or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using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obscenities,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faulty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grammar,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typos,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or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cryptic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texting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shortcuts.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022300" y="6602060"/>
            <a:ext cx="3190875" cy="485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spc="55" dirty="0">
                <a:solidFill>
                  <a:srgbClr val="231F20"/>
                </a:solidFill>
                <a:latin typeface="Arial"/>
                <a:cs typeface="Arial"/>
              </a:rPr>
              <a:t>“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2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so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wou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hum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do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n 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someone’s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comment,”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Oliver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says.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25" dirty="0">
                <a:solidFill>
                  <a:srgbClr val="231F20"/>
                </a:solidFill>
                <a:latin typeface="Arial"/>
                <a:cs typeface="Arial"/>
              </a:rPr>
              <a:t>“I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would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not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write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anything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,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sn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pp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2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5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ll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1000" spc="55" dirty="0">
                <a:solidFill>
                  <a:srgbClr val="231F20"/>
                </a:solidFill>
                <a:latin typeface="Arial"/>
                <a:cs typeface="Arial"/>
              </a:rPr>
              <a:t>”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034999" y="7395698"/>
            <a:ext cx="3200400" cy="259079"/>
          </a:xfrm>
          <a:custGeom>
            <a:avLst/>
            <a:gdLst/>
            <a:ahLst/>
            <a:cxnLst/>
            <a:rect l="l" t="t" r="r" b="b"/>
            <a:pathLst>
              <a:path w="3200400" h="259079">
                <a:moveTo>
                  <a:pt x="3048000" y="0"/>
                </a:moveTo>
                <a:lnTo>
                  <a:pt x="152400" y="0"/>
                </a:lnTo>
                <a:lnTo>
                  <a:pt x="0" y="129539"/>
                </a:lnTo>
                <a:lnTo>
                  <a:pt x="152400" y="259079"/>
                </a:lnTo>
                <a:lnTo>
                  <a:pt x="3048000" y="259079"/>
                </a:lnTo>
                <a:lnTo>
                  <a:pt x="3200400" y="129539"/>
                </a:lnTo>
                <a:lnTo>
                  <a:pt x="3048000" y="0"/>
                </a:lnTo>
                <a:close/>
              </a:path>
            </a:pathLst>
          </a:custGeom>
          <a:solidFill>
            <a:srgbClr val="FDB9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022300" y="7275479"/>
            <a:ext cx="3145790" cy="151701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016635">
              <a:lnSpc>
                <a:spcPct val="100000"/>
              </a:lnSpc>
              <a:spcBef>
                <a:spcPts val="940"/>
              </a:spcBef>
            </a:pPr>
            <a:r>
              <a:rPr sz="1600" b="1" spc="-240" dirty="0">
                <a:solidFill>
                  <a:srgbClr val="231F20"/>
                </a:solidFill>
                <a:latin typeface="Arial"/>
                <a:cs typeface="Arial"/>
              </a:rPr>
              <a:t>GET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60" dirty="0">
                <a:solidFill>
                  <a:srgbClr val="231F20"/>
                </a:solidFill>
                <a:latin typeface="Arial"/>
                <a:cs typeface="Arial"/>
              </a:rPr>
              <a:t>LINKEDIN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25"/>
              </a:spcBef>
            </a:pP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This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is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single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best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social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media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platform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job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seekers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because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of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its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professional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focus.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Some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savvy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employers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are </a:t>
            </a:r>
            <a:r>
              <a:rPr sz="1000" spc="-2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now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even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requesting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LinkedIn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profile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info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as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part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job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pp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 </a:t>
            </a:r>
            <a:r>
              <a:rPr sz="1000" spc="-16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mo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4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2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s 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bo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1000">
              <a:latin typeface="Arial"/>
              <a:cs typeface="Arial"/>
            </a:endParaRPr>
          </a:p>
          <a:p>
            <a:pPr marL="12700" marR="88265">
              <a:lnSpc>
                <a:spcPct val="100000"/>
              </a:lnSpc>
              <a:spcBef>
                <a:spcPts val="50"/>
              </a:spcBef>
            </a:pP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co-workers.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Testimony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from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others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is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proof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positive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 </a:t>
            </a:r>
            <a:r>
              <a:rPr sz="1000" spc="-2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professionalism.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022300" y="8920705"/>
            <a:ext cx="3036570" cy="485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Make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good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use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keywords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set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up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links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between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all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social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media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profiles.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LinkedIn,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Facebook,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Twitter,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000" spc="-2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gsp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2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gh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7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44500" y="1047540"/>
            <a:ext cx="29165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social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media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profiles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job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candidates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an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area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44500" y="1202469"/>
            <a:ext cx="3142615" cy="95250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136525">
              <a:lnSpc>
                <a:spcPct val="101699"/>
              </a:lnSpc>
              <a:spcBef>
                <a:spcPts val="80"/>
              </a:spcBef>
            </a:pP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2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,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ow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li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e 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research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analysts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who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will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comb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internet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damaging </a:t>
            </a:r>
            <a:r>
              <a:rPr sz="1000" spc="-2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information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firm’s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applicants.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(On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flip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side,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there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“scrub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services”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that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will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clean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up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job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hunter’s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digital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01699"/>
              </a:lnSpc>
            </a:pP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footprint.)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Here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some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simple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ways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take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DIY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approach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bb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li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57200" y="2464779"/>
            <a:ext cx="3200400" cy="259079"/>
          </a:xfrm>
          <a:custGeom>
            <a:avLst/>
            <a:gdLst/>
            <a:ahLst/>
            <a:cxnLst/>
            <a:rect l="l" t="t" r="r" b="b"/>
            <a:pathLst>
              <a:path w="3200400" h="259080">
                <a:moveTo>
                  <a:pt x="3048000" y="0"/>
                </a:moveTo>
                <a:lnTo>
                  <a:pt x="152400" y="0"/>
                </a:lnTo>
                <a:lnTo>
                  <a:pt x="0" y="129539"/>
                </a:lnTo>
                <a:lnTo>
                  <a:pt x="152400" y="259079"/>
                </a:lnTo>
                <a:lnTo>
                  <a:pt x="3048000" y="259079"/>
                </a:lnTo>
                <a:lnTo>
                  <a:pt x="3200400" y="129539"/>
                </a:lnTo>
                <a:lnTo>
                  <a:pt x="3048000" y="0"/>
                </a:lnTo>
                <a:close/>
              </a:path>
            </a:pathLst>
          </a:custGeom>
          <a:solidFill>
            <a:srgbClr val="FDB9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44500" y="2344566"/>
            <a:ext cx="3220720" cy="137033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714375">
              <a:lnSpc>
                <a:spcPct val="100000"/>
              </a:lnSpc>
              <a:spcBef>
                <a:spcPts val="940"/>
              </a:spcBef>
            </a:pPr>
            <a:r>
              <a:rPr sz="1600" b="1" spc="-254" dirty="0">
                <a:solidFill>
                  <a:srgbClr val="231F20"/>
                </a:solidFill>
                <a:latin typeface="Arial"/>
                <a:cs typeface="Arial"/>
              </a:rPr>
              <a:t>GOOGLE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204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200" dirty="0">
                <a:solidFill>
                  <a:srgbClr val="231F20"/>
                </a:solidFill>
                <a:latin typeface="Arial"/>
                <a:cs typeface="Arial"/>
              </a:rPr>
              <a:t>NAME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1699"/>
              </a:lnSpc>
              <a:spcBef>
                <a:spcPts val="505"/>
              </a:spcBef>
            </a:pP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Search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name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online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occasionally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95" dirty="0">
                <a:solidFill>
                  <a:srgbClr val="231F20"/>
                </a:solidFill>
                <a:latin typeface="Arial"/>
                <a:cs typeface="Arial"/>
              </a:rPr>
              <a:t>see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what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comes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up,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set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up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automatic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name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alerts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at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Google.com/alerts.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may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sc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-12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su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2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12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op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yo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s</a:t>
            </a:r>
            <a:r>
              <a:rPr sz="1000" spc="-12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12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2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,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po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y 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embarrassing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or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outrageous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content. </a:t>
            </a:r>
            <a:r>
              <a:rPr sz="1000" spc="-125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find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real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“you,”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try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tweaking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name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(e.g.,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95" dirty="0">
                <a:solidFill>
                  <a:srgbClr val="231F20"/>
                </a:solidFill>
                <a:latin typeface="Arial"/>
                <a:cs typeface="Arial"/>
              </a:rPr>
              <a:t>Sam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versus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Samuel)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add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some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additional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identifying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modifiers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(perhaps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city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school).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44500" y="3843929"/>
            <a:ext cx="3194050" cy="7975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80"/>
              </a:spcBef>
            </a:pP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Search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name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all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networks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to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which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you’ve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ever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,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5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boo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65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12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18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(R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2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k 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everywhere.)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After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thorough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review,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ask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yourself: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30" dirty="0">
                <a:solidFill>
                  <a:srgbClr val="231F20"/>
                </a:solidFill>
                <a:latin typeface="Arial"/>
                <a:cs typeface="Arial"/>
              </a:rPr>
              <a:t>Will </a:t>
            </a:r>
            <a:r>
              <a:rPr sz="1000" i="1" spc="-25" dirty="0">
                <a:solidFill>
                  <a:srgbClr val="231F20"/>
                </a:solidFill>
                <a:latin typeface="Arial"/>
                <a:cs typeface="Arial"/>
              </a:rPr>
              <a:t>this </a:t>
            </a:r>
            <a:r>
              <a:rPr sz="1000" i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45" dirty="0">
                <a:solidFill>
                  <a:srgbClr val="231F20"/>
                </a:solidFill>
                <a:latin typeface="Arial"/>
                <a:cs typeface="Arial"/>
              </a:rPr>
              <a:t>social</a:t>
            </a:r>
            <a:r>
              <a:rPr sz="10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65" dirty="0">
                <a:solidFill>
                  <a:srgbClr val="231F20"/>
                </a:solidFill>
                <a:latin typeface="Arial"/>
                <a:cs typeface="Arial"/>
              </a:rPr>
              <a:t>media</a:t>
            </a:r>
            <a:r>
              <a:rPr sz="10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35" dirty="0">
                <a:solidFill>
                  <a:srgbClr val="231F20"/>
                </a:solidFill>
                <a:latin typeface="Arial"/>
                <a:cs typeface="Arial"/>
              </a:rPr>
              <a:t>profile</a:t>
            </a:r>
            <a:r>
              <a:rPr sz="10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40" dirty="0">
                <a:solidFill>
                  <a:srgbClr val="231F20"/>
                </a:solidFill>
                <a:latin typeface="Arial"/>
                <a:cs typeface="Arial"/>
              </a:rPr>
              <a:t>foster</a:t>
            </a:r>
            <a:r>
              <a:rPr sz="10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50" dirty="0">
                <a:solidFill>
                  <a:srgbClr val="231F20"/>
                </a:solidFill>
                <a:latin typeface="Arial"/>
                <a:cs typeface="Arial"/>
              </a:rPr>
              <a:t>callbacks,</a:t>
            </a:r>
            <a:r>
              <a:rPr sz="10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45" dirty="0">
                <a:solidFill>
                  <a:srgbClr val="231F20"/>
                </a:solidFill>
                <a:latin typeface="Arial"/>
                <a:cs typeface="Arial"/>
              </a:rPr>
              <a:t>interviews</a:t>
            </a:r>
            <a:r>
              <a:rPr sz="10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35" dirty="0">
                <a:solidFill>
                  <a:srgbClr val="231F20"/>
                </a:solidFill>
                <a:latin typeface="Arial"/>
                <a:cs typeface="Arial"/>
              </a:rPr>
              <a:t>job</a:t>
            </a:r>
            <a:r>
              <a:rPr sz="10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50" dirty="0">
                <a:solidFill>
                  <a:srgbClr val="231F20"/>
                </a:solidFill>
                <a:latin typeface="Arial"/>
                <a:cs typeface="Arial"/>
              </a:rPr>
              <a:t>offers? </a:t>
            </a:r>
            <a:r>
              <a:rPr sz="1000" i="1" spc="-2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,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57200" y="4951312"/>
            <a:ext cx="3200400" cy="259079"/>
          </a:xfrm>
          <a:custGeom>
            <a:avLst/>
            <a:gdLst/>
            <a:ahLst/>
            <a:cxnLst/>
            <a:rect l="l" t="t" r="r" b="b"/>
            <a:pathLst>
              <a:path w="3200400" h="259079">
                <a:moveTo>
                  <a:pt x="3048000" y="0"/>
                </a:moveTo>
                <a:lnTo>
                  <a:pt x="152400" y="0"/>
                </a:lnTo>
                <a:lnTo>
                  <a:pt x="0" y="129539"/>
                </a:lnTo>
                <a:lnTo>
                  <a:pt x="152400" y="259079"/>
                </a:lnTo>
                <a:lnTo>
                  <a:pt x="3048000" y="259079"/>
                </a:lnTo>
                <a:lnTo>
                  <a:pt x="3200400" y="129539"/>
                </a:lnTo>
                <a:lnTo>
                  <a:pt x="3048000" y="0"/>
                </a:lnTo>
                <a:close/>
              </a:path>
            </a:pathLst>
          </a:custGeom>
          <a:solidFill>
            <a:srgbClr val="FDB9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44500" y="4831096"/>
            <a:ext cx="3163570" cy="152527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681990">
              <a:lnSpc>
                <a:spcPct val="100000"/>
              </a:lnSpc>
              <a:spcBef>
                <a:spcPts val="940"/>
              </a:spcBef>
            </a:pPr>
            <a:r>
              <a:rPr sz="1600" b="1" spc="-245" dirty="0">
                <a:solidFill>
                  <a:srgbClr val="231F20"/>
                </a:solidFill>
                <a:latin typeface="Arial"/>
                <a:cs typeface="Arial"/>
              </a:rPr>
              <a:t>KEEP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200" dirty="0">
                <a:solidFill>
                  <a:srgbClr val="231F20"/>
                </a:solidFill>
                <a:latin typeface="Arial"/>
                <a:cs typeface="Arial"/>
              </a:rPr>
              <a:t>SOME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80" dirty="0">
                <a:solidFill>
                  <a:srgbClr val="231F20"/>
                </a:solidFill>
                <a:latin typeface="Arial"/>
                <a:cs typeface="Arial"/>
              </a:rPr>
              <a:t>MYSTE</a:t>
            </a:r>
            <a:r>
              <a:rPr sz="1600" b="1" spc="-2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600" b="1" spc="-18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1699"/>
              </a:lnSpc>
              <a:spcBef>
                <a:spcPts val="505"/>
              </a:spcBef>
            </a:pP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“Most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new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grads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grew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up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texting,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Skyping,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Tweeting,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Facebooking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reading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creating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blogs,”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says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Jenny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Foss,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who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operates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Ladder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Recruiting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Group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Portland,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Ore.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“Older,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more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experienced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competitors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aren’t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‘native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social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media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people.’”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That’s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plus;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minus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have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endParaRPr sz="1000">
              <a:latin typeface="Arial"/>
              <a:cs typeface="Arial"/>
            </a:endParaRPr>
          </a:p>
          <a:p>
            <a:pPr marL="12700" marR="36195">
              <a:lnSpc>
                <a:spcPct val="101699"/>
              </a:lnSpc>
            </a:pP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shift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mindset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from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“impressing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guys”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“promoting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mys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po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1000" spc="55" dirty="0">
                <a:solidFill>
                  <a:srgbClr val="231F20"/>
                </a:solidFill>
                <a:latin typeface="Arial"/>
                <a:cs typeface="Arial"/>
              </a:rPr>
              <a:t>”</a:t>
            </a:r>
            <a:endParaRPr sz="1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44500" y="6485390"/>
            <a:ext cx="3146425" cy="64262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80"/>
              </a:spcBef>
            </a:pP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Foss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recommends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adjust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privacy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settings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accounts.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But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you’re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not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safe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even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since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companies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can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change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privacy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policies.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When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possible,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is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better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to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remove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negative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or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overly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private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content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than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hide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it.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57200" y="7437845"/>
            <a:ext cx="3200400" cy="518159"/>
          </a:xfrm>
          <a:custGeom>
            <a:avLst/>
            <a:gdLst/>
            <a:ahLst/>
            <a:cxnLst/>
            <a:rect l="l" t="t" r="r" b="b"/>
            <a:pathLst>
              <a:path w="3200400" h="518159">
                <a:moveTo>
                  <a:pt x="3048000" y="0"/>
                </a:moveTo>
                <a:lnTo>
                  <a:pt x="152400" y="0"/>
                </a:lnTo>
                <a:lnTo>
                  <a:pt x="0" y="152400"/>
                </a:lnTo>
                <a:lnTo>
                  <a:pt x="0" y="365760"/>
                </a:lnTo>
                <a:lnTo>
                  <a:pt x="152400" y="518159"/>
                </a:lnTo>
                <a:lnTo>
                  <a:pt x="3048000" y="518159"/>
                </a:lnTo>
                <a:lnTo>
                  <a:pt x="3200400" y="365760"/>
                </a:lnTo>
                <a:lnTo>
                  <a:pt x="3200400" y="152400"/>
                </a:lnTo>
                <a:lnTo>
                  <a:pt x="3048000" y="0"/>
                </a:lnTo>
                <a:close/>
              </a:path>
            </a:pathLst>
          </a:custGeom>
          <a:solidFill>
            <a:srgbClr val="FDB9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44500" y="7432052"/>
            <a:ext cx="3201670" cy="1515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19175" marR="604520" indent="-395605">
              <a:lnSpc>
                <a:spcPct val="100000"/>
              </a:lnSpc>
              <a:spcBef>
                <a:spcPts val="100"/>
              </a:spcBef>
            </a:pPr>
            <a:r>
              <a:rPr sz="1600" b="1" spc="-180" dirty="0">
                <a:solidFill>
                  <a:srgbClr val="231F20"/>
                </a:solidFill>
                <a:latin typeface="Arial"/>
                <a:cs typeface="Arial"/>
              </a:rPr>
              <a:t>THERE’S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225" dirty="0">
                <a:solidFill>
                  <a:srgbClr val="231F20"/>
                </a:solidFill>
                <a:latin typeface="Arial"/>
                <a:cs typeface="Arial"/>
              </a:rPr>
              <a:t>NO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10" dirty="0">
                <a:solidFill>
                  <a:srgbClr val="231F20"/>
                </a:solidFill>
                <a:latin typeface="Arial"/>
                <a:cs typeface="Arial"/>
              </a:rPr>
              <a:t>SWIMSUIT  </a:t>
            </a:r>
            <a:r>
              <a:rPr sz="1600" b="1" spc="-170" dirty="0">
                <a:solidFill>
                  <a:srgbClr val="231F20"/>
                </a:solidFill>
                <a:latin typeface="Arial"/>
                <a:cs typeface="Arial"/>
              </a:rPr>
              <a:t>COMPETITION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1699"/>
              </a:lnSpc>
              <a:spcBef>
                <a:spcPts val="565"/>
              </a:spcBef>
            </a:pP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Recruiters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will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judge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profile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photos.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Do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they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tell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right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story? “Don’t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post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sexy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photographs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of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yourself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online.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Don’t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even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too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glamorous.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That’s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really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big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turnoff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employers,”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says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Vicky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Oliver,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author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of </a:t>
            </a:r>
            <a:r>
              <a:rPr sz="1000" i="1" spc="-75" dirty="0">
                <a:solidFill>
                  <a:srgbClr val="231F20"/>
                </a:solidFill>
                <a:latin typeface="Arial"/>
                <a:cs typeface="Arial"/>
              </a:rPr>
              <a:t>201</a:t>
            </a:r>
            <a:r>
              <a:rPr sz="10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55" dirty="0">
                <a:solidFill>
                  <a:srgbClr val="231F20"/>
                </a:solidFill>
                <a:latin typeface="Arial"/>
                <a:cs typeface="Arial"/>
              </a:rPr>
              <a:t>Smart</a:t>
            </a:r>
            <a:r>
              <a:rPr sz="10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70" dirty="0">
                <a:solidFill>
                  <a:srgbClr val="231F20"/>
                </a:solidFill>
                <a:latin typeface="Arial"/>
                <a:cs typeface="Arial"/>
              </a:rPr>
              <a:t>Answers </a:t>
            </a:r>
            <a:r>
              <a:rPr sz="1000" i="1" spc="-2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35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i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60" dirty="0">
                <a:solidFill>
                  <a:srgbClr val="231F20"/>
                </a:solidFill>
                <a:latin typeface="Arial"/>
                <a:cs typeface="Arial"/>
              </a:rPr>
              <a:t>Business</a:t>
            </a:r>
            <a:r>
              <a:rPr sz="1000" i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55" dirty="0">
                <a:solidFill>
                  <a:srgbClr val="231F20"/>
                </a:solidFill>
                <a:latin typeface="Arial"/>
                <a:cs typeface="Arial"/>
              </a:rPr>
              <a:t>Etiquette</a:t>
            </a:r>
            <a:r>
              <a:rPr sz="1000" i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55" dirty="0">
                <a:solidFill>
                  <a:srgbClr val="231F20"/>
                </a:solidFill>
                <a:latin typeface="Arial"/>
                <a:cs typeface="Arial"/>
              </a:rPr>
              <a:t>Questions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“Dress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photos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as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wou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4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1000" spc="55" dirty="0">
                <a:solidFill>
                  <a:srgbClr val="231F20"/>
                </a:solidFill>
                <a:latin typeface="Arial"/>
                <a:cs typeface="Arial"/>
              </a:rPr>
              <a:t>”</a:t>
            </a:r>
            <a:endParaRPr sz="1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44500" y="9076075"/>
            <a:ext cx="2777490" cy="33274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80"/>
              </a:spcBef>
            </a:pP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Remove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unflattering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pictures,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videos,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unfavorable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2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’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po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3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wo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034999" y="1096054"/>
            <a:ext cx="3204210" cy="2771140"/>
          </a:xfrm>
          <a:custGeom>
            <a:avLst/>
            <a:gdLst/>
            <a:ahLst/>
            <a:cxnLst/>
            <a:rect l="l" t="t" r="r" b="b"/>
            <a:pathLst>
              <a:path w="3204209" h="2771140">
                <a:moveTo>
                  <a:pt x="3038894" y="0"/>
                </a:moveTo>
                <a:lnTo>
                  <a:pt x="0" y="0"/>
                </a:lnTo>
                <a:lnTo>
                  <a:pt x="0" y="2605989"/>
                </a:lnTo>
                <a:lnTo>
                  <a:pt x="165100" y="2771089"/>
                </a:lnTo>
                <a:lnTo>
                  <a:pt x="3038894" y="2771089"/>
                </a:lnTo>
                <a:lnTo>
                  <a:pt x="3203994" y="2605989"/>
                </a:lnTo>
                <a:lnTo>
                  <a:pt x="3203994" y="165100"/>
                </a:lnTo>
                <a:lnTo>
                  <a:pt x="3038894" y="0"/>
                </a:lnTo>
                <a:close/>
              </a:path>
            </a:pathLst>
          </a:custGeom>
          <a:solidFill>
            <a:srgbClr val="FFD9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4712309" y="1147512"/>
            <a:ext cx="174434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90" dirty="0">
                <a:solidFill>
                  <a:srgbClr val="231F20"/>
                </a:solidFill>
                <a:latin typeface="Arial"/>
                <a:cs typeface="Arial"/>
              </a:rPr>
              <a:t>CONTENT</a:t>
            </a:r>
            <a:r>
              <a:rPr sz="14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85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4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70" dirty="0">
                <a:solidFill>
                  <a:srgbClr val="231F20"/>
                </a:solidFill>
                <a:latin typeface="Arial"/>
                <a:cs typeface="Arial"/>
              </a:rPr>
              <a:t>SHOULD</a:t>
            </a:r>
            <a:endParaRPr sz="14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136599" y="1303976"/>
            <a:ext cx="2948940" cy="240919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977265">
              <a:lnSpc>
                <a:spcPct val="100000"/>
              </a:lnSpc>
              <a:spcBef>
                <a:spcPts val="265"/>
              </a:spcBef>
            </a:pPr>
            <a:r>
              <a:rPr sz="1400" b="1" spc="-190" dirty="0">
                <a:solidFill>
                  <a:srgbClr val="231F20"/>
                </a:solidFill>
                <a:latin typeface="Arial"/>
                <a:cs typeface="Arial"/>
              </a:rPr>
              <a:t>NEVER</a:t>
            </a:r>
            <a:r>
              <a:rPr sz="14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90" dirty="0">
                <a:solidFill>
                  <a:srgbClr val="231F20"/>
                </a:solidFill>
                <a:latin typeface="Arial"/>
                <a:cs typeface="Arial"/>
              </a:rPr>
              <a:t>SHARE</a:t>
            </a:r>
            <a:endParaRPr sz="1400">
              <a:latin typeface="Arial"/>
              <a:cs typeface="Arial"/>
            </a:endParaRPr>
          </a:p>
          <a:p>
            <a:pPr marL="12700" marR="15240">
              <a:lnSpc>
                <a:spcPct val="100000"/>
              </a:lnSpc>
              <a:spcBef>
                <a:spcPts val="120"/>
              </a:spcBef>
            </a:pPr>
            <a:r>
              <a:rPr sz="1000" i="1" spc="-95" dirty="0">
                <a:solidFill>
                  <a:srgbClr val="231F20"/>
                </a:solidFill>
                <a:latin typeface="Arial"/>
                <a:cs typeface="Arial"/>
              </a:rPr>
              <a:t>These</a:t>
            </a:r>
            <a:r>
              <a:rPr sz="10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75" dirty="0">
                <a:solidFill>
                  <a:srgbClr val="231F20"/>
                </a:solidFill>
                <a:latin typeface="Arial"/>
                <a:cs typeface="Arial"/>
              </a:rPr>
              <a:t>may</a:t>
            </a:r>
            <a:r>
              <a:rPr sz="10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80" dirty="0">
                <a:solidFill>
                  <a:srgbClr val="231F20"/>
                </a:solidFill>
                <a:latin typeface="Arial"/>
                <a:cs typeface="Arial"/>
              </a:rPr>
              <a:t>seem</a:t>
            </a:r>
            <a:r>
              <a:rPr sz="10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50" dirty="0">
                <a:solidFill>
                  <a:srgbClr val="231F20"/>
                </a:solidFill>
                <a:latin typeface="Arial"/>
                <a:cs typeface="Arial"/>
              </a:rPr>
              <a:t>really</a:t>
            </a:r>
            <a:r>
              <a:rPr sz="10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45" dirty="0">
                <a:solidFill>
                  <a:srgbClr val="231F20"/>
                </a:solidFill>
                <a:latin typeface="Arial"/>
                <a:cs typeface="Arial"/>
              </a:rPr>
              <a:t>obvious,</a:t>
            </a:r>
            <a:r>
              <a:rPr sz="10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40" dirty="0">
                <a:solidFill>
                  <a:srgbClr val="231F20"/>
                </a:solidFill>
                <a:latin typeface="Arial"/>
                <a:cs typeface="Arial"/>
              </a:rPr>
              <a:t>but</a:t>
            </a:r>
            <a:r>
              <a:rPr sz="10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60" dirty="0">
                <a:solidFill>
                  <a:srgbClr val="231F20"/>
                </a:solidFill>
                <a:latin typeface="Arial"/>
                <a:cs typeface="Arial"/>
              </a:rPr>
              <a:t>people</a:t>
            </a:r>
            <a:r>
              <a:rPr sz="10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55" dirty="0">
                <a:solidFill>
                  <a:srgbClr val="231F20"/>
                </a:solidFill>
                <a:latin typeface="Arial"/>
                <a:cs typeface="Arial"/>
              </a:rPr>
              <a:t>lose</a:t>
            </a:r>
            <a:r>
              <a:rPr sz="10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40" dirty="0">
                <a:solidFill>
                  <a:srgbClr val="231F20"/>
                </a:solidFill>
                <a:latin typeface="Arial"/>
                <a:cs typeface="Arial"/>
              </a:rPr>
              <a:t>jobs</a:t>
            </a:r>
            <a:r>
              <a:rPr sz="10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65" dirty="0">
                <a:solidFill>
                  <a:srgbClr val="231F20"/>
                </a:solidFill>
                <a:latin typeface="Arial"/>
                <a:cs typeface="Arial"/>
              </a:rPr>
              <a:t>(and </a:t>
            </a:r>
            <a:r>
              <a:rPr sz="1000" i="1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35" dirty="0">
                <a:solidFill>
                  <a:srgbClr val="231F20"/>
                </a:solidFill>
                <a:latin typeface="Arial"/>
                <a:cs typeface="Arial"/>
              </a:rPr>
              <a:t>job</a:t>
            </a:r>
            <a:r>
              <a:rPr sz="10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45" dirty="0">
                <a:solidFill>
                  <a:srgbClr val="231F20"/>
                </a:solidFill>
                <a:latin typeface="Arial"/>
                <a:cs typeface="Arial"/>
              </a:rPr>
              <a:t>offers)</a:t>
            </a:r>
            <a:r>
              <a:rPr sz="10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70" dirty="0">
                <a:solidFill>
                  <a:srgbClr val="231F20"/>
                </a:solidFill>
                <a:latin typeface="Arial"/>
                <a:cs typeface="Arial"/>
              </a:rPr>
              <a:t>every</a:t>
            </a:r>
            <a:r>
              <a:rPr sz="10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75" dirty="0">
                <a:solidFill>
                  <a:srgbClr val="231F20"/>
                </a:solidFill>
                <a:latin typeface="Arial"/>
                <a:cs typeface="Arial"/>
              </a:rPr>
              <a:t>day</a:t>
            </a:r>
            <a:r>
              <a:rPr sz="10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75" dirty="0">
                <a:solidFill>
                  <a:srgbClr val="231F20"/>
                </a:solidFill>
                <a:latin typeface="Arial"/>
                <a:cs typeface="Arial"/>
              </a:rPr>
              <a:t>because</a:t>
            </a:r>
            <a:r>
              <a:rPr sz="1000" i="1" spc="-30" dirty="0">
                <a:solidFill>
                  <a:srgbClr val="231F20"/>
                </a:solidFill>
                <a:latin typeface="Arial"/>
                <a:cs typeface="Arial"/>
              </a:rPr>
              <a:t> of </a:t>
            </a:r>
            <a:r>
              <a:rPr sz="1000" i="1" spc="-60" dirty="0">
                <a:solidFill>
                  <a:srgbClr val="231F20"/>
                </a:solidFill>
                <a:latin typeface="Arial"/>
                <a:cs typeface="Arial"/>
              </a:rPr>
              <a:t>them:</a:t>
            </a:r>
            <a:endParaRPr sz="1000">
              <a:latin typeface="Arial"/>
              <a:cs typeface="Arial"/>
            </a:endParaRPr>
          </a:p>
          <a:p>
            <a:pPr marL="181610" marR="5080" indent="-106045">
              <a:lnSpc>
                <a:spcPct val="100000"/>
              </a:lnSpc>
              <a:buChar char="•"/>
              <a:tabLst>
                <a:tab pos="182245" algn="l"/>
              </a:tabLst>
            </a:pP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’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2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;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4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2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s 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wh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li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81610" indent="-106045">
              <a:lnSpc>
                <a:spcPct val="100000"/>
              </a:lnSpc>
              <a:buChar char="•"/>
              <a:tabLst>
                <a:tab pos="182245" algn="l"/>
              </a:tabLst>
            </a:pP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Don’t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complain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about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job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or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boss.</a:t>
            </a:r>
            <a:endParaRPr sz="1000">
              <a:latin typeface="Arial"/>
              <a:cs typeface="Arial"/>
            </a:endParaRPr>
          </a:p>
          <a:p>
            <a:pPr marL="181610" marR="447040" indent="-106045">
              <a:lnSpc>
                <a:spcPct val="100000"/>
              </a:lnSpc>
              <a:buChar char="•"/>
              <a:tabLst>
                <a:tab pos="182245" algn="l"/>
              </a:tabLst>
            </a:pP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2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2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 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2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cu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2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81610" indent="-106045">
              <a:lnSpc>
                <a:spcPct val="100000"/>
              </a:lnSpc>
              <a:buChar char="•"/>
              <a:tabLst>
                <a:tab pos="182245" algn="l"/>
              </a:tabLst>
            </a:pP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’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/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2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81610" indent="-106045">
              <a:lnSpc>
                <a:spcPct val="100000"/>
              </a:lnSpc>
              <a:buChar char="•"/>
              <a:tabLst>
                <a:tab pos="182245" algn="l"/>
              </a:tabLst>
            </a:pP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5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5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81610" indent="-106045">
              <a:lnSpc>
                <a:spcPct val="100000"/>
              </a:lnSpc>
              <a:buChar char="•"/>
              <a:tabLst>
                <a:tab pos="182245" algn="l"/>
              </a:tabLst>
            </a:pP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Don’t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share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intimate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relationship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details.</a:t>
            </a:r>
            <a:endParaRPr sz="1000">
              <a:latin typeface="Arial"/>
              <a:cs typeface="Arial"/>
            </a:endParaRPr>
          </a:p>
          <a:p>
            <a:pPr marL="181610" marR="224154" indent="-106045">
              <a:lnSpc>
                <a:spcPct val="100000"/>
              </a:lnSpc>
              <a:buChar char="•"/>
              <a:tabLst>
                <a:tab pos="182245" algn="l"/>
              </a:tabLst>
            </a:pP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Don’t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brag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about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skipping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work,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playing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games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or </a:t>
            </a:r>
            <a:r>
              <a:rPr sz="1000" spc="-2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j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94310" marR="517525" indent="-118745">
              <a:lnSpc>
                <a:spcPct val="100000"/>
              </a:lnSpc>
              <a:buChar char="•"/>
              <a:tabLst>
                <a:tab pos="182245" algn="l"/>
              </a:tabLst>
            </a:pP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mp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2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’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 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information.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26105" y="9591927"/>
            <a:ext cx="2095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15" dirty="0">
                <a:solidFill>
                  <a:srgbClr val="231F20"/>
                </a:solidFill>
                <a:latin typeface="Calibri"/>
                <a:cs typeface="Calibri"/>
              </a:rPr>
              <a:t>13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02627" y="9657866"/>
            <a:ext cx="15024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231F20"/>
                </a:solidFill>
                <a:latin typeface="Arial"/>
                <a:cs typeface="Arial"/>
                <a:hlinkClick r:id="rId2"/>
              </a:rPr>
              <a:t>www.riohondo.edu/career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-center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88200" y="0"/>
            <a:ext cx="355600" cy="4979670"/>
          </a:xfrm>
          <a:custGeom>
            <a:avLst/>
            <a:gdLst/>
            <a:ahLst/>
            <a:cxnLst/>
            <a:rect l="l" t="t" r="r" b="b"/>
            <a:pathLst>
              <a:path w="355600" h="4979670">
                <a:moveTo>
                  <a:pt x="355600" y="0"/>
                </a:moveTo>
                <a:lnTo>
                  <a:pt x="0" y="0"/>
                </a:lnTo>
                <a:lnTo>
                  <a:pt x="0" y="4979670"/>
                </a:lnTo>
                <a:lnTo>
                  <a:pt x="355600" y="4979670"/>
                </a:lnTo>
                <a:lnTo>
                  <a:pt x="355600" y="0"/>
                </a:lnTo>
                <a:close/>
              </a:path>
            </a:pathLst>
          </a:custGeom>
          <a:solidFill>
            <a:srgbClr val="BE52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179056" y="254000"/>
            <a:ext cx="339090" cy="458406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395"/>
              </a:lnSpc>
            </a:pPr>
            <a:r>
              <a:rPr sz="2000" b="1" spc="400" dirty="0">
                <a:solidFill>
                  <a:srgbClr val="FFFFFF"/>
                </a:solidFill>
                <a:latin typeface="Calibri"/>
                <a:cs typeface="Calibri"/>
              </a:rPr>
              <a:t>Networking</a:t>
            </a:r>
            <a:r>
              <a:rPr sz="2000" b="1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70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2000" b="1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305" dirty="0">
                <a:solidFill>
                  <a:srgbClr val="FFFFFF"/>
                </a:solidFill>
                <a:latin typeface="Calibri"/>
                <a:cs typeface="Calibri"/>
              </a:rPr>
              <a:t>Self-Presentation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51100" y="2372258"/>
            <a:ext cx="4596765" cy="190690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100" b="1" spc="-12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100" b="1" spc="-6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100" b="1" spc="-4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100" b="1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100" b="1" spc="-125" dirty="0">
                <a:solidFill>
                  <a:srgbClr val="231F20"/>
                </a:solidFill>
                <a:latin typeface="Arial"/>
                <a:cs typeface="Arial"/>
              </a:rPr>
              <a:t>qu</a:t>
            </a:r>
            <a:r>
              <a:rPr sz="1100" b="1" spc="-6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100" b="1" spc="-1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100" b="1" spc="-5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100" b="1" spc="-6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7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100" b="1" spc="-4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100" b="1" spc="-114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100" b="1" spc="-12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ts val="1300"/>
              </a:lnSpc>
              <a:spcBef>
                <a:spcPts val="40"/>
              </a:spcBef>
            </a:pP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Dan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Schwabel,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personal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branding expert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author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000" i="1" spc="25" dirty="0">
                <a:solidFill>
                  <a:srgbClr val="231F20"/>
                </a:solidFill>
                <a:latin typeface="Arial"/>
                <a:cs typeface="Arial"/>
              </a:rPr>
              <a:t>Me </a:t>
            </a:r>
            <a:r>
              <a:rPr sz="1000" i="1" spc="-15" dirty="0">
                <a:solidFill>
                  <a:srgbClr val="231F20"/>
                </a:solidFill>
                <a:latin typeface="Arial"/>
                <a:cs typeface="Arial"/>
              </a:rPr>
              <a:t>2.0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,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offers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these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tips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keep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digital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reputation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clean:</a:t>
            </a:r>
            <a:endParaRPr sz="1000">
              <a:latin typeface="Arial"/>
              <a:cs typeface="Arial"/>
            </a:endParaRPr>
          </a:p>
          <a:p>
            <a:pPr marL="181610" indent="-106045">
              <a:lnSpc>
                <a:spcPct val="100000"/>
              </a:lnSpc>
              <a:spcBef>
                <a:spcPts val="645"/>
              </a:spcBef>
              <a:buChar char="•"/>
              <a:tabLst>
                <a:tab pos="182245" algn="l"/>
              </a:tabLst>
            </a:pP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Don’t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over-promote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yourself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people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will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 get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turned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off.</a:t>
            </a:r>
            <a:endParaRPr sz="1000">
              <a:latin typeface="Arial"/>
              <a:cs typeface="Arial"/>
            </a:endParaRPr>
          </a:p>
          <a:p>
            <a:pPr marL="181610" indent="-106045">
              <a:lnSpc>
                <a:spcPct val="100000"/>
              </a:lnSpc>
              <a:spcBef>
                <a:spcPts val="705"/>
              </a:spcBef>
              <a:buChar char="•"/>
              <a:tabLst>
                <a:tab pos="182245" algn="l"/>
              </a:tabLst>
            </a:pP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Do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share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industry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insights,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useful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resources,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quotes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facts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with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audience.</a:t>
            </a:r>
            <a:endParaRPr sz="1000">
              <a:latin typeface="Arial"/>
              <a:cs typeface="Arial"/>
            </a:endParaRPr>
          </a:p>
          <a:p>
            <a:pPr marL="181610" indent="-106045">
              <a:lnSpc>
                <a:spcPct val="100000"/>
              </a:lnSpc>
              <a:spcBef>
                <a:spcPts val="700"/>
              </a:spcBef>
              <a:buChar char="•"/>
              <a:tabLst>
                <a:tab pos="182245" algn="l"/>
              </a:tabLst>
            </a:pP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Don’t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send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resume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employers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Facebook.</a:t>
            </a:r>
            <a:endParaRPr sz="1000">
              <a:latin typeface="Arial"/>
              <a:cs typeface="Arial"/>
            </a:endParaRPr>
          </a:p>
          <a:p>
            <a:pPr marL="181610" indent="-106045">
              <a:lnSpc>
                <a:spcPct val="100000"/>
              </a:lnSpc>
              <a:spcBef>
                <a:spcPts val="705"/>
              </a:spcBef>
              <a:buChar char="•"/>
              <a:tabLst>
                <a:tab pos="182245" algn="l"/>
              </a:tabLst>
            </a:pP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Do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build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relationship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through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tweeting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before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email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blindly.</a:t>
            </a:r>
            <a:endParaRPr sz="1000">
              <a:latin typeface="Arial"/>
              <a:cs typeface="Arial"/>
            </a:endParaRPr>
          </a:p>
          <a:p>
            <a:pPr marL="181610" marR="103505" indent="-106045">
              <a:lnSpc>
                <a:spcPct val="108500"/>
              </a:lnSpc>
              <a:spcBef>
                <a:spcPts val="600"/>
              </a:spcBef>
              <a:buChar char="•"/>
              <a:tabLst>
                <a:tab pos="182245" algn="l"/>
              </a:tabLst>
            </a:pP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Don’t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come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an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interview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without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researching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company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hiring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manager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li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,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us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2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2100" y="2383784"/>
            <a:ext cx="1696085" cy="189483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28575">
              <a:lnSpc>
                <a:spcPct val="101299"/>
              </a:lnSpc>
              <a:spcBef>
                <a:spcPts val="80"/>
              </a:spcBef>
            </a:pPr>
            <a:r>
              <a:rPr sz="1100" b="1" spc="-55" dirty="0">
                <a:solidFill>
                  <a:srgbClr val="231F20"/>
                </a:solidFill>
                <a:latin typeface="Arial"/>
                <a:cs typeface="Arial"/>
              </a:rPr>
              <a:t>Wit</a:t>
            </a:r>
            <a:r>
              <a:rPr sz="1100" b="1" spc="-114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100" b="1" spc="-8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100" b="1" spc="-7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100" b="1" spc="-12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11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100" b="1" spc="-4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100" b="1" spc="-11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100" b="1" spc="-5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100" b="1" spc="-6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100" b="1" spc="-10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100" b="1" spc="-6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100" b="1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100" b="1" spc="-12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100" b="1" spc="-12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11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100" b="1" spc="-4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100" b="1" spc="-12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100" b="1" spc="-125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100" b="1" spc="-4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100" b="1" spc="-70" dirty="0">
                <a:solidFill>
                  <a:srgbClr val="231F20"/>
                </a:solidFill>
                <a:latin typeface="Arial"/>
                <a:cs typeface="Arial"/>
              </a:rPr>
              <a:t>am  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j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ob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2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o 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’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e 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go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oc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kdo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d 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oc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01699"/>
              </a:lnSpc>
            </a:pP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4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na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,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tha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es  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2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ond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wh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’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e 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5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us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,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f 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mp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 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il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,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up 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wh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3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’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4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 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sh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4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do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4800" y="306091"/>
            <a:ext cx="6778625" cy="1852930"/>
          </a:xfrm>
          <a:custGeom>
            <a:avLst/>
            <a:gdLst/>
            <a:ahLst/>
            <a:cxnLst/>
            <a:rect l="l" t="t" r="r" b="b"/>
            <a:pathLst>
              <a:path w="6778625" h="1852930">
                <a:moveTo>
                  <a:pt x="6613105" y="0"/>
                </a:moveTo>
                <a:lnTo>
                  <a:pt x="0" y="0"/>
                </a:lnTo>
                <a:lnTo>
                  <a:pt x="0" y="1687804"/>
                </a:lnTo>
                <a:lnTo>
                  <a:pt x="165100" y="1852904"/>
                </a:lnTo>
                <a:lnTo>
                  <a:pt x="6613105" y="1852904"/>
                </a:lnTo>
                <a:lnTo>
                  <a:pt x="6778205" y="1687804"/>
                </a:lnTo>
                <a:lnTo>
                  <a:pt x="6778205" y="165100"/>
                </a:lnTo>
                <a:lnTo>
                  <a:pt x="6613105" y="0"/>
                </a:lnTo>
                <a:close/>
              </a:path>
            </a:pathLst>
          </a:custGeom>
          <a:solidFill>
            <a:srgbClr val="FFD9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06400" y="336215"/>
            <a:ext cx="6561455" cy="1647189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R="88900" algn="ctr">
              <a:lnSpc>
                <a:spcPct val="100000"/>
              </a:lnSpc>
              <a:spcBef>
                <a:spcPts val="265"/>
              </a:spcBef>
            </a:pPr>
            <a:r>
              <a:rPr sz="1400" b="1" spc="-190" dirty="0">
                <a:solidFill>
                  <a:srgbClr val="231F20"/>
                </a:solidFill>
                <a:latin typeface="Arial"/>
                <a:cs typeface="Arial"/>
              </a:rPr>
              <a:t>WH</a:t>
            </a:r>
            <a:r>
              <a:rPr sz="1400" b="1" spc="-24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400" b="1" spc="-16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4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75" dirty="0">
                <a:solidFill>
                  <a:srgbClr val="231F20"/>
                </a:solidFill>
                <a:latin typeface="Arial"/>
                <a:cs typeface="Arial"/>
              </a:rPr>
              <a:t>WOULD</a:t>
            </a:r>
            <a:r>
              <a:rPr sz="14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80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4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70" dirty="0">
                <a:solidFill>
                  <a:srgbClr val="231F20"/>
                </a:solidFill>
                <a:latin typeface="Arial"/>
                <a:cs typeface="Arial"/>
              </a:rPr>
              <a:t>MOTHER</a:t>
            </a:r>
            <a:r>
              <a:rPr sz="14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9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400" b="1" spc="-28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400" b="1" spc="-160" dirty="0">
                <a:solidFill>
                  <a:srgbClr val="231F20"/>
                </a:solidFill>
                <a:latin typeface="Arial"/>
                <a:cs typeface="Arial"/>
              </a:rPr>
              <a:t>Y?</a:t>
            </a:r>
            <a:endParaRPr sz="1400">
              <a:latin typeface="Arial"/>
              <a:cs typeface="Arial"/>
            </a:endParaRPr>
          </a:p>
          <a:p>
            <a:pPr marL="12700" marR="337820">
              <a:lnSpc>
                <a:spcPct val="100000"/>
              </a:lnSpc>
              <a:spcBef>
                <a:spcPts val="120"/>
              </a:spcBef>
            </a:pP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Many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career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coaches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recruiters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say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that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rule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thumb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for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social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media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content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is: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Would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want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mother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or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employer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to 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see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it?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No?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Then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don’t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post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it.</a:t>
            </a:r>
            <a:endParaRPr sz="1000">
              <a:latin typeface="Arial"/>
              <a:cs typeface="Arial"/>
            </a:endParaRPr>
          </a:p>
          <a:p>
            <a:pPr marL="12700" marR="12065">
              <a:lnSpc>
                <a:spcPct val="100000"/>
              </a:lnSpc>
              <a:spcBef>
                <a:spcPts val="600"/>
              </a:spcBef>
            </a:pP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“Self-censorship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main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key,”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says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Alexandra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Levit,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author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20" dirty="0">
                <a:solidFill>
                  <a:srgbClr val="231F20"/>
                </a:solidFill>
                <a:latin typeface="Arial"/>
                <a:cs typeface="Arial"/>
              </a:rPr>
              <a:t>Blind</a:t>
            </a:r>
            <a:r>
              <a:rPr sz="1000" i="1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5" dirty="0">
                <a:solidFill>
                  <a:srgbClr val="231F20"/>
                </a:solidFill>
                <a:latin typeface="Arial"/>
                <a:cs typeface="Arial"/>
              </a:rPr>
              <a:t>Spots:</a:t>
            </a:r>
            <a:r>
              <a:rPr sz="1000" i="1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i="1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25" dirty="0">
                <a:solidFill>
                  <a:srgbClr val="231F20"/>
                </a:solidFill>
                <a:latin typeface="Arial"/>
                <a:cs typeface="Arial"/>
              </a:rPr>
              <a:t>10</a:t>
            </a:r>
            <a:r>
              <a:rPr sz="1000" i="1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5" dirty="0">
                <a:solidFill>
                  <a:srgbClr val="231F20"/>
                </a:solidFill>
                <a:latin typeface="Arial"/>
                <a:cs typeface="Arial"/>
              </a:rPr>
              <a:t>Business</a:t>
            </a:r>
            <a:r>
              <a:rPr sz="1000" i="1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10" dirty="0">
                <a:solidFill>
                  <a:srgbClr val="231F20"/>
                </a:solidFill>
                <a:latin typeface="Arial"/>
                <a:cs typeface="Arial"/>
              </a:rPr>
              <a:t>Myths</a:t>
            </a:r>
            <a:r>
              <a:rPr sz="1000" i="1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4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i="1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5" dirty="0">
                <a:solidFill>
                  <a:srgbClr val="231F20"/>
                </a:solidFill>
                <a:latin typeface="Arial"/>
                <a:cs typeface="Arial"/>
              </a:rPr>
              <a:t>Can’t</a:t>
            </a:r>
            <a:r>
              <a:rPr sz="1000" i="1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10" dirty="0">
                <a:solidFill>
                  <a:srgbClr val="231F20"/>
                </a:solidFill>
                <a:latin typeface="Arial"/>
                <a:cs typeface="Arial"/>
              </a:rPr>
              <a:t>Afford</a:t>
            </a:r>
            <a:r>
              <a:rPr sz="1000" i="1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000" i="1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srgbClr val="231F20"/>
                </a:solidFill>
                <a:latin typeface="Arial"/>
                <a:cs typeface="Arial"/>
              </a:rPr>
              <a:t>Believe</a:t>
            </a:r>
            <a:r>
              <a:rPr sz="1000" i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000" i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30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i="1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15" dirty="0">
                <a:solidFill>
                  <a:srgbClr val="231F20"/>
                </a:solidFill>
                <a:latin typeface="Arial"/>
                <a:cs typeface="Arial"/>
              </a:rPr>
              <a:t>New</a:t>
            </a:r>
            <a:r>
              <a:rPr sz="1000" i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Arial"/>
                <a:cs typeface="Arial"/>
              </a:rPr>
              <a:t>Path</a:t>
            </a:r>
            <a:r>
              <a:rPr sz="1000" i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i="1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5" dirty="0">
                <a:solidFill>
                  <a:srgbClr val="231F20"/>
                </a:solidFill>
                <a:latin typeface="Arial"/>
                <a:cs typeface="Arial"/>
              </a:rPr>
              <a:t>Success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“Always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think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before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post,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because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if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there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single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person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out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there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who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don’t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want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to 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see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content,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guarantee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will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get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back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to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them.”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sz="1000" spc="-95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may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too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close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situation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judge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what’s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appropriate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not,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can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helpful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have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second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pair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of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eyes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look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over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profiles.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Select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someone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who’s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about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same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age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as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target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employers,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experienced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field,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at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least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hiring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process.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2100" y="4486653"/>
            <a:ext cx="66979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i="1" spc="-45" dirty="0">
                <a:solidFill>
                  <a:srgbClr val="231F20"/>
                </a:solidFill>
                <a:latin typeface="Arial"/>
                <a:cs typeface="Arial"/>
              </a:rPr>
              <a:t>Written</a:t>
            </a:r>
            <a:r>
              <a:rPr sz="10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60" dirty="0">
                <a:solidFill>
                  <a:srgbClr val="231F20"/>
                </a:solidFill>
                <a:latin typeface="Arial"/>
                <a:cs typeface="Arial"/>
              </a:rPr>
              <a:t>by</a:t>
            </a:r>
            <a:r>
              <a:rPr sz="10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70" dirty="0">
                <a:solidFill>
                  <a:srgbClr val="231F20"/>
                </a:solidFill>
                <a:latin typeface="Arial"/>
                <a:cs typeface="Arial"/>
              </a:rPr>
              <a:t>Jebra</a:t>
            </a:r>
            <a:r>
              <a:rPr sz="1000" i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75" dirty="0">
                <a:solidFill>
                  <a:srgbClr val="231F20"/>
                </a:solidFill>
                <a:latin typeface="Arial"/>
                <a:cs typeface="Arial"/>
              </a:rPr>
              <a:t>Turner,</a:t>
            </a:r>
            <a:r>
              <a:rPr sz="10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i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45" dirty="0">
                <a:solidFill>
                  <a:srgbClr val="231F20"/>
                </a:solidFill>
                <a:latin typeface="Arial"/>
                <a:cs typeface="Arial"/>
              </a:rPr>
              <a:t>former</a:t>
            </a:r>
            <a:r>
              <a:rPr sz="10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65" dirty="0">
                <a:solidFill>
                  <a:srgbClr val="231F20"/>
                </a:solidFill>
                <a:latin typeface="Arial"/>
                <a:cs typeface="Arial"/>
              </a:rPr>
              <a:t>human</a:t>
            </a:r>
            <a:r>
              <a:rPr sz="10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60" dirty="0">
                <a:solidFill>
                  <a:srgbClr val="231F20"/>
                </a:solidFill>
                <a:latin typeface="Arial"/>
                <a:cs typeface="Arial"/>
              </a:rPr>
              <a:t>resources</a:t>
            </a:r>
            <a:r>
              <a:rPr sz="1000" i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70" dirty="0">
                <a:solidFill>
                  <a:srgbClr val="231F20"/>
                </a:solidFill>
                <a:latin typeface="Arial"/>
                <a:cs typeface="Arial"/>
              </a:rPr>
              <a:t>manager,</a:t>
            </a:r>
            <a:r>
              <a:rPr sz="10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55" dirty="0">
                <a:solidFill>
                  <a:srgbClr val="231F20"/>
                </a:solidFill>
                <a:latin typeface="Arial"/>
                <a:cs typeface="Arial"/>
              </a:rPr>
              <a:t>who</a:t>
            </a:r>
            <a:r>
              <a:rPr sz="1000" i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40" dirty="0">
                <a:solidFill>
                  <a:srgbClr val="231F20"/>
                </a:solidFill>
                <a:latin typeface="Arial"/>
                <a:cs typeface="Arial"/>
              </a:rPr>
              <a:t>writes</a:t>
            </a:r>
            <a:r>
              <a:rPr sz="10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55" dirty="0">
                <a:solidFill>
                  <a:srgbClr val="231F20"/>
                </a:solidFill>
                <a:latin typeface="Arial"/>
                <a:cs typeface="Arial"/>
              </a:rPr>
              <a:t>about</a:t>
            </a:r>
            <a:r>
              <a:rPr sz="10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70" dirty="0">
                <a:solidFill>
                  <a:srgbClr val="231F20"/>
                </a:solidFill>
                <a:latin typeface="Arial"/>
                <a:cs typeface="Arial"/>
              </a:rPr>
              <a:t>career</a:t>
            </a:r>
            <a:r>
              <a:rPr sz="1000" i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50" dirty="0">
                <a:solidFill>
                  <a:srgbClr val="231F20"/>
                </a:solidFill>
                <a:latin typeface="Arial"/>
                <a:cs typeface="Arial"/>
              </a:rPr>
              <a:t>issues,</a:t>
            </a:r>
            <a:r>
              <a:rPr sz="10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i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45" dirty="0">
                <a:solidFill>
                  <a:srgbClr val="231F20"/>
                </a:solidFill>
                <a:latin typeface="Arial"/>
                <a:cs typeface="Arial"/>
              </a:rPr>
              <a:t>other</a:t>
            </a:r>
            <a:r>
              <a:rPr sz="10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55" dirty="0">
                <a:solidFill>
                  <a:srgbClr val="231F20"/>
                </a:solidFill>
                <a:latin typeface="Arial"/>
                <a:cs typeface="Arial"/>
              </a:rPr>
              <a:t>business</a:t>
            </a:r>
            <a:r>
              <a:rPr sz="10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35" dirty="0">
                <a:solidFill>
                  <a:srgbClr val="231F20"/>
                </a:solidFill>
                <a:latin typeface="Arial"/>
                <a:cs typeface="Arial"/>
              </a:rPr>
              <a:t>topics.</a:t>
            </a:r>
            <a:r>
              <a:rPr sz="1000" i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90" dirty="0">
                <a:solidFill>
                  <a:srgbClr val="231F20"/>
                </a:solidFill>
                <a:latin typeface="Arial"/>
                <a:cs typeface="Arial"/>
              </a:rPr>
              <a:t>She</a:t>
            </a:r>
            <a:r>
              <a:rPr sz="10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45" dirty="0">
                <a:solidFill>
                  <a:srgbClr val="231F20"/>
                </a:solidFill>
                <a:latin typeface="Arial"/>
                <a:cs typeface="Arial"/>
              </a:rPr>
              <a:t>lives</a:t>
            </a:r>
            <a:r>
              <a:rPr sz="1000" i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30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10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50" dirty="0">
                <a:solidFill>
                  <a:srgbClr val="231F20"/>
                </a:solidFill>
                <a:latin typeface="Arial"/>
                <a:cs typeface="Arial"/>
              </a:rPr>
              <a:t>Portland,</a:t>
            </a:r>
            <a:r>
              <a:rPr sz="10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80" dirty="0">
                <a:solidFill>
                  <a:srgbClr val="231F20"/>
                </a:solidFill>
                <a:latin typeface="Arial"/>
                <a:cs typeface="Arial"/>
              </a:rPr>
              <a:t>Ore.,</a:t>
            </a:r>
            <a:r>
              <a:rPr sz="10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70" dirty="0">
                <a:solidFill>
                  <a:srgbClr val="231F20"/>
                </a:solidFill>
                <a:latin typeface="Arial"/>
                <a:cs typeface="Arial"/>
              </a:rPr>
              <a:t>can</a:t>
            </a:r>
            <a:r>
              <a:rPr sz="10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80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0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70" dirty="0">
                <a:solidFill>
                  <a:srgbClr val="231F20"/>
                </a:solidFill>
                <a:latin typeface="Arial"/>
                <a:cs typeface="Arial"/>
              </a:rPr>
              <a:t>reached</a:t>
            </a:r>
            <a:r>
              <a:rPr sz="10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55" dirty="0">
                <a:solidFill>
                  <a:srgbClr val="231F20"/>
                </a:solidFill>
                <a:latin typeface="Arial"/>
                <a:cs typeface="Arial"/>
              </a:rPr>
              <a:t>at</a:t>
            </a:r>
            <a:r>
              <a:rPr sz="10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55" dirty="0">
                <a:solidFill>
                  <a:srgbClr val="231F20"/>
                </a:solidFill>
                <a:latin typeface="Arial"/>
                <a:cs typeface="Arial"/>
                <a:hlinkClick r:id="rId3"/>
              </a:rPr>
              <a:t>www.jebra.com</a:t>
            </a:r>
            <a:r>
              <a:rPr sz="1000" i="1" spc="-55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66184" y="5240628"/>
            <a:ext cx="239959" cy="23311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2250" y="5240628"/>
            <a:ext cx="239959" cy="23311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3236" y="5240621"/>
            <a:ext cx="239959" cy="23311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84212" y="5240623"/>
            <a:ext cx="239959" cy="23311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75207" y="5240626"/>
            <a:ext cx="239959" cy="233115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49187" y="5240628"/>
            <a:ext cx="239959" cy="233115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85254" y="5240628"/>
            <a:ext cx="239959" cy="233115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76239" y="5240621"/>
            <a:ext cx="239959" cy="233115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67216" y="5240623"/>
            <a:ext cx="239959" cy="233115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58211" y="5240625"/>
            <a:ext cx="239959" cy="233115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940324" y="5158111"/>
            <a:ext cx="5507355" cy="968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00"/>
              </a:spcBef>
            </a:pPr>
            <a:r>
              <a:rPr sz="2400" b="1" spc="409" dirty="0">
                <a:solidFill>
                  <a:srgbClr val="231F20"/>
                </a:solidFill>
                <a:latin typeface="Calibri"/>
                <a:cs typeface="Calibri"/>
              </a:rPr>
              <a:t>Qualities</a:t>
            </a:r>
            <a:r>
              <a:rPr sz="2400" b="1" spc="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spc="350" dirty="0">
                <a:solidFill>
                  <a:srgbClr val="231F20"/>
                </a:solidFill>
                <a:latin typeface="Calibri"/>
                <a:cs typeface="Calibri"/>
              </a:rPr>
              <a:t>Desired</a:t>
            </a:r>
            <a:endParaRPr sz="2400">
              <a:latin typeface="Calibri"/>
              <a:cs typeface="Calibri"/>
            </a:endParaRPr>
          </a:p>
          <a:p>
            <a:pPr marL="3175" algn="ctr">
              <a:lnSpc>
                <a:spcPts val="2810"/>
              </a:lnSpc>
            </a:pPr>
            <a:r>
              <a:rPr sz="2400" b="1" spc="484" dirty="0">
                <a:solidFill>
                  <a:srgbClr val="231F20"/>
                </a:solidFill>
                <a:latin typeface="Calibri"/>
                <a:cs typeface="Calibri"/>
              </a:rPr>
              <a:t>In</a:t>
            </a:r>
            <a:r>
              <a:rPr sz="2400" b="1" spc="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spc="400" dirty="0">
                <a:solidFill>
                  <a:srgbClr val="231F20"/>
                </a:solidFill>
                <a:latin typeface="Calibri"/>
                <a:cs typeface="Calibri"/>
              </a:rPr>
              <a:t>New</a:t>
            </a:r>
            <a:r>
              <a:rPr sz="2400" b="1" spc="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spc="405" dirty="0">
                <a:solidFill>
                  <a:srgbClr val="231F20"/>
                </a:solidFill>
                <a:latin typeface="Calibri"/>
                <a:cs typeface="Calibri"/>
              </a:rPr>
              <a:t>College</a:t>
            </a:r>
            <a:r>
              <a:rPr sz="2400" b="1" spc="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spc="434" dirty="0">
                <a:solidFill>
                  <a:srgbClr val="231F20"/>
                </a:solidFill>
                <a:latin typeface="Calibri"/>
                <a:cs typeface="Calibri"/>
              </a:rPr>
              <a:t>Graduates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ts val="1730"/>
              </a:lnSpc>
            </a:pPr>
            <a:r>
              <a:rPr sz="1500" b="1" spc="195" dirty="0">
                <a:solidFill>
                  <a:srgbClr val="231F20"/>
                </a:solidFill>
                <a:latin typeface="Calibri"/>
                <a:cs typeface="Calibri"/>
              </a:rPr>
              <a:t>By</a:t>
            </a:r>
            <a:r>
              <a:rPr sz="1500" b="1" spc="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b="1" spc="170" dirty="0">
                <a:solidFill>
                  <a:srgbClr val="231F20"/>
                </a:solidFill>
                <a:latin typeface="Calibri"/>
                <a:cs typeface="Calibri"/>
              </a:rPr>
              <a:t>Businesses,</a:t>
            </a:r>
            <a:r>
              <a:rPr sz="1500" b="1" spc="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b="1" spc="260" dirty="0">
                <a:solidFill>
                  <a:srgbClr val="231F20"/>
                </a:solidFill>
                <a:latin typeface="Calibri"/>
                <a:cs typeface="Calibri"/>
              </a:rPr>
              <a:t>Industries</a:t>
            </a:r>
            <a:r>
              <a:rPr sz="1500" b="1" spc="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b="1" spc="350" dirty="0">
                <a:solidFill>
                  <a:srgbClr val="231F20"/>
                </a:solidFill>
                <a:latin typeface="Calibri"/>
                <a:cs typeface="Calibri"/>
              </a:rPr>
              <a:t>and</a:t>
            </a:r>
            <a:r>
              <a:rPr sz="1500" b="1" spc="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b="1" spc="280" dirty="0">
                <a:solidFill>
                  <a:srgbClr val="231F20"/>
                </a:solidFill>
                <a:latin typeface="Calibri"/>
                <a:cs typeface="Calibri"/>
              </a:rPr>
              <a:t>Government</a:t>
            </a:r>
            <a:r>
              <a:rPr sz="1500" b="1" spc="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b="1" spc="215" dirty="0">
                <a:solidFill>
                  <a:srgbClr val="231F20"/>
                </a:solidFill>
                <a:latin typeface="Calibri"/>
                <a:cs typeface="Calibri"/>
              </a:rPr>
              <a:t>Agencies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92100" y="6349972"/>
            <a:ext cx="2055495" cy="145796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259715">
              <a:lnSpc>
                <a:spcPts val="1200"/>
              </a:lnSpc>
              <a:spcBef>
                <a:spcPts val="240"/>
              </a:spcBef>
            </a:pPr>
            <a:r>
              <a:rPr sz="1100" b="1" spc="-17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100" b="1" spc="-12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100" b="1" spc="-6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100" b="1" spc="-4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100" b="1" spc="-105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100" b="1" spc="-175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100" b="1" spc="60" dirty="0">
                <a:solidFill>
                  <a:srgbClr val="231F20"/>
                </a:solidFill>
                <a:latin typeface="Arial"/>
                <a:cs typeface="Arial"/>
              </a:rPr>
              <a:t>,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12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100" b="1" spc="-5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100" b="1" spc="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100" b="1" spc="-114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100" b="1" spc="-8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100" b="1" spc="60" dirty="0">
                <a:solidFill>
                  <a:srgbClr val="231F20"/>
                </a:solidFill>
                <a:latin typeface="Arial"/>
                <a:cs typeface="Arial"/>
              </a:rPr>
              <a:t>,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17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100" b="1" spc="-10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100" b="1" spc="-5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100" b="1" spc="-120" dirty="0">
                <a:solidFill>
                  <a:srgbClr val="231F20"/>
                </a:solidFill>
                <a:latin typeface="Arial"/>
                <a:cs typeface="Arial"/>
              </a:rPr>
              <a:t>hu</a:t>
            </a:r>
            <a:r>
              <a:rPr sz="1100" b="1" spc="-12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100" b="1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100" b="1" spc="-6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100" b="1" spc="-12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100" b="1" spc="-12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6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100" b="1" spc="-12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100" b="1" spc="-80" dirty="0">
                <a:solidFill>
                  <a:srgbClr val="231F20"/>
                </a:solidFill>
                <a:latin typeface="Arial"/>
                <a:cs typeface="Arial"/>
              </a:rPr>
              <a:t>d  </a:t>
            </a:r>
            <a:r>
              <a:rPr sz="1100" b="1" spc="-45" dirty="0">
                <a:solidFill>
                  <a:srgbClr val="231F20"/>
                </a:solidFill>
                <a:latin typeface="Arial"/>
                <a:cs typeface="Arial"/>
              </a:rPr>
              <a:t>Initiative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040"/>
              </a:lnSpc>
            </a:pP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Hard-working,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disciplined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dependable</a:t>
            </a:r>
            <a:endParaRPr sz="900">
              <a:latin typeface="Arial"/>
              <a:cs typeface="Arial"/>
            </a:endParaRPr>
          </a:p>
          <a:p>
            <a:pPr marL="12700" marR="5080">
              <a:lnSpc>
                <a:spcPct val="101899"/>
              </a:lnSpc>
            </a:pPr>
            <a:r>
              <a:rPr sz="900" spc="-13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,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sio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po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4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ti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e 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Strong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self-motivation 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high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self-esteem </a:t>
            </a:r>
            <a:r>
              <a:rPr sz="900" spc="-2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Confident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assertive,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yet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diplomatic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endParaRPr sz="900">
              <a:latin typeface="Arial"/>
              <a:cs typeface="Arial"/>
            </a:endParaRPr>
          </a:p>
          <a:p>
            <a:pPr marL="165100">
              <a:lnSpc>
                <a:spcPct val="100000"/>
              </a:lnSpc>
              <a:spcBef>
                <a:spcPts val="20"/>
              </a:spcBef>
            </a:pP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flexible</a:t>
            </a:r>
            <a:endParaRPr sz="900">
              <a:latin typeface="Arial"/>
              <a:cs typeface="Arial"/>
            </a:endParaRPr>
          </a:p>
          <a:p>
            <a:pPr marL="12700" marR="594995">
              <a:lnSpc>
                <a:spcPct val="101899"/>
              </a:lnSpc>
            </a:pP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4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9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ri</a:t>
            </a:r>
            <a:r>
              <a:rPr sz="900" spc="4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y  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mb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ks 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om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se</a:t>
            </a:r>
            <a:endParaRPr sz="9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92100" y="7924772"/>
            <a:ext cx="1924050" cy="117856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47625">
              <a:lnSpc>
                <a:spcPts val="1200"/>
              </a:lnSpc>
              <a:spcBef>
                <a:spcPts val="240"/>
              </a:spcBef>
            </a:pPr>
            <a:r>
              <a:rPr sz="1100" b="1" spc="-17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100" b="1" spc="-12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100" b="1" spc="-6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100" b="1" spc="-11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100" b="1" spc="-4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100" b="1" spc="-12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18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100" b="1" spc="-9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100" b="1" spc="-50" dirty="0">
                <a:solidFill>
                  <a:srgbClr val="231F20"/>
                </a:solidFill>
                <a:latin typeface="Arial"/>
                <a:cs typeface="Arial"/>
              </a:rPr>
              <a:t>x</a:t>
            </a:r>
            <a:r>
              <a:rPr sz="1100" b="1" spc="-5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100" b="1" spc="-120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100" b="1" spc="-12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100" b="1" spc="-114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100" b="1" spc="-125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11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100" b="1" spc="-6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100" b="1" spc="-6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100" b="1" spc="-4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100" b="1" spc="-8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100" b="1" spc="-4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100" b="1" spc="-12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100" b="1" spc="-125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5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100" b="1" spc="-12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5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100" b="1" spc="-12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100" b="1" spc="-45" dirty="0">
                <a:solidFill>
                  <a:srgbClr val="231F20"/>
                </a:solidFill>
                <a:latin typeface="Arial"/>
                <a:cs typeface="Arial"/>
              </a:rPr>
              <a:t>e  </a:t>
            </a:r>
            <a:r>
              <a:rPr sz="1100" b="1" spc="-135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100" b="1" spc="-11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100" b="1" spc="-5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100" b="1" spc="-105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100" b="1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100" b="1" spc="-12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100" b="1" spc="-125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135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100" b="1" spc="-11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100" b="1" spc="-6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100" b="1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100" b="1" spc="-12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040"/>
              </a:lnSpc>
            </a:pPr>
            <a:r>
              <a:rPr sz="900" spc="-145" dirty="0">
                <a:solidFill>
                  <a:srgbClr val="231F20"/>
                </a:solidFill>
                <a:latin typeface="Arial"/>
                <a:cs typeface="Arial"/>
              </a:rPr>
              <a:t>Q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900" spc="-9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er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q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io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na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ic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;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nd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nd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nk</a:t>
            </a: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endParaRPr sz="900">
              <a:latin typeface="Arial"/>
              <a:cs typeface="Arial"/>
            </a:endParaRPr>
          </a:p>
          <a:p>
            <a:pPr marL="12700" marR="5080">
              <a:lnSpc>
                <a:spcPct val="101899"/>
              </a:lnSpc>
            </a:pP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Willing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continue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education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growth </a:t>
            </a:r>
            <a:r>
              <a:rPr sz="900" spc="-2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om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4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ex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14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mi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,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illi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4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endParaRPr sz="9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640399" y="6349972"/>
            <a:ext cx="2054860" cy="1165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10"/>
              </a:lnSpc>
              <a:spcBef>
                <a:spcPts val="100"/>
              </a:spcBef>
            </a:pPr>
            <a:r>
              <a:rPr sz="1100" b="1" spc="-16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100" b="1" spc="-120" dirty="0">
                <a:solidFill>
                  <a:srgbClr val="231F20"/>
                </a:solidFill>
                <a:latin typeface="Arial"/>
                <a:cs typeface="Arial"/>
              </a:rPr>
              <a:t>now</a:t>
            </a:r>
            <a:r>
              <a:rPr sz="1100" b="1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100" b="1" spc="-9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100" b="1" spc="-95" dirty="0">
                <a:solidFill>
                  <a:srgbClr val="231F20"/>
                </a:solidFill>
                <a:latin typeface="Arial"/>
                <a:cs typeface="Arial"/>
              </a:rPr>
              <a:t>dge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114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100" b="1" spc="-6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17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100" b="1" spc="-10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100" b="1" spc="-14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100" b="1" spc="-12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100" b="1" spc="-110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100" b="1" spc="-5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100" b="1" spc="-7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100" b="1" spc="-2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100" b="1" spc="-12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  <a:p>
            <a:pPr marL="165100" marR="5080" indent="-152400">
              <a:lnSpc>
                <a:spcPts val="1100"/>
              </a:lnSpc>
              <a:spcBef>
                <a:spcPts val="10"/>
              </a:spcBef>
            </a:pP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Established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word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processing,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spreadsheet, </a:t>
            </a:r>
            <a:r>
              <a:rPr sz="900" spc="-2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3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8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ba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900" spc="2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8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3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2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so</a:t>
            </a:r>
            <a:r>
              <a:rPr sz="900" spc="5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900" spc="4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2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e 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skills</a:t>
            </a:r>
            <a:endParaRPr sz="900">
              <a:latin typeface="Arial"/>
              <a:cs typeface="Arial"/>
            </a:endParaRPr>
          </a:p>
          <a:p>
            <a:pPr marL="12700" marR="147320">
              <a:lnSpc>
                <a:spcPts val="1100"/>
              </a:lnSpc>
            </a:pP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Firm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understanding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mobile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computing </a:t>
            </a:r>
            <a:r>
              <a:rPr sz="900" spc="-2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Networking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in 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its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many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forms: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social,</a:t>
            </a:r>
            <a:endParaRPr sz="900">
              <a:latin typeface="Arial"/>
              <a:cs typeface="Arial"/>
            </a:endParaRPr>
          </a:p>
          <a:p>
            <a:pPr marL="12700" marR="485775" indent="152400">
              <a:lnSpc>
                <a:spcPts val="1100"/>
              </a:lnSpc>
            </a:pPr>
            <a:r>
              <a:rPr sz="900" spc="2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900" spc="-9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900" spc="2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an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t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hn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al  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900" spc="2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x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endParaRPr sz="9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640399" y="7632672"/>
            <a:ext cx="1894205" cy="1165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10"/>
              </a:lnSpc>
              <a:spcBef>
                <a:spcPts val="100"/>
              </a:spcBef>
            </a:pPr>
            <a:r>
              <a:rPr sz="1100" b="1" spc="-17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100" b="1" spc="-125" dirty="0">
                <a:solidFill>
                  <a:srgbClr val="231F20"/>
                </a:solidFill>
                <a:latin typeface="Arial"/>
                <a:cs typeface="Arial"/>
              </a:rPr>
              <a:t>om</a:t>
            </a:r>
            <a:r>
              <a:rPr sz="1100" b="1" spc="-14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100" b="1" spc="-100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100" b="1" spc="-12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100" b="1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100" b="1" spc="-11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100" b="1" spc="-5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100" b="1" spc="-6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100" b="1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100" b="1" spc="-12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100" b="1" spc="-114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100" b="1" spc="-12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114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100" b="1" spc="-105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100" b="1" spc="-10" dirty="0">
                <a:solidFill>
                  <a:srgbClr val="231F20"/>
                </a:solidFill>
                <a:latin typeface="Arial"/>
                <a:cs typeface="Arial"/>
              </a:rPr>
              <a:t>il</a:t>
            </a:r>
            <a:r>
              <a:rPr sz="1100" b="1" spc="-60" dirty="0">
                <a:solidFill>
                  <a:srgbClr val="231F20"/>
                </a:solidFill>
                <a:latin typeface="Arial"/>
                <a:cs typeface="Arial"/>
              </a:rPr>
              <a:t>ls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spc="-15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oo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rit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il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endParaRPr sz="900">
              <a:latin typeface="Arial"/>
              <a:cs typeface="Arial"/>
            </a:endParaRPr>
          </a:p>
          <a:p>
            <a:pPr marL="12700" marR="243204">
              <a:lnSpc>
                <a:spcPct val="101899"/>
              </a:lnSpc>
            </a:pPr>
            <a:r>
              <a:rPr sz="900" spc="-12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x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2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ommun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900" spc="-9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io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il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s 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Listens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well;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compassionate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endParaRPr sz="900">
              <a:latin typeface="Arial"/>
              <a:cs typeface="Arial"/>
            </a:endParaRPr>
          </a:p>
          <a:p>
            <a:pPr marL="165100">
              <a:lnSpc>
                <a:spcPct val="100000"/>
              </a:lnSpc>
              <a:spcBef>
                <a:spcPts val="20"/>
              </a:spcBef>
            </a:pP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empathetic</a:t>
            </a:r>
            <a:endParaRPr sz="900">
              <a:latin typeface="Arial"/>
              <a:cs typeface="Arial"/>
            </a:endParaRPr>
          </a:p>
          <a:p>
            <a:pPr marL="165100" marR="5080" indent="-152400">
              <a:lnSpc>
                <a:spcPct val="101899"/>
              </a:lnSpc>
            </a:pPr>
            <a:r>
              <a:rPr sz="900" spc="-12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x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so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l 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skills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spc="-15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90" dirty="0">
                <a:solidFill>
                  <a:srgbClr val="231F20"/>
                </a:solidFill>
                <a:latin typeface="Arial"/>
                <a:cs typeface="Arial"/>
              </a:rPr>
              <a:t>ea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inn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900" spc="-9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endParaRPr sz="9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988699" y="6349972"/>
            <a:ext cx="2068195" cy="158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10"/>
              </a:lnSpc>
              <a:spcBef>
                <a:spcPts val="100"/>
              </a:spcBef>
            </a:pPr>
            <a:r>
              <a:rPr sz="1100" b="1" spc="-11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100" b="1" spc="-6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100" b="1" spc="-6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100" b="1" spc="-12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100" b="1" spc="-6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100" b="1" spc="-3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100" b="1" spc="-12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100" b="1" spc="-12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100" b="1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100" b="1" spc="-125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114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100" b="1" spc="-105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100" b="1" spc="-10" dirty="0">
                <a:solidFill>
                  <a:srgbClr val="231F20"/>
                </a:solidFill>
                <a:latin typeface="Arial"/>
                <a:cs typeface="Arial"/>
              </a:rPr>
              <a:t>il</a:t>
            </a:r>
            <a:r>
              <a:rPr sz="1100" b="1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100" b="1" spc="-12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  <a:p>
            <a:pPr marL="12700" marR="83185">
              <a:lnSpc>
                <a:spcPts val="1100"/>
              </a:lnSpc>
              <a:spcBef>
                <a:spcPts val="10"/>
              </a:spcBef>
            </a:pP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Organizational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skills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 attention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to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detail </a:t>
            </a:r>
            <a:r>
              <a:rPr sz="900" spc="-2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Accepts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handles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responsibilities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io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20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su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900" spc="2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ven</a:t>
            </a:r>
            <a:endParaRPr sz="900">
              <a:latin typeface="Arial"/>
              <a:cs typeface="Arial"/>
            </a:endParaRPr>
          </a:p>
          <a:p>
            <a:pPr marL="12700" marR="1172210">
              <a:lnSpc>
                <a:spcPts val="1100"/>
              </a:lnSpc>
            </a:pP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ploy</a:t>
            </a: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2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s 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Customer-focused</a:t>
            </a:r>
            <a:endParaRPr sz="900">
              <a:latin typeface="Arial"/>
              <a:cs typeface="Arial"/>
            </a:endParaRPr>
          </a:p>
          <a:p>
            <a:pPr marL="12700" marR="5080">
              <a:lnSpc>
                <a:spcPts val="1100"/>
              </a:lnSpc>
            </a:pP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Team-spirited;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understands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group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dynamics </a:t>
            </a:r>
            <a:r>
              <a:rPr sz="900" spc="-2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illi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2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60"/>
              </a:lnSpc>
            </a:pP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900" spc="-9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,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po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2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na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ble</a:t>
            </a:r>
            <a:endParaRPr sz="900">
              <a:latin typeface="Arial"/>
              <a:cs typeface="Arial"/>
            </a:endParaRPr>
          </a:p>
          <a:p>
            <a:pPr marL="165100" marR="90805" indent="-152400">
              <a:lnSpc>
                <a:spcPct val="101899"/>
              </a:lnSpc>
            </a:pP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2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4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e;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90" dirty="0">
                <a:solidFill>
                  <a:srgbClr val="231F20"/>
                </a:solidFill>
                <a:latin typeface="Arial"/>
                <a:cs typeface="Arial"/>
              </a:rPr>
              <a:t>ea</a:t>
            </a:r>
            <a:r>
              <a:rPr sz="900" spc="2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2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900" spc="-9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t  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gn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4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endParaRPr sz="9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988699" y="8051772"/>
            <a:ext cx="1998345" cy="1026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10"/>
              </a:lnSpc>
              <a:spcBef>
                <a:spcPts val="100"/>
              </a:spcBef>
            </a:pPr>
            <a:r>
              <a:rPr sz="1100" b="1" spc="-18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100" b="1" spc="-5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100" b="1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100" b="1" spc="-6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100" b="1" spc="-10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100" b="1" spc="-5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100" b="1" spc="-6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100" b="1" spc="-12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5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100" b="1" spc="-12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185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100" b="1" spc="-4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100" b="1" spc="-12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100" b="1" spc="-85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100" b="1" spc="-5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100" b="1" spc="-12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endParaRPr sz="1100">
              <a:latin typeface="Arial"/>
              <a:cs typeface="Arial"/>
            </a:endParaRPr>
          </a:p>
          <a:p>
            <a:pPr marL="165100" marR="5080" indent="-152400">
              <a:lnSpc>
                <a:spcPts val="1100"/>
              </a:lnSpc>
              <a:spcBef>
                <a:spcPts val="10"/>
              </a:spcBef>
            </a:pPr>
            <a:r>
              <a:rPr sz="900" spc="-8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cc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900" spc="2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4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po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; 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doesn’t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view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required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tasks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as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“menial”</a:t>
            </a:r>
            <a:endParaRPr sz="900">
              <a:latin typeface="Arial"/>
              <a:cs typeface="Arial"/>
            </a:endParaRPr>
          </a:p>
          <a:p>
            <a:pPr marL="12700" marR="64769">
              <a:lnSpc>
                <a:spcPts val="1100"/>
              </a:lnSpc>
            </a:pPr>
            <a:r>
              <a:rPr sz="900" spc="-8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x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y 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Views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organization’s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total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picture,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not</a:t>
            </a:r>
            <a:endParaRPr sz="900">
              <a:latin typeface="Arial"/>
              <a:cs typeface="Arial"/>
            </a:endParaRPr>
          </a:p>
          <a:p>
            <a:pPr marL="165100">
              <a:lnSpc>
                <a:spcPts val="1060"/>
              </a:lnSpc>
            </a:pP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j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9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900" spc="-9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z</a:t>
            </a:r>
            <a:r>
              <a:rPr sz="900" spc="-9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illi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cc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mo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q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9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66700" y="9232010"/>
            <a:ext cx="65595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1000" i="1" spc="-70" dirty="0">
                <a:solidFill>
                  <a:srgbClr val="231F20"/>
                </a:solidFill>
                <a:latin typeface="Arial"/>
                <a:cs typeface="Arial"/>
              </a:rPr>
              <a:t>Source:</a:t>
            </a:r>
            <a:r>
              <a:rPr sz="1000" i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70" dirty="0">
                <a:solidFill>
                  <a:srgbClr val="231F20"/>
                </a:solidFill>
                <a:latin typeface="Arial"/>
                <a:cs typeface="Arial"/>
              </a:rPr>
              <a:t>Adapted</a:t>
            </a:r>
            <a:r>
              <a:rPr sz="1000" i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40" dirty="0">
                <a:solidFill>
                  <a:srgbClr val="231F20"/>
                </a:solidFill>
                <a:latin typeface="Arial"/>
                <a:cs typeface="Arial"/>
              </a:rPr>
              <a:t>from</a:t>
            </a:r>
            <a:r>
              <a:rPr sz="1000" i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Recruiting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Trends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60" dirty="0">
                <a:solidFill>
                  <a:srgbClr val="231F20"/>
                </a:solidFill>
                <a:latin typeface="Arial"/>
                <a:cs typeface="Arial"/>
              </a:rPr>
              <a:t>by</a:t>
            </a:r>
            <a:r>
              <a:rPr sz="1000" i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50" dirty="0">
                <a:solidFill>
                  <a:srgbClr val="231F20"/>
                </a:solidFill>
                <a:latin typeface="Arial"/>
                <a:cs typeface="Arial"/>
              </a:rPr>
              <a:t>L.</a:t>
            </a:r>
            <a:r>
              <a:rPr sz="1000" i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55" dirty="0">
                <a:solidFill>
                  <a:srgbClr val="231F20"/>
                </a:solidFill>
                <a:latin typeface="Arial"/>
                <a:cs typeface="Arial"/>
              </a:rPr>
              <a:t>Patrick</a:t>
            </a:r>
            <a:r>
              <a:rPr sz="1000" i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75" dirty="0">
                <a:solidFill>
                  <a:srgbClr val="231F20"/>
                </a:solidFill>
                <a:latin typeface="Arial"/>
                <a:cs typeface="Arial"/>
              </a:rPr>
              <a:t>Scheetz,</a:t>
            </a:r>
            <a:r>
              <a:rPr sz="1000" i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75" dirty="0">
                <a:solidFill>
                  <a:srgbClr val="231F20"/>
                </a:solidFill>
                <a:latin typeface="Arial"/>
                <a:cs typeface="Arial"/>
              </a:rPr>
              <a:t>Ph.D.,</a:t>
            </a:r>
            <a:r>
              <a:rPr sz="1000" i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60" dirty="0">
                <a:solidFill>
                  <a:srgbClr val="231F20"/>
                </a:solidFill>
                <a:latin typeface="Arial"/>
                <a:cs typeface="Arial"/>
              </a:rPr>
              <a:t>Collegiate</a:t>
            </a:r>
            <a:r>
              <a:rPr sz="1000" i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65" dirty="0">
                <a:solidFill>
                  <a:srgbClr val="231F20"/>
                </a:solidFill>
                <a:latin typeface="Arial"/>
                <a:cs typeface="Arial"/>
              </a:rPr>
              <a:t>Employment</a:t>
            </a:r>
            <a:r>
              <a:rPr sz="1000" i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75" dirty="0">
                <a:solidFill>
                  <a:srgbClr val="231F20"/>
                </a:solidFill>
                <a:latin typeface="Arial"/>
                <a:cs typeface="Arial"/>
              </a:rPr>
              <a:t>Research</a:t>
            </a:r>
            <a:r>
              <a:rPr sz="1000" i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35" dirty="0">
                <a:solidFill>
                  <a:srgbClr val="231F20"/>
                </a:solidFill>
                <a:latin typeface="Arial"/>
                <a:cs typeface="Arial"/>
              </a:rPr>
              <a:t>Institute.</a:t>
            </a:r>
            <a:r>
              <a:rPr sz="1000" i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25" i="1" spc="-44" baseline="35353" dirty="0">
                <a:solidFill>
                  <a:srgbClr val="231F20"/>
                </a:solidFill>
                <a:latin typeface="Arial"/>
                <a:cs typeface="Arial"/>
              </a:rPr>
              <a:t>©</a:t>
            </a:r>
            <a:r>
              <a:rPr sz="1000" i="1" spc="-30" dirty="0">
                <a:solidFill>
                  <a:srgbClr val="231F20"/>
                </a:solidFill>
                <a:latin typeface="Arial"/>
                <a:cs typeface="Arial"/>
              </a:rPr>
              <a:t>Michigan</a:t>
            </a:r>
            <a:r>
              <a:rPr sz="1000" i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70" dirty="0">
                <a:solidFill>
                  <a:srgbClr val="231F20"/>
                </a:solidFill>
                <a:latin typeface="Arial"/>
                <a:cs typeface="Arial"/>
              </a:rPr>
              <a:t>State </a:t>
            </a:r>
            <a:r>
              <a:rPr sz="1000" i="1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50" dirty="0">
                <a:solidFill>
                  <a:srgbClr val="231F20"/>
                </a:solidFill>
                <a:latin typeface="Arial"/>
                <a:cs typeface="Arial"/>
              </a:rPr>
              <a:t>University.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98280" y="9470478"/>
            <a:ext cx="947419" cy="480059"/>
            <a:chOff x="3298280" y="9470478"/>
            <a:chExt cx="947419" cy="480059"/>
          </a:xfrm>
        </p:grpSpPr>
        <p:sp>
          <p:nvSpPr>
            <p:cNvPr id="3" name="object 3"/>
            <p:cNvSpPr/>
            <p:nvPr/>
          </p:nvSpPr>
          <p:spPr>
            <a:xfrm>
              <a:off x="3304630" y="9476828"/>
              <a:ext cx="934719" cy="467359"/>
            </a:xfrm>
            <a:custGeom>
              <a:avLst/>
              <a:gdLst/>
              <a:ahLst/>
              <a:cxnLst/>
              <a:rect l="l" t="t" r="r" b="b"/>
              <a:pathLst>
                <a:path w="934720" h="467359">
                  <a:moveTo>
                    <a:pt x="467271" y="0"/>
                  </a:moveTo>
                  <a:lnTo>
                    <a:pt x="0" y="467271"/>
                  </a:lnTo>
                  <a:lnTo>
                    <a:pt x="934542" y="467271"/>
                  </a:lnTo>
                  <a:lnTo>
                    <a:pt x="467271" y="0"/>
                  </a:lnTo>
                  <a:close/>
                </a:path>
              </a:pathLst>
            </a:custGeom>
            <a:solidFill>
              <a:srgbClr val="FDB9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04630" y="9476828"/>
              <a:ext cx="934719" cy="467359"/>
            </a:xfrm>
            <a:custGeom>
              <a:avLst/>
              <a:gdLst/>
              <a:ahLst/>
              <a:cxnLst/>
              <a:rect l="l" t="t" r="r" b="b"/>
              <a:pathLst>
                <a:path w="934720" h="467359">
                  <a:moveTo>
                    <a:pt x="934542" y="467271"/>
                  </a:moveTo>
                  <a:lnTo>
                    <a:pt x="467271" y="0"/>
                  </a:lnTo>
                  <a:lnTo>
                    <a:pt x="0" y="467271"/>
                  </a:lnTo>
                </a:path>
              </a:pathLst>
            </a:custGeom>
            <a:ln w="126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664205" y="9591927"/>
            <a:ext cx="2095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15" dirty="0">
                <a:solidFill>
                  <a:srgbClr val="231F20"/>
                </a:solidFill>
                <a:latin typeface="Calibri"/>
                <a:cs typeface="Calibri"/>
              </a:rPr>
              <a:t>14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4826" y="9657866"/>
            <a:ext cx="10287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Career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Planning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Guide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7200" y="1979935"/>
            <a:ext cx="259079" cy="4276090"/>
          </a:xfrm>
          <a:custGeom>
            <a:avLst/>
            <a:gdLst/>
            <a:ahLst/>
            <a:cxnLst/>
            <a:rect l="l" t="t" r="r" b="b"/>
            <a:pathLst>
              <a:path w="259079" h="4276090">
                <a:moveTo>
                  <a:pt x="129539" y="0"/>
                </a:moveTo>
                <a:lnTo>
                  <a:pt x="0" y="152400"/>
                </a:lnTo>
                <a:lnTo>
                  <a:pt x="0" y="4123334"/>
                </a:lnTo>
                <a:lnTo>
                  <a:pt x="129539" y="4275734"/>
                </a:lnTo>
                <a:lnTo>
                  <a:pt x="259079" y="4123334"/>
                </a:lnTo>
                <a:lnTo>
                  <a:pt x="259079" y="152400"/>
                </a:lnTo>
                <a:lnTo>
                  <a:pt x="129539" y="0"/>
                </a:lnTo>
                <a:close/>
              </a:path>
            </a:pathLst>
          </a:custGeom>
          <a:solidFill>
            <a:srgbClr val="FDB9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45616" y="3119323"/>
            <a:ext cx="278130" cy="2018664"/>
          </a:xfrm>
          <a:prstGeom prst="rect">
            <a:avLst/>
          </a:prstGeom>
        </p:spPr>
        <p:txBody>
          <a:bodyPr vert="vert270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REQUIRED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600" b="1" spc="-9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TEGORIES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7200" y="6379565"/>
            <a:ext cx="259079" cy="3116580"/>
          </a:xfrm>
          <a:custGeom>
            <a:avLst/>
            <a:gdLst/>
            <a:ahLst/>
            <a:cxnLst/>
            <a:rect l="l" t="t" r="r" b="b"/>
            <a:pathLst>
              <a:path w="259079" h="3116579">
                <a:moveTo>
                  <a:pt x="129539" y="0"/>
                </a:moveTo>
                <a:lnTo>
                  <a:pt x="0" y="152400"/>
                </a:lnTo>
                <a:lnTo>
                  <a:pt x="0" y="2963824"/>
                </a:lnTo>
                <a:lnTo>
                  <a:pt x="129539" y="3116224"/>
                </a:lnTo>
                <a:lnTo>
                  <a:pt x="259079" y="2963824"/>
                </a:lnTo>
                <a:lnTo>
                  <a:pt x="259079" y="152400"/>
                </a:lnTo>
                <a:lnTo>
                  <a:pt x="129539" y="0"/>
                </a:lnTo>
                <a:close/>
              </a:path>
            </a:pathLst>
          </a:custGeom>
          <a:solidFill>
            <a:srgbClr val="FDB9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45616" y="6948471"/>
            <a:ext cx="278130" cy="1996439"/>
          </a:xfrm>
          <a:prstGeom prst="rect">
            <a:avLst/>
          </a:prstGeom>
        </p:spPr>
        <p:txBody>
          <a:bodyPr vert="vert270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OPTIONAL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600" b="1" spc="-9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TEGORIES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5013" y="1475078"/>
            <a:ext cx="239959" cy="23311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1079" y="1475078"/>
            <a:ext cx="239959" cy="23311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2065" y="1475071"/>
            <a:ext cx="239959" cy="23311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3042" y="1475073"/>
            <a:ext cx="239959" cy="23311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4036" y="1475075"/>
            <a:ext cx="239959" cy="233115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95158" y="1475078"/>
            <a:ext cx="239959" cy="233115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31225" y="1475078"/>
            <a:ext cx="239959" cy="233115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22210" y="1475072"/>
            <a:ext cx="239959" cy="233115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13187" y="1475074"/>
            <a:ext cx="239959" cy="233115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04182" y="1475076"/>
            <a:ext cx="239959" cy="233115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916939" y="1392562"/>
            <a:ext cx="6045835" cy="4599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75260" algn="ctr">
              <a:lnSpc>
                <a:spcPct val="100000"/>
              </a:lnSpc>
              <a:spcBef>
                <a:spcPts val="100"/>
              </a:spcBef>
            </a:pPr>
            <a:r>
              <a:rPr sz="2400" b="1" spc="285" dirty="0">
                <a:solidFill>
                  <a:srgbClr val="231F20"/>
                </a:solidFill>
                <a:latin typeface="Calibri"/>
                <a:cs typeface="Calibri"/>
              </a:rPr>
              <a:t>Resume</a:t>
            </a:r>
            <a:r>
              <a:rPr sz="2400" b="1" spc="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spc="395" dirty="0">
                <a:solidFill>
                  <a:srgbClr val="231F20"/>
                </a:solidFill>
                <a:latin typeface="Calibri"/>
                <a:cs typeface="Calibri"/>
              </a:rPr>
              <a:t>Categories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1310"/>
              </a:lnSpc>
              <a:spcBef>
                <a:spcPts val="1335"/>
              </a:spcBef>
            </a:pPr>
            <a:r>
              <a:rPr sz="1100" b="1" spc="-17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100" b="1" spc="-12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100" b="1" spc="-10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100" b="1" spc="-4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100" b="1" spc="-6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100" b="1" spc="-10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100" b="1" spc="-6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100" b="1" spc="-11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100" b="1" spc="-5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100" b="1" spc="-12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100" b="1" spc="-5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100" b="1" spc="-11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100" b="1" spc="-6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100" b="1" spc="-6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100" b="1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100" b="1" spc="-120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190"/>
              </a:lnSpc>
            </a:pP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Include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name,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address,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phone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number,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email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address</a:t>
            </a:r>
            <a:endParaRPr sz="1000">
              <a:latin typeface="Arial"/>
              <a:cs typeface="Arial"/>
            </a:endParaRPr>
          </a:p>
          <a:p>
            <a:pPr marL="790575" marR="4074795" indent="161290">
              <a:lnSpc>
                <a:spcPts val="1100"/>
              </a:lnSpc>
              <a:spcBef>
                <a:spcPts val="1020"/>
              </a:spcBef>
            </a:pPr>
            <a:r>
              <a:rPr sz="1000" b="1" spc="10" dirty="0">
                <a:solidFill>
                  <a:srgbClr val="231F20"/>
                </a:solidFill>
                <a:latin typeface="Arial"/>
                <a:cs typeface="Arial"/>
              </a:rPr>
              <a:t>Jane </a:t>
            </a:r>
            <a:r>
              <a:rPr sz="1000" b="1" spc="5" dirty="0">
                <a:solidFill>
                  <a:srgbClr val="231F20"/>
                </a:solidFill>
                <a:latin typeface="Arial"/>
                <a:cs typeface="Arial"/>
              </a:rPr>
              <a:t>E. Smith </a:t>
            </a:r>
            <a:r>
              <a:rPr sz="1000" b="1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601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Brown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Mill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Road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Whittier,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CA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90601</a:t>
            </a:r>
            <a:endParaRPr sz="1000">
              <a:latin typeface="Arial"/>
              <a:cs typeface="Arial"/>
            </a:endParaRPr>
          </a:p>
          <a:p>
            <a:pPr marL="984250">
              <a:lnSpc>
                <a:spcPts val="1030"/>
              </a:lnSpc>
            </a:pP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562-123-4567</a:t>
            </a:r>
            <a:endParaRPr sz="1000">
              <a:latin typeface="Arial"/>
              <a:cs typeface="Arial"/>
            </a:endParaRPr>
          </a:p>
          <a:p>
            <a:pPr marL="606425">
              <a:lnSpc>
                <a:spcPts val="1150"/>
              </a:lnSpc>
            </a:pPr>
            <a:r>
              <a:rPr sz="1000" spc="-5" dirty="0">
                <a:solidFill>
                  <a:srgbClr val="231F20"/>
                </a:solidFill>
                <a:latin typeface="Arial"/>
                <a:cs typeface="Arial"/>
                <a:hlinkClick r:id="rId4"/>
              </a:rPr>
              <a:t>Jane_Smith@riohondo.edu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950">
              <a:latin typeface="Arial"/>
              <a:cs typeface="Arial"/>
            </a:endParaRPr>
          </a:p>
          <a:p>
            <a:pPr marL="12700">
              <a:lnSpc>
                <a:spcPts val="1310"/>
              </a:lnSpc>
            </a:pPr>
            <a:r>
              <a:rPr sz="1100" b="1" spc="-100" dirty="0">
                <a:solidFill>
                  <a:srgbClr val="231F20"/>
                </a:solidFill>
                <a:latin typeface="Arial"/>
                <a:cs typeface="Arial"/>
              </a:rPr>
              <a:t>Education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ts val="1200"/>
              </a:lnSpc>
              <a:spcBef>
                <a:spcPts val="30"/>
              </a:spcBef>
            </a:pPr>
            <a:r>
              <a:rPr sz="1000" spc="-95" dirty="0">
                <a:solidFill>
                  <a:srgbClr val="231F20"/>
                </a:solidFill>
                <a:latin typeface="Arial"/>
                <a:cs typeface="Arial"/>
              </a:rPr>
              <a:t>Name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of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school,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degree,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major(s)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minor(s),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anticipated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graduation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date.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Include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coursework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if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relevant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position,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include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40" dirty="0">
                <a:solidFill>
                  <a:srgbClr val="231F20"/>
                </a:solidFill>
                <a:latin typeface="Arial"/>
                <a:cs typeface="Arial"/>
              </a:rPr>
              <a:t>GPA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is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3.0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or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higher.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Arial"/>
              <a:cs typeface="Arial"/>
            </a:endParaRPr>
          </a:p>
          <a:p>
            <a:pPr marL="317500">
              <a:lnSpc>
                <a:spcPct val="100000"/>
              </a:lnSpc>
            </a:pPr>
            <a:r>
              <a:rPr sz="1000" b="1" spc="-11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b="1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b="1" spc="-114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105" dirty="0">
                <a:solidFill>
                  <a:srgbClr val="231F20"/>
                </a:solidFill>
                <a:latin typeface="Arial"/>
                <a:cs typeface="Arial"/>
              </a:rPr>
              <a:t>Hon</a:t>
            </a:r>
            <a:r>
              <a:rPr sz="1000" b="1" spc="-11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b="1" spc="-114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15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b="1" spc="-114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b="1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b="1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b="1" spc="-5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b="1" spc="-11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b="1" spc="-6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  <a:p>
            <a:pPr marL="317500" marR="3613150">
              <a:lnSpc>
                <a:spcPct val="100000"/>
              </a:lnSpc>
            </a:pPr>
            <a:r>
              <a:rPr sz="1000" spc="-9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,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2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,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Ju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2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0</a:t>
            </a:r>
            <a:r>
              <a:rPr sz="1000" spc="-95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6  </a:t>
            </a:r>
            <a:r>
              <a:rPr sz="1000" spc="-175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14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9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: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4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950">
              <a:latin typeface="Arial"/>
              <a:cs typeface="Arial"/>
            </a:endParaRPr>
          </a:p>
          <a:p>
            <a:pPr marL="12700">
              <a:lnSpc>
                <a:spcPts val="1310"/>
              </a:lnSpc>
            </a:pPr>
            <a:r>
              <a:rPr sz="1100" b="1" spc="-85" dirty="0">
                <a:solidFill>
                  <a:srgbClr val="231F20"/>
                </a:solidFill>
                <a:latin typeface="Arial"/>
                <a:cs typeface="Arial"/>
              </a:rPr>
              <a:t>Experience</a:t>
            </a:r>
            <a:endParaRPr sz="1100">
              <a:latin typeface="Arial"/>
              <a:cs typeface="Arial"/>
            </a:endParaRPr>
          </a:p>
          <a:p>
            <a:pPr marL="12700" marR="78740">
              <a:lnSpc>
                <a:spcPts val="1200"/>
              </a:lnSpc>
              <a:spcBef>
                <a:spcPts val="30"/>
              </a:spcBef>
            </a:pP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Include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paid,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internship,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volunteer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military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experience.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Note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organization,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job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title,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dates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employment.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Emphasize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duties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accomplishments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appropriate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position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for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which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applying.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List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all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experiences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reverse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chronological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order.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Arial"/>
              <a:cs typeface="Arial"/>
            </a:endParaRPr>
          </a:p>
          <a:p>
            <a:pPr marL="12700" marR="224790">
              <a:lnSpc>
                <a:spcPct val="100000"/>
              </a:lnSpc>
            </a:pPr>
            <a:r>
              <a:rPr sz="1000" spc="-95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may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also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divide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this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section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into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specific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categories: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RELATED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25" dirty="0">
                <a:solidFill>
                  <a:srgbClr val="231F20"/>
                </a:solidFill>
                <a:latin typeface="Arial"/>
                <a:cs typeface="Arial"/>
              </a:rPr>
              <a:t>EXPERIENCE</a:t>
            </a:r>
            <a:r>
              <a:rPr sz="1000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/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ADDITIONAL </a:t>
            </a:r>
            <a:r>
              <a:rPr sz="1000" spc="-125" dirty="0">
                <a:solidFill>
                  <a:srgbClr val="231F20"/>
                </a:solidFill>
                <a:latin typeface="Arial"/>
                <a:cs typeface="Arial"/>
              </a:rPr>
              <a:t>EXPERIENCE</a:t>
            </a:r>
            <a:r>
              <a:rPr sz="1000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/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LEADERSHIP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25" dirty="0">
                <a:solidFill>
                  <a:srgbClr val="231F20"/>
                </a:solidFill>
                <a:latin typeface="Arial"/>
                <a:cs typeface="Arial"/>
              </a:rPr>
              <a:t>EXPERIENCE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/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95" dirty="0">
                <a:solidFill>
                  <a:srgbClr val="231F20"/>
                </a:solidFill>
                <a:latin typeface="Arial"/>
                <a:cs typeface="Arial"/>
              </a:rPr>
              <a:t>INTERNSHIP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25" dirty="0">
                <a:solidFill>
                  <a:srgbClr val="231F20"/>
                </a:solidFill>
                <a:latin typeface="Arial"/>
                <a:cs typeface="Arial"/>
              </a:rPr>
              <a:t>EXPERIENCE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/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95" dirty="0">
                <a:solidFill>
                  <a:srgbClr val="231F20"/>
                </a:solidFill>
                <a:latin typeface="Arial"/>
                <a:cs typeface="Arial"/>
              </a:rPr>
              <a:t>INTERNATIONAL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25" dirty="0">
                <a:solidFill>
                  <a:srgbClr val="231F20"/>
                </a:solidFill>
                <a:latin typeface="Arial"/>
                <a:cs typeface="Arial"/>
              </a:rPr>
              <a:t>EXPERIENCE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/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LAB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EXPERIENCE,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ETC.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Arial"/>
              <a:cs typeface="Arial"/>
            </a:endParaRPr>
          </a:p>
          <a:p>
            <a:pPr marL="317500" marR="2879090">
              <a:lnSpc>
                <a:spcPct val="100000"/>
              </a:lnSpc>
            </a:pPr>
            <a:r>
              <a:rPr sz="1000" b="1" spc="-11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b="1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b="1" spc="-114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105" dirty="0">
                <a:solidFill>
                  <a:srgbClr val="231F20"/>
                </a:solidFill>
                <a:latin typeface="Arial"/>
                <a:cs typeface="Arial"/>
              </a:rPr>
              <a:t>Hon</a:t>
            </a:r>
            <a:r>
              <a:rPr sz="1000" b="1" spc="-11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b="1" spc="-114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15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b="1" spc="-114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b="1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b="1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b="1" spc="-5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b="1" spc="-11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b="1" spc="-7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b="1" spc="55" dirty="0">
                <a:solidFill>
                  <a:srgbClr val="231F20"/>
                </a:solidFill>
                <a:latin typeface="Arial"/>
                <a:cs typeface="Arial"/>
              </a:rPr>
              <a:t>,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1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b="1" spc="-5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b="1" spc="-5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b="1" spc="-4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b="1" spc="-11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b="1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b="1" spc="-10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b="1" spc="-114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14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b="1" spc="-9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b="1" spc="-11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b="1" spc="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b="1" spc="-8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b="1" spc="-5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b="1" spc="-105" dirty="0">
                <a:solidFill>
                  <a:srgbClr val="231F20"/>
                </a:solidFill>
                <a:latin typeface="Arial"/>
                <a:cs typeface="Arial"/>
              </a:rPr>
              <a:t>nc</a:t>
            </a:r>
            <a:r>
              <a:rPr sz="1000" b="1" spc="-6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15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b="1" spc="-5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b="1" spc="-9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b="1" spc="-4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b="1" spc="-5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b="1" spc="-10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b="1" spc="55" dirty="0">
                <a:solidFill>
                  <a:srgbClr val="231F20"/>
                </a:solidFill>
                <a:latin typeface="Arial"/>
                <a:cs typeface="Arial"/>
              </a:rPr>
              <a:t>,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5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 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Tutored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10-15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students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in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various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academic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areas.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929639" y="6417309"/>
            <a:ext cx="3027680" cy="3078480"/>
          </a:xfrm>
          <a:custGeom>
            <a:avLst/>
            <a:gdLst/>
            <a:ahLst/>
            <a:cxnLst/>
            <a:rect l="l" t="t" r="r" b="b"/>
            <a:pathLst>
              <a:path w="3027679" h="3078479">
                <a:moveTo>
                  <a:pt x="3027070" y="0"/>
                </a:moveTo>
                <a:lnTo>
                  <a:pt x="0" y="0"/>
                </a:lnTo>
                <a:lnTo>
                  <a:pt x="0" y="3078479"/>
                </a:lnTo>
                <a:lnTo>
                  <a:pt x="3027070" y="3078479"/>
                </a:lnTo>
                <a:lnTo>
                  <a:pt x="30270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916939" y="6365212"/>
            <a:ext cx="3002915" cy="800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10"/>
              </a:lnSpc>
              <a:spcBef>
                <a:spcPts val="100"/>
              </a:spcBef>
            </a:pPr>
            <a:r>
              <a:rPr sz="1100" b="1" spc="-80" dirty="0">
                <a:solidFill>
                  <a:srgbClr val="231F20"/>
                </a:solidFill>
                <a:latin typeface="Arial"/>
                <a:cs typeface="Arial"/>
              </a:rPr>
              <a:t>Objective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ts val="1200"/>
              </a:lnSpc>
              <a:spcBef>
                <a:spcPts val="30"/>
              </a:spcBef>
            </a:pP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objective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not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always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necessary,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but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if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include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one,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should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placed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after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contact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information.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Brief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statement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indicating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specific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job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goal.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May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also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highlight </a:t>
            </a:r>
            <a:r>
              <a:rPr sz="1000" spc="-2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il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 </a:t>
            </a:r>
            <a:r>
              <a:rPr sz="1000" spc="-15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x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mp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12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16939" y="7292312"/>
            <a:ext cx="2857500" cy="2159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0" marR="5080">
              <a:lnSpc>
                <a:spcPct val="100000"/>
              </a:lnSpc>
              <a:spcBef>
                <a:spcPts val="100"/>
              </a:spcBef>
            </a:pPr>
            <a:r>
              <a:rPr sz="1000" spc="-12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obtain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an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internship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public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relations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utilizing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strong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communication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writing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skills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950">
              <a:latin typeface="Arial"/>
              <a:cs typeface="Arial"/>
            </a:endParaRPr>
          </a:p>
          <a:p>
            <a:pPr marL="12700">
              <a:lnSpc>
                <a:spcPts val="1310"/>
              </a:lnSpc>
            </a:pPr>
            <a:r>
              <a:rPr sz="1100" b="1" spc="-65" dirty="0">
                <a:solidFill>
                  <a:srgbClr val="231F20"/>
                </a:solidFill>
                <a:latin typeface="Arial"/>
                <a:cs typeface="Arial"/>
              </a:rPr>
              <a:t>Activities</a:t>
            </a:r>
            <a:endParaRPr sz="1100">
              <a:latin typeface="Arial"/>
              <a:cs typeface="Arial"/>
            </a:endParaRPr>
          </a:p>
          <a:p>
            <a:pPr marL="12700" marR="55880">
              <a:lnSpc>
                <a:spcPts val="1200"/>
              </a:lnSpc>
              <a:spcBef>
                <a:spcPts val="30"/>
              </a:spcBef>
            </a:pP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List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student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activities,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committees,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professional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associations—describe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any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leadership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roles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special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projects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310"/>
              </a:lnSpc>
              <a:spcBef>
                <a:spcPts val="1060"/>
              </a:spcBef>
            </a:pPr>
            <a:r>
              <a:rPr sz="1100" b="1" spc="-75" dirty="0">
                <a:solidFill>
                  <a:srgbClr val="231F20"/>
                </a:solidFill>
                <a:latin typeface="Arial"/>
                <a:cs typeface="Arial"/>
              </a:rPr>
              <a:t>Research/Publications</a:t>
            </a:r>
            <a:endParaRPr sz="1100">
              <a:latin typeface="Arial"/>
              <a:cs typeface="Arial"/>
            </a:endParaRPr>
          </a:p>
          <a:p>
            <a:pPr marL="12700" marR="159385">
              <a:lnSpc>
                <a:spcPts val="1200"/>
              </a:lnSpc>
              <a:spcBef>
                <a:spcPts val="30"/>
              </a:spcBef>
            </a:pP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Describe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relevant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research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projects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posters, </a:t>
            </a:r>
            <a:r>
              <a:rPr sz="1000" spc="-2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4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,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2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boo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pu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ed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310"/>
              </a:lnSpc>
              <a:spcBef>
                <a:spcPts val="1060"/>
              </a:spcBef>
            </a:pPr>
            <a:r>
              <a:rPr sz="1100" b="1" spc="-75" dirty="0">
                <a:solidFill>
                  <a:srgbClr val="231F20"/>
                </a:solidFill>
                <a:latin typeface="Arial"/>
                <a:cs typeface="Arial"/>
              </a:rPr>
              <a:t>Projects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190"/>
              </a:lnSpc>
            </a:pPr>
            <a:r>
              <a:rPr sz="1000" spc="-17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2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j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2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mp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177958" y="6365212"/>
            <a:ext cx="2983230" cy="3073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10"/>
              </a:lnSpc>
              <a:spcBef>
                <a:spcPts val="100"/>
              </a:spcBef>
            </a:pPr>
            <a:r>
              <a:rPr sz="1100" b="1" spc="-60" dirty="0">
                <a:solidFill>
                  <a:srgbClr val="231F20"/>
                </a:solidFill>
                <a:latin typeface="Arial"/>
                <a:cs typeface="Arial"/>
              </a:rPr>
              <a:t>Skills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190"/>
              </a:lnSpc>
            </a:pPr>
            <a:r>
              <a:rPr sz="1000" spc="-16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omp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il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,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hniq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,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il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>
              <a:latin typeface="Arial"/>
              <a:cs typeface="Arial"/>
            </a:endParaRPr>
          </a:p>
          <a:p>
            <a:pPr marL="12700" marR="5080">
              <a:lnSpc>
                <a:spcPts val="1200"/>
              </a:lnSpc>
            </a:pPr>
            <a:r>
              <a:rPr sz="1100" b="1" spc="-17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100" b="1" spc="-125" dirty="0">
                <a:solidFill>
                  <a:srgbClr val="231F20"/>
                </a:solidFill>
                <a:latin typeface="Arial"/>
                <a:cs typeface="Arial"/>
              </a:rPr>
              <a:t>om</a:t>
            </a:r>
            <a:r>
              <a:rPr sz="1100" b="1" spc="-12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100" b="1" spc="-12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100" b="1" spc="-8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100" b="1" spc="-3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100" b="1" spc="-2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100" b="1" spc="-125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100" b="1" spc="-114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100" b="1" spc="-120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100" b="1" spc="-8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100" b="1" spc="-3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100" b="1" spc="-114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100" b="1" spc="-6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100" b="1" spc="-12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100" b="1" spc="-6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100" b="1" spc="-10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100" b="1" spc="-2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100" b="1" spc="75" dirty="0">
                <a:solidFill>
                  <a:srgbClr val="231F20"/>
                </a:solidFill>
                <a:latin typeface="Arial"/>
                <a:cs typeface="Arial"/>
              </a:rPr>
              <a:t>/</a:t>
            </a:r>
            <a:r>
              <a:rPr sz="1100" b="1" spc="-140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100" b="1" spc="-85" dirty="0">
                <a:solidFill>
                  <a:srgbClr val="231F20"/>
                </a:solidFill>
                <a:latin typeface="Arial"/>
                <a:cs typeface="Arial"/>
              </a:rPr>
              <a:t>olu</a:t>
            </a:r>
            <a:r>
              <a:rPr sz="1100" b="1" spc="-10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100" b="1" spc="-5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100" b="1" spc="-65" dirty="0">
                <a:solidFill>
                  <a:srgbClr val="231F20"/>
                </a:solidFill>
                <a:latin typeface="Arial"/>
                <a:cs typeface="Arial"/>
              </a:rPr>
              <a:t>eer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114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100" b="1" spc="-6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100" b="1" spc="-2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100" b="1" spc="-110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100" b="1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100" b="1" spc="-114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100" b="1" spc="-45" dirty="0">
                <a:solidFill>
                  <a:srgbClr val="231F20"/>
                </a:solidFill>
                <a:latin typeface="Arial"/>
                <a:cs typeface="Arial"/>
              </a:rPr>
              <a:t>e  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Describe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involvement,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leadership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roles,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demonstrated </a:t>
            </a:r>
            <a:r>
              <a:rPr sz="1000" spc="-2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skills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310"/>
              </a:lnSpc>
              <a:spcBef>
                <a:spcPts val="1060"/>
              </a:spcBef>
            </a:pPr>
            <a:r>
              <a:rPr sz="1100" b="1" spc="-11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100" b="1" spc="-4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100" b="1" spc="-114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100" b="1" spc="-5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100" b="1" spc="-8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100" b="1" spc="-7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100" b="1" spc="-12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100" b="1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100" b="1" spc="-120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100" b="1" spc="-7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100" b="1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15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100" b="1" spc="-10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100" b="1" spc="-114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100" b="1" spc="-120" dirty="0">
                <a:solidFill>
                  <a:srgbClr val="231F20"/>
                </a:solidFill>
                <a:latin typeface="Arial"/>
                <a:cs typeface="Arial"/>
              </a:rPr>
              <a:t>oc</a:t>
            </a:r>
            <a:r>
              <a:rPr sz="1100" b="1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100" b="1" spc="-7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100" b="1" spc="-4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100" b="1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100" b="1" spc="-12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100" b="1" spc="-114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100" b="1" spc="-12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190"/>
              </a:lnSpc>
            </a:pP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List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involvement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with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professional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associations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950">
              <a:latin typeface="Arial"/>
              <a:cs typeface="Arial"/>
            </a:endParaRPr>
          </a:p>
          <a:p>
            <a:pPr marL="12700">
              <a:lnSpc>
                <a:spcPts val="1310"/>
              </a:lnSpc>
            </a:pPr>
            <a:r>
              <a:rPr sz="1100" b="1" spc="-105" dirty="0">
                <a:solidFill>
                  <a:srgbClr val="231F20"/>
                </a:solidFill>
                <a:latin typeface="Arial"/>
                <a:cs typeface="Arial"/>
              </a:rPr>
              <a:t>Honors</a:t>
            </a:r>
            <a:endParaRPr sz="1100">
              <a:latin typeface="Arial"/>
              <a:cs typeface="Arial"/>
            </a:endParaRPr>
          </a:p>
          <a:p>
            <a:pPr marL="12700" marR="386080">
              <a:lnSpc>
                <a:spcPts val="1200"/>
              </a:lnSpc>
              <a:spcBef>
                <a:spcPts val="30"/>
              </a:spcBef>
            </a:pP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ud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hon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2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,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hon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d 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scholarships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310"/>
              </a:lnSpc>
              <a:spcBef>
                <a:spcPts val="1060"/>
              </a:spcBef>
            </a:pPr>
            <a:r>
              <a:rPr sz="1100" b="1" spc="-100" dirty="0">
                <a:solidFill>
                  <a:srgbClr val="231F20"/>
                </a:solidFill>
                <a:latin typeface="Arial"/>
                <a:cs typeface="Arial"/>
              </a:rPr>
              <a:t>Languages</a:t>
            </a:r>
            <a:endParaRPr sz="1100">
              <a:latin typeface="Arial"/>
              <a:cs typeface="Arial"/>
            </a:endParaRPr>
          </a:p>
          <a:p>
            <a:pPr marL="12700" marR="18415">
              <a:lnSpc>
                <a:spcPts val="1200"/>
              </a:lnSpc>
              <a:spcBef>
                <a:spcPts val="30"/>
              </a:spcBef>
            </a:pP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Include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language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level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of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proficiency,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for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example,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onv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2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, 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  <a:p>
            <a:pPr marL="12700" marR="117475">
              <a:lnSpc>
                <a:spcPct val="100000"/>
              </a:lnSpc>
              <a:spcBef>
                <a:spcPts val="1060"/>
              </a:spcBef>
            </a:pPr>
            <a:r>
              <a:rPr sz="1000" i="1" spc="-80" dirty="0">
                <a:solidFill>
                  <a:srgbClr val="231F20"/>
                </a:solidFill>
                <a:latin typeface="Arial"/>
                <a:cs typeface="Arial"/>
              </a:rPr>
              <a:t>Adapted</a:t>
            </a:r>
            <a:r>
              <a:rPr sz="1000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35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1000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55" dirty="0">
                <a:solidFill>
                  <a:srgbClr val="231F20"/>
                </a:solidFill>
                <a:latin typeface="Arial"/>
                <a:cs typeface="Arial"/>
              </a:rPr>
              <a:t>permission</a:t>
            </a:r>
            <a:r>
              <a:rPr sz="1000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45" dirty="0">
                <a:solidFill>
                  <a:srgbClr val="231F20"/>
                </a:solidFill>
                <a:latin typeface="Arial"/>
                <a:cs typeface="Arial"/>
              </a:rPr>
              <a:t>from </a:t>
            </a:r>
            <a:r>
              <a:rPr sz="1000" i="1" spc="-6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55" dirty="0">
                <a:solidFill>
                  <a:srgbClr val="231F20"/>
                </a:solidFill>
                <a:latin typeface="Arial"/>
                <a:cs typeface="Arial"/>
              </a:rPr>
              <a:t>University</a:t>
            </a:r>
            <a:r>
              <a:rPr sz="1000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3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60" dirty="0">
                <a:solidFill>
                  <a:srgbClr val="231F20"/>
                </a:solidFill>
                <a:latin typeface="Arial"/>
                <a:cs typeface="Arial"/>
              </a:rPr>
              <a:t>California, </a:t>
            </a:r>
            <a:r>
              <a:rPr sz="1000" i="1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1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i="1" spc="-1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i="1" spc="-7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i="1" spc="-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i="1" spc="-6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i="1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i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J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Se</a:t>
            </a:r>
            <a:r>
              <a:rPr sz="1000" spc="-12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25" dirty="0">
                <a:solidFill>
                  <a:srgbClr val="231F20"/>
                </a:solidFill>
                <a:latin typeface="Arial"/>
                <a:cs typeface="Arial"/>
              </a:rPr>
              <a:t>Gu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12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57200" y="304800"/>
            <a:ext cx="4470400" cy="956310"/>
          </a:xfrm>
          <a:custGeom>
            <a:avLst/>
            <a:gdLst/>
            <a:ahLst/>
            <a:cxnLst/>
            <a:rect l="l" t="t" r="r" b="b"/>
            <a:pathLst>
              <a:path w="4470400" h="956310">
                <a:moveTo>
                  <a:pt x="4305300" y="0"/>
                </a:moveTo>
                <a:lnTo>
                  <a:pt x="0" y="0"/>
                </a:lnTo>
                <a:lnTo>
                  <a:pt x="0" y="791210"/>
                </a:lnTo>
                <a:lnTo>
                  <a:pt x="165100" y="956310"/>
                </a:lnTo>
                <a:lnTo>
                  <a:pt x="4305300" y="956310"/>
                </a:lnTo>
                <a:lnTo>
                  <a:pt x="4470400" y="791210"/>
                </a:lnTo>
                <a:lnTo>
                  <a:pt x="4470400" y="165100"/>
                </a:lnTo>
                <a:lnTo>
                  <a:pt x="4305300" y="0"/>
                </a:lnTo>
                <a:close/>
              </a:path>
            </a:pathLst>
          </a:custGeom>
          <a:solidFill>
            <a:srgbClr val="FDB9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1071233" y="330552"/>
            <a:ext cx="323024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000">
              <a:lnSpc>
                <a:spcPct val="100000"/>
              </a:lnSpc>
              <a:spcBef>
                <a:spcPts val="100"/>
              </a:spcBef>
            </a:pPr>
            <a:r>
              <a:rPr sz="2800" spc="280" dirty="0"/>
              <a:t>Resumes </a:t>
            </a:r>
            <a:r>
              <a:rPr sz="2800" spc="-100" dirty="0"/>
              <a:t>&amp; </a:t>
            </a:r>
            <a:r>
              <a:rPr sz="2800" spc="-95" dirty="0"/>
              <a:t> </a:t>
            </a:r>
            <a:r>
              <a:rPr sz="2800" spc="459" dirty="0"/>
              <a:t>C</a:t>
            </a:r>
            <a:r>
              <a:rPr sz="2800" spc="480" dirty="0"/>
              <a:t>o</a:t>
            </a:r>
            <a:r>
              <a:rPr sz="2800" spc="819" dirty="0"/>
              <a:t>r</a:t>
            </a:r>
            <a:r>
              <a:rPr sz="2800" spc="825" dirty="0"/>
              <a:t>r</a:t>
            </a:r>
            <a:r>
              <a:rPr sz="2800" spc="60" dirty="0"/>
              <a:t>e</a:t>
            </a:r>
            <a:r>
              <a:rPr sz="2800" spc="210" dirty="0"/>
              <a:t>s</a:t>
            </a:r>
            <a:r>
              <a:rPr sz="2800" spc="215" dirty="0"/>
              <a:t>p</a:t>
            </a:r>
            <a:r>
              <a:rPr sz="2800" spc="680" dirty="0"/>
              <a:t>o</a:t>
            </a:r>
            <a:r>
              <a:rPr sz="2800" spc="645" dirty="0"/>
              <a:t>n</a:t>
            </a:r>
            <a:r>
              <a:rPr sz="2800" spc="285" dirty="0"/>
              <a:t>de</a:t>
            </a:r>
            <a:r>
              <a:rPr sz="2800" spc="645" dirty="0"/>
              <a:t>n</a:t>
            </a:r>
            <a:r>
              <a:rPr sz="2800" spc="415" dirty="0"/>
              <a:t>c</a:t>
            </a:r>
            <a:r>
              <a:rPr sz="2800" spc="120" dirty="0"/>
              <a:t>e</a:t>
            </a:r>
            <a:endParaRPr sz="2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26105" y="9591927"/>
            <a:ext cx="2095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15" dirty="0">
                <a:solidFill>
                  <a:srgbClr val="231F20"/>
                </a:solidFill>
                <a:latin typeface="Calibri"/>
                <a:cs typeface="Calibri"/>
              </a:rPr>
              <a:t>15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02627" y="9657866"/>
            <a:ext cx="15024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231F20"/>
                </a:solidFill>
                <a:latin typeface="Arial"/>
                <a:cs typeface="Arial"/>
                <a:hlinkClick r:id="rId2"/>
              </a:rPr>
              <a:t>www.riohondo.edu/career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-center</a:t>
            </a:r>
            <a:endParaRPr sz="9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00528" y="306678"/>
            <a:ext cx="239959" cy="23311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6594" y="306678"/>
            <a:ext cx="239959" cy="23311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7580" y="306671"/>
            <a:ext cx="239959" cy="23311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8556" y="306673"/>
            <a:ext cx="239959" cy="23311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9551" y="306675"/>
            <a:ext cx="239959" cy="233115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022472" y="224162"/>
            <a:ext cx="33407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8590" marR="5080" indent="-136525">
              <a:lnSpc>
                <a:spcPct val="100000"/>
              </a:lnSpc>
              <a:spcBef>
                <a:spcPts val="100"/>
              </a:spcBef>
            </a:pPr>
            <a:r>
              <a:rPr spc="360" dirty="0"/>
              <a:t>The</a:t>
            </a:r>
            <a:r>
              <a:rPr spc="-20" dirty="0"/>
              <a:t> </a:t>
            </a:r>
            <a:r>
              <a:rPr spc="335" dirty="0"/>
              <a:t>Top</a:t>
            </a:r>
            <a:r>
              <a:rPr spc="-15" dirty="0"/>
              <a:t> </a:t>
            </a:r>
            <a:r>
              <a:rPr spc="330" dirty="0"/>
              <a:t>Ten</a:t>
            </a:r>
            <a:r>
              <a:rPr spc="-20" dirty="0"/>
              <a:t> </a:t>
            </a:r>
            <a:r>
              <a:rPr spc="425" dirty="0"/>
              <a:t>Pitfalls </a:t>
            </a:r>
            <a:r>
              <a:rPr spc="-525" dirty="0"/>
              <a:t> </a:t>
            </a:r>
            <a:r>
              <a:rPr spc="459" dirty="0"/>
              <a:t>In</a:t>
            </a:r>
            <a:r>
              <a:rPr spc="-15" dirty="0"/>
              <a:t> </a:t>
            </a:r>
            <a:r>
              <a:rPr spc="240" dirty="0"/>
              <a:t>Resume</a:t>
            </a:r>
            <a:r>
              <a:rPr spc="-10" dirty="0"/>
              <a:t> </a:t>
            </a:r>
            <a:r>
              <a:rPr spc="440" dirty="0"/>
              <a:t>Writing</a:t>
            </a: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14842" y="306678"/>
            <a:ext cx="239959" cy="23311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50909" y="306678"/>
            <a:ext cx="239959" cy="23311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41894" y="306672"/>
            <a:ext cx="239959" cy="23311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32871" y="306674"/>
            <a:ext cx="239959" cy="23311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23866" y="306676"/>
            <a:ext cx="239959" cy="233115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370293" y="1060194"/>
            <a:ext cx="314769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0" marR="5080" indent="-178435">
              <a:lnSpc>
                <a:spcPct val="100000"/>
              </a:lnSpc>
              <a:spcBef>
                <a:spcPts val="100"/>
              </a:spcBef>
              <a:buFont typeface="Arial"/>
              <a:buAutoNum type="arabicPeriod"/>
              <a:tabLst>
                <a:tab pos="197485" algn="l"/>
              </a:tabLst>
            </a:pPr>
            <a:r>
              <a:rPr sz="1000" b="1" spc="-125" dirty="0">
                <a:solidFill>
                  <a:srgbClr val="231F20"/>
                </a:solidFill>
                <a:latin typeface="Arial"/>
                <a:cs typeface="Arial"/>
              </a:rPr>
              <a:t>Too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55" dirty="0">
                <a:solidFill>
                  <a:srgbClr val="231F20"/>
                </a:solidFill>
                <a:latin typeface="Arial"/>
                <a:cs typeface="Arial"/>
              </a:rPr>
              <a:t>long.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Most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new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graduates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should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restrict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their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resumes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to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one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page.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If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have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trouble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condensing,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get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help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from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technical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or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business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writer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or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career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center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professional.</a:t>
            </a:r>
            <a:endParaRPr sz="1000">
              <a:latin typeface="Arial"/>
              <a:cs typeface="Arial"/>
            </a:endParaRPr>
          </a:p>
          <a:p>
            <a:pPr marL="196850" marR="81915" indent="-184785">
              <a:lnSpc>
                <a:spcPct val="100000"/>
              </a:lnSpc>
              <a:buFont typeface="Arial"/>
              <a:buAutoNum type="arabicPeriod"/>
              <a:tabLst>
                <a:tab pos="197485" algn="l"/>
              </a:tabLst>
            </a:pPr>
            <a:r>
              <a:rPr sz="1000" b="1" spc="-14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b="1" spc="-95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b="1" spc="-11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b="1" spc="-10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b="1" spc="-11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b="1" spc="-5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b="1" spc="-110" dirty="0">
                <a:solidFill>
                  <a:srgbClr val="231F20"/>
                </a:solidFill>
                <a:latin typeface="Arial"/>
                <a:cs typeface="Arial"/>
              </a:rPr>
              <a:t>ph</a:t>
            </a:r>
            <a:r>
              <a:rPr sz="1000" b="1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b="1" spc="-10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b="1" spc="-4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b="1" spc="55" dirty="0">
                <a:solidFill>
                  <a:srgbClr val="231F20"/>
                </a:solidFill>
                <a:latin typeface="Arial"/>
                <a:cs typeface="Arial"/>
              </a:rPr>
              <a:t>,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11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b="1" spc="-6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b="1" spc="-11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b="1" spc="-10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b="1" spc="-45" dirty="0">
                <a:solidFill>
                  <a:srgbClr val="231F20"/>
                </a:solidFill>
                <a:latin typeface="Arial"/>
                <a:cs typeface="Arial"/>
              </a:rPr>
              <a:t>at</a:t>
            </a:r>
            <a:r>
              <a:rPr sz="1000" b="1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b="1" spc="-10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al </a:t>
            </a:r>
            <a:r>
              <a:rPr sz="1000" b="1" spc="-10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b="1" spc="-6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10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b="1" spc="-11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b="1" spc="-6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b="1" spc="-5" dirty="0">
                <a:solidFill>
                  <a:srgbClr val="231F20"/>
                </a:solidFill>
                <a:latin typeface="Arial"/>
                <a:cs typeface="Arial"/>
              </a:rPr>
              <a:t>ll</a:t>
            </a:r>
            <a:r>
              <a:rPr sz="1000" b="1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b="1" spc="-10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b="1" spc="-114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5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b="1" spc="-40" dirty="0">
                <a:solidFill>
                  <a:srgbClr val="231F20"/>
                </a:solidFill>
                <a:latin typeface="Arial"/>
                <a:cs typeface="Arial"/>
              </a:rPr>
              <a:t>rr</a:t>
            </a:r>
            <a:r>
              <a:rPr sz="1000" b="1" spc="-10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s. 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e  e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rr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2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ug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,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po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/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k 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ll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 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ea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3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wo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op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 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resume.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Don’t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rely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computer’s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spell-checkers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or </a:t>
            </a:r>
            <a:r>
              <a:rPr sz="1000" spc="-2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grammar-checkers.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0" marR="206375" indent="-184785">
              <a:lnSpc>
                <a:spcPct val="100000"/>
              </a:lnSpc>
              <a:spcBef>
                <a:spcPts val="100"/>
              </a:spcBef>
              <a:buFont typeface="Arial"/>
              <a:buAutoNum type="arabicPeriod" startAt="3"/>
              <a:tabLst>
                <a:tab pos="197485" algn="l"/>
              </a:tabLst>
            </a:pPr>
            <a:r>
              <a:rPr b="1" spc="-105" dirty="0">
                <a:latin typeface="Arial"/>
                <a:cs typeface="Arial"/>
              </a:rPr>
              <a:t>H</a:t>
            </a:r>
            <a:r>
              <a:rPr b="1" spc="-55" dirty="0">
                <a:latin typeface="Arial"/>
                <a:cs typeface="Arial"/>
              </a:rPr>
              <a:t>a</a:t>
            </a:r>
            <a:r>
              <a:rPr b="1" spc="-35" dirty="0">
                <a:latin typeface="Arial"/>
                <a:cs typeface="Arial"/>
              </a:rPr>
              <a:t>r</a:t>
            </a:r>
            <a:r>
              <a:rPr b="1" spc="-114" dirty="0">
                <a:latin typeface="Arial"/>
                <a:cs typeface="Arial"/>
              </a:rPr>
              <a:t>d</a:t>
            </a:r>
            <a:r>
              <a:rPr b="1" spc="-30" dirty="0">
                <a:latin typeface="Arial"/>
                <a:cs typeface="Arial"/>
              </a:rPr>
              <a:t> </a:t>
            </a:r>
            <a:r>
              <a:rPr b="1" spc="-40" dirty="0">
                <a:latin typeface="Arial"/>
                <a:cs typeface="Arial"/>
              </a:rPr>
              <a:t>t</a:t>
            </a:r>
            <a:r>
              <a:rPr b="1" spc="-114" dirty="0">
                <a:latin typeface="Arial"/>
                <a:cs typeface="Arial"/>
              </a:rPr>
              <a:t>o</a:t>
            </a:r>
            <a:r>
              <a:rPr b="1" spc="-30" dirty="0">
                <a:latin typeface="Arial"/>
                <a:cs typeface="Arial"/>
              </a:rPr>
              <a:t> </a:t>
            </a:r>
            <a:r>
              <a:rPr b="1" spc="-35" dirty="0">
                <a:latin typeface="Arial"/>
                <a:cs typeface="Arial"/>
              </a:rPr>
              <a:t>r</a:t>
            </a:r>
            <a:r>
              <a:rPr b="1" spc="-50" dirty="0">
                <a:latin typeface="Arial"/>
                <a:cs typeface="Arial"/>
              </a:rPr>
              <a:t>e</a:t>
            </a:r>
            <a:r>
              <a:rPr b="1" spc="-55" dirty="0">
                <a:latin typeface="Arial"/>
                <a:cs typeface="Arial"/>
              </a:rPr>
              <a:t>a</a:t>
            </a:r>
            <a:r>
              <a:rPr b="1" spc="-125" dirty="0">
                <a:latin typeface="Arial"/>
                <a:cs typeface="Arial"/>
              </a:rPr>
              <a:t>d</a:t>
            </a:r>
            <a:r>
              <a:rPr b="1" spc="55" dirty="0">
                <a:latin typeface="Arial"/>
                <a:cs typeface="Arial"/>
              </a:rPr>
              <a:t>.</a:t>
            </a:r>
            <a:r>
              <a:rPr b="1" spc="-30" dirty="0">
                <a:latin typeface="Arial"/>
                <a:cs typeface="Arial"/>
              </a:rPr>
              <a:t> </a:t>
            </a:r>
            <a:r>
              <a:rPr spc="-114" dirty="0"/>
              <a:t>A</a:t>
            </a:r>
            <a:r>
              <a:rPr spc="-30" dirty="0"/>
              <a:t> </a:t>
            </a:r>
            <a:r>
              <a:rPr spc="-55" dirty="0"/>
              <a:t>po</a:t>
            </a:r>
            <a:r>
              <a:rPr spc="-60" dirty="0"/>
              <a:t>o</a:t>
            </a:r>
            <a:r>
              <a:rPr spc="15" dirty="0"/>
              <a:t>rl</a:t>
            </a:r>
            <a:r>
              <a:rPr spc="-60" dirty="0"/>
              <a:t>y</a:t>
            </a:r>
            <a:r>
              <a:rPr spc="-30" dirty="0"/>
              <a:t> </a:t>
            </a:r>
            <a:r>
              <a:rPr spc="40" dirty="0"/>
              <a:t>t</a:t>
            </a:r>
            <a:r>
              <a:rPr spc="-50" dirty="0"/>
              <a:t>yp</a:t>
            </a:r>
            <a:r>
              <a:rPr spc="-105" dirty="0"/>
              <a:t>e</a:t>
            </a:r>
            <a:r>
              <a:rPr spc="-60" dirty="0"/>
              <a:t>d</a:t>
            </a:r>
            <a:r>
              <a:rPr spc="-30" dirty="0"/>
              <a:t> </a:t>
            </a:r>
            <a:r>
              <a:rPr spc="-60" dirty="0"/>
              <a:t>o</a:t>
            </a:r>
            <a:r>
              <a:rPr dirty="0"/>
              <a:t>r</a:t>
            </a:r>
            <a:r>
              <a:rPr spc="-30" dirty="0"/>
              <a:t> </a:t>
            </a:r>
            <a:r>
              <a:rPr spc="-50" dirty="0"/>
              <a:t>c</a:t>
            </a:r>
            <a:r>
              <a:rPr spc="-55" dirty="0"/>
              <a:t>op</a:t>
            </a:r>
            <a:r>
              <a:rPr spc="5" dirty="0"/>
              <a:t>i</a:t>
            </a:r>
            <a:r>
              <a:rPr spc="-105" dirty="0"/>
              <a:t>e</a:t>
            </a:r>
            <a:r>
              <a:rPr spc="-60" dirty="0"/>
              <a:t>d</a:t>
            </a:r>
            <a:r>
              <a:rPr spc="-30" dirty="0"/>
              <a:t> </a:t>
            </a:r>
            <a:r>
              <a:rPr spc="15" dirty="0"/>
              <a:t>r</a:t>
            </a:r>
            <a:r>
              <a:rPr spc="-105" dirty="0"/>
              <a:t>e</a:t>
            </a:r>
            <a:r>
              <a:rPr spc="-60" dirty="0"/>
              <a:t>s</a:t>
            </a:r>
            <a:r>
              <a:rPr spc="-45" dirty="0"/>
              <a:t>u</a:t>
            </a:r>
            <a:r>
              <a:rPr spc="-65" dirty="0"/>
              <a:t>m</a:t>
            </a:r>
            <a:r>
              <a:rPr spc="-114" dirty="0"/>
              <a:t>e</a:t>
            </a:r>
            <a:r>
              <a:rPr spc="-30" dirty="0"/>
              <a:t> </a:t>
            </a:r>
            <a:r>
              <a:rPr dirty="0"/>
              <a:t>l</a:t>
            </a:r>
            <a:r>
              <a:rPr spc="-55" dirty="0"/>
              <a:t>oo</a:t>
            </a:r>
            <a:r>
              <a:rPr spc="-45" dirty="0"/>
              <a:t>k</a:t>
            </a:r>
            <a:r>
              <a:rPr spc="-40" dirty="0"/>
              <a:t>s  </a:t>
            </a:r>
            <a:r>
              <a:rPr spc="-45" dirty="0"/>
              <a:t>unprofessional.</a:t>
            </a:r>
            <a:r>
              <a:rPr spc="-30" dirty="0"/>
              <a:t> </a:t>
            </a:r>
            <a:r>
              <a:rPr spc="-90" dirty="0"/>
              <a:t>Use</a:t>
            </a:r>
            <a:r>
              <a:rPr spc="-30" dirty="0"/>
              <a:t> </a:t>
            </a:r>
            <a:r>
              <a:rPr spc="-114" dirty="0"/>
              <a:t>a</a:t>
            </a:r>
            <a:r>
              <a:rPr spc="-30" dirty="0"/>
              <a:t> </a:t>
            </a:r>
            <a:r>
              <a:rPr spc="-45" dirty="0"/>
              <a:t>plain</a:t>
            </a:r>
            <a:r>
              <a:rPr spc="-30" dirty="0"/>
              <a:t> </a:t>
            </a:r>
            <a:r>
              <a:rPr spc="-50" dirty="0"/>
              <a:t>typeface,</a:t>
            </a:r>
            <a:r>
              <a:rPr spc="-25" dirty="0"/>
              <a:t> </a:t>
            </a:r>
            <a:r>
              <a:rPr spc="-55" dirty="0"/>
              <a:t>no</a:t>
            </a:r>
            <a:r>
              <a:rPr spc="-30" dirty="0"/>
              <a:t> </a:t>
            </a:r>
            <a:r>
              <a:rPr spc="-45" dirty="0"/>
              <a:t>smaller</a:t>
            </a:r>
          </a:p>
          <a:p>
            <a:pPr marL="196850" marR="181610">
              <a:lnSpc>
                <a:spcPct val="100000"/>
              </a:lnSpc>
            </a:pPr>
            <a:r>
              <a:rPr spc="-50" dirty="0"/>
              <a:t>than </a:t>
            </a:r>
            <a:r>
              <a:rPr spc="-114" dirty="0"/>
              <a:t>a</a:t>
            </a:r>
            <a:r>
              <a:rPr spc="-110" dirty="0"/>
              <a:t> </a:t>
            </a:r>
            <a:r>
              <a:rPr spc="-40" dirty="0"/>
              <a:t>12-point </a:t>
            </a:r>
            <a:r>
              <a:rPr spc="-25" dirty="0"/>
              <a:t>font. </a:t>
            </a:r>
            <a:r>
              <a:rPr spc="-40" dirty="0"/>
              <a:t>Asterisks, </a:t>
            </a:r>
            <a:r>
              <a:rPr spc="-35" dirty="0"/>
              <a:t>bullets, </a:t>
            </a:r>
            <a:r>
              <a:rPr spc="-40" dirty="0"/>
              <a:t>underlining, </a:t>
            </a:r>
            <a:r>
              <a:rPr spc="-35" dirty="0"/>
              <a:t> </a:t>
            </a:r>
            <a:r>
              <a:rPr spc="-50" dirty="0"/>
              <a:t>boldface</a:t>
            </a:r>
            <a:r>
              <a:rPr spc="-30" dirty="0"/>
              <a:t> </a:t>
            </a:r>
            <a:r>
              <a:rPr spc="-45" dirty="0"/>
              <a:t>type</a:t>
            </a:r>
            <a:r>
              <a:rPr spc="-25" dirty="0"/>
              <a:t> </a:t>
            </a:r>
            <a:r>
              <a:rPr spc="-75" dirty="0"/>
              <a:t>and</a:t>
            </a:r>
            <a:r>
              <a:rPr spc="-30" dirty="0"/>
              <a:t> </a:t>
            </a:r>
            <a:r>
              <a:rPr spc="-25" dirty="0"/>
              <a:t>italics </a:t>
            </a:r>
            <a:r>
              <a:rPr spc="-50" dirty="0"/>
              <a:t>should</a:t>
            </a:r>
            <a:r>
              <a:rPr spc="-25" dirty="0"/>
              <a:t> </a:t>
            </a:r>
            <a:r>
              <a:rPr spc="-80" dirty="0"/>
              <a:t>be</a:t>
            </a:r>
            <a:r>
              <a:rPr spc="-30" dirty="0"/>
              <a:t> </a:t>
            </a:r>
            <a:r>
              <a:rPr spc="-65" dirty="0"/>
              <a:t>used</a:t>
            </a:r>
            <a:r>
              <a:rPr spc="-25" dirty="0"/>
              <a:t> </a:t>
            </a:r>
            <a:r>
              <a:rPr spc="-40" dirty="0"/>
              <a:t>only</a:t>
            </a:r>
            <a:r>
              <a:rPr spc="-30" dirty="0"/>
              <a:t> to</a:t>
            </a:r>
            <a:r>
              <a:rPr spc="-25" dirty="0"/>
              <a:t> </a:t>
            </a:r>
            <a:r>
              <a:rPr spc="-80" dirty="0"/>
              <a:t>make </a:t>
            </a:r>
            <a:r>
              <a:rPr spc="-265" dirty="0"/>
              <a:t> </a:t>
            </a:r>
            <a:r>
              <a:rPr spc="-50" dirty="0"/>
              <a:t>the</a:t>
            </a:r>
            <a:r>
              <a:rPr spc="-30" dirty="0"/>
              <a:t> </a:t>
            </a:r>
            <a:r>
              <a:rPr spc="-55" dirty="0"/>
              <a:t>document</a:t>
            </a:r>
            <a:r>
              <a:rPr spc="-25" dirty="0"/>
              <a:t> </a:t>
            </a:r>
            <a:r>
              <a:rPr spc="-60" dirty="0"/>
              <a:t>easier</a:t>
            </a:r>
            <a:r>
              <a:rPr spc="-30" dirty="0"/>
              <a:t> to</a:t>
            </a:r>
            <a:r>
              <a:rPr spc="-25" dirty="0"/>
              <a:t> </a:t>
            </a:r>
            <a:r>
              <a:rPr spc="-55" dirty="0"/>
              <a:t>read,</a:t>
            </a:r>
            <a:r>
              <a:rPr spc="-25" dirty="0"/>
              <a:t> </a:t>
            </a:r>
            <a:r>
              <a:rPr spc="-35" dirty="0"/>
              <a:t>not</a:t>
            </a:r>
            <a:r>
              <a:rPr spc="-30" dirty="0"/>
              <a:t> </a:t>
            </a:r>
            <a:r>
              <a:rPr spc="-50" dirty="0"/>
              <a:t>fancier.</a:t>
            </a:r>
            <a:r>
              <a:rPr spc="-25" dirty="0"/>
              <a:t> </a:t>
            </a:r>
            <a:r>
              <a:rPr spc="-60" dirty="0"/>
              <a:t>Again,</a:t>
            </a:r>
            <a:r>
              <a:rPr spc="-30" dirty="0"/>
              <a:t> </a:t>
            </a:r>
            <a:r>
              <a:rPr spc="-70" dirty="0"/>
              <a:t>ask</a:t>
            </a:r>
            <a:r>
              <a:rPr spc="-25" dirty="0"/>
              <a:t> </a:t>
            </a:r>
            <a:r>
              <a:rPr spc="-114" dirty="0"/>
              <a:t>a </a:t>
            </a:r>
            <a:r>
              <a:rPr spc="-110" dirty="0"/>
              <a:t> </a:t>
            </a:r>
            <a:r>
              <a:rPr spc="-60" dirty="0"/>
              <a:t>p</a:t>
            </a:r>
            <a:r>
              <a:rPr spc="10" dirty="0"/>
              <a:t>r</a:t>
            </a:r>
            <a:r>
              <a:rPr spc="-50" dirty="0"/>
              <a:t>o</a:t>
            </a:r>
            <a:r>
              <a:rPr spc="5" dirty="0"/>
              <a:t>f</a:t>
            </a:r>
            <a:r>
              <a:rPr spc="-105" dirty="0"/>
              <a:t>e</a:t>
            </a:r>
            <a:r>
              <a:rPr spc="-45" dirty="0"/>
              <a:t>s</a:t>
            </a:r>
            <a:r>
              <a:rPr spc="-35" dirty="0"/>
              <a:t>sio</a:t>
            </a:r>
            <a:r>
              <a:rPr spc="-45" dirty="0"/>
              <a:t>n</a:t>
            </a:r>
            <a:r>
              <a:rPr spc="-110" dirty="0"/>
              <a:t>a</a:t>
            </a:r>
            <a:r>
              <a:rPr spc="5" dirty="0"/>
              <a:t>l</a:t>
            </a:r>
            <a:r>
              <a:rPr spc="-30" dirty="0"/>
              <a:t>’</a:t>
            </a:r>
            <a:r>
              <a:rPr spc="-60" dirty="0"/>
              <a:t>s</a:t>
            </a:r>
            <a:r>
              <a:rPr spc="-30" dirty="0"/>
              <a:t> </a:t>
            </a:r>
            <a:r>
              <a:rPr spc="-45" dirty="0"/>
              <a:t>op</a:t>
            </a:r>
            <a:r>
              <a:rPr spc="-20" dirty="0"/>
              <a:t>i</a:t>
            </a:r>
            <a:r>
              <a:rPr spc="-60" dirty="0"/>
              <a:t>n</a:t>
            </a:r>
            <a:r>
              <a:rPr spc="-30" dirty="0"/>
              <a:t>io</a:t>
            </a:r>
            <a:r>
              <a:rPr spc="-50" dirty="0"/>
              <a:t>n</a:t>
            </a:r>
            <a:r>
              <a:rPr spc="-30" dirty="0"/>
              <a:t>.</a:t>
            </a:r>
          </a:p>
          <a:p>
            <a:pPr marL="196850" marR="5080" indent="-183515">
              <a:lnSpc>
                <a:spcPct val="100000"/>
              </a:lnSpc>
              <a:buFont typeface="Arial"/>
              <a:buAutoNum type="arabicPeriod" startAt="4"/>
              <a:tabLst>
                <a:tab pos="197485" algn="l"/>
              </a:tabLst>
            </a:pPr>
            <a:r>
              <a:rPr b="1" spc="-130" dirty="0">
                <a:latin typeface="Arial"/>
                <a:cs typeface="Arial"/>
              </a:rPr>
              <a:t>Too</a:t>
            </a:r>
            <a:r>
              <a:rPr b="1" spc="-30" dirty="0">
                <a:latin typeface="Arial"/>
                <a:cs typeface="Arial"/>
              </a:rPr>
              <a:t> </a:t>
            </a:r>
            <a:r>
              <a:rPr b="1" spc="-65" dirty="0">
                <a:latin typeface="Arial"/>
                <a:cs typeface="Arial"/>
              </a:rPr>
              <a:t>verbose.</a:t>
            </a:r>
            <a:r>
              <a:rPr b="1" spc="-30" dirty="0">
                <a:latin typeface="Arial"/>
                <a:cs typeface="Arial"/>
              </a:rPr>
              <a:t> </a:t>
            </a:r>
            <a:r>
              <a:rPr spc="-85" dirty="0"/>
              <a:t>Do</a:t>
            </a:r>
            <a:r>
              <a:rPr spc="-30" dirty="0"/>
              <a:t> </a:t>
            </a:r>
            <a:r>
              <a:rPr spc="-35" dirty="0"/>
              <a:t>not</a:t>
            </a:r>
            <a:r>
              <a:rPr spc="-25" dirty="0"/>
              <a:t> </a:t>
            </a:r>
            <a:r>
              <a:rPr spc="-70" dirty="0"/>
              <a:t>use</a:t>
            </a:r>
            <a:r>
              <a:rPr spc="-30" dirty="0"/>
              <a:t> </a:t>
            </a:r>
            <a:r>
              <a:rPr spc="-55" dirty="0"/>
              <a:t>complete</a:t>
            </a:r>
            <a:r>
              <a:rPr spc="-30" dirty="0"/>
              <a:t> </a:t>
            </a:r>
            <a:r>
              <a:rPr spc="-65" dirty="0"/>
              <a:t>sentences</a:t>
            </a:r>
            <a:r>
              <a:rPr spc="-25" dirty="0"/>
              <a:t> </a:t>
            </a:r>
            <a:r>
              <a:rPr spc="-30" dirty="0"/>
              <a:t>or </a:t>
            </a:r>
            <a:r>
              <a:rPr spc="-25" dirty="0"/>
              <a:t> </a:t>
            </a:r>
            <a:r>
              <a:rPr spc="-55" dirty="0"/>
              <a:t>paragraphs.</a:t>
            </a:r>
            <a:r>
              <a:rPr spc="-30" dirty="0"/>
              <a:t> </a:t>
            </a:r>
            <a:r>
              <a:rPr spc="-85" dirty="0"/>
              <a:t>Say</a:t>
            </a:r>
            <a:r>
              <a:rPr spc="-30" dirty="0"/>
              <a:t> </a:t>
            </a:r>
            <a:r>
              <a:rPr spc="-80" dirty="0"/>
              <a:t>as</a:t>
            </a:r>
            <a:r>
              <a:rPr spc="-30" dirty="0"/>
              <a:t> </a:t>
            </a:r>
            <a:r>
              <a:rPr spc="-55" dirty="0"/>
              <a:t>much</a:t>
            </a:r>
            <a:r>
              <a:rPr spc="-30" dirty="0"/>
              <a:t> </a:t>
            </a:r>
            <a:r>
              <a:rPr spc="-80" dirty="0"/>
              <a:t>as</a:t>
            </a:r>
            <a:r>
              <a:rPr spc="-30" dirty="0"/>
              <a:t> </a:t>
            </a:r>
            <a:r>
              <a:rPr spc="-45" dirty="0"/>
              <a:t>possible</a:t>
            </a:r>
            <a:r>
              <a:rPr spc="-30" dirty="0"/>
              <a:t> </a:t>
            </a:r>
            <a:r>
              <a:rPr spc="-20" dirty="0"/>
              <a:t>with</a:t>
            </a:r>
            <a:r>
              <a:rPr spc="-30" dirty="0"/>
              <a:t> </a:t>
            </a:r>
            <a:r>
              <a:rPr spc="-80" dirty="0"/>
              <a:t>as</a:t>
            </a:r>
            <a:r>
              <a:rPr spc="-30" dirty="0"/>
              <a:t> </a:t>
            </a:r>
            <a:r>
              <a:rPr spc="-55" dirty="0"/>
              <a:t>few</a:t>
            </a:r>
            <a:r>
              <a:rPr spc="-30" dirty="0"/>
              <a:t> </a:t>
            </a:r>
            <a:r>
              <a:rPr spc="-45" dirty="0"/>
              <a:t>words </a:t>
            </a:r>
            <a:r>
              <a:rPr spc="-40" dirty="0"/>
              <a:t> </a:t>
            </a:r>
            <a:r>
              <a:rPr spc="-80" dirty="0"/>
              <a:t>as</a:t>
            </a:r>
            <a:r>
              <a:rPr spc="-30" dirty="0"/>
              <a:t> </a:t>
            </a:r>
            <a:r>
              <a:rPr spc="-45" dirty="0"/>
              <a:t>possible.</a:t>
            </a:r>
            <a:r>
              <a:rPr spc="-30" dirty="0"/>
              <a:t> </a:t>
            </a:r>
            <a:r>
              <a:rPr spc="-45" dirty="0"/>
              <a:t>“A”,</a:t>
            </a:r>
            <a:r>
              <a:rPr spc="-30" dirty="0"/>
              <a:t> </a:t>
            </a:r>
            <a:r>
              <a:rPr spc="-15" dirty="0"/>
              <a:t>“an”</a:t>
            </a:r>
            <a:r>
              <a:rPr spc="-25" dirty="0"/>
              <a:t> </a:t>
            </a:r>
            <a:r>
              <a:rPr spc="-75" dirty="0"/>
              <a:t>and</a:t>
            </a:r>
            <a:r>
              <a:rPr spc="-30" dirty="0"/>
              <a:t> </a:t>
            </a:r>
            <a:r>
              <a:rPr dirty="0"/>
              <a:t>“the”</a:t>
            </a:r>
            <a:r>
              <a:rPr spc="-30" dirty="0"/>
              <a:t> </a:t>
            </a:r>
            <a:r>
              <a:rPr spc="-70" dirty="0"/>
              <a:t>can</a:t>
            </a:r>
            <a:r>
              <a:rPr spc="-25" dirty="0"/>
              <a:t> </a:t>
            </a:r>
            <a:r>
              <a:rPr spc="-45" dirty="0"/>
              <a:t>almost</a:t>
            </a:r>
            <a:r>
              <a:rPr spc="-30" dirty="0"/>
              <a:t> </a:t>
            </a:r>
            <a:r>
              <a:rPr spc="-60" dirty="0"/>
              <a:t>always</a:t>
            </a:r>
            <a:r>
              <a:rPr spc="-30" dirty="0"/>
              <a:t> </a:t>
            </a:r>
            <a:r>
              <a:rPr spc="-80" dirty="0"/>
              <a:t>be</a:t>
            </a:r>
            <a:r>
              <a:rPr spc="-25" dirty="0"/>
              <a:t> </a:t>
            </a:r>
            <a:r>
              <a:rPr spc="-15" dirty="0"/>
              <a:t>left </a:t>
            </a:r>
            <a:r>
              <a:rPr spc="-265" dirty="0"/>
              <a:t> </a:t>
            </a:r>
            <a:r>
              <a:rPr spc="-60" dirty="0"/>
              <a:t>o</a:t>
            </a:r>
            <a:r>
              <a:rPr spc="-45" dirty="0"/>
              <a:t>u</a:t>
            </a:r>
            <a:r>
              <a:rPr spc="10" dirty="0"/>
              <a:t>t</a:t>
            </a:r>
            <a:r>
              <a:rPr spc="-30" dirty="0"/>
              <a:t>. </a:t>
            </a:r>
            <a:r>
              <a:rPr spc="-100" dirty="0"/>
              <a:t>B</a:t>
            </a:r>
            <a:r>
              <a:rPr spc="-114" dirty="0"/>
              <a:t>e</a:t>
            </a:r>
            <a:r>
              <a:rPr spc="-30" dirty="0"/>
              <a:t> </a:t>
            </a:r>
            <a:r>
              <a:rPr spc="-40" dirty="0"/>
              <a:t>c</a:t>
            </a:r>
            <a:r>
              <a:rPr spc="-110" dirty="0"/>
              <a:t>a</a:t>
            </a:r>
            <a:r>
              <a:rPr spc="15" dirty="0"/>
              <a:t>r</a:t>
            </a:r>
            <a:r>
              <a:rPr spc="-100" dirty="0"/>
              <a:t>e</a:t>
            </a:r>
            <a:r>
              <a:rPr spc="10" dirty="0"/>
              <a:t>f</a:t>
            </a:r>
            <a:r>
              <a:rPr spc="-60" dirty="0"/>
              <a:t>u</a:t>
            </a:r>
            <a:r>
              <a:rPr spc="-5" dirty="0"/>
              <a:t>l</a:t>
            </a:r>
            <a:r>
              <a:rPr spc="-30" dirty="0"/>
              <a:t> </a:t>
            </a:r>
            <a:r>
              <a:rPr spc="-5" dirty="0"/>
              <a:t>i</a:t>
            </a:r>
            <a:r>
              <a:rPr spc="-60" dirty="0"/>
              <a:t>n</a:t>
            </a:r>
            <a:r>
              <a:rPr spc="-30" dirty="0"/>
              <a:t> </a:t>
            </a:r>
            <a:r>
              <a:rPr spc="-60" dirty="0"/>
              <a:t>yo</a:t>
            </a:r>
            <a:r>
              <a:rPr spc="-65" dirty="0"/>
              <a:t>u</a:t>
            </a:r>
            <a:r>
              <a:rPr dirty="0"/>
              <a:t>r</a:t>
            </a:r>
            <a:r>
              <a:rPr spc="-30" dirty="0"/>
              <a:t> </a:t>
            </a:r>
            <a:r>
              <a:rPr spc="-55" dirty="0"/>
              <a:t>u</a:t>
            </a:r>
            <a:r>
              <a:rPr spc="-50" dirty="0"/>
              <a:t>s</a:t>
            </a:r>
            <a:r>
              <a:rPr spc="-114" dirty="0"/>
              <a:t>e</a:t>
            </a:r>
            <a:r>
              <a:rPr spc="-30" dirty="0"/>
              <a:t> </a:t>
            </a:r>
            <a:r>
              <a:rPr spc="-50" dirty="0"/>
              <a:t>o</a:t>
            </a:r>
            <a:r>
              <a:rPr dirty="0"/>
              <a:t>f</a:t>
            </a:r>
            <a:r>
              <a:rPr spc="-30" dirty="0"/>
              <a:t> </a:t>
            </a:r>
            <a:r>
              <a:rPr spc="5" dirty="0"/>
              <a:t>j</a:t>
            </a:r>
            <a:r>
              <a:rPr spc="-110" dirty="0"/>
              <a:t>a</a:t>
            </a:r>
            <a:r>
              <a:rPr spc="15" dirty="0"/>
              <a:t>r</a:t>
            </a:r>
            <a:r>
              <a:rPr spc="-55" dirty="0"/>
              <a:t>go</a:t>
            </a:r>
            <a:r>
              <a:rPr spc="-60" dirty="0"/>
              <a:t>n</a:t>
            </a:r>
            <a:r>
              <a:rPr spc="-30" dirty="0"/>
              <a:t> </a:t>
            </a:r>
            <a:r>
              <a:rPr spc="-110" dirty="0"/>
              <a:t>a</a:t>
            </a:r>
            <a:r>
              <a:rPr spc="-55" dirty="0"/>
              <a:t>n</a:t>
            </a:r>
            <a:r>
              <a:rPr spc="-60" dirty="0"/>
              <a:t>d</a:t>
            </a:r>
            <a:r>
              <a:rPr spc="-30" dirty="0"/>
              <a:t> </a:t>
            </a:r>
            <a:r>
              <a:rPr spc="-114" dirty="0"/>
              <a:t>a</a:t>
            </a:r>
            <a:r>
              <a:rPr spc="-60" dirty="0"/>
              <a:t>v</a:t>
            </a:r>
            <a:r>
              <a:rPr spc="-55" dirty="0"/>
              <a:t>o</a:t>
            </a:r>
            <a:r>
              <a:rPr dirty="0"/>
              <a:t>i</a:t>
            </a:r>
            <a:r>
              <a:rPr spc="-60" dirty="0"/>
              <a:t>d</a:t>
            </a:r>
            <a:r>
              <a:rPr spc="-30" dirty="0"/>
              <a:t> </a:t>
            </a:r>
            <a:r>
              <a:rPr spc="-55" dirty="0"/>
              <a:t>s</a:t>
            </a:r>
            <a:r>
              <a:rPr spc="5" dirty="0"/>
              <a:t>l</a:t>
            </a:r>
            <a:r>
              <a:rPr spc="-110" dirty="0"/>
              <a:t>a</a:t>
            </a:r>
            <a:r>
              <a:rPr spc="-55" dirty="0"/>
              <a:t>n</a:t>
            </a:r>
            <a:r>
              <a:rPr spc="-60" dirty="0"/>
              <a:t>g</a:t>
            </a:r>
            <a:r>
              <a:rPr spc="-30" dirty="0"/>
              <a:t>.</a:t>
            </a:r>
          </a:p>
          <a:p>
            <a:pPr marL="196850" marR="197485" indent="-184150">
              <a:lnSpc>
                <a:spcPct val="100000"/>
              </a:lnSpc>
              <a:buFont typeface="Arial"/>
              <a:buAutoNum type="arabicPeriod" startAt="4"/>
              <a:tabLst>
                <a:tab pos="197485" algn="l"/>
              </a:tabLst>
            </a:pPr>
            <a:r>
              <a:rPr b="1" spc="-130" dirty="0">
                <a:latin typeface="Arial"/>
                <a:cs typeface="Arial"/>
              </a:rPr>
              <a:t>Too</a:t>
            </a:r>
            <a:r>
              <a:rPr b="1" spc="-30" dirty="0">
                <a:latin typeface="Arial"/>
                <a:cs typeface="Arial"/>
              </a:rPr>
              <a:t> </a:t>
            </a:r>
            <a:r>
              <a:rPr b="1" spc="-60" dirty="0">
                <a:latin typeface="Arial"/>
                <a:cs typeface="Arial"/>
              </a:rPr>
              <a:t>sparse.</a:t>
            </a:r>
            <a:r>
              <a:rPr b="1" spc="-30" dirty="0">
                <a:latin typeface="Arial"/>
                <a:cs typeface="Arial"/>
              </a:rPr>
              <a:t> </a:t>
            </a:r>
            <a:r>
              <a:rPr spc="-80" dirty="0"/>
              <a:t>Give</a:t>
            </a:r>
            <a:r>
              <a:rPr spc="-30" dirty="0"/>
              <a:t> </a:t>
            </a:r>
            <a:r>
              <a:rPr spc="-55" dirty="0"/>
              <a:t>more</a:t>
            </a:r>
            <a:r>
              <a:rPr spc="-25" dirty="0"/>
              <a:t> </a:t>
            </a:r>
            <a:r>
              <a:rPr spc="-50" dirty="0"/>
              <a:t>than</a:t>
            </a:r>
            <a:r>
              <a:rPr spc="-30" dirty="0"/>
              <a:t> </a:t>
            </a:r>
            <a:r>
              <a:rPr spc="-50" dirty="0"/>
              <a:t>the</a:t>
            </a:r>
            <a:r>
              <a:rPr spc="-30" dirty="0"/>
              <a:t> </a:t>
            </a:r>
            <a:r>
              <a:rPr spc="-65" dirty="0"/>
              <a:t>bare</a:t>
            </a:r>
            <a:r>
              <a:rPr spc="-25" dirty="0"/>
              <a:t> </a:t>
            </a:r>
            <a:r>
              <a:rPr spc="-50" dirty="0"/>
              <a:t>essentials, </a:t>
            </a:r>
            <a:r>
              <a:rPr spc="-45" dirty="0"/>
              <a:t> </a:t>
            </a:r>
            <a:r>
              <a:rPr spc="-105" dirty="0"/>
              <a:t>e</a:t>
            </a:r>
            <a:r>
              <a:rPr spc="-55" dirty="0"/>
              <a:t>s</a:t>
            </a:r>
            <a:r>
              <a:rPr spc="-50" dirty="0"/>
              <a:t>p</a:t>
            </a:r>
            <a:r>
              <a:rPr spc="-105" dirty="0"/>
              <a:t>e</a:t>
            </a:r>
            <a:r>
              <a:rPr spc="-55" dirty="0"/>
              <a:t>c</a:t>
            </a:r>
            <a:r>
              <a:rPr spc="5" dirty="0"/>
              <a:t>i</a:t>
            </a:r>
            <a:r>
              <a:rPr spc="-110" dirty="0"/>
              <a:t>a</a:t>
            </a:r>
            <a:r>
              <a:rPr spc="-5" dirty="0"/>
              <a:t>l</a:t>
            </a:r>
            <a:r>
              <a:rPr spc="15" dirty="0"/>
              <a:t>l</a:t>
            </a:r>
            <a:r>
              <a:rPr spc="-60" dirty="0"/>
              <a:t>y</a:t>
            </a:r>
            <a:r>
              <a:rPr spc="-30" dirty="0"/>
              <a:t> </a:t>
            </a:r>
            <a:r>
              <a:rPr spc="-50" dirty="0"/>
              <a:t>wh</a:t>
            </a:r>
            <a:r>
              <a:rPr spc="-110" dirty="0"/>
              <a:t>e</a:t>
            </a:r>
            <a:r>
              <a:rPr spc="-60" dirty="0"/>
              <a:t>n</a:t>
            </a:r>
            <a:r>
              <a:rPr spc="-30" dirty="0"/>
              <a:t> </a:t>
            </a:r>
            <a:r>
              <a:rPr spc="-55" dirty="0"/>
              <a:t>d</a:t>
            </a:r>
            <a:r>
              <a:rPr spc="-105" dirty="0"/>
              <a:t>e</a:t>
            </a:r>
            <a:r>
              <a:rPr spc="-50" dirty="0"/>
              <a:t>s</a:t>
            </a:r>
            <a:r>
              <a:rPr spc="-60" dirty="0"/>
              <a:t>c</a:t>
            </a:r>
            <a:r>
              <a:rPr spc="15" dirty="0"/>
              <a:t>r</a:t>
            </a:r>
            <a:r>
              <a:rPr spc="-5" dirty="0"/>
              <a:t>i</a:t>
            </a:r>
            <a:r>
              <a:rPr spc="-55" dirty="0"/>
              <a:t>b</a:t>
            </a:r>
            <a:r>
              <a:rPr spc="-5" dirty="0"/>
              <a:t>i</a:t>
            </a:r>
            <a:r>
              <a:rPr spc="-55" dirty="0"/>
              <a:t>n</a:t>
            </a:r>
            <a:r>
              <a:rPr spc="-60" dirty="0"/>
              <a:t>g</a:t>
            </a:r>
            <a:r>
              <a:rPr spc="-30" dirty="0"/>
              <a:t> </a:t>
            </a:r>
            <a:r>
              <a:rPr spc="15" dirty="0"/>
              <a:t>r</a:t>
            </a:r>
            <a:r>
              <a:rPr spc="-110" dirty="0"/>
              <a:t>e</a:t>
            </a:r>
            <a:r>
              <a:rPr spc="5" dirty="0"/>
              <a:t>l</a:t>
            </a:r>
            <a:r>
              <a:rPr spc="-105" dirty="0"/>
              <a:t>a</a:t>
            </a:r>
            <a:r>
              <a:rPr spc="5" dirty="0"/>
              <a:t>t</a:t>
            </a:r>
            <a:r>
              <a:rPr spc="-105" dirty="0"/>
              <a:t>e</a:t>
            </a:r>
            <a:r>
              <a:rPr spc="-60" dirty="0"/>
              <a:t>d</a:t>
            </a:r>
            <a:r>
              <a:rPr spc="-30" dirty="0"/>
              <a:t> </a:t>
            </a:r>
            <a:r>
              <a:rPr spc="-60" dirty="0"/>
              <a:t>wo</a:t>
            </a:r>
            <a:r>
              <a:rPr spc="15" dirty="0"/>
              <a:t>r</a:t>
            </a:r>
            <a:r>
              <a:rPr spc="-60" dirty="0"/>
              <a:t>k</a:t>
            </a:r>
            <a:r>
              <a:rPr spc="-30" dirty="0"/>
              <a:t> </a:t>
            </a:r>
            <a:r>
              <a:rPr spc="-114" dirty="0"/>
              <a:t>e</a:t>
            </a:r>
            <a:r>
              <a:rPr spc="-45" dirty="0"/>
              <a:t>x</a:t>
            </a:r>
            <a:r>
              <a:rPr spc="-50" dirty="0"/>
              <a:t>p</a:t>
            </a:r>
            <a:r>
              <a:rPr spc="-114" dirty="0"/>
              <a:t>e</a:t>
            </a:r>
            <a:r>
              <a:rPr spc="15" dirty="0"/>
              <a:t>r</a:t>
            </a:r>
            <a:r>
              <a:rPr spc="5" dirty="0"/>
              <a:t>i</a:t>
            </a:r>
            <a:r>
              <a:rPr spc="-110" dirty="0"/>
              <a:t>e</a:t>
            </a:r>
            <a:r>
              <a:rPr spc="-50" dirty="0"/>
              <a:t>n</a:t>
            </a:r>
            <a:r>
              <a:rPr spc="-45" dirty="0"/>
              <a:t>c</a:t>
            </a:r>
            <a:r>
              <a:rPr spc="-114" dirty="0"/>
              <a:t>e</a:t>
            </a:r>
            <a:r>
              <a:rPr spc="-30" dirty="0"/>
              <a:t>,  </a:t>
            </a:r>
            <a:r>
              <a:rPr spc="-25" dirty="0"/>
              <a:t>skills, </a:t>
            </a:r>
            <a:r>
              <a:rPr spc="-50" dirty="0"/>
              <a:t>accomplishments,</a:t>
            </a:r>
            <a:r>
              <a:rPr spc="-45" dirty="0"/>
              <a:t> </a:t>
            </a:r>
            <a:r>
              <a:rPr spc="-30" dirty="0"/>
              <a:t>activities,</a:t>
            </a:r>
            <a:r>
              <a:rPr spc="215" dirty="0"/>
              <a:t> </a:t>
            </a:r>
            <a:r>
              <a:rPr spc="-35" dirty="0"/>
              <a:t>interests</a:t>
            </a:r>
            <a:r>
              <a:rPr spc="210" dirty="0"/>
              <a:t> </a:t>
            </a:r>
            <a:r>
              <a:rPr spc="-75" dirty="0"/>
              <a:t>and </a:t>
            </a:r>
            <a:r>
              <a:rPr spc="-70" dirty="0"/>
              <a:t> </a:t>
            </a:r>
            <a:r>
              <a:rPr spc="-45" dirty="0"/>
              <a:t>club</a:t>
            </a:r>
            <a:r>
              <a:rPr spc="-25" dirty="0"/>
              <a:t> </a:t>
            </a:r>
            <a:r>
              <a:rPr spc="-55" dirty="0"/>
              <a:t>memberships</a:t>
            </a:r>
            <a:r>
              <a:rPr spc="-20" dirty="0"/>
              <a:t> </a:t>
            </a:r>
            <a:r>
              <a:rPr spc="-35" dirty="0"/>
              <a:t>that</a:t>
            </a:r>
            <a:r>
              <a:rPr spc="-20" dirty="0"/>
              <a:t> </a:t>
            </a:r>
            <a:r>
              <a:rPr spc="-15" dirty="0"/>
              <a:t>will</a:t>
            </a:r>
            <a:r>
              <a:rPr spc="-20" dirty="0"/>
              <a:t> </a:t>
            </a:r>
            <a:r>
              <a:rPr spc="-55" dirty="0"/>
              <a:t>give</a:t>
            </a:r>
            <a:r>
              <a:rPr spc="-20" dirty="0"/>
              <a:t> </a:t>
            </a:r>
            <a:r>
              <a:rPr spc="-55" dirty="0"/>
              <a:t>employers</a:t>
            </a:r>
            <a:r>
              <a:rPr spc="-25" dirty="0"/>
              <a:t> </a:t>
            </a:r>
            <a:r>
              <a:rPr spc="-30" dirty="0"/>
              <a:t>important </a:t>
            </a:r>
            <a:r>
              <a:rPr spc="-260" dirty="0"/>
              <a:t> </a:t>
            </a:r>
            <a:r>
              <a:rPr spc="-30" dirty="0"/>
              <a:t>information. </a:t>
            </a:r>
            <a:r>
              <a:rPr spc="-40" dirty="0"/>
              <a:t>Including</a:t>
            </a:r>
            <a:r>
              <a:rPr spc="-30" dirty="0"/>
              <a:t> </a:t>
            </a:r>
            <a:r>
              <a:rPr spc="-55" dirty="0"/>
              <a:t>membership</a:t>
            </a:r>
            <a:r>
              <a:rPr spc="-30" dirty="0"/>
              <a:t> in </a:t>
            </a:r>
            <a:r>
              <a:rPr spc="-50" dirty="0"/>
              <a:t>the</a:t>
            </a:r>
            <a:r>
              <a:rPr spc="-30" dirty="0"/>
              <a:t> </a:t>
            </a:r>
            <a:r>
              <a:rPr spc="-45" dirty="0"/>
              <a:t>Society</a:t>
            </a:r>
            <a:r>
              <a:rPr spc="-25" dirty="0"/>
              <a:t> of </a:t>
            </a:r>
            <a:r>
              <a:rPr spc="-20" dirty="0"/>
              <a:t> </a:t>
            </a:r>
            <a:r>
              <a:rPr spc="-80" dirty="0"/>
              <a:t>Women</a:t>
            </a:r>
            <a:r>
              <a:rPr spc="-30" dirty="0"/>
              <a:t> </a:t>
            </a:r>
            <a:r>
              <a:rPr spc="-60" dirty="0"/>
              <a:t>Engineers,</a:t>
            </a:r>
            <a:r>
              <a:rPr spc="-30" dirty="0"/>
              <a:t> </a:t>
            </a:r>
            <a:r>
              <a:rPr spc="-20" dirty="0"/>
              <a:t>for</a:t>
            </a:r>
            <a:r>
              <a:rPr spc="-30" dirty="0"/>
              <a:t> </a:t>
            </a:r>
            <a:r>
              <a:rPr spc="-65" dirty="0"/>
              <a:t>example,</a:t>
            </a:r>
            <a:r>
              <a:rPr spc="-30" dirty="0"/>
              <a:t> </a:t>
            </a:r>
            <a:r>
              <a:rPr spc="-45" dirty="0"/>
              <a:t>would</a:t>
            </a:r>
            <a:r>
              <a:rPr spc="-30" dirty="0"/>
              <a:t> </a:t>
            </a:r>
            <a:r>
              <a:rPr spc="-80" dirty="0"/>
              <a:t>be</a:t>
            </a:r>
            <a:r>
              <a:rPr spc="-30" dirty="0"/>
              <a:t> </a:t>
            </a:r>
            <a:r>
              <a:rPr spc="-40" dirty="0"/>
              <a:t>helpful</a:t>
            </a:r>
            <a:r>
              <a:rPr spc="-30" dirty="0"/>
              <a:t> to</a:t>
            </a:r>
          </a:p>
          <a:p>
            <a:pPr marL="196850" marR="8890">
              <a:lnSpc>
                <a:spcPct val="100000"/>
              </a:lnSpc>
            </a:pPr>
            <a:r>
              <a:rPr spc="-55" dirty="0"/>
              <a:t>employers</a:t>
            </a:r>
            <a:r>
              <a:rPr spc="-30" dirty="0"/>
              <a:t> </a:t>
            </a:r>
            <a:r>
              <a:rPr spc="-55" dirty="0"/>
              <a:t>who</a:t>
            </a:r>
            <a:r>
              <a:rPr spc="-30" dirty="0"/>
              <a:t> </a:t>
            </a:r>
            <a:r>
              <a:rPr spc="-40" dirty="0"/>
              <a:t>wish</a:t>
            </a:r>
            <a:r>
              <a:rPr spc="-30" dirty="0"/>
              <a:t> to</a:t>
            </a:r>
            <a:r>
              <a:rPr spc="-25" dirty="0"/>
              <a:t> </a:t>
            </a:r>
            <a:r>
              <a:rPr spc="-40" dirty="0"/>
              <a:t>hire</a:t>
            </a:r>
            <a:r>
              <a:rPr spc="-30" dirty="0"/>
              <a:t> </a:t>
            </a:r>
            <a:r>
              <a:rPr spc="-55" dirty="0"/>
              <a:t>more</a:t>
            </a:r>
            <a:r>
              <a:rPr spc="-30" dirty="0"/>
              <a:t> </a:t>
            </a:r>
            <a:r>
              <a:rPr spc="-60" dirty="0"/>
              <a:t>women,</a:t>
            </a:r>
            <a:r>
              <a:rPr spc="-30" dirty="0"/>
              <a:t> </a:t>
            </a:r>
            <a:r>
              <a:rPr spc="-55" dirty="0"/>
              <a:t>yet</a:t>
            </a:r>
            <a:r>
              <a:rPr spc="-25" dirty="0"/>
              <a:t> </a:t>
            </a:r>
            <a:r>
              <a:rPr spc="-50" dirty="0"/>
              <a:t>cannot</a:t>
            </a:r>
            <a:r>
              <a:rPr spc="-30" dirty="0"/>
              <a:t> </a:t>
            </a:r>
            <a:r>
              <a:rPr spc="-70" dirty="0"/>
              <a:t>ask </a:t>
            </a:r>
            <a:r>
              <a:rPr spc="-265" dirty="0"/>
              <a:t> </a:t>
            </a:r>
            <a:r>
              <a:rPr spc="-20" dirty="0"/>
              <a:t>for</a:t>
            </a:r>
            <a:r>
              <a:rPr spc="-35" dirty="0"/>
              <a:t> that</a:t>
            </a:r>
            <a:r>
              <a:rPr spc="-30" dirty="0"/>
              <a:t> information.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942841" y="1060194"/>
            <a:ext cx="3106420" cy="2463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0" marR="54610" indent="-184785">
              <a:lnSpc>
                <a:spcPct val="100000"/>
              </a:lnSpc>
              <a:spcBef>
                <a:spcPts val="100"/>
              </a:spcBef>
              <a:buFont typeface="Arial"/>
              <a:buAutoNum type="arabicPeriod" startAt="6"/>
              <a:tabLst>
                <a:tab pos="197485" algn="l"/>
              </a:tabLst>
            </a:pPr>
            <a:r>
              <a:rPr sz="1000" b="1" spc="-50" dirty="0">
                <a:solidFill>
                  <a:srgbClr val="231F20"/>
                </a:solidFill>
                <a:latin typeface="Arial"/>
                <a:cs typeface="Arial"/>
              </a:rPr>
              <a:t>Irrelevant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55" dirty="0">
                <a:solidFill>
                  <a:srgbClr val="231F20"/>
                </a:solidFill>
                <a:latin typeface="Arial"/>
                <a:cs typeface="Arial"/>
              </a:rPr>
              <a:t>information.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Customize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each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resume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each </a:t>
            </a:r>
            <a:r>
              <a:rPr sz="1000" spc="-2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pos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(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wh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po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15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)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 </a:t>
            </a:r>
            <a:r>
              <a:rPr sz="1000" spc="-14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2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,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ud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e  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all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education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work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experience,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but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emphasize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only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relevant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experience,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skills,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accomplishments,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activities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bb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ud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2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2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us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,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,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x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,</a:t>
            </a:r>
            <a:endParaRPr sz="1000">
              <a:latin typeface="Arial"/>
              <a:cs typeface="Arial"/>
            </a:endParaRPr>
          </a:p>
          <a:p>
            <a:pPr marL="196850">
              <a:lnSpc>
                <a:spcPct val="100000"/>
              </a:lnSpc>
            </a:pP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children,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height,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weight,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health,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church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membership,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etc.</a:t>
            </a:r>
            <a:endParaRPr sz="1000">
              <a:latin typeface="Arial"/>
              <a:cs typeface="Arial"/>
            </a:endParaRPr>
          </a:p>
          <a:p>
            <a:pPr marL="196850" marR="86995" indent="-172085">
              <a:lnSpc>
                <a:spcPct val="100000"/>
              </a:lnSpc>
              <a:buFont typeface="Arial"/>
              <a:buAutoNum type="arabicPeriod" startAt="7"/>
              <a:tabLst>
                <a:tab pos="197485" algn="l"/>
              </a:tabLst>
            </a:pPr>
            <a:r>
              <a:rPr sz="1000" b="1" spc="-1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b="1" spc="-105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b="1" spc="-100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b="1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b="1" spc="-105" dirty="0">
                <a:solidFill>
                  <a:srgbClr val="231F20"/>
                </a:solidFill>
                <a:latin typeface="Arial"/>
                <a:cs typeface="Arial"/>
              </a:rPr>
              <a:t>ou</a:t>
            </a:r>
            <a:r>
              <a:rPr sz="1000" b="1" spc="-11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b="1" spc="2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b="1" spc="-114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80" dirty="0">
                <a:solidFill>
                  <a:srgbClr val="231F20"/>
                </a:solidFill>
                <a:latin typeface="Arial"/>
                <a:cs typeface="Arial"/>
              </a:rPr>
              <a:t>ge</a:t>
            </a:r>
            <a:r>
              <a:rPr sz="1000" b="1" spc="-11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b="1" spc="-6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b="1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b="1" spc="-12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b="1" spc="55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8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, </a:t>
            </a:r>
            <a:r>
              <a:rPr sz="1000" spc="55" dirty="0">
                <a:solidFill>
                  <a:srgbClr val="231F20"/>
                </a:solidFill>
                <a:latin typeface="Arial"/>
                <a:cs typeface="Arial"/>
              </a:rPr>
              <a:t>“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ee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d 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j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35" dirty="0">
                <a:solidFill>
                  <a:srgbClr val="231F20"/>
                </a:solidFill>
                <a:latin typeface="Arial"/>
                <a:cs typeface="Arial"/>
              </a:rPr>
              <a:t>—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j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40" dirty="0">
                <a:solidFill>
                  <a:srgbClr val="231F20"/>
                </a:solidFill>
                <a:latin typeface="Arial"/>
                <a:cs typeface="Arial"/>
              </a:rPr>
              <a:t>!</a:t>
            </a:r>
            <a:r>
              <a:rPr sz="1000" spc="55" dirty="0">
                <a:solidFill>
                  <a:srgbClr val="231F20"/>
                </a:solidFill>
                <a:latin typeface="Arial"/>
                <a:cs typeface="Arial"/>
              </a:rPr>
              <a:t>”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mp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u 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4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pos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 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particular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company.</a:t>
            </a:r>
            <a:endParaRPr sz="1000">
              <a:latin typeface="Arial"/>
              <a:cs typeface="Arial"/>
            </a:endParaRPr>
          </a:p>
          <a:p>
            <a:pPr marL="196850" marR="226695" indent="-184785">
              <a:lnSpc>
                <a:spcPct val="100000"/>
              </a:lnSpc>
              <a:buFont typeface="Arial"/>
              <a:buAutoNum type="arabicPeriod" startAt="7"/>
              <a:tabLst>
                <a:tab pos="197485" algn="l"/>
              </a:tabLst>
            </a:pPr>
            <a:r>
              <a:rPr sz="1000" b="1" spc="-125" dirty="0">
                <a:solidFill>
                  <a:srgbClr val="231F20"/>
                </a:solidFill>
                <a:latin typeface="Arial"/>
                <a:cs typeface="Arial"/>
              </a:rPr>
              <a:t>Too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70" dirty="0">
                <a:solidFill>
                  <a:srgbClr val="231F20"/>
                </a:solidFill>
                <a:latin typeface="Arial"/>
                <a:cs typeface="Arial"/>
              </a:rPr>
              <a:t>snazzy.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course,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use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good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quality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bond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paper, </a:t>
            </a:r>
            <a:r>
              <a:rPr sz="1000" spc="-2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x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2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,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,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2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hs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,</a:t>
            </a:r>
            <a:endParaRPr sz="1000">
              <a:latin typeface="Arial"/>
              <a:cs typeface="Arial"/>
            </a:endParaRPr>
          </a:p>
          <a:p>
            <a:pPr marL="196850" marR="24130">
              <a:lnSpc>
                <a:spcPct val="100000"/>
              </a:lnSpc>
            </a:pP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binders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graphics.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Electronic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resumes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should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include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appropriate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industry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keywords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use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font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size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between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10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14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points.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Avoid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underlining,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italics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or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graphics.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43858" y="3498594"/>
            <a:ext cx="313055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215" marR="5080" indent="-184150">
              <a:lnSpc>
                <a:spcPct val="100000"/>
              </a:lnSpc>
              <a:spcBef>
                <a:spcPts val="100"/>
              </a:spcBef>
            </a:pP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9.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70" dirty="0">
                <a:solidFill>
                  <a:srgbClr val="231F20"/>
                </a:solidFill>
                <a:latin typeface="Arial"/>
                <a:cs typeface="Arial"/>
              </a:rPr>
              <a:t>Boring.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Make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resume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as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dynamic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as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possible.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Begin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every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statement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an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action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verb. 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Use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active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verbs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describe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what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have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accomplished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in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past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jobs.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Take 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2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bu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5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g 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wo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ds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, 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2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wo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884548" y="4260594"/>
            <a:ext cx="311277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5270" marR="5080" indent="-243204">
              <a:lnSpc>
                <a:spcPct val="100000"/>
              </a:lnSpc>
              <a:spcBef>
                <a:spcPts val="100"/>
              </a:spcBef>
            </a:pP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10.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130" dirty="0">
                <a:solidFill>
                  <a:srgbClr val="231F20"/>
                </a:solidFill>
                <a:latin typeface="Arial"/>
                <a:cs typeface="Arial"/>
              </a:rPr>
              <a:t>Too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65" dirty="0">
                <a:solidFill>
                  <a:srgbClr val="231F20"/>
                </a:solidFill>
                <a:latin typeface="Arial"/>
                <a:cs typeface="Arial"/>
              </a:rPr>
              <a:t>modest.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resume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showcases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qualifications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competition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other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applicants.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Put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best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foot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forward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without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misrepresentation,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falsification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or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arrogance.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13270" y="5334000"/>
            <a:ext cx="6773545" cy="4019550"/>
          </a:xfrm>
          <a:custGeom>
            <a:avLst/>
            <a:gdLst/>
            <a:ahLst/>
            <a:cxnLst/>
            <a:rect l="l" t="t" r="r" b="b"/>
            <a:pathLst>
              <a:path w="6773545" h="4019550">
                <a:moveTo>
                  <a:pt x="6608229" y="0"/>
                </a:moveTo>
                <a:lnTo>
                  <a:pt x="0" y="0"/>
                </a:lnTo>
                <a:lnTo>
                  <a:pt x="0" y="3854450"/>
                </a:lnTo>
                <a:lnTo>
                  <a:pt x="165100" y="4019550"/>
                </a:lnTo>
                <a:lnTo>
                  <a:pt x="6608229" y="4019550"/>
                </a:lnTo>
                <a:lnTo>
                  <a:pt x="6773329" y="3854450"/>
                </a:lnTo>
                <a:lnTo>
                  <a:pt x="6773329" y="165100"/>
                </a:lnTo>
                <a:lnTo>
                  <a:pt x="6608229" y="0"/>
                </a:lnTo>
                <a:close/>
              </a:path>
            </a:pathLst>
          </a:custGeom>
          <a:solidFill>
            <a:srgbClr val="FFD9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036105" y="5378294"/>
            <a:ext cx="12223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1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215" dirty="0">
                <a:solidFill>
                  <a:srgbClr val="231F20"/>
                </a:solidFill>
                <a:latin typeface="Arial"/>
                <a:cs typeface="Arial"/>
              </a:rPr>
              <a:t>THREE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8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600" b="1" spc="-18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14870" y="5629754"/>
            <a:ext cx="317182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three 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Rs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resume 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writing 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are 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Research, Research, 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Research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. </a:t>
            </a:r>
            <a:r>
              <a:rPr sz="900" spc="-2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4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now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900" spc="-9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900" spc="-9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,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900" spc="-9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e 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position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involves 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whether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will 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900" spc="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fit,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before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submitting 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resume.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that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means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doing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research—about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company,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about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position 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about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type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of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employee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company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typically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 hires.</a:t>
            </a:r>
            <a:endParaRPr sz="9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14870" y="6696554"/>
            <a:ext cx="3080385" cy="154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6205">
              <a:lnSpc>
                <a:spcPct val="111100"/>
              </a:lnSpc>
              <a:spcBef>
                <a:spcPts val="100"/>
              </a:spcBef>
            </a:pPr>
            <a:r>
              <a:rPr sz="900" b="1" spc="-65" dirty="0">
                <a:solidFill>
                  <a:srgbClr val="231F20"/>
                </a:solidFill>
                <a:latin typeface="Arial"/>
                <a:cs typeface="Arial"/>
              </a:rPr>
              <a:t>Research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75" dirty="0">
                <a:solidFill>
                  <a:srgbClr val="231F20"/>
                </a:solidFill>
                <a:latin typeface="Arial"/>
                <a:cs typeface="Arial"/>
              </a:rPr>
              <a:t>company.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Arial"/>
                <a:cs typeface="Arial"/>
              </a:rPr>
              <a:t>Read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whatever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literature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company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has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placed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in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career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library.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additional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information,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call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company.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Ask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for 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any</a:t>
            </a:r>
            <a:r>
              <a:rPr sz="900" spc="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literature 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it 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may</a:t>
            </a:r>
            <a:r>
              <a:rPr sz="900" spc="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have,</a:t>
            </a:r>
            <a:r>
              <a:rPr sz="900" spc="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find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out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how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the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company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is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structured 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ask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what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qualities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company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generally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looks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in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its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employees.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Ask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if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there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openings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endParaRPr sz="900">
              <a:latin typeface="Arial"/>
              <a:cs typeface="Arial"/>
            </a:endParaRPr>
          </a:p>
          <a:p>
            <a:pPr marL="12700" marR="5080">
              <a:lnSpc>
                <a:spcPct val="111100"/>
              </a:lnSpc>
            </a:pP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area,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find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out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name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department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head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give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him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her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call.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Explain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that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considering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applying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their </a:t>
            </a:r>
            <a:r>
              <a:rPr sz="900" spc="-2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company,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ask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for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their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recommendation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for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next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steps.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Thank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that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person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information,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ask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to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whom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resume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 shou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9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14870" y="8372954"/>
            <a:ext cx="293814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internet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is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another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key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tool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utilize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in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research.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Most </a:t>
            </a:r>
            <a:r>
              <a:rPr sz="900" spc="-2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companies 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have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websites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that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include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information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regarding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company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background,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community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involvement,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special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events, </a:t>
            </a:r>
            <a:r>
              <a:rPr sz="900" spc="-2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executive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bios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or 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even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past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annual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reports. 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sure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to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take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advantage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of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internet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during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job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search.</a:t>
            </a:r>
            <a:endParaRPr sz="9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801535" y="5629754"/>
            <a:ext cx="3171825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900" b="1" spc="-90" dirty="0">
                <a:solidFill>
                  <a:srgbClr val="231F20"/>
                </a:solidFill>
                <a:latin typeface="Arial"/>
                <a:cs typeface="Arial"/>
              </a:rPr>
              <a:t>Research </a:t>
            </a:r>
            <a:r>
              <a:rPr sz="900" b="1" spc="-75" dirty="0">
                <a:solidFill>
                  <a:srgbClr val="231F20"/>
                </a:solidFill>
                <a:latin typeface="Arial"/>
                <a:cs typeface="Arial"/>
              </a:rPr>
              <a:t>the position. 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more 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know about the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position, 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better </a:t>
            </a:r>
            <a:r>
              <a:rPr sz="900" spc="-2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able 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will </a:t>
            </a:r>
            <a:r>
              <a:rPr sz="900" spc="-85" dirty="0">
                <a:solidFill>
                  <a:srgbClr val="231F20"/>
                </a:solidFill>
                <a:latin typeface="Arial"/>
                <a:cs typeface="Arial"/>
              </a:rPr>
              <a:t>be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sell yourself 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target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your 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resume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that position. </a:t>
            </a:r>
            <a:r>
              <a:rPr sz="900" spc="-2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If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possible,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interview 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someone 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who 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does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that </a:t>
            </a:r>
            <a:r>
              <a:rPr sz="900" spc="-90" dirty="0">
                <a:solidFill>
                  <a:srgbClr val="231F20"/>
                </a:solidFill>
                <a:latin typeface="Arial"/>
                <a:cs typeface="Arial"/>
              </a:rPr>
              <a:t>same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job.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addition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finding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out 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duties, 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ask 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if 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there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on-the-job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training, 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whether they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900" spc="-12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2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9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ov</a:t>
            </a:r>
            <a:r>
              <a:rPr sz="900" spc="-13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2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x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900" spc="-13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12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(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900" spc="-13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14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)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2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9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nov</a:t>
            </a:r>
            <a:r>
              <a:rPr sz="900" spc="-13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r  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department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experiences.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Ask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what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they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like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about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position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om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900" spc="-12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ny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;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mp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12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,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9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900" spc="-12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do</a:t>
            </a:r>
            <a:r>
              <a:rPr sz="900" spc="-8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’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li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2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bo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801535" y="6848954"/>
            <a:ext cx="3164840" cy="170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Finally,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research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0" dirty="0">
                <a:solidFill>
                  <a:srgbClr val="231F20"/>
                </a:solidFill>
                <a:latin typeface="Arial"/>
                <a:cs typeface="Arial"/>
              </a:rPr>
              <a:t>yourself.</a:t>
            </a:r>
            <a:r>
              <a:rPr sz="9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goal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not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just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get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job.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Your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goal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is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get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job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that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will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enjoy.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After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find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out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all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can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about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company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position,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ask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yourself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honestly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whether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this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is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what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really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want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do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where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really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want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to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be.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odds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overwhelming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that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will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not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hold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this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position 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for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3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9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900" spc="-9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2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,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3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’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if</a:t>
            </a:r>
            <a:r>
              <a:rPr sz="900" spc="-8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om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; 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however,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this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first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job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will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base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of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lifetime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career.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must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start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successfully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so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that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future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recommendations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will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always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 positive.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Furthermore,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three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years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long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time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spend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doing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something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don’t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like,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working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position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that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isn’t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challenging </a:t>
            </a:r>
            <a:r>
              <a:rPr sz="900" spc="-2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do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’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801535" y="8677754"/>
            <a:ext cx="31432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One</a:t>
            </a: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last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word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advice: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Before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you go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interview,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review the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version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your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resume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that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submitted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to this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employer. </a:t>
            </a:r>
            <a:r>
              <a:rPr sz="900" spc="-8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resume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can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only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get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interview;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interview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gets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job.</a:t>
            </a:r>
            <a:endParaRPr sz="9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188200" y="0"/>
            <a:ext cx="355600" cy="4979670"/>
          </a:xfrm>
          <a:custGeom>
            <a:avLst/>
            <a:gdLst/>
            <a:ahLst/>
            <a:cxnLst/>
            <a:rect l="l" t="t" r="r" b="b"/>
            <a:pathLst>
              <a:path w="355600" h="4979670">
                <a:moveTo>
                  <a:pt x="355600" y="0"/>
                </a:moveTo>
                <a:lnTo>
                  <a:pt x="0" y="0"/>
                </a:lnTo>
                <a:lnTo>
                  <a:pt x="0" y="4979670"/>
                </a:lnTo>
                <a:lnTo>
                  <a:pt x="355600" y="4979670"/>
                </a:lnTo>
                <a:lnTo>
                  <a:pt x="355600" y="0"/>
                </a:lnTo>
                <a:close/>
              </a:path>
            </a:pathLst>
          </a:custGeom>
          <a:solidFill>
            <a:srgbClr val="A150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7179056" y="254000"/>
            <a:ext cx="339090" cy="375920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395"/>
              </a:lnSpc>
            </a:pPr>
            <a:r>
              <a:rPr sz="2000" b="1" spc="200" dirty="0">
                <a:solidFill>
                  <a:srgbClr val="FFFFFF"/>
                </a:solidFill>
                <a:latin typeface="Calibri"/>
                <a:cs typeface="Calibri"/>
              </a:rPr>
              <a:t>Resumes</a:t>
            </a:r>
            <a:r>
              <a:rPr sz="2000" b="1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70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2000" b="1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315" dirty="0">
                <a:solidFill>
                  <a:srgbClr val="FFFFFF"/>
                </a:solidFill>
                <a:latin typeface="Calibri"/>
                <a:cs typeface="Calibri"/>
              </a:rPr>
              <a:t>Correspondence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98280" y="9470478"/>
            <a:ext cx="947419" cy="480059"/>
            <a:chOff x="3298280" y="9470478"/>
            <a:chExt cx="947419" cy="480059"/>
          </a:xfrm>
        </p:grpSpPr>
        <p:sp>
          <p:nvSpPr>
            <p:cNvPr id="3" name="object 3"/>
            <p:cNvSpPr/>
            <p:nvPr/>
          </p:nvSpPr>
          <p:spPr>
            <a:xfrm>
              <a:off x="3304630" y="9476828"/>
              <a:ext cx="934719" cy="467359"/>
            </a:xfrm>
            <a:custGeom>
              <a:avLst/>
              <a:gdLst/>
              <a:ahLst/>
              <a:cxnLst/>
              <a:rect l="l" t="t" r="r" b="b"/>
              <a:pathLst>
                <a:path w="934720" h="467359">
                  <a:moveTo>
                    <a:pt x="467271" y="0"/>
                  </a:moveTo>
                  <a:lnTo>
                    <a:pt x="0" y="467271"/>
                  </a:lnTo>
                  <a:lnTo>
                    <a:pt x="934542" y="467271"/>
                  </a:lnTo>
                  <a:lnTo>
                    <a:pt x="467271" y="0"/>
                  </a:lnTo>
                  <a:close/>
                </a:path>
              </a:pathLst>
            </a:custGeom>
            <a:solidFill>
              <a:srgbClr val="FDB9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04630" y="9476828"/>
              <a:ext cx="934719" cy="467359"/>
            </a:xfrm>
            <a:custGeom>
              <a:avLst/>
              <a:gdLst/>
              <a:ahLst/>
              <a:cxnLst/>
              <a:rect l="l" t="t" r="r" b="b"/>
              <a:pathLst>
                <a:path w="934720" h="467359">
                  <a:moveTo>
                    <a:pt x="934542" y="467271"/>
                  </a:moveTo>
                  <a:lnTo>
                    <a:pt x="467271" y="0"/>
                  </a:lnTo>
                  <a:lnTo>
                    <a:pt x="0" y="467271"/>
                  </a:lnTo>
                </a:path>
              </a:pathLst>
            </a:custGeom>
            <a:ln w="126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664205" y="9591927"/>
            <a:ext cx="2095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15" dirty="0">
                <a:solidFill>
                  <a:srgbClr val="231F20"/>
                </a:solidFill>
                <a:latin typeface="Calibri"/>
                <a:cs typeface="Calibri"/>
              </a:rPr>
              <a:t>16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4826" y="9657866"/>
            <a:ext cx="10287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Career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Planning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Guide</a:t>
            </a:r>
            <a:endParaRPr sz="9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8651" y="306678"/>
            <a:ext cx="239959" cy="23311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4718" y="306678"/>
            <a:ext cx="239959" cy="23311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5703" y="306671"/>
            <a:ext cx="239959" cy="23311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6680" y="306673"/>
            <a:ext cx="239959" cy="23311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7675" y="306675"/>
            <a:ext cx="239959" cy="233115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220596" y="224162"/>
            <a:ext cx="32492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415" dirty="0"/>
              <a:t>Transferable</a:t>
            </a:r>
            <a:r>
              <a:rPr spc="-60" dirty="0"/>
              <a:t> </a:t>
            </a:r>
            <a:r>
              <a:rPr spc="370" dirty="0"/>
              <a:t>Skills</a:t>
            </a: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21520" y="306678"/>
            <a:ext cx="239959" cy="23311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57586" y="306678"/>
            <a:ext cx="239959" cy="23311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48571" y="306672"/>
            <a:ext cx="239959" cy="233115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39548" y="306674"/>
            <a:ext cx="239959" cy="233115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30543" y="306676"/>
            <a:ext cx="239959" cy="233115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444500" y="738884"/>
            <a:ext cx="44932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If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you’re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wondering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what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skills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you 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have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that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would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interest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potential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employer,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not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4500" y="891284"/>
            <a:ext cx="4460875" cy="137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alone.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Many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graduating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students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feel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that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two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(or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more)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years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college haven’t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sufficiently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prepared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them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begin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work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after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graduation. 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like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these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students,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may 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have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carefully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reviewed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your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work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history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(along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your 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campus </a:t>
            </a:r>
            <a:r>
              <a:rPr sz="1000" spc="-9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civic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involvement) </a:t>
            </a:r>
            <a:r>
              <a:rPr sz="1000" spc="-9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may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still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have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difficult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time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seeing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how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skills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 you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 learned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college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will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transfer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workplace.</a:t>
            </a:r>
            <a:endParaRPr sz="1000">
              <a:latin typeface="Arial"/>
              <a:cs typeface="Arial"/>
            </a:endParaRPr>
          </a:p>
          <a:p>
            <a:pPr marL="12700" marR="13335">
              <a:lnSpc>
                <a:spcPct val="100000"/>
              </a:lnSpc>
              <a:spcBef>
                <a:spcPts val="1000"/>
              </a:spcBef>
            </a:pP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But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keep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mind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that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you’ve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been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acquiring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skills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since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childhood.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Whether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learning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value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teamwork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playing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sports,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developing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editing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skills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working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high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school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newspaper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developing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countless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skills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while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completing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coursework,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each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experiences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has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laid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groundwork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building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additional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skills.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58800" y="2417824"/>
            <a:ext cx="4267200" cy="259079"/>
          </a:xfrm>
          <a:custGeom>
            <a:avLst/>
            <a:gdLst/>
            <a:ahLst/>
            <a:cxnLst/>
            <a:rect l="l" t="t" r="r" b="b"/>
            <a:pathLst>
              <a:path w="4267200" h="259080">
                <a:moveTo>
                  <a:pt x="4114800" y="0"/>
                </a:moveTo>
                <a:lnTo>
                  <a:pt x="152400" y="0"/>
                </a:lnTo>
                <a:lnTo>
                  <a:pt x="0" y="129539"/>
                </a:lnTo>
                <a:lnTo>
                  <a:pt x="152400" y="259079"/>
                </a:lnTo>
                <a:lnTo>
                  <a:pt x="4114800" y="259079"/>
                </a:lnTo>
                <a:lnTo>
                  <a:pt x="4267200" y="129539"/>
                </a:lnTo>
                <a:lnTo>
                  <a:pt x="4114800" y="0"/>
                </a:lnTo>
                <a:close/>
              </a:path>
            </a:pathLst>
          </a:custGeom>
          <a:solidFill>
            <a:srgbClr val="FDB9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44500" y="2297611"/>
            <a:ext cx="4459605" cy="283083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23495" algn="ctr">
              <a:lnSpc>
                <a:spcPct val="100000"/>
              </a:lnSpc>
              <a:spcBef>
                <a:spcPts val="940"/>
              </a:spcBef>
            </a:pPr>
            <a:r>
              <a:rPr sz="1600" b="1" spc="-220" dirty="0">
                <a:solidFill>
                  <a:srgbClr val="231F20"/>
                </a:solidFill>
                <a:latin typeface="Arial"/>
                <a:cs typeface="Arial"/>
              </a:rPr>
              <a:t>WH</a:t>
            </a:r>
            <a:r>
              <a:rPr sz="1600" b="1" spc="-28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600" b="1" spc="-18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240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215" dirty="0">
                <a:solidFill>
                  <a:srgbClr val="231F20"/>
                </a:solidFill>
                <a:latin typeface="Arial"/>
                <a:cs typeface="Arial"/>
              </a:rPr>
              <a:t>TRANSFERABLE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65" dirty="0">
                <a:solidFill>
                  <a:srgbClr val="231F20"/>
                </a:solidFill>
                <a:latin typeface="Arial"/>
                <a:cs typeface="Arial"/>
              </a:rPr>
              <a:t>SKILLS?</a:t>
            </a:r>
            <a:endParaRPr sz="1600">
              <a:latin typeface="Arial"/>
              <a:cs typeface="Arial"/>
            </a:endParaRPr>
          </a:p>
          <a:p>
            <a:pPr marL="12700" marR="161290">
              <a:lnSpc>
                <a:spcPct val="100000"/>
              </a:lnSpc>
              <a:spcBef>
                <a:spcPts val="525"/>
              </a:spcBef>
            </a:pP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transferable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skill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“portable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skill”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that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1000" i="1" spc="-55" dirty="0">
                <a:solidFill>
                  <a:srgbClr val="231F20"/>
                </a:solidFill>
                <a:latin typeface="Arial"/>
                <a:cs typeface="Arial"/>
              </a:rPr>
              <a:t>deliberately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(or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inadvertently,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if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 haven’t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identified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them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yet)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take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other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life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experiences.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transferable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skills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often:</a:t>
            </a:r>
            <a:endParaRPr sz="1000">
              <a:latin typeface="Arial"/>
              <a:cs typeface="Arial"/>
            </a:endParaRPr>
          </a:p>
          <a:p>
            <a:pPr marL="213360" indent="-74295">
              <a:lnSpc>
                <a:spcPct val="100000"/>
              </a:lnSpc>
              <a:buChar char="•"/>
              <a:tabLst>
                <a:tab pos="213995" algn="l"/>
              </a:tabLst>
            </a:pP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acquired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through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class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(e.g.,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an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English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major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who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taught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technical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writing)</a:t>
            </a:r>
            <a:endParaRPr sz="1000">
              <a:latin typeface="Arial"/>
              <a:cs typeface="Arial"/>
            </a:endParaRPr>
          </a:p>
          <a:p>
            <a:pPr marL="213360" marR="257175" indent="-74295">
              <a:lnSpc>
                <a:spcPct val="100000"/>
              </a:lnSpc>
              <a:buChar char="•"/>
              <a:tabLst>
                <a:tab pos="213995" algn="l"/>
              </a:tabLst>
            </a:pP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acquired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through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experience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(e.g.,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student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government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representative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who </a:t>
            </a:r>
            <a:r>
              <a:rPr sz="1000" spc="-2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develops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strong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motivational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consensus-building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skills)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00"/>
              </a:spcBef>
            </a:pP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Transferable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skills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supplement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degree.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They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provide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an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employer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concrete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evidence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readiness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qualifications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position.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Identifying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transferable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skills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communicating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them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potential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employers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will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greatly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increase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cc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j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ob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 marR="66675">
              <a:lnSpc>
                <a:spcPct val="100000"/>
              </a:lnSpc>
              <a:spcBef>
                <a:spcPts val="1000"/>
              </a:spcBef>
            </a:pP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Remember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that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impossible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complete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college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without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acquiring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transferable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skills. </a:t>
            </a:r>
            <a:r>
              <a:rPr sz="1000" spc="-2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Campus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community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activities,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class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projects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assignments,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athletic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activities,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internships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summer/part-time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jobs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have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provided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countless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experiences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where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you’ve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acquired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range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skills—many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that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may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take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granted.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58800" y="5282944"/>
            <a:ext cx="4267200" cy="259079"/>
          </a:xfrm>
          <a:custGeom>
            <a:avLst/>
            <a:gdLst/>
            <a:ahLst/>
            <a:cxnLst/>
            <a:rect l="l" t="t" r="r" b="b"/>
            <a:pathLst>
              <a:path w="4267200" h="259079">
                <a:moveTo>
                  <a:pt x="4114800" y="0"/>
                </a:moveTo>
                <a:lnTo>
                  <a:pt x="152400" y="0"/>
                </a:lnTo>
                <a:lnTo>
                  <a:pt x="0" y="129539"/>
                </a:lnTo>
                <a:lnTo>
                  <a:pt x="152400" y="259079"/>
                </a:lnTo>
                <a:lnTo>
                  <a:pt x="4114800" y="259079"/>
                </a:lnTo>
                <a:lnTo>
                  <a:pt x="4267200" y="129539"/>
                </a:lnTo>
                <a:lnTo>
                  <a:pt x="4114800" y="0"/>
                </a:lnTo>
                <a:close/>
              </a:path>
            </a:pathLst>
          </a:custGeom>
          <a:solidFill>
            <a:srgbClr val="FDB9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44500" y="5162727"/>
            <a:ext cx="4471670" cy="427863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1430" algn="ctr">
              <a:lnSpc>
                <a:spcPct val="100000"/>
              </a:lnSpc>
              <a:spcBef>
                <a:spcPts val="940"/>
              </a:spcBef>
            </a:pPr>
            <a:r>
              <a:rPr sz="1600" b="1" spc="-150" dirty="0">
                <a:solidFill>
                  <a:srgbClr val="231F20"/>
                </a:solidFill>
                <a:latin typeface="Arial"/>
                <a:cs typeface="Arial"/>
              </a:rPr>
              <a:t>IDENTIFYING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215" dirty="0">
                <a:solidFill>
                  <a:srgbClr val="231F20"/>
                </a:solidFill>
                <a:latin typeface="Arial"/>
                <a:cs typeface="Arial"/>
              </a:rPr>
              <a:t>TRANSFERABLE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65" dirty="0">
                <a:solidFill>
                  <a:srgbClr val="231F20"/>
                </a:solidFill>
                <a:latin typeface="Arial"/>
                <a:cs typeface="Arial"/>
              </a:rPr>
              <a:t>SKILLS</a:t>
            </a:r>
            <a:endParaRPr sz="1600">
              <a:latin typeface="Arial"/>
              <a:cs typeface="Arial"/>
            </a:endParaRPr>
          </a:p>
          <a:p>
            <a:pPr marL="12700" marR="14604">
              <a:lnSpc>
                <a:spcPct val="100000"/>
              </a:lnSpc>
              <a:spcBef>
                <a:spcPts val="525"/>
              </a:spcBef>
            </a:pP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While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very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closely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related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(and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some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overlap),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transferable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skills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can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divided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into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three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subsets:</a:t>
            </a:r>
            <a:endParaRPr sz="1000">
              <a:latin typeface="Arial"/>
              <a:cs typeface="Arial"/>
            </a:endParaRPr>
          </a:p>
          <a:p>
            <a:pPr marL="213360" indent="-74295">
              <a:lnSpc>
                <a:spcPct val="100000"/>
              </a:lnSpc>
              <a:buChar char="•"/>
              <a:tabLst>
                <a:tab pos="213995" algn="l"/>
              </a:tabLst>
            </a:pPr>
            <a:r>
              <a:rPr sz="1000" spc="-13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Pe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op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•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3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ng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•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3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2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20" dirty="0">
                <a:solidFill>
                  <a:srgbClr val="231F20"/>
                </a:solidFill>
                <a:latin typeface="Arial"/>
                <a:cs typeface="Arial"/>
              </a:rPr>
              <a:t>/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00"/>
              </a:spcBef>
            </a:pP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example,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some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transferable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skills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can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used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every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workplace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setting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(e.g.,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organizing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or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public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speaking)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while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some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more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applicable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specific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settings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(e.g., </a:t>
            </a:r>
            <a:r>
              <a:rPr sz="1000" spc="-2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drafting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or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accounting).</a:t>
            </a:r>
            <a:endParaRPr sz="1000">
              <a:latin typeface="Arial"/>
              <a:cs typeface="Arial"/>
            </a:endParaRPr>
          </a:p>
          <a:p>
            <a:pPr marL="12700" marR="108585">
              <a:lnSpc>
                <a:spcPct val="100000"/>
              </a:lnSpc>
              <a:spcBef>
                <a:spcPts val="1000"/>
              </a:spcBef>
            </a:pP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following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examples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of skills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often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acquired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through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classroom,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jobs,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athletics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other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activities. 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Use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these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examples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to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help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develop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own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list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2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2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il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’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qu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310"/>
              </a:lnSpc>
              <a:spcBef>
                <a:spcPts val="900"/>
              </a:spcBef>
            </a:pPr>
            <a:r>
              <a:rPr sz="1100" b="1" spc="-135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100" b="1" spc="-12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100" b="1" spc="-4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100" b="1" spc="-105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100" b="1" spc="-4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100" b="1" spc="-8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100" b="1" spc="-125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114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100" b="1" spc="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100" b="1" spc="-5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100" b="1" spc="-12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11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100" b="1" spc="-6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100" b="1" spc="-12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100" b="1" spc="-13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100" b="1" spc="-40" dirty="0">
                <a:solidFill>
                  <a:srgbClr val="231F20"/>
                </a:solidFill>
                <a:latin typeface="Arial"/>
                <a:cs typeface="Arial"/>
              </a:rPr>
              <a:t>le</a:t>
            </a:r>
            <a:endParaRPr sz="1100">
              <a:latin typeface="Arial"/>
              <a:cs typeface="Arial"/>
            </a:endParaRPr>
          </a:p>
          <a:p>
            <a:pPr marL="213360" indent="-74295">
              <a:lnSpc>
                <a:spcPts val="1190"/>
              </a:lnSpc>
              <a:buChar char="•"/>
              <a:tabLst>
                <a:tab pos="213995" algn="l"/>
              </a:tabLst>
            </a:pP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Selling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•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Training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•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Teaching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•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Supervising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•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Organizing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•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Soliciting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•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Motivating</a:t>
            </a:r>
            <a:endParaRPr sz="1000">
              <a:latin typeface="Arial"/>
              <a:cs typeface="Arial"/>
            </a:endParaRPr>
          </a:p>
          <a:p>
            <a:pPr marL="213360" indent="-74295">
              <a:lnSpc>
                <a:spcPct val="100000"/>
              </a:lnSpc>
              <a:buChar char="•"/>
              <a:tabLst>
                <a:tab pos="213995" algn="l"/>
              </a:tabLst>
            </a:pP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Mediating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•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Advising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•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Delegating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•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Entertaining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•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Representing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•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Negotiating</a:t>
            </a:r>
            <a:endParaRPr sz="1000">
              <a:latin typeface="Arial"/>
              <a:cs typeface="Arial"/>
            </a:endParaRPr>
          </a:p>
          <a:p>
            <a:pPr marL="213360" indent="-74295">
              <a:lnSpc>
                <a:spcPct val="100000"/>
              </a:lnSpc>
              <a:buChar char="•"/>
              <a:tabLst>
                <a:tab pos="213995" algn="l"/>
              </a:tabLst>
            </a:pP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Translating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310"/>
              </a:lnSpc>
              <a:spcBef>
                <a:spcPts val="900"/>
              </a:spcBef>
            </a:pPr>
            <a:r>
              <a:rPr sz="1100" b="1" spc="-135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100" b="1" spc="-11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100" b="1" spc="-5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100" b="1" spc="-105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100" b="1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100" b="1" spc="-12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100" b="1" spc="-125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114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100" b="1" spc="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100" b="1" spc="-5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100" b="1" spc="-12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10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100" b="1" spc="-12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100" b="1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100" b="1" spc="-12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100" b="1" spc="-114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100" b="1" spc="-12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  <a:p>
            <a:pPr marL="213360" indent="-74295">
              <a:lnSpc>
                <a:spcPts val="1190"/>
              </a:lnSpc>
              <a:buChar char="•"/>
              <a:tabLst>
                <a:tab pos="213995" algn="l"/>
              </a:tabLst>
            </a:pP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Repairing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•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Assembling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parts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•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Designing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•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Operating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machinery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•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Driving</a:t>
            </a:r>
            <a:endParaRPr sz="1000">
              <a:latin typeface="Arial"/>
              <a:cs typeface="Arial"/>
            </a:endParaRPr>
          </a:p>
          <a:p>
            <a:pPr marL="213360" indent="-74295">
              <a:lnSpc>
                <a:spcPct val="100000"/>
              </a:lnSpc>
              <a:buChar char="•"/>
              <a:tabLst>
                <a:tab pos="213995" algn="l"/>
              </a:tabLst>
            </a:pP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Maintaining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equipment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•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Constructing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•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Building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•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Sketching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•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Working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20" dirty="0">
                <a:solidFill>
                  <a:srgbClr val="231F20"/>
                </a:solidFill>
                <a:latin typeface="Arial"/>
                <a:cs typeface="Arial"/>
              </a:rPr>
              <a:t>CAD</a:t>
            </a:r>
            <a:endParaRPr sz="1000">
              <a:latin typeface="Arial"/>
              <a:cs typeface="Arial"/>
            </a:endParaRPr>
          </a:p>
          <a:p>
            <a:pPr marL="213360" indent="-74295">
              <a:lnSpc>
                <a:spcPct val="100000"/>
              </a:lnSpc>
              <a:buChar char="•"/>
              <a:tabLst>
                <a:tab pos="213995" algn="l"/>
              </a:tabLst>
            </a:pP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Keyboarding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•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Drafting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•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Surveying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•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Troubleshooting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310"/>
              </a:lnSpc>
              <a:spcBef>
                <a:spcPts val="900"/>
              </a:spcBef>
            </a:pPr>
            <a:r>
              <a:rPr sz="1100" b="1" spc="-95" dirty="0">
                <a:solidFill>
                  <a:srgbClr val="231F20"/>
                </a:solidFill>
                <a:latin typeface="Arial"/>
                <a:cs typeface="Arial"/>
              </a:rPr>
              <a:t>Working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70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70" dirty="0">
                <a:solidFill>
                  <a:srgbClr val="231F20"/>
                </a:solidFill>
                <a:latin typeface="Arial"/>
                <a:cs typeface="Arial"/>
              </a:rPr>
              <a:t>Data/Information</a:t>
            </a:r>
            <a:endParaRPr sz="1100">
              <a:latin typeface="Arial"/>
              <a:cs typeface="Arial"/>
            </a:endParaRPr>
          </a:p>
          <a:p>
            <a:pPr marL="213360" indent="-74295">
              <a:lnSpc>
                <a:spcPts val="1190"/>
              </a:lnSpc>
              <a:buChar char="•"/>
              <a:tabLst>
                <a:tab pos="213995" algn="l"/>
              </a:tabLst>
            </a:pP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Calculating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•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Developing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databases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•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Working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spreadsheets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•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Accounting</a:t>
            </a:r>
            <a:endParaRPr sz="1000">
              <a:latin typeface="Arial"/>
              <a:cs typeface="Arial"/>
            </a:endParaRPr>
          </a:p>
          <a:p>
            <a:pPr marL="213360" indent="-74295">
              <a:lnSpc>
                <a:spcPct val="100000"/>
              </a:lnSpc>
              <a:buChar char="•"/>
              <a:tabLst>
                <a:tab pos="213995" algn="l"/>
              </a:tabLst>
            </a:pP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Writing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•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Researching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•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Computing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•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Testing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•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Filing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•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Sorting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•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Editing</a:t>
            </a:r>
            <a:endParaRPr sz="1000">
              <a:latin typeface="Arial"/>
              <a:cs typeface="Arial"/>
            </a:endParaRPr>
          </a:p>
          <a:p>
            <a:pPr marL="213360" indent="-74295">
              <a:lnSpc>
                <a:spcPct val="100000"/>
              </a:lnSpc>
              <a:buChar char="•"/>
              <a:tabLst>
                <a:tab pos="213995" algn="l"/>
              </a:tabLst>
            </a:pP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Gathering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data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•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Analyzing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•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Budgeting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080000" y="787400"/>
            <a:ext cx="2159000" cy="8266430"/>
          </a:xfrm>
          <a:custGeom>
            <a:avLst/>
            <a:gdLst/>
            <a:ahLst/>
            <a:cxnLst/>
            <a:rect l="l" t="t" r="r" b="b"/>
            <a:pathLst>
              <a:path w="2159000" h="8266430">
                <a:moveTo>
                  <a:pt x="1993900" y="0"/>
                </a:moveTo>
                <a:lnTo>
                  <a:pt x="0" y="0"/>
                </a:lnTo>
                <a:lnTo>
                  <a:pt x="0" y="8101330"/>
                </a:lnTo>
                <a:lnTo>
                  <a:pt x="165100" y="8266430"/>
                </a:lnTo>
                <a:lnTo>
                  <a:pt x="1993900" y="8266430"/>
                </a:lnTo>
                <a:lnTo>
                  <a:pt x="2159000" y="8101330"/>
                </a:lnTo>
                <a:lnTo>
                  <a:pt x="2159000" y="165100"/>
                </a:lnTo>
                <a:lnTo>
                  <a:pt x="1993900" y="0"/>
                </a:lnTo>
                <a:close/>
              </a:path>
            </a:pathLst>
          </a:custGeom>
          <a:solidFill>
            <a:srgbClr val="FFD9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359200" y="831694"/>
            <a:ext cx="149923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70" dirty="0">
                <a:solidFill>
                  <a:srgbClr val="231F20"/>
                </a:solidFill>
                <a:latin typeface="Arial"/>
                <a:cs typeface="Arial"/>
              </a:rPr>
              <a:t>ADDITIONAL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35" dirty="0">
                <a:solidFill>
                  <a:srgbClr val="231F20"/>
                </a:solidFill>
                <a:latin typeface="Arial"/>
                <a:cs typeface="Arial"/>
              </a:rPr>
              <a:t>TIPS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367074" y="1075535"/>
            <a:ext cx="15722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25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200" dirty="0">
                <a:solidFill>
                  <a:srgbClr val="231F20"/>
                </a:solidFill>
                <a:latin typeface="Arial"/>
                <a:cs typeface="Arial"/>
              </a:rPr>
              <a:t>HELP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45" dirty="0">
                <a:solidFill>
                  <a:srgbClr val="231F20"/>
                </a:solidFill>
                <a:latin typeface="Arial"/>
                <a:cs typeface="Arial"/>
              </a:rPr>
              <a:t>IDENTIFY</a:t>
            </a:r>
            <a:endParaRPr sz="16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181600" y="1319375"/>
            <a:ext cx="1943100" cy="1285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1830" marR="29209" indent="-635000">
              <a:lnSpc>
                <a:spcPct val="100000"/>
              </a:lnSpc>
              <a:spcBef>
                <a:spcPts val="100"/>
              </a:spcBef>
            </a:pPr>
            <a:r>
              <a:rPr sz="1600" b="1" spc="-204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200" dirty="0">
                <a:solidFill>
                  <a:srgbClr val="231F20"/>
                </a:solidFill>
                <a:latin typeface="Arial"/>
                <a:cs typeface="Arial"/>
              </a:rPr>
              <a:t>TRANSFERABLE  </a:t>
            </a:r>
            <a:r>
              <a:rPr sz="1600" b="1" spc="-165" dirty="0">
                <a:solidFill>
                  <a:srgbClr val="231F20"/>
                </a:solidFill>
                <a:latin typeface="Arial"/>
                <a:cs typeface="Arial"/>
              </a:rPr>
              <a:t>SKILLS</a:t>
            </a:r>
            <a:endParaRPr sz="1600">
              <a:latin typeface="Arial"/>
              <a:cs typeface="Arial"/>
            </a:endParaRPr>
          </a:p>
          <a:p>
            <a:pPr marL="165100" marR="5080" indent="-153035">
              <a:lnSpc>
                <a:spcPct val="100000"/>
              </a:lnSpc>
              <a:spcBef>
                <a:spcPts val="80"/>
              </a:spcBef>
            </a:pP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2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2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e 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il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(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) 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ti</a:t>
            </a:r>
            <a:r>
              <a:rPr sz="1000" spc="4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y 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il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 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include.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181600" y="2731615"/>
            <a:ext cx="194310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0" marR="5080" indent="-159385">
              <a:lnSpc>
                <a:spcPct val="100000"/>
              </a:lnSpc>
              <a:spcBef>
                <a:spcPts val="100"/>
              </a:spcBef>
            </a:pP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2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j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j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ob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po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bs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, 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j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 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ti</a:t>
            </a:r>
            <a:r>
              <a:rPr sz="1000" spc="4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y 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il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(</a:t>
            </a:r>
            <a:r>
              <a:rPr sz="1000" spc="-9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e 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po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ng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gu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 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)</a:t>
            </a:r>
            <a:endParaRPr sz="1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181600" y="3798415"/>
            <a:ext cx="188912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0" marR="5080" indent="-159385">
              <a:lnSpc>
                <a:spcPct val="100000"/>
              </a:lnSpc>
              <a:spcBef>
                <a:spcPts val="100"/>
              </a:spcBef>
            </a:pP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4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2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y 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io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sion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n 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il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if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 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es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5173979" y="5301360"/>
            <a:ext cx="1971039" cy="1657985"/>
            <a:chOff x="5173979" y="5301360"/>
            <a:chExt cx="1971039" cy="1657985"/>
          </a:xfrm>
        </p:grpSpPr>
        <p:pic>
          <p:nvPicPr>
            <p:cNvPr id="31" name="object 3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99379" y="5326760"/>
              <a:ext cx="1920239" cy="1607057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5199379" y="5326760"/>
              <a:ext cx="1920239" cy="1607185"/>
            </a:xfrm>
            <a:custGeom>
              <a:avLst/>
              <a:gdLst/>
              <a:ahLst/>
              <a:cxnLst/>
              <a:rect l="l" t="t" r="r" b="b"/>
              <a:pathLst>
                <a:path w="1920240" h="1607184">
                  <a:moveTo>
                    <a:pt x="0" y="1607058"/>
                  </a:moveTo>
                  <a:lnTo>
                    <a:pt x="1920239" y="1607058"/>
                  </a:lnTo>
                  <a:lnTo>
                    <a:pt x="1920239" y="0"/>
                  </a:lnTo>
                  <a:lnTo>
                    <a:pt x="0" y="0"/>
                  </a:lnTo>
                  <a:lnTo>
                    <a:pt x="0" y="1607058"/>
                  </a:lnTo>
                  <a:close/>
                </a:path>
              </a:pathLst>
            </a:custGeom>
            <a:ln w="50800">
              <a:solidFill>
                <a:srgbClr val="FDB9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5365200" y="7505544"/>
            <a:ext cx="1588770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8735" algn="just">
              <a:lnSpc>
                <a:spcPct val="100000"/>
              </a:lnSpc>
              <a:spcBef>
                <a:spcPts val="100"/>
              </a:spcBef>
            </a:pPr>
            <a:r>
              <a:rPr sz="1600" b="1" i="1" spc="-45" dirty="0">
                <a:solidFill>
                  <a:srgbClr val="231F20"/>
                </a:solidFill>
                <a:latin typeface="Arial"/>
                <a:cs typeface="Arial"/>
              </a:rPr>
              <a:t>It </a:t>
            </a:r>
            <a:r>
              <a:rPr sz="1600" b="1" i="1" spc="-90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6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i="1" spc="-120" dirty="0">
                <a:solidFill>
                  <a:srgbClr val="231F20"/>
                </a:solidFill>
                <a:latin typeface="Arial"/>
                <a:cs typeface="Arial"/>
              </a:rPr>
              <a:t>impossible</a:t>
            </a:r>
            <a:r>
              <a:rPr sz="16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i="1" spc="-114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600" b="1" i="1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i="1" spc="-125" dirty="0">
                <a:solidFill>
                  <a:srgbClr val="231F20"/>
                </a:solidFill>
                <a:latin typeface="Arial"/>
                <a:cs typeface="Arial"/>
              </a:rPr>
              <a:t>complete</a:t>
            </a:r>
            <a:r>
              <a:rPr sz="16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i="1" spc="-95" dirty="0">
                <a:solidFill>
                  <a:srgbClr val="231F20"/>
                </a:solidFill>
                <a:latin typeface="Arial"/>
                <a:cs typeface="Arial"/>
              </a:rPr>
              <a:t>college  </a:t>
            </a:r>
            <a:r>
              <a:rPr sz="1600" b="1" i="1" spc="-130" dirty="0">
                <a:solidFill>
                  <a:srgbClr val="231F20"/>
                </a:solidFill>
                <a:latin typeface="Arial"/>
                <a:cs typeface="Arial"/>
              </a:rPr>
              <a:t>without</a:t>
            </a:r>
            <a:r>
              <a:rPr sz="16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i="1" spc="-110" dirty="0">
                <a:solidFill>
                  <a:srgbClr val="231F20"/>
                </a:solidFill>
                <a:latin typeface="Arial"/>
                <a:cs typeface="Arial"/>
              </a:rPr>
              <a:t>acquiring  </a:t>
            </a:r>
            <a:r>
              <a:rPr sz="1600" b="1" i="1" spc="-105" dirty="0">
                <a:solidFill>
                  <a:srgbClr val="231F20"/>
                </a:solidFill>
                <a:latin typeface="Arial"/>
                <a:cs typeface="Arial"/>
              </a:rPr>
              <a:t>transferable</a:t>
            </a:r>
            <a:r>
              <a:rPr sz="16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i="1" spc="-65" dirty="0">
                <a:solidFill>
                  <a:srgbClr val="231F20"/>
                </a:solidFill>
                <a:latin typeface="Arial"/>
                <a:cs typeface="Arial"/>
              </a:rPr>
              <a:t>skills.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26105" y="9591927"/>
            <a:ext cx="2095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15" dirty="0">
                <a:solidFill>
                  <a:srgbClr val="231F20"/>
                </a:solidFill>
                <a:latin typeface="Calibri"/>
                <a:cs typeface="Calibri"/>
              </a:rPr>
              <a:t>17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02627" y="9657866"/>
            <a:ext cx="15024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231F20"/>
                </a:solidFill>
                <a:latin typeface="Arial"/>
                <a:cs typeface="Arial"/>
                <a:hlinkClick r:id="rId2"/>
              </a:rPr>
              <a:t>www.riohondo.edu/career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-center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9879" y="787401"/>
            <a:ext cx="4699000" cy="506730"/>
          </a:xfrm>
          <a:custGeom>
            <a:avLst/>
            <a:gdLst/>
            <a:ahLst/>
            <a:cxnLst/>
            <a:rect l="l" t="t" r="r" b="b"/>
            <a:pathLst>
              <a:path w="4699000" h="506730">
                <a:moveTo>
                  <a:pt x="4546600" y="0"/>
                </a:moveTo>
                <a:lnTo>
                  <a:pt x="152400" y="0"/>
                </a:lnTo>
                <a:lnTo>
                  <a:pt x="0" y="152400"/>
                </a:lnTo>
                <a:lnTo>
                  <a:pt x="0" y="354330"/>
                </a:lnTo>
                <a:lnTo>
                  <a:pt x="152400" y="506730"/>
                </a:lnTo>
                <a:lnTo>
                  <a:pt x="4546600" y="506730"/>
                </a:lnTo>
                <a:lnTo>
                  <a:pt x="4699000" y="354330"/>
                </a:lnTo>
                <a:lnTo>
                  <a:pt x="4699000" y="152400"/>
                </a:lnTo>
                <a:lnTo>
                  <a:pt x="4546600" y="0"/>
                </a:lnTo>
                <a:close/>
              </a:path>
            </a:pathLst>
          </a:custGeom>
          <a:solidFill>
            <a:srgbClr val="FDB9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92100" y="775892"/>
            <a:ext cx="4629785" cy="10394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69695" marR="922019" indent="-347345">
              <a:lnSpc>
                <a:spcPct val="100000"/>
              </a:lnSpc>
              <a:spcBef>
                <a:spcPts val="100"/>
              </a:spcBef>
            </a:pPr>
            <a:r>
              <a:rPr sz="1600" b="1" spc="-225" dirty="0">
                <a:solidFill>
                  <a:srgbClr val="231F20"/>
                </a:solidFill>
                <a:latin typeface="Arial"/>
                <a:cs typeface="Arial"/>
              </a:rPr>
              <a:t>EASY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200" dirty="0">
                <a:solidFill>
                  <a:srgbClr val="231F20"/>
                </a:solidFill>
                <a:latin typeface="Arial"/>
                <a:cs typeface="Arial"/>
              </a:rPr>
              <a:t>STEPS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225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45" dirty="0">
                <a:solidFill>
                  <a:srgbClr val="231F20"/>
                </a:solidFill>
                <a:latin typeface="Arial"/>
                <a:cs typeface="Arial"/>
              </a:rPr>
              <a:t>IDENTIFY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60" dirty="0">
                <a:solidFill>
                  <a:srgbClr val="231F20"/>
                </a:solidFill>
                <a:latin typeface="Arial"/>
                <a:cs typeface="Arial"/>
              </a:rPr>
              <a:t>YOUR  </a:t>
            </a:r>
            <a:r>
              <a:rPr sz="1600" b="1" spc="-215" dirty="0">
                <a:solidFill>
                  <a:srgbClr val="231F20"/>
                </a:solidFill>
                <a:latin typeface="Arial"/>
                <a:cs typeface="Arial"/>
              </a:rPr>
              <a:t>TRANSFERABLE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65" dirty="0">
                <a:solidFill>
                  <a:srgbClr val="231F20"/>
                </a:solidFill>
                <a:latin typeface="Arial"/>
                <a:cs typeface="Arial"/>
              </a:rPr>
              <a:t>SKILLS</a:t>
            </a:r>
            <a:endParaRPr sz="16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540"/>
              </a:spcBef>
            </a:pP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Now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that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know what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transferable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skills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are,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let’s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put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together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list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 transferable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skills. </a:t>
            </a:r>
            <a:r>
              <a:rPr sz="1000" spc="-95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may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want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work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counselor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Center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for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Career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&amp;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Re-Entry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Services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help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identify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as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many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transferable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skills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as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possible.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9100" y="1941830"/>
            <a:ext cx="43402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b="1" spc="-75" dirty="0">
                <a:solidFill>
                  <a:srgbClr val="231F20"/>
                </a:solidFill>
                <a:latin typeface="Arial"/>
                <a:cs typeface="Arial"/>
              </a:rPr>
              <a:t>Step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1.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Make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list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of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every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job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title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you’ve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held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(part-time,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full-time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internships),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along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volunteer,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sports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other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affiliations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since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starting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college.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(Be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sure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record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officer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positions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other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leadership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roles.)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7830" y="2551430"/>
            <a:ext cx="43694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b="1" spc="-85" dirty="0">
                <a:solidFill>
                  <a:srgbClr val="231F20"/>
                </a:solidFill>
                <a:latin typeface="Arial"/>
                <a:cs typeface="Arial"/>
              </a:rPr>
              <a:t>Step</a:t>
            </a:r>
            <a:r>
              <a:rPr sz="1000" b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Arial"/>
                <a:cs typeface="Arial"/>
              </a:rPr>
              <a:t>2.</a:t>
            </a:r>
            <a:r>
              <a:rPr sz="10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Using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transcript,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list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classes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major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field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study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along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foundation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courses.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Include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electives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that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may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related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employment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interests.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6559" y="3008630"/>
            <a:ext cx="4586605" cy="154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b="1" spc="-90" dirty="0">
                <a:solidFill>
                  <a:srgbClr val="231F20"/>
                </a:solidFill>
                <a:latin typeface="Arial"/>
                <a:cs typeface="Arial"/>
              </a:rPr>
              <a:t>Step 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3.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For </a:t>
            </a:r>
            <a:r>
              <a:rPr sz="1000" spc="-95" dirty="0">
                <a:solidFill>
                  <a:srgbClr val="231F20"/>
                </a:solidFill>
                <a:latin typeface="Arial"/>
                <a:cs typeface="Arial"/>
              </a:rPr>
              <a:t>each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job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title,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campus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activity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class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you’ve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just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recorded,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write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sentence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then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underline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 action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taken.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(Avoid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stating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that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u="sng" spc="-8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learned</a:t>
            </a:r>
            <a:r>
              <a:rPr sz="1000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u="sng" spc="-8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gained</a:t>
            </a:r>
            <a:r>
              <a:rPr sz="1000" i="1" u="sng" spc="-6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 </a:t>
            </a:r>
            <a:r>
              <a:rPr sz="1000" i="1" u="sng" spc="-8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experience</a:t>
            </a:r>
            <a:r>
              <a:rPr sz="1000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any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skill.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Instead,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present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skill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more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directly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as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verifiable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qualification.)</a:t>
            </a:r>
            <a:endParaRPr sz="1000">
              <a:latin typeface="Arial"/>
              <a:cs typeface="Arial"/>
            </a:endParaRPr>
          </a:p>
          <a:p>
            <a:pPr marL="15240">
              <a:lnSpc>
                <a:spcPct val="100000"/>
              </a:lnSpc>
            </a:pPr>
            <a:r>
              <a:rPr sz="1000" i="1" spc="-35" dirty="0">
                <a:solidFill>
                  <a:srgbClr val="231F20"/>
                </a:solidFill>
                <a:latin typeface="Arial"/>
                <a:cs typeface="Arial"/>
              </a:rPr>
              <a:t>“While</a:t>
            </a:r>
            <a:r>
              <a:rPr sz="10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45" dirty="0">
                <a:solidFill>
                  <a:srgbClr val="231F20"/>
                </a:solidFill>
                <a:latin typeface="Arial"/>
                <a:cs typeface="Arial"/>
              </a:rPr>
              <a:t>working</a:t>
            </a:r>
            <a:r>
              <a:rPr sz="1000" i="1" spc="-25" dirty="0">
                <a:solidFill>
                  <a:srgbClr val="231F20"/>
                </a:solidFill>
                <a:latin typeface="Arial"/>
                <a:cs typeface="Arial"/>
              </a:rPr>
              <a:t> for</a:t>
            </a:r>
            <a:r>
              <a:rPr sz="10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65" dirty="0">
                <a:solidFill>
                  <a:srgbClr val="231F20"/>
                </a:solidFill>
                <a:latin typeface="Arial"/>
                <a:cs typeface="Arial"/>
              </a:rPr>
              <a:t>Jones</a:t>
            </a:r>
            <a:r>
              <a:rPr sz="10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60" dirty="0">
                <a:solidFill>
                  <a:srgbClr val="231F20"/>
                </a:solidFill>
                <a:latin typeface="Arial"/>
                <a:cs typeface="Arial"/>
              </a:rPr>
              <a:t>Engineering,</a:t>
            </a:r>
            <a:r>
              <a:rPr sz="10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u="sng" spc="-5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performed</a:t>
            </a:r>
            <a:r>
              <a:rPr sz="1000" i="1" u="sng" spc="-3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 </a:t>
            </a:r>
            <a:r>
              <a:rPr sz="1000" i="1" u="sng" spc="-8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3D</a:t>
            </a:r>
            <a:r>
              <a:rPr sz="1000" i="1" u="sng" spc="-2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 </a:t>
            </a:r>
            <a:r>
              <a:rPr sz="1000" i="1" u="sng" spc="-5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modeling</a:t>
            </a:r>
            <a:r>
              <a:rPr sz="10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u="sng" spc="-4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drafting</a:t>
            </a:r>
            <a:r>
              <a:rPr sz="1000" i="1" spc="-45" dirty="0">
                <a:solidFill>
                  <a:srgbClr val="231F20"/>
                </a:solidFill>
                <a:latin typeface="Arial"/>
                <a:cs typeface="Arial"/>
              </a:rPr>
              <a:t>.”</a:t>
            </a:r>
            <a:endParaRPr sz="1000">
              <a:latin typeface="Arial"/>
              <a:cs typeface="Arial"/>
            </a:endParaRPr>
          </a:p>
          <a:p>
            <a:pPr marL="15240" marR="351155">
              <a:lnSpc>
                <a:spcPct val="100000"/>
              </a:lnSpc>
            </a:pPr>
            <a:r>
              <a:rPr sz="1000" b="1" i="1" spc="-145" dirty="0">
                <a:solidFill>
                  <a:srgbClr val="231F20"/>
                </a:solidFill>
                <a:latin typeface="Arial"/>
                <a:cs typeface="Arial"/>
              </a:rPr>
              <a:t>NOT</a:t>
            </a:r>
            <a:r>
              <a:rPr sz="1000" b="1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35" dirty="0">
                <a:solidFill>
                  <a:srgbClr val="231F20"/>
                </a:solidFill>
                <a:latin typeface="Arial"/>
                <a:cs typeface="Arial"/>
              </a:rPr>
              <a:t>“While</a:t>
            </a:r>
            <a:r>
              <a:rPr sz="10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45" dirty="0">
                <a:solidFill>
                  <a:srgbClr val="231F20"/>
                </a:solidFill>
                <a:latin typeface="Arial"/>
                <a:cs typeface="Arial"/>
              </a:rPr>
              <a:t>working</a:t>
            </a:r>
            <a:r>
              <a:rPr sz="1000" i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25" dirty="0">
                <a:solidFill>
                  <a:srgbClr val="231F20"/>
                </a:solidFill>
                <a:latin typeface="Arial"/>
                <a:cs typeface="Arial"/>
              </a:rPr>
              <a:t>for </a:t>
            </a:r>
            <a:r>
              <a:rPr sz="1000" i="1" spc="-65" dirty="0">
                <a:solidFill>
                  <a:srgbClr val="231F20"/>
                </a:solidFill>
                <a:latin typeface="Arial"/>
                <a:cs typeface="Arial"/>
              </a:rPr>
              <a:t>Jones</a:t>
            </a:r>
            <a:r>
              <a:rPr sz="1000" i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60" dirty="0">
                <a:solidFill>
                  <a:srgbClr val="231F20"/>
                </a:solidFill>
                <a:latin typeface="Arial"/>
                <a:cs typeface="Arial"/>
              </a:rPr>
              <a:t>Engineering,</a:t>
            </a:r>
            <a:r>
              <a:rPr sz="10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i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60" dirty="0">
                <a:solidFill>
                  <a:srgbClr val="231F20"/>
                </a:solidFill>
                <a:latin typeface="Arial"/>
                <a:cs typeface="Arial"/>
              </a:rPr>
              <a:t>gained</a:t>
            </a:r>
            <a:r>
              <a:rPr sz="10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70" dirty="0">
                <a:solidFill>
                  <a:srgbClr val="231F20"/>
                </a:solidFill>
                <a:latin typeface="Arial"/>
                <a:cs typeface="Arial"/>
              </a:rPr>
              <a:t>experience</a:t>
            </a:r>
            <a:r>
              <a:rPr sz="1000" i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3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85" dirty="0">
                <a:solidFill>
                  <a:srgbClr val="231F20"/>
                </a:solidFill>
                <a:latin typeface="Arial"/>
                <a:cs typeface="Arial"/>
              </a:rPr>
              <a:t>3D</a:t>
            </a:r>
            <a:r>
              <a:rPr sz="1000" i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50" dirty="0">
                <a:solidFill>
                  <a:srgbClr val="231F20"/>
                </a:solidFill>
                <a:latin typeface="Arial"/>
                <a:cs typeface="Arial"/>
              </a:rPr>
              <a:t>modeling</a:t>
            </a:r>
            <a:r>
              <a:rPr sz="10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7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000" i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40" dirty="0">
                <a:solidFill>
                  <a:srgbClr val="231F20"/>
                </a:solidFill>
                <a:latin typeface="Arial"/>
                <a:cs typeface="Arial"/>
              </a:rPr>
              <a:t>drafting.”</a:t>
            </a:r>
            <a:endParaRPr sz="1000">
              <a:latin typeface="Arial"/>
              <a:cs typeface="Arial"/>
            </a:endParaRPr>
          </a:p>
          <a:p>
            <a:pPr marL="15240" marR="209550">
              <a:lnSpc>
                <a:spcPct val="100000"/>
              </a:lnSpc>
            </a:pPr>
            <a:r>
              <a:rPr sz="1000" i="1" spc="-50" dirty="0">
                <a:solidFill>
                  <a:srgbClr val="231F20"/>
                </a:solidFill>
                <a:latin typeface="Arial"/>
                <a:cs typeface="Arial"/>
              </a:rPr>
              <a:t>“As</a:t>
            </a:r>
            <a:r>
              <a:rPr sz="10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65" dirty="0">
                <a:solidFill>
                  <a:srgbClr val="231F20"/>
                </a:solidFill>
                <a:latin typeface="Arial"/>
                <a:cs typeface="Arial"/>
              </a:rPr>
              <a:t>member</a:t>
            </a:r>
            <a:r>
              <a:rPr sz="1000" i="1" spc="-30" dirty="0">
                <a:solidFill>
                  <a:srgbClr val="231F20"/>
                </a:solidFill>
                <a:latin typeface="Arial"/>
                <a:cs typeface="Arial"/>
              </a:rPr>
              <a:t> of </a:t>
            </a:r>
            <a:r>
              <a:rPr sz="1000" i="1" spc="-5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75" dirty="0">
                <a:solidFill>
                  <a:srgbClr val="231F20"/>
                </a:solidFill>
                <a:latin typeface="Arial"/>
                <a:cs typeface="Arial"/>
              </a:rPr>
              <a:t>Caribbean</a:t>
            </a:r>
            <a:r>
              <a:rPr sz="10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55" dirty="0">
                <a:solidFill>
                  <a:srgbClr val="231F20"/>
                </a:solidFill>
                <a:latin typeface="Arial"/>
                <a:cs typeface="Arial"/>
              </a:rPr>
              <a:t>Students</a:t>
            </a:r>
            <a:r>
              <a:rPr sz="10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45" dirty="0">
                <a:solidFill>
                  <a:srgbClr val="231F20"/>
                </a:solidFill>
                <a:latin typeface="Arial"/>
                <a:cs typeface="Arial"/>
              </a:rPr>
              <a:t>Association,</a:t>
            </a:r>
            <a:r>
              <a:rPr sz="10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u="sng" spc="-6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developed</a:t>
            </a:r>
            <a:r>
              <a:rPr sz="10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u="sng" spc="-5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coordinated</a:t>
            </a:r>
            <a:r>
              <a:rPr sz="10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5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00" i="1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u="sng" spc="-5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marketing</a:t>
            </a:r>
            <a:r>
              <a:rPr sz="1000" i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30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000" i="1" spc="-40" dirty="0">
                <a:solidFill>
                  <a:srgbClr val="231F20"/>
                </a:solidFill>
                <a:latin typeface="Arial"/>
                <a:cs typeface="Arial"/>
              </a:rPr>
              <a:t>club</a:t>
            </a:r>
            <a:r>
              <a:rPr sz="10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u="sng" spc="-7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events</a:t>
            </a:r>
            <a:r>
              <a:rPr sz="1000" i="1" spc="-70" dirty="0">
                <a:solidFill>
                  <a:srgbClr val="231F20"/>
                </a:solidFill>
                <a:latin typeface="Arial"/>
                <a:cs typeface="Arial"/>
              </a:rPr>
              <a:t>.”</a:t>
            </a:r>
            <a:endParaRPr sz="1000">
              <a:latin typeface="Arial"/>
              <a:cs typeface="Arial"/>
            </a:endParaRPr>
          </a:p>
          <a:p>
            <a:pPr marL="15240" marR="392430">
              <a:lnSpc>
                <a:spcPct val="100000"/>
              </a:lnSpc>
            </a:pPr>
            <a:r>
              <a:rPr sz="1000" b="1" i="1" spc="-145" dirty="0">
                <a:solidFill>
                  <a:srgbClr val="231F20"/>
                </a:solidFill>
                <a:latin typeface="Arial"/>
                <a:cs typeface="Arial"/>
              </a:rPr>
              <a:t>NOT</a:t>
            </a:r>
            <a:r>
              <a:rPr sz="10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50" dirty="0">
                <a:solidFill>
                  <a:srgbClr val="231F20"/>
                </a:solidFill>
                <a:latin typeface="Arial"/>
                <a:cs typeface="Arial"/>
              </a:rPr>
              <a:t>“As</a:t>
            </a:r>
            <a:r>
              <a:rPr sz="10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65" dirty="0">
                <a:solidFill>
                  <a:srgbClr val="231F20"/>
                </a:solidFill>
                <a:latin typeface="Arial"/>
                <a:cs typeface="Arial"/>
              </a:rPr>
              <a:t>member</a:t>
            </a:r>
            <a:r>
              <a:rPr sz="1000" i="1" spc="-30" dirty="0">
                <a:solidFill>
                  <a:srgbClr val="231F20"/>
                </a:solidFill>
                <a:latin typeface="Arial"/>
                <a:cs typeface="Arial"/>
              </a:rPr>
              <a:t> of </a:t>
            </a:r>
            <a:r>
              <a:rPr sz="1000" i="1" spc="-5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75" dirty="0">
                <a:solidFill>
                  <a:srgbClr val="231F20"/>
                </a:solidFill>
                <a:latin typeface="Arial"/>
                <a:cs typeface="Arial"/>
              </a:rPr>
              <a:t>Caribbean</a:t>
            </a:r>
            <a:r>
              <a:rPr sz="10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55" dirty="0">
                <a:solidFill>
                  <a:srgbClr val="231F20"/>
                </a:solidFill>
                <a:latin typeface="Arial"/>
                <a:cs typeface="Arial"/>
              </a:rPr>
              <a:t>Students</a:t>
            </a:r>
            <a:r>
              <a:rPr sz="10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45" dirty="0">
                <a:solidFill>
                  <a:srgbClr val="231F20"/>
                </a:solidFill>
                <a:latin typeface="Arial"/>
                <a:cs typeface="Arial"/>
              </a:rPr>
              <a:t>Association,</a:t>
            </a:r>
            <a:r>
              <a:rPr sz="10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65" dirty="0">
                <a:solidFill>
                  <a:srgbClr val="231F20"/>
                </a:solidFill>
                <a:latin typeface="Arial"/>
                <a:cs typeface="Arial"/>
              </a:rPr>
              <a:t>learned</a:t>
            </a:r>
            <a:r>
              <a:rPr sz="10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55" dirty="0">
                <a:solidFill>
                  <a:srgbClr val="231F20"/>
                </a:solidFill>
                <a:latin typeface="Arial"/>
                <a:cs typeface="Arial"/>
              </a:rPr>
              <a:t>how</a:t>
            </a:r>
            <a:r>
              <a:rPr sz="10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35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60" dirty="0">
                <a:solidFill>
                  <a:srgbClr val="231F20"/>
                </a:solidFill>
                <a:latin typeface="Arial"/>
                <a:cs typeface="Arial"/>
              </a:rPr>
              <a:t>market </a:t>
            </a:r>
            <a:r>
              <a:rPr sz="1000" i="1" spc="-2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60" dirty="0">
                <a:solidFill>
                  <a:srgbClr val="231F20"/>
                </a:solidFill>
                <a:latin typeface="Arial"/>
                <a:cs typeface="Arial"/>
              </a:rPr>
              <a:t>events.”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9100" y="4685029"/>
            <a:ext cx="44754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b="1" spc="-75" dirty="0">
                <a:solidFill>
                  <a:srgbClr val="231F20"/>
                </a:solidFill>
                <a:latin typeface="Arial"/>
                <a:cs typeface="Arial"/>
              </a:rPr>
              <a:t>Step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Arial"/>
                <a:cs typeface="Arial"/>
              </a:rPr>
              <a:t>4.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Make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list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skills/experiences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you’ve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identified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future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reference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during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job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search.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51779" y="735302"/>
            <a:ext cx="1726564" cy="293370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255904">
              <a:lnSpc>
                <a:spcPts val="1200"/>
              </a:lnSpc>
              <a:spcBef>
                <a:spcPts val="240"/>
              </a:spcBef>
            </a:pPr>
            <a:r>
              <a:rPr sz="1100" b="1" spc="-114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100" b="1" spc="-12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100" b="1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100" b="1" spc="-12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100" b="1" spc="-125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18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100" b="1" spc="-4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100" b="1" spc="-6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100" b="1" spc="-114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100" b="1" spc="-10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100" b="1" spc="-5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100" b="1" spc="-6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100" b="1" spc="-4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100" b="1" spc="-95" dirty="0">
                <a:solidFill>
                  <a:srgbClr val="231F20"/>
                </a:solidFill>
                <a:latin typeface="Arial"/>
                <a:cs typeface="Arial"/>
              </a:rPr>
              <a:t>ab</a:t>
            </a:r>
            <a:r>
              <a:rPr sz="1100" b="1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100" b="1" spc="-6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114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100" b="1" spc="-105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100" b="1" spc="-10" dirty="0">
                <a:solidFill>
                  <a:srgbClr val="231F20"/>
                </a:solidFill>
                <a:latin typeface="Arial"/>
                <a:cs typeface="Arial"/>
              </a:rPr>
              <a:t>il</a:t>
            </a:r>
            <a:r>
              <a:rPr sz="1100" b="1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100" b="1" spc="-85" dirty="0">
                <a:solidFill>
                  <a:srgbClr val="231F20"/>
                </a:solidFill>
                <a:latin typeface="Arial"/>
                <a:cs typeface="Arial"/>
              </a:rPr>
              <a:t>s  </a:t>
            </a:r>
            <a:r>
              <a:rPr sz="1100" b="1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100" b="1" spc="-12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5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100" b="1" spc="-12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100" b="1" spc="-6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120" dirty="0">
                <a:solidFill>
                  <a:srgbClr val="231F20"/>
                </a:solidFill>
                <a:latin typeface="Arial"/>
                <a:cs typeface="Arial"/>
              </a:rPr>
              <a:t>Jo</a:t>
            </a:r>
            <a:r>
              <a:rPr sz="1100" b="1" spc="-125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114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100" b="1" spc="-6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100" b="1" spc="-6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100" b="1" spc="-4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100" b="1" spc="-114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100" b="1" spc="-12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endParaRPr sz="1100">
              <a:latin typeface="Arial"/>
              <a:cs typeface="Arial"/>
            </a:endParaRPr>
          </a:p>
          <a:p>
            <a:pPr marL="12700" marR="27305">
              <a:lnSpc>
                <a:spcPts val="1200"/>
              </a:lnSpc>
            </a:pPr>
            <a:r>
              <a:rPr sz="1000" spc="-165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cc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e 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pos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ill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d 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il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4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 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2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2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il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 </a:t>
            </a:r>
            <a:r>
              <a:rPr sz="1000" spc="-165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ill 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mon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2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w 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pp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il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n 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ye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’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us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 marR="131445">
              <a:lnSpc>
                <a:spcPts val="1200"/>
              </a:lnSpc>
            </a:pPr>
            <a:r>
              <a:rPr sz="1000" spc="-16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su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2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4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5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 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5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&amp;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1000" spc="-17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5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4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s 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4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ti</a:t>
            </a:r>
            <a:r>
              <a:rPr sz="1000" spc="4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y  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2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an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2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il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an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ts val="1200"/>
              </a:lnSpc>
            </a:pP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nc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2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e 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4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 marR="32384">
              <a:lnSpc>
                <a:spcPts val="1200"/>
              </a:lnSpc>
            </a:pPr>
            <a:r>
              <a:rPr sz="1000" spc="-9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4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,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o 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z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ho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il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 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wou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4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o 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if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ye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51779" y="3796003"/>
            <a:ext cx="1682750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6200">
              <a:lnSpc>
                <a:spcPct val="100000"/>
              </a:lnSpc>
              <a:spcBef>
                <a:spcPts val="100"/>
              </a:spcBef>
            </a:pPr>
            <a:r>
              <a:rPr sz="1000" spc="-18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2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2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il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e 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ou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po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ill 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bu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,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mp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x 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il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ds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000" spc="-9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2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4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il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s 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’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sc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e 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4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z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55" dirty="0">
                <a:solidFill>
                  <a:srgbClr val="231F20"/>
                </a:solidFill>
                <a:latin typeface="Arial"/>
                <a:cs typeface="Arial"/>
              </a:rPr>
              <a:t>!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51779" y="5015203"/>
            <a:ext cx="12566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i="1" spc="-135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i="1" spc="-2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i="1" dirty="0">
                <a:solidFill>
                  <a:srgbClr val="231F20"/>
                </a:solidFill>
                <a:latin typeface="Arial"/>
                <a:cs typeface="Arial"/>
              </a:rPr>
              <a:t>itt</a:t>
            </a:r>
            <a:r>
              <a:rPr sz="1000" i="1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i="1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65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i="1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9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i="1" spc="-7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i="1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i="1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i="1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114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i="1" spc="-5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i="1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i="1" spc="-6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i="1" spc="-3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44979" y="6015989"/>
            <a:ext cx="3901440" cy="260299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98280" y="9470478"/>
            <a:ext cx="947419" cy="480059"/>
            <a:chOff x="3298280" y="9470478"/>
            <a:chExt cx="947419" cy="480059"/>
          </a:xfrm>
        </p:grpSpPr>
        <p:sp>
          <p:nvSpPr>
            <p:cNvPr id="3" name="object 3"/>
            <p:cNvSpPr/>
            <p:nvPr/>
          </p:nvSpPr>
          <p:spPr>
            <a:xfrm>
              <a:off x="3304630" y="9476828"/>
              <a:ext cx="934719" cy="467359"/>
            </a:xfrm>
            <a:custGeom>
              <a:avLst/>
              <a:gdLst/>
              <a:ahLst/>
              <a:cxnLst/>
              <a:rect l="l" t="t" r="r" b="b"/>
              <a:pathLst>
                <a:path w="934720" h="467359">
                  <a:moveTo>
                    <a:pt x="467271" y="0"/>
                  </a:moveTo>
                  <a:lnTo>
                    <a:pt x="0" y="467271"/>
                  </a:lnTo>
                  <a:lnTo>
                    <a:pt x="934542" y="467271"/>
                  </a:lnTo>
                  <a:lnTo>
                    <a:pt x="467271" y="0"/>
                  </a:lnTo>
                  <a:close/>
                </a:path>
              </a:pathLst>
            </a:custGeom>
            <a:solidFill>
              <a:srgbClr val="FDB9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04630" y="9476828"/>
              <a:ext cx="934719" cy="467359"/>
            </a:xfrm>
            <a:custGeom>
              <a:avLst/>
              <a:gdLst/>
              <a:ahLst/>
              <a:cxnLst/>
              <a:rect l="l" t="t" r="r" b="b"/>
              <a:pathLst>
                <a:path w="934720" h="467359">
                  <a:moveTo>
                    <a:pt x="934542" y="467271"/>
                  </a:moveTo>
                  <a:lnTo>
                    <a:pt x="467271" y="0"/>
                  </a:lnTo>
                  <a:lnTo>
                    <a:pt x="0" y="467271"/>
                  </a:lnTo>
                </a:path>
              </a:pathLst>
            </a:custGeom>
            <a:ln w="126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664205" y="9591927"/>
            <a:ext cx="2095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15" dirty="0">
                <a:solidFill>
                  <a:srgbClr val="231F20"/>
                </a:solidFill>
                <a:latin typeface="Calibri"/>
                <a:cs typeface="Calibri"/>
              </a:rPr>
              <a:t>18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500" y="9398811"/>
            <a:ext cx="2851150" cy="42164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000" i="1" spc="-60" dirty="0">
                <a:solidFill>
                  <a:srgbClr val="231F20"/>
                </a:solidFill>
                <a:latin typeface="Arial"/>
                <a:cs typeface="Arial"/>
              </a:rPr>
              <a:t>Reprinted</a:t>
            </a:r>
            <a:r>
              <a:rPr sz="1000" i="1" spc="-30" dirty="0">
                <a:solidFill>
                  <a:srgbClr val="231F20"/>
                </a:solidFill>
                <a:latin typeface="Arial"/>
                <a:cs typeface="Arial"/>
              </a:rPr>
              <a:t> with</a:t>
            </a:r>
            <a:r>
              <a:rPr sz="10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45" dirty="0">
                <a:solidFill>
                  <a:srgbClr val="231F20"/>
                </a:solidFill>
                <a:latin typeface="Arial"/>
                <a:cs typeface="Arial"/>
              </a:rPr>
              <a:t>permission</a:t>
            </a:r>
            <a:r>
              <a:rPr sz="10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40" dirty="0">
                <a:solidFill>
                  <a:srgbClr val="231F20"/>
                </a:solidFill>
                <a:latin typeface="Arial"/>
                <a:cs typeface="Arial"/>
              </a:rPr>
              <a:t>from</a:t>
            </a:r>
            <a:r>
              <a:rPr sz="10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5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UCLA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Career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Guide.</a:t>
            </a:r>
            <a:endParaRPr sz="1000">
              <a:latin typeface="Arial"/>
              <a:cs typeface="Arial"/>
            </a:endParaRPr>
          </a:p>
          <a:p>
            <a:pPr marL="22860">
              <a:lnSpc>
                <a:spcPct val="100000"/>
              </a:lnSpc>
              <a:spcBef>
                <a:spcPts val="400"/>
              </a:spcBef>
            </a:pP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Career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Planning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Guide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168625" y="224162"/>
            <a:ext cx="3353435" cy="945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pc="409" dirty="0"/>
              <a:t>Target</a:t>
            </a:r>
            <a:r>
              <a:rPr spc="-30" dirty="0"/>
              <a:t> </a:t>
            </a:r>
            <a:r>
              <a:rPr spc="530" dirty="0"/>
              <a:t>Your</a:t>
            </a:r>
            <a:r>
              <a:rPr spc="-30" dirty="0"/>
              <a:t> </a:t>
            </a:r>
            <a:r>
              <a:rPr spc="235" dirty="0"/>
              <a:t>Resume </a:t>
            </a:r>
            <a:r>
              <a:rPr spc="-525" dirty="0"/>
              <a:t> </a:t>
            </a:r>
            <a:r>
              <a:rPr spc="535" dirty="0"/>
              <a:t>to</a:t>
            </a:r>
            <a:r>
              <a:rPr dirty="0"/>
              <a:t> </a:t>
            </a:r>
            <a:r>
              <a:rPr spc="420" dirty="0"/>
              <a:t>the</a:t>
            </a:r>
            <a:r>
              <a:rPr dirty="0"/>
              <a:t> </a:t>
            </a:r>
            <a:r>
              <a:rPr spc="330" dirty="0"/>
              <a:t>Job</a:t>
            </a:r>
          </a:p>
          <a:p>
            <a:pPr marL="5715" algn="ctr">
              <a:lnSpc>
                <a:spcPct val="100000"/>
              </a:lnSpc>
              <a:spcBef>
                <a:spcPts val="280"/>
              </a:spcBef>
            </a:pPr>
            <a:r>
              <a:rPr sz="1000" b="0" spc="-40" dirty="0">
                <a:latin typeface="Arial"/>
                <a:cs typeface="Arial"/>
              </a:rPr>
              <a:t>(</a:t>
            </a:r>
            <a:r>
              <a:rPr sz="1000" b="0" spc="-55" dirty="0">
                <a:latin typeface="Arial"/>
                <a:cs typeface="Arial"/>
              </a:rPr>
              <a:t>o</a:t>
            </a:r>
            <a:r>
              <a:rPr sz="1000" b="0" spc="-50" dirty="0">
                <a:latin typeface="Arial"/>
                <a:cs typeface="Arial"/>
              </a:rPr>
              <a:t>n</a:t>
            </a:r>
            <a:r>
              <a:rPr sz="1000" b="0" spc="-114" dirty="0">
                <a:latin typeface="Arial"/>
                <a:cs typeface="Arial"/>
              </a:rPr>
              <a:t>e</a:t>
            </a:r>
            <a:r>
              <a:rPr sz="1000" b="0" spc="-30" dirty="0">
                <a:latin typeface="Arial"/>
                <a:cs typeface="Arial"/>
              </a:rPr>
              <a:t> </a:t>
            </a:r>
            <a:r>
              <a:rPr sz="1000" b="0" spc="-55" dirty="0">
                <a:latin typeface="Arial"/>
                <a:cs typeface="Arial"/>
              </a:rPr>
              <a:t>s</a:t>
            </a:r>
            <a:r>
              <a:rPr sz="1000" b="0" spc="5" dirty="0">
                <a:latin typeface="Arial"/>
                <a:cs typeface="Arial"/>
              </a:rPr>
              <a:t>i</a:t>
            </a:r>
            <a:r>
              <a:rPr sz="1000" b="0" spc="-110" dirty="0">
                <a:latin typeface="Arial"/>
                <a:cs typeface="Arial"/>
              </a:rPr>
              <a:t>z</a:t>
            </a:r>
            <a:r>
              <a:rPr sz="1000" b="0" spc="-114" dirty="0">
                <a:latin typeface="Arial"/>
                <a:cs typeface="Arial"/>
              </a:rPr>
              <a:t>e</a:t>
            </a:r>
            <a:r>
              <a:rPr sz="1000" b="0" spc="-30" dirty="0">
                <a:latin typeface="Arial"/>
                <a:cs typeface="Arial"/>
              </a:rPr>
              <a:t> </a:t>
            </a:r>
            <a:r>
              <a:rPr sz="1000" b="0" spc="-60" dirty="0">
                <a:latin typeface="Arial"/>
                <a:cs typeface="Arial"/>
              </a:rPr>
              <a:t>d</a:t>
            </a:r>
            <a:r>
              <a:rPr sz="1000" b="0" spc="-50" dirty="0">
                <a:latin typeface="Arial"/>
                <a:cs typeface="Arial"/>
              </a:rPr>
              <a:t>o</a:t>
            </a:r>
            <a:r>
              <a:rPr sz="1000" b="0" spc="-105" dirty="0">
                <a:latin typeface="Arial"/>
                <a:cs typeface="Arial"/>
              </a:rPr>
              <a:t>e</a:t>
            </a:r>
            <a:r>
              <a:rPr sz="1000" b="0" spc="-60" dirty="0">
                <a:latin typeface="Arial"/>
                <a:cs typeface="Arial"/>
              </a:rPr>
              <a:t>s</a:t>
            </a:r>
            <a:r>
              <a:rPr sz="1000" b="0" spc="-30" dirty="0">
                <a:latin typeface="Arial"/>
                <a:cs typeface="Arial"/>
              </a:rPr>
              <a:t> </a:t>
            </a:r>
            <a:r>
              <a:rPr sz="1000" b="0" spc="-55" dirty="0">
                <a:latin typeface="Arial"/>
                <a:cs typeface="Arial"/>
              </a:rPr>
              <a:t>n</a:t>
            </a:r>
            <a:r>
              <a:rPr sz="1000" b="0" spc="-50" dirty="0">
                <a:latin typeface="Arial"/>
                <a:cs typeface="Arial"/>
              </a:rPr>
              <a:t>o</a:t>
            </a:r>
            <a:r>
              <a:rPr sz="1000" b="0" dirty="0">
                <a:latin typeface="Arial"/>
                <a:cs typeface="Arial"/>
              </a:rPr>
              <a:t>t</a:t>
            </a:r>
            <a:r>
              <a:rPr sz="1000" b="0" spc="-30" dirty="0">
                <a:latin typeface="Arial"/>
                <a:cs typeface="Arial"/>
              </a:rPr>
              <a:t> </a:t>
            </a:r>
            <a:r>
              <a:rPr sz="1000" b="0" spc="10" dirty="0">
                <a:latin typeface="Arial"/>
                <a:cs typeface="Arial"/>
              </a:rPr>
              <a:t>fi</a:t>
            </a:r>
            <a:r>
              <a:rPr sz="1000" b="0" dirty="0">
                <a:latin typeface="Arial"/>
                <a:cs typeface="Arial"/>
              </a:rPr>
              <a:t>t</a:t>
            </a:r>
            <a:r>
              <a:rPr sz="1000" b="0" spc="-30" dirty="0">
                <a:latin typeface="Arial"/>
                <a:cs typeface="Arial"/>
              </a:rPr>
              <a:t> </a:t>
            </a:r>
            <a:r>
              <a:rPr sz="1000" b="0" spc="-110" dirty="0">
                <a:latin typeface="Arial"/>
                <a:cs typeface="Arial"/>
              </a:rPr>
              <a:t>a</a:t>
            </a:r>
            <a:r>
              <a:rPr sz="1000" b="0" spc="-5" dirty="0">
                <a:latin typeface="Arial"/>
                <a:cs typeface="Arial"/>
              </a:rPr>
              <a:t>l</a:t>
            </a:r>
            <a:r>
              <a:rPr sz="1000" b="0" dirty="0">
                <a:latin typeface="Arial"/>
                <a:cs typeface="Arial"/>
              </a:rPr>
              <a:t>l)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46681" y="306678"/>
            <a:ext cx="239959" cy="23311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2747" y="306678"/>
            <a:ext cx="239959" cy="23311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3733" y="306671"/>
            <a:ext cx="239959" cy="23311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4709" y="306673"/>
            <a:ext cx="239959" cy="23311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5704" y="306675"/>
            <a:ext cx="239959" cy="23311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73490" y="306678"/>
            <a:ext cx="239959" cy="23311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09557" y="306678"/>
            <a:ext cx="239959" cy="23311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00542" y="306672"/>
            <a:ext cx="239959" cy="233115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91519" y="306674"/>
            <a:ext cx="239959" cy="233115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82513" y="306676"/>
            <a:ext cx="239959" cy="233115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1559985" y="4170978"/>
            <a:ext cx="4470400" cy="304800"/>
          </a:xfrm>
          <a:custGeom>
            <a:avLst/>
            <a:gdLst/>
            <a:ahLst/>
            <a:cxnLst/>
            <a:rect l="l" t="t" r="r" b="b"/>
            <a:pathLst>
              <a:path w="4470400" h="304800">
                <a:moveTo>
                  <a:pt x="4318000" y="0"/>
                </a:moveTo>
                <a:lnTo>
                  <a:pt x="152400" y="0"/>
                </a:lnTo>
                <a:lnTo>
                  <a:pt x="0" y="152400"/>
                </a:lnTo>
                <a:lnTo>
                  <a:pt x="152400" y="304800"/>
                </a:lnTo>
                <a:lnTo>
                  <a:pt x="4318000" y="304800"/>
                </a:lnTo>
                <a:lnTo>
                  <a:pt x="4470400" y="152400"/>
                </a:lnTo>
                <a:lnTo>
                  <a:pt x="4318000" y="0"/>
                </a:lnTo>
                <a:close/>
              </a:path>
            </a:pathLst>
          </a:custGeom>
          <a:solidFill>
            <a:srgbClr val="FDB9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359125" y="4180425"/>
            <a:ext cx="286004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00" dirty="0">
                <a:solidFill>
                  <a:srgbClr val="231F20"/>
                </a:solidFill>
                <a:latin typeface="Arial"/>
                <a:cs typeface="Arial"/>
              </a:rPr>
              <a:t>STEPS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225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27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600" b="1" spc="-235" dirty="0">
                <a:solidFill>
                  <a:srgbClr val="231F20"/>
                </a:solidFill>
                <a:latin typeface="Arial"/>
                <a:cs typeface="Arial"/>
              </a:rPr>
              <a:t>ARGET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204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95" dirty="0">
                <a:solidFill>
                  <a:srgbClr val="231F20"/>
                </a:solidFill>
                <a:latin typeface="Arial"/>
                <a:cs typeface="Arial"/>
              </a:rPr>
              <a:t>RESUME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47285" y="4640878"/>
            <a:ext cx="4439285" cy="3606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350" marR="233679" indent="-24828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60350" algn="l"/>
                <a:tab pos="260985" algn="l"/>
              </a:tabLst>
            </a:pP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Create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general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resume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following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guidlines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preceding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pages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of this </a:t>
            </a:r>
            <a:r>
              <a:rPr sz="1000" spc="-2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guide.</a:t>
            </a:r>
            <a:endParaRPr sz="1000">
              <a:latin typeface="Arial"/>
              <a:cs typeface="Arial"/>
            </a:endParaRPr>
          </a:p>
          <a:p>
            <a:pPr marL="234950" indent="-222885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235585" algn="l"/>
              </a:tabLst>
            </a:pP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j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ob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es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pt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  <a:p>
            <a:pPr marL="435609" marR="5080" lvl="1" indent="-169545">
              <a:lnSpc>
                <a:spcPct val="100000"/>
              </a:lnSpc>
              <a:spcBef>
                <a:spcPts val="600"/>
              </a:spcBef>
              <a:buChar char="•"/>
              <a:tabLst>
                <a:tab pos="436245" algn="l"/>
              </a:tabLst>
            </a:pPr>
            <a:r>
              <a:rPr sz="1000" spc="-95" dirty="0">
                <a:solidFill>
                  <a:srgbClr val="231F20"/>
                </a:solidFill>
                <a:latin typeface="Arial"/>
                <a:cs typeface="Arial"/>
              </a:rPr>
              <a:t>Read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specific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skills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qualifications: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underline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words/phrases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that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match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background</a:t>
            </a:r>
            <a:endParaRPr sz="1000">
              <a:latin typeface="Arial"/>
              <a:cs typeface="Arial"/>
            </a:endParaRPr>
          </a:p>
          <a:p>
            <a:pPr marL="435609" marR="398780" lvl="1" indent="-169545">
              <a:lnSpc>
                <a:spcPct val="100000"/>
              </a:lnSpc>
              <a:spcBef>
                <a:spcPts val="600"/>
              </a:spcBef>
              <a:buChar char="•"/>
              <a:tabLst>
                <a:tab pos="436245" algn="l"/>
              </a:tabLst>
            </a:pPr>
            <a:r>
              <a:rPr sz="1000" spc="-95" dirty="0">
                <a:solidFill>
                  <a:srgbClr val="231F20"/>
                </a:solidFill>
                <a:latin typeface="Arial"/>
                <a:cs typeface="Arial"/>
              </a:rPr>
              <a:t>Read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job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responsibilities: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underline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words/phrases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that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match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 </a:t>
            </a:r>
            <a:r>
              <a:rPr sz="1000" spc="-2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background</a:t>
            </a:r>
            <a:endParaRPr sz="1000">
              <a:latin typeface="Arial"/>
              <a:cs typeface="Arial"/>
            </a:endParaRPr>
          </a:p>
          <a:p>
            <a:pPr marL="435609" marR="56515" lvl="1" indent="-169545">
              <a:lnSpc>
                <a:spcPct val="100000"/>
              </a:lnSpc>
              <a:spcBef>
                <a:spcPts val="600"/>
              </a:spcBef>
              <a:buChar char="•"/>
              <a:tabLst>
                <a:tab pos="436245" algn="l"/>
              </a:tabLst>
            </a:pP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Take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an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inventory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experiences: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how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where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have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applied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these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skills?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950">
              <a:latin typeface="Arial"/>
              <a:cs typeface="Arial"/>
            </a:endParaRPr>
          </a:p>
          <a:p>
            <a:pPr marL="12700">
              <a:lnSpc>
                <a:spcPts val="1310"/>
              </a:lnSpc>
            </a:pPr>
            <a:r>
              <a:rPr sz="1100" b="1" spc="-80" dirty="0">
                <a:solidFill>
                  <a:srgbClr val="231F20"/>
                </a:solidFill>
                <a:latin typeface="Arial"/>
                <a:cs typeface="Arial"/>
              </a:rPr>
              <a:t>Tips:</a:t>
            </a:r>
            <a:endParaRPr sz="1100">
              <a:latin typeface="Arial"/>
              <a:cs typeface="Arial"/>
            </a:endParaRPr>
          </a:p>
          <a:p>
            <a:pPr marL="181610" marR="215265" indent="-169545">
              <a:lnSpc>
                <a:spcPts val="1200"/>
              </a:lnSpc>
              <a:spcBef>
                <a:spcPts val="30"/>
              </a:spcBef>
              <a:buChar char="•"/>
              <a:tabLst>
                <a:tab pos="182245" algn="l"/>
              </a:tabLst>
            </a:pP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Use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keywords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from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job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posting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targeted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industry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(Online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applications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often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matched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keywords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job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posting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for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screening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out </a:t>
            </a:r>
            <a:r>
              <a:rPr sz="1000" spc="-2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resumes)</a:t>
            </a:r>
            <a:endParaRPr sz="1000">
              <a:latin typeface="Arial"/>
              <a:cs typeface="Arial"/>
            </a:endParaRPr>
          </a:p>
          <a:p>
            <a:pPr marL="181610" indent="-169545">
              <a:lnSpc>
                <a:spcPct val="100000"/>
              </a:lnSpc>
              <a:spcBef>
                <a:spcPts val="560"/>
              </a:spcBef>
              <a:buChar char="•"/>
              <a:tabLst>
                <a:tab pos="182245" algn="l"/>
              </a:tabLst>
            </a:pP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j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ob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po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5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,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j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gu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  <a:p>
            <a:pPr marL="181610" indent="-169545">
              <a:lnSpc>
                <a:spcPct val="100000"/>
              </a:lnSpc>
              <a:spcBef>
                <a:spcPts val="600"/>
              </a:spcBef>
              <a:buChar char="•"/>
              <a:tabLst>
                <a:tab pos="182245" algn="l"/>
              </a:tabLst>
            </a:pP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cover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letter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will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also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targeted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can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elaborate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40" dirty="0">
                <a:solidFill>
                  <a:srgbClr val="231F20"/>
                </a:solidFill>
                <a:latin typeface="Arial"/>
                <a:cs typeface="Arial"/>
              </a:rPr>
              <a:t>“fit”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00">
              <a:latin typeface="Arial"/>
              <a:cs typeface="Arial"/>
            </a:endParaRPr>
          </a:p>
          <a:p>
            <a:pPr marL="708025" marR="643890" indent="97790">
              <a:lnSpc>
                <a:spcPct val="100000"/>
              </a:lnSpc>
            </a:pPr>
            <a:r>
              <a:rPr sz="1000" b="1" spc="-75" dirty="0">
                <a:solidFill>
                  <a:srgbClr val="231F20"/>
                </a:solidFill>
                <a:latin typeface="Arial"/>
                <a:cs typeface="Arial"/>
              </a:rPr>
              <a:t>Targeting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7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75" dirty="0">
                <a:solidFill>
                  <a:srgbClr val="231F20"/>
                </a:solidFill>
                <a:latin typeface="Arial"/>
                <a:cs typeface="Arial"/>
              </a:rPr>
              <a:t>job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65" dirty="0">
                <a:solidFill>
                  <a:srgbClr val="231F20"/>
                </a:solidFill>
                <a:latin typeface="Arial"/>
                <a:cs typeface="Arial"/>
              </a:rPr>
              <a:t>applies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8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all </a:t>
            </a:r>
            <a:r>
              <a:rPr sz="1000" b="1" spc="-75" dirty="0">
                <a:solidFill>
                  <a:srgbClr val="231F20"/>
                </a:solidFill>
                <a:latin typeface="Arial"/>
                <a:cs typeface="Arial"/>
              </a:rPr>
              <a:t>sections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8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7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60" dirty="0">
                <a:solidFill>
                  <a:srgbClr val="231F20"/>
                </a:solidFill>
                <a:latin typeface="Arial"/>
                <a:cs typeface="Arial"/>
              </a:rPr>
              <a:t>resume. </a:t>
            </a:r>
            <a:r>
              <a:rPr sz="10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9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b="1" spc="-11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b="1" spc="-6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4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b="1" spc="-114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b="1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b="1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b="1" spc="-105" dirty="0">
                <a:solidFill>
                  <a:srgbClr val="231F20"/>
                </a:solidFill>
                <a:latin typeface="Arial"/>
                <a:cs typeface="Arial"/>
              </a:rPr>
              <a:t>ow</a:t>
            </a:r>
            <a:r>
              <a:rPr sz="1000" b="1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b="1" spc="-10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b="1" spc="-114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11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b="1" spc="-5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b="1" spc="-11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b="1" spc="-6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10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b="1" spc="-11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b="1" spc="-10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b="1" spc="-9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b="1" spc="-114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5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b="1" spc="-114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6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b="1" spc="-100" dirty="0">
                <a:solidFill>
                  <a:srgbClr val="231F20"/>
                </a:solidFill>
                <a:latin typeface="Arial"/>
                <a:cs typeface="Arial"/>
              </a:rPr>
              <a:t>x</a:t>
            </a:r>
            <a:r>
              <a:rPr sz="1000" b="1" spc="-6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b="1" spc="-10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b="1" spc="-114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b="1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b="1" spc="-6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10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b="1" spc="-5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10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b="1" spc="-11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b="1" spc="2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b="1" spc="-114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10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b="1" spc="-11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b="1" spc="-6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10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b="1" spc="-5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b="1" spc="-8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b="1" spc="-4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b="1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b="1" spc="-10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b="1" spc="-12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b="1" spc="55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81755" y="1385766"/>
            <a:ext cx="1502410" cy="1502410"/>
            <a:chOff x="681755" y="1385766"/>
            <a:chExt cx="1502410" cy="1502410"/>
          </a:xfrm>
        </p:grpSpPr>
        <p:sp>
          <p:nvSpPr>
            <p:cNvPr id="22" name="object 22"/>
            <p:cNvSpPr/>
            <p:nvPr/>
          </p:nvSpPr>
          <p:spPr>
            <a:xfrm>
              <a:off x="689813" y="1393825"/>
              <a:ext cx="1485900" cy="1485900"/>
            </a:xfrm>
            <a:custGeom>
              <a:avLst/>
              <a:gdLst/>
              <a:ahLst/>
              <a:cxnLst/>
              <a:rect l="l" t="t" r="r" b="b"/>
              <a:pathLst>
                <a:path w="1485900" h="1485900">
                  <a:moveTo>
                    <a:pt x="742950" y="0"/>
                  </a:moveTo>
                  <a:lnTo>
                    <a:pt x="0" y="742950"/>
                  </a:lnTo>
                  <a:lnTo>
                    <a:pt x="742950" y="1485900"/>
                  </a:lnTo>
                  <a:lnTo>
                    <a:pt x="1485900" y="742950"/>
                  </a:lnTo>
                  <a:lnTo>
                    <a:pt x="742950" y="0"/>
                  </a:lnTo>
                  <a:close/>
                </a:path>
              </a:pathLst>
            </a:custGeom>
            <a:solidFill>
              <a:srgbClr val="FDB9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89813" y="1393825"/>
              <a:ext cx="1485900" cy="1485900"/>
            </a:xfrm>
            <a:custGeom>
              <a:avLst/>
              <a:gdLst/>
              <a:ahLst/>
              <a:cxnLst/>
              <a:rect l="l" t="t" r="r" b="b"/>
              <a:pathLst>
                <a:path w="1485900" h="1485900">
                  <a:moveTo>
                    <a:pt x="0" y="742950"/>
                  </a:moveTo>
                  <a:lnTo>
                    <a:pt x="742950" y="1485900"/>
                  </a:lnTo>
                  <a:lnTo>
                    <a:pt x="1485900" y="742950"/>
                  </a:lnTo>
                  <a:lnTo>
                    <a:pt x="742950" y="0"/>
                  </a:lnTo>
                  <a:lnTo>
                    <a:pt x="0" y="742950"/>
                  </a:lnTo>
                  <a:close/>
                </a:path>
              </a:pathLst>
            </a:custGeom>
            <a:ln w="16116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174031" y="1869192"/>
            <a:ext cx="5238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780">
              <a:lnSpc>
                <a:spcPct val="100000"/>
              </a:lnSpc>
              <a:spcBef>
                <a:spcPts val="100"/>
              </a:spcBef>
            </a:pPr>
            <a:r>
              <a:rPr sz="1400" b="1" spc="240" dirty="0">
                <a:solidFill>
                  <a:srgbClr val="231F20"/>
                </a:solidFill>
                <a:latin typeface="Calibri"/>
                <a:cs typeface="Calibri"/>
              </a:rPr>
              <a:t>your </a:t>
            </a:r>
            <a:r>
              <a:rPr sz="1400" b="1" spc="-3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400" b="1" spc="180" dirty="0">
                <a:solidFill>
                  <a:srgbClr val="231F20"/>
                </a:solidFill>
                <a:latin typeface="Calibri"/>
                <a:cs typeface="Calibri"/>
              </a:rPr>
              <a:t>skills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096345" y="1385068"/>
            <a:ext cx="1503680" cy="1503680"/>
            <a:chOff x="3096345" y="1385068"/>
            <a:chExt cx="1503680" cy="1503680"/>
          </a:xfrm>
        </p:grpSpPr>
        <p:sp>
          <p:nvSpPr>
            <p:cNvPr id="26" name="object 26"/>
            <p:cNvSpPr/>
            <p:nvPr/>
          </p:nvSpPr>
          <p:spPr>
            <a:xfrm>
              <a:off x="3102688" y="1391412"/>
              <a:ext cx="1490980" cy="1490980"/>
            </a:xfrm>
            <a:custGeom>
              <a:avLst/>
              <a:gdLst/>
              <a:ahLst/>
              <a:cxnLst/>
              <a:rect l="l" t="t" r="r" b="b"/>
              <a:pathLst>
                <a:path w="1490979" h="1490980">
                  <a:moveTo>
                    <a:pt x="745363" y="0"/>
                  </a:moveTo>
                  <a:lnTo>
                    <a:pt x="0" y="745363"/>
                  </a:lnTo>
                  <a:lnTo>
                    <a:pt x="745363" y="1490726"/>
                  </a:lnTo>
                  <a:lnTo>
                    <a:pt x="1490738" y="745363"/>
                  </a:lnTo>
                  <a:lnTo>
                    <a:pt x="745363" y="0"/>
                  </a:lnTo>
                  <a:close/>
                </a:path>
              </a:pathLst>
            </a:custGeom>
            <a:solidFill>
              <a:srgbClr val="FDB9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102688" y="1391412"/>
              <a:ext cx="1490980" cy="1490980"/>
            </a:xfrm>
            <a:custGeom>
              <a:avLst/>
              <a:gdLst/>
              <a:ahLst/>
              <a:cxnLst/>
              <a:rect l="l" t="t" r="r" b="b"/>
              <a:pathLst>
                <a:path w="1490979" h="1490980">
                  <a:moveTo>
                    <a:pt x="0" y="745363"/>
                  </a:moveTo>
                  <a:lnTo>
                    <a:pt x="745363" y="1490726"/>
                  </a:lnTo>
                  <a:lnTo>
                    <a:pt x="1490738" y="745363"/>
                  </a:lnTo>
                  <a:lnTo>
                    <a:pt x="745363" y="0"/>
                  </a:lnTo>
                  <a:lnTo>
                    <a:pt x="0" y="745363"/>
                  </a:lnTo>
                  <a:close/>
                </a:path>
              </a:pathLst>
            </a:custGeom>
            <a:ln w="1268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594992" y="1869192"/>
            <a:ext cx="51625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545" marR="5080" indent="-30480">
              <a:lnSpc>
                <a:spcPct val="100000"/>
              </a:lnSpc>
              <a:spcBef>
                <a:spcPts val="100"/>
              </a:spcBef>
            </a:pPr>
            <a:r>
              <a:rPr sz="1400" b="1" spc="180" dirty="0">
                <a:solidFill>
                  <a:srgbClr val="231F20"/>
                </a:solidFill>
                <a:latin typeface="Calibri"/>
                <a:cs typeface="Calibri"/>
              </a:rPr>
              <a:t>their  </a:t>
            </a:r>
            <a:r>
              <a:rPr sz="1400" b="1" spc="114" dirty="0">
                <a:solidFill>
                  <a:srgbClr val="231F20"/>
                </a:solidFill>
                <a:latin typeface="Calibri"/>
                <a:cs typeface="Calibri"/>
              </a:rPr>
              <a:t>need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5405897" y="1385068"/>
            <a:ext cx="1503680" cy="1503680"/>
            <a:chOff x="5405897" y="1385068"/>
            <a:chExt cx="1503680" cy="1503680"/>
          </a:xfrm>
        </p:grpSpPr>
        <p:sp>
          <p:nvSpPr>
            <p:cNvPr id="30" name="object 30"/>
            <p:cNvSpPr/>
            <p:nvPr/>
          </p:nvSpPr>
          <p:spPr>
            <a:xfrm>
              <a:off x="5412240" y="1391412"/>
              <a:ext cx="1490980" cy="1490980"/>
            </a:xfrm>
            <a:custGeom>
              <a:avLst/>
              <a:gdLst/>
              <a:ahLst/>
              <a:cxnLst/>
              <a:rect l="l" t="t" r="r" b="b"/>
              <a:pathLst>
                <a:path w="1490979" h="1490980">
                  <a:moveTo>
                    <a:pt x="745363" y="0"/>
                  </a:moveTo>
                  <a:lnTo>
                    <a:pt x="0" y="745363"/>
                  </a:lnTo>
                  <a:lnTo>
                    <a:pt x="745363" y="1490726"/>
                  </a:lnTo>
                  <a:lnTo>
                    <a:pt x="1490738" y="745363"/>
                  </a:lnTo>
                  <a:lnTo>
                    <a:pt x="745363" y="0"/>
                  </a:lnTo>
                  <a:close/>
                </a:path>
              </a:pathLst>
            </a:custGeom>
            <a:solidFill>
              <a:srgbClr val="FDB9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412240" y="1391412"/>
              <a:ext cx="1490980" cy="1490980"/>
            </a:xfrm>
            <a:custGeom>
              <a:avLst/>
              <a:gdLst/>
              <a:ahLst/>
              <a:cxnLst/>
              <a:rect l="l" t="t" r="r" b="b"/>
              <a:pathLst>
                <a:path w="1490979" h="1490980">
                  <a:moveTo>
                    <a:pt x="0" y="745363"/>
                  </a:moveTo>
                  <a:lnTo>
                    <a:pt x="745363" y="1490726"/>
                  </a:lnTo>
                  <a:lnTo>
                    <a:pt x="1490738" y="745363"/>
                  </a:lnTo>
                  <a:lnTo>
                    <a:pt x="745363" y="0"/>
                  </a:lnTo>
                  <a:lnTo>
                    <a:pt x="0" y="745363"/>
                  </a:lnTo>
                  <a:close/>
                </a:path>
              </a:pathLst>
            </a:custGeom>
            <a:ln w="1268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5579814" y="1975872"/>
            <a:ext cx="11645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150" dirty="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sz="1400" b="1" spc="220" dirty="0">
                <a:solidFill>
                  <a:srgbClr val="231F20"/>
                </a:solidFill>
                <a:latin typeface="Calibri"/>
                <a:cs typeface="Calibri"/>
              </a:rPr>
              <a:t>onnect</a:t>
            </a:r>
            <a:r>
              <a:rPr sz="1400" b="1" spc="65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1400" b="1" spc="160" dirty="0">
                <a:solidFill>
                  <a:srgbClr val="231F20"/>
                </a:solidFill>
                <a:latin typeface="Calibri"/>
                <a:cs typeface="Calibri"/>
              </a:rPr>
              <a:t>on!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2352039" y="1832723"/>
            <a:ext cx="579120" cy="595630"/>
            <a:chOff x="2352039" y="1832723"/>
            <a:chExt cx="579120" cy="595630"/>
          </a:xfrm>
        </p:grpSpPr>
        <p:sp>
          <p:nvSpPr>
            <p:cNvPr id="34" name="object 34"/>
            <p:cNvSpPr/>
            <p:nvPr/>
          </p:nvSpPr>
          <p:spPr>
            <a:xfrm>
              <a:off x="2352039" y="2016161"/>
              <a:ext cx="373380" cy="228600"/>
            </a:xfrm>
            <a:custGeom>
              <a:avLst/>
              <a:gdLst/>
              <a:ahLst/>
              <a:cxnLst/>
              <a:rect l="l" t="t" r="r" b="b"/>
              <a:pathLst>
                <a:path w="373380" h="228600">
                  <a:moveTo>
                    <a:pt x="0" y="228600"/>
                  </a:moveTo>
                  <a:lnTo>
                    <a:pt x="373151" y="228600"/>
                  </a:lnTo>
                  <a:lnTo>
                    <a:pt x="373151" y="0"/>
                  </a:lnTo>
                  <a:lnTo>
                    <a:pt x="0" y="0"/>
                  </a:lnTo>
                  <a:lnTo>
                    <a:pt x="0" y="228600"/>
                  </a:lnTo>
                  <a:close/>
                </a:path>
              </a:pathLst>
            </a:custGeom>
            <a:solidFill>
              <a:srgbClr val="FDB9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610916" y="1832723"/>
              <a:ext cx="320675" cy="595630"/>
            </a:xfrm>
            <a:custGeom>
              <a:avLst/>
              <a:gdLst/>
              <a:ahLst/>
              <a:cxnLst/>
              <a:rect l="l" t="t" r="r" b="b"/>
              <a:pathLst>
                <a:path w="320675" h="595630">
                  <a:moveTo>
                    <a:pt x="0" y="0"/>
                  </a:moveTo>
                  <a:lnTo>
                    <a:pt x="0" y="595477"/>
                  </a:lnTo>
                  <a:lnTo>
                    <a:pt x="320243" y="2977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B9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4714240" y="1832723"/>
            <a:ext cx="579120" cy="595630"/>
            <a:chOff x="4714240" y="1832723"/>
            <a:chExt cx="579120" cy="595630"/>
          </a:xfrm>
        </p:grpSpPr>
        <p:sp>
          <p:nvSpPr>
            <p:cNvPr id="37" name="object 37"/>
            <p:cNvSpPr/>
            <p:nvPr/>
          </p:nvSpPr>
          <p:spPr>
            <a:xfrm>
              <a:off x="4714240" y="2016161"/>
              <a:ext cx="373380" cy="228600"/>
            </a:xfrm>
            <a:custGeom>
              <a:avLst/>
              <a:gdLst/>
              <a:ahLst/>
              <a:cxnLst/>
              <a:rect l="l" t="t" r="r" b="b"/>
              <a:pathLst>
                <a:path w="373379" h="228600">
                  <a:moveTo>
                    <a:pt x="0" y="228600"/>
                  </a:moveTo>
                  <a:lnTo>
                    <a:pt x="373151" y="228600"/>
                  </a:lnTo>
                  <a:lnTo>
                    <a:pt x="373151" y="0"/>
                  </a:lnTo>
                  <a:lnTo>
                    <a:pt x="0" y="0"/>
                  </a:lnTo>
                  <a:lnTo>
                    <a:pt x="0" y="228600"/>
                  </a:lnTo>
                  <a:close/>
                </a:path>
              </a:pathLst>
            </a:custGeom>
            <a:solidFill>
              <a:srgbClr val="FDB9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973116" y="1832723"/>
              <a:ext cx="320675" cy="595630"/>
            </a:xfrm>
            <a:custGeom>
              <a:avLst/>
              <a:gdLst/>
              <a:ahLst/>
              <a:cxnLst/>
              <a:rect l="l" t="t" r="r" b="b"/>
              <a:pathLst>
                <a:path w="320675" h="595630">
                  <a:moveTo>
                    <a:pt x="0" y="0"/>
                  </a:moveTo>
                  <a:lnTo>
                    <a:pt x="0" y="595477"/>
                  </a:lnTo>
                  <a:lnTo>
                    <a:pt x="320243" y="2977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B9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2138045" y="3063918"/>
            <a:ext cx="333946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1610" indent="-169545">
              <a:lnSpc>
                <a:spcPct val="100000"/>
              </a:lnSpc>
              <a:spcBef>
                <a:spcPts val="100"/>
              </a:spcBef>
              <a:buChar char="•"/>
              <a:tabLst>
                <a:tab pos="182245" algn="l"/>
              </a:tabLst>
            </a:pP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Make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easy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employer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to 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see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fit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job</a:t>
            </a:r>
            <a:endParaRPr sz="1000">
              <a:latin typeface="Arial"/>
              <a:cs typeface="Arial"/>
            </a:endParaRPr>
          </a:p>
          <a:p>
            <a:pPr marL="181610" indent="-169545">
              <a:lnSpc>
                <a:spcPct val="100000"/>
              </a:lnSpc>
              <a:buChar char="•"/>
              <a:tabLst>
                <a:tab pos="182245" algn="l"/>
              </a:tabLst>
            </a:pP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Do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not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assume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will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“know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what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mean”—be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specific</a:t>
            </a:r>
            <a:endParaRPr sz="1000">
              <a:latin typeface="Arial"/>
              <a:cs typeface="Arial"/>
            </a:endParaRPr>
          </a:p>
          <a:p>
            <a:pPr marL="181610" indent="-169545">
              <a:lnSpc>
                <a:spcPct val="100000"/>
              </a:lnSpc>
              <a:buChar char="•"/>
              <a:tabLst>
                <a:tab pos="182245" algn="l"/>
              </a:tabLst>
            </a:pP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Use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action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verbs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demonstrate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what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have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accomplished</a:t>
            </a:r>
            <a:endParaRPr sz="1000">
              <a:latin typeface="Arial"/>
              <a:cs typeface="Arial"/>
            </a:endParaRPr>
          </a:p>
          <a:p>
            <a:pPr marL="181610" indent="-169545">
              <a:lnSpc>
                <a:spcPct val="100000"/>
              </a:lnSpc>
              <a:buChar char="•"/>
              <a:tabLst>
                <a:tab pos="182245" algn="l"/>
              </a:tabLst>
            </a:pP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Use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job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posting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as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guideline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targeting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resume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72014" y="9591927"/>
            <a:ext cx="1238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65" dirty="0">
                <a:solidFill>
                  <a:srgbClr val="231F20"/>
                </a:solidFill>
                <a:latin typeface="Calibri"/>
                <a:cs typeface="Calibri"/>
              </a:rPr>
              <a:t>1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02627" y="9657866"/>
            <a:ext cx="15024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231F20"/>
                </a:solidFill>
                <a:latin typeface="Arial"/>
                <a:cs typeface="Arial"/>
                <a:hlinkClick r:id="rId2"/>
              </a:rPr>
              <a:t>www.riohondo.edu/career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-center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67882" y="1072081"/>
            <a:ext cx="4855210" cy="42468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289560">
              <a:lnSpc>
                <a:spcPct val="104200"/>
              </a:lnSpc>
              <a:spcBef>
                <a:spcPts val="40"/>
              </a:spcBef>
            </a:pPr>
            <a:r>
              <a:rPr sz="1200" spc="-85" dirty="0">
                <a:solidFill>
                  <a:srgbClr val="231F20"/>
                </a:solidFill>
                <a:latin typeface="Arial"/>
                <a:cs typeface="Arial"/>
              </a:rPr>
              <a:t>Many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students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80" dirty="0">
                <a:solidFill>
                  <a:srgbClr val="231F20"/>
                </a:solidFill>
                <a:latin typeface="Arial"/>
                <a:cs typeface="Arial"/>
              </a:rPr>
              <a:t>graduate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from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Arial"/>
                <a:cs typeface="Arial"/>
              </a:rPr>
              <a:t>college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without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90" dirty="0">
                <a:solidFill>
                  <a:srgbClr val="231F20"/>
                </a:solidFill>
                <a:latin typeface="Arial"/>
                <a:cs typeface="Arial"/>
              </a:rPr>
              <a:t>ever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taking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90" dirty="0">
                <a:solidFill>
                  <a:srgbClr val="231F20"/>
                </a:solidFill>
                <a:latin typeface="Arial"/>
                <a:cs typeface="Arial"/>
              </a:rPr>
              <a:t>advantage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their </a:t>
            </a:r>
            <a:r>
              <a:rPr sz="1200" spc="-3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school’s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80" dirty="0">
                <a:solidFill>
                  <a:srgbClr val="231F20"/>
                </a:solidFill>
                <a:latin typeface="Arial"/>
                <a:cs typeface="Arial"/>
              </a:rPr>
              <a:t>career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center.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90" dirty="0">
                <a:solidFill>
                  <a:srgbClr val="231F20"/>
                </a:solidFill>
                <a:latin typeface="Arial"/>
                <a:cs typeface="Arial"/>
              </a:rPr>
              <a:t>Yet,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outside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of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85" dirty="0">
                <a:solidFill>
                  <a:srgbClr val="231F20"/>
                </a:solidFill>
                <a:latin typeface="Arial"/>
                <a:cs typeface="Arial"/>
              </a:rPr>
              <a:t>academic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realm,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job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90" dirty="0">
                <a:solidFill>
                  <a:srgbClr val="231F20"/>
                </a:solidFill>
                <a:latin typeface="Arial"/>
                <a:cs typeface="Arial"/>
              </a:rPr>
              <a:t>seekers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90" dirty="0">
                <a:solidFill>
                  <a:srgbClr val="231F20"/>
                </a:solidFill>
                <a:latin typeface="Arial"/>
                <a:cs typeface="Arial"/>
              </a:rPr>
              <a:t>pay </a:t>
            </a:r>
            <a:r>
              <a:rPr sz="120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Arial"/>
                <a:cs typeface="Arial"/>
              </a:rPr>
              <a:t>hundreds,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05" dirty="0">
                <a:solidFill>
                  <a:srgbClr val="231F20"/>
                </a:solidFill>
                <a:latin typeface="Arial"/>
                <a:cs typeface="Arial"/>
              </a:rPr>
              <a:t>even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Arial"/>
                <a:cs typeface="Arial"/>
              </a:rPr>
              <a:t>thousands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of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dollars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very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00" dirty="0">
                <a:solidFill>
                  <a:srgbClr val="231F20"/>
                </a:solidFill>
                <a:latin typeface="Arial"/>
                <a:cs typeface="Arial"/>
              </a:rPr>
              <a:t>same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services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that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90" dirty="0">
                <a:solidFill>
                  <a:srgbClr val="231F20"/>
                </a:solidFill>
                <a:latin typeface="Arial"/>
                <a:cs typeface="Arial"/>
              </a:rPr>
              <a:t>are </a:t>
            </a:r>
            <a:r>
              <a:rPr sz="120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80" dirty="0">
                <a:solidFill>
                  <a:srgbClr val="231F20"/>
                </a:solidFill>
                <a:latin typeface="Arial"/>
                <a:cs typeface="Arial"/>
              </a:rPr>
              <a:t>available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students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cost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of tuition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9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fees.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4200"/>
              </a:lnSpc>
              <a:spcBef>
                <a:spcPts val="1200"/>
              </a:spcBef>
            </a:pPr>
            <a:r>
              <a:rPr sz="1200" spc="-11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200" spc="-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mission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200" spc="-7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200" spc="-95" dirty="0">
                <a:solidFill>
                  <a:srgbClr val="231F20"/>
                </a:solidFill>
                <a:latin typeface="Arial"/>
                <a:cs typeface="Arial"/>
              </a:rPr>
              <a:t>Center</a:t>
            </a:r>
            <a:r>
              <a:rPr sz="1200" spc="1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for </a:t>
            </a:r>
            <a:r>
              <a:rPr sz="1200" spc="-100" dirty="0">
                <a:solidFill>
                  <a:srgbClr val="231F20"/>
                </a:solidFill>
                <a:latin typeface="Arial"/>
                <a:cs typeface="Arial"/>
              </a:rPr>
              <a:t>Career</a:t>
            </a:r>
            <a:r>
              <a:rPr sz="1200" spc="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9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200" spc="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Re-Entry </a:t>
            </a:r>
            <a:r>
              <a:rPr sz="1200" spc="-70" dirty="0">
                <a:solidFill>
                  <a:srgbClr val="231F20"/>
                </a:solidFill>
                <a:latin typeface="Arial"/>
                <a:cs typeface="Arial"/>
              </a:rPr>
              <a:t>Services </a:t>
            </a:r>
            <a:r>
              <a:rPr sz="1200" spc="-130" dirty="0">
                <a:solidFill>
                  <a:srgbClr val="231F20"/>
                </a:solidFill>
                <a:latin typeface="Arial"/>
                <a:cs typeface="Arial"/>
              </a:rPr>
              <a:t>(CCRS)</a:t>
            </a:r>
            <a:r>
              <a:rPr sz="1200" spc="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at 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Rio </a:t>
            </a:r>
            <a:r>
              <a:rPr sz="12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90" dirty="0">
                <a:solidFill>
                  <a:srgbClr val="231F20"/>
                </a:solidFill>
                <a:latin typeface="Arial"/>
                <a:cs typeface="Arial"/>
              </a:rPr>
              <a:t>Hondo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90" dirty="0">
                <a:solidFill>
                  <a:srgbClr val="231F20"/>
                </a:solidFill>
                <a:latin typeface="Arial"/>
                <a:cs typeface="Arial"/>
              </a:rPr>
              <a:t>College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assist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individuals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Arial"/>
                <a:cs typeface="Arial"/>
              </a:rPr>
              <a:t>making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confident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80" dirty="0">
                <a:solidFill>
                  <a:srgbClr val="231F20"/>
                </a:solidFill>
                <a:latin typeface="Arial"/>
                <a:cs typeface="Arial"/>
              </a:rPr>
              <a:t>career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9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life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decisions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Arial"/>
                <a:cs typeface="Arial"/>
              </a:rPr>
              <a:t>by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providing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Arial"/>
                <a:cs typeface="Arial"/>
              </a:rPr>
              <a:t>them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with </a:t>
            </a:r>
            <a:r>
              <a:rPr sz="1200" spc="-70" dirty="0">
                <a:solidFill>
                  <a:srgbClr val="231F20"/>
                </a:solidFill>
                <a:latin typeface="Arial"/>
                <a:cs typeface="Arial"/>
              </a:rPr>
              <a:t>resources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9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80" dirty="0">
                <a:solidFill>
                  <a:srgbClr val="231F20"/>
                </a:solidFill>
                <a:latin typeface="Arial"/>
                <a:cs typeface="Arial"/>
              </a:rPr>
              <a:t>career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Arial"/>
                <a:cs typeface="Arial"/>
              </a:rPr>
              <a:t>counseling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services.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00" dirty="0">
                <a:solidFill>
                  <a:srgbClr val="231F20"/>
                </a:solidFill>
                <a:latin typeface="Arial"/>
                <a:cs typeface="Arial"/>
              </a:rPr>
              <a:t>Our </a:t>
            </a:r>
            <a:r>
              <a:rPr sz="1200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staff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85" dirty="0">
                <a:solidFill>
                  <a:srgbClr val="231F20"/>
                </a:solidFill>
                <a:latin typeface="Arial"/>
                <a:cs typeface="Arial"/>
              </a:rPr>
              <a:t>can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help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8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discover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goals,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85" dirty="0">
                <a:solidFill>
                  <a:srgbClr val="231F20"/>
                </a:solidFill>
                <a:latin typeface="Arial"/>
                <a:cs typeface="Arial"/>
              </a:rPr>
              <a:t>evaluate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Arial"/>
                <a:cs typeface="Arial"/>
              </a:rPr>
              <a:t>educational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9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80" dirty="0">
                <a:solidFill>
                  <a:srgbClr val="231F20"/>
                </a:solidFill>
                <a:latin typeface="Arial"/>
                <a:cs typeface="Arial"/>
              </a:rPr>
              <a:t>career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choices,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85" dirty="0">
                <a:solidFill>
                  <a:srgbClr val="231F20"/>
                </a:solidFill>
                <a:latin typeface="Arial"/>
                <a:cs typeface="Arial"/>
              </a:rPr>
              <a:t>develop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strong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resumes,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practice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interviewing,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9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much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Arial"/>
                <a:cs typeface="Arial"/>
              </a:rPr>
              <a:t>more.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50" dirty="0">
                <a:solidFill>
                  <a:srgbClr val="231F20"/>
                </a:solidFill>
                <a:latin typeface="Arial"/>
                <a:cs typeface="Arial"/>
              </a:rPr>
              <a:t>We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invite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8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200" spc="-3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85" dirty="0">
                <a:solidFill>
                  <a:srgbClr val="231F20"/>
                </a:solidFill>
                <a:latin typeface="Arial"/>
                <a:cs typeface="Arial"/>
              </a:rPr>
              <a:t>take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90" dirty="0">
                <a:solidFill>
                  <a:srgbClr val="231F20"/>
                </a:solidFill>
                <a:latin typeface="Arial"/>
                <a:cs typeface="Arial"/>
              </a:rPr>
              <a:t>advantage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individualized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Arial"/>
                <a:cs typeface="Arial"/>
              </a:rPr>
              <a:t>assistance,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workshops,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job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9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internship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 postings,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9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80" dirty="0">
                <a:solidFill>
                  <a:srgbClr val="231F20"/>
                </a:solidFill>
                <a:latin typeface="Arial"/>
                <a:cs typeface="Arial"/>
              </a:rPr>
              <a:t>career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library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that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90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80" dirty="0">
                <a:solidFill>
                  <a:srgbClr val="231F20"/>
                </a:solidFill>
                <a:latin typeface="Arial"/>
                <a:cs typeface="Arial"/>
              </a:rPr>
              <a:t>available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8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through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50" dirty="0">
                <a:solidFill>
                  <a:srgbClr val="231F20"/>
                </a:solidFill>
                <a:latin typeface="Arial"/>
                <a:cs typeface="Arial"/>
              </a:rPr>
              <a:t>CCRS.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50" dirty="0">
                <a:solidFill>
                  <a:srgbClr val="231F20"/>
                </a:solidFill>
                <a:latin typeface="Arial"/>
                <a:cs typeface="Arial"/>
              </a:rPr>
              <a:t>We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90" dirty="0">
                <a:solidFill>
                  <a:srgbClr val="231F20"/>
                </a:solidFill>
                <a:latin typeface="Arial"/>
                <a:cs typeface="Arial"/>
              </a:rPr>
              <a:t>are </a:t>
            </a:r>
            <a:r>
              <a:rPr sz="120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committed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fostering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05" dirty="0">
                <a:solidFill>
                  <a:srgbClr val="231F20"/>
                </a:solidFill>
                <a:latin typeface="Arial"/>
                <a:cs typeface="Arial"/>
              </a:rPr>
              <a:t>an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environment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80" dirty="0">
                <a:solidFill>
                  <a:srgbClr val="231F20"/>
                </a:solidFill>
                <a:latin typeface="Arial"/>
                <a:cs typeface="Arial"/>
              </a:rPr>
              <a:t>success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for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all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our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students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9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200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80" dirty="0">
                <a:solidFill>
                  <a:srgbClr val="231F20"/>
                </a:solidFill>
                <a:latin typeface="Arial"/>
                <a:cs typeface="Arial"/>
              </a:rPr>
              <a:t>realize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that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our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adult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learners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Arial"/>
                <a:cs typeface="Arial"/>
              </a:rPr>
              <a:t>enter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Arial"/>
                <a:cs typeface="Arial"/>
              </a:rPr>
              <a:t>college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1200" spc="-13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unique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set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200" spc="-80" dirty="0">
                <a:solidFill>
                  <a:srgbClr val="231F20"/>
                </a:solidFill>
                <a:latin typeface="Arial"/>
                <a:cs typeface="Arial"/>
              </a:rPr>
              <a:t>challenges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9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200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strengths.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1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95" dirty="0">
                <a:solidFill>
                  <a:srgbClr val="231F20"/>
                </a:solidFill>
                <a:latin typeface="Arial"/>
                <a:cs typeface="Arial"/>
              </a:rPr>
              <a:t>Center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for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00" dirty="0">
                <a:solidFill>
                  <a:srgbClr val="231F20"/>
                </a:solidFill>
                <a:latin typeface="Arial"/>
                <a:cs typeface="Arial"/>
              </a:rPr>
              <a:t>Career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9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Re-Entry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Arial"/>
                <a:cs typeface="Arial"/>
              </a:rPr>
              <a:t>Services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is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dedicated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helping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our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adult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learners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90" dirty="0">
                <a:solidFill>
                  <a:srgbClr val="231F20"/>
                </a:solidFill>
                <a:latin typeface="Arial"/>
                <a:cs typeface="Arial"/>
              </a:rPr>
              <a:t>succeed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through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provision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80" dirty="0">
                <a:solidFill>
                  <a:srgbClr val="231F20"/>
                </a:solidFill>
                <a:latin typeface="Arial"/>
                <a:cs typeface="Arial"/>
              </a:rPr>
              <a:t>comprehensive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Arial"/>
                <a:cs typeface="Arial"/>
              </a:rPr>
              <a:t>educational, 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200" spc="-80" dirty="0">
                <a:solidFill>
                  <a:srgbClr val="231F20"/>
                </a:solidFill>
                <a:latin typeface="Arial"/>
                <a:cs typeface="Arial"/>
              </a:rPr>
              <a:t>ou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200" spc="-14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li</a:t>
            </a:r>
            <a:r>
              <a:rPr sz="1200" spc="-7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200" spc="-8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, </a:t>
            </a:r>
            <a:r>
              <a:rPr sz="12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200" spc="-11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200" spc="-7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200" spc="-10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2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200" spc="-14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200" spc="4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200" spc="-13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  <a:p>
            <a:pPr marL="12700" marR="140335">
              <a:lnSpc>
                <a:spcPct val="187500"/>
              </a:lnSpc>
            </a:pP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Don’t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overlook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this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opportunity;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could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00" dirty="0">
                <a:solidFill>
                  <a:srgbClr val="231F20"/>
                </a:solidFill>
                <a:latin typeface="Arial"/>
                <a:cs typeface="Arial"/>
              </a:rPr>
              <a:t>mean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Arial"/>
                <a:cs typeface="Arial"/>
              </a:rPr>
              <a:t>passing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up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job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of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3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lifetime! </a:t>
            </a:r>
            <a:r>
              <a:rPr sz="1200" spc="-3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Sincerely,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sz="1200" spc="-11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95" dirty="0">
                <a:solidFill>
                  <a:srgbClr val="231F20"/>
                </a:solidFill>
                <a:latin typeface="Arial"/>
                <a:cs typeface="Arial"/>
              </a:rPr>
              <a:t>Center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00" dirty="0">
                <a:solidFill>
                  <a:srgbClr val="231F20"/>
                </a:solidFill>
                <a:latin typeface="Arial"/>
                <a:cs typeface="Arial"/>
              </a:rPr>
              <a:t>Career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9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Re-Entry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Arial"/>
                <a:cs typeface="Arial"/>
              </a:rPr>
              <a:t>Services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85" dirty="0">
                <a:solidFill>
                  <a:srgbClr val="231F20"/>
                </a:solidFill>
                <a:latin typeface="Arial"/>
                <a:cs typeface="Arial"/>
              </a:rPr>
              <a:t>team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87633" y="306678"/>
            <a:ext cx="239959" cy="23311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23699" y="306678"/>
            <a:ext cx="239959" cy="23311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14685" y="306671"/>
            <a:ext cx="239959" cy="23311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05661" y="306673"/>
            <a:ext cx="239959" cy="23311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96656" y="306675"/>
            <a:ext cx="239959" cy="233115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921769" y="224162"/>
            <a:ext cx="15481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60" dirty="0"/>
              <a:t>Welcome</a:t>
            </a: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27738" y="306678"/>
            <a:ext cx="239959" cy="23311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63805" y="306678"/>
            <a:ext cx="239959" cy="23311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54790" y="306672"/>
            <a:ext cx="239959" cy="23311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45767" y="306674"/>
            <a:ext cx="239959" cy="23311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36762" y="306676"/>
            <a:ext cx="239959" cy="233115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1692484" y="5858509"/>
            <a:ext cx="3870325" cy="3291840"/>
          </a:xfrm>
          <a:custGeom>
            <a:avLst/>
            <a:gdLst/>
            <a:ahLst/>
            <a:cxnLst/>
            <a:rect l="l" t="t" r="r" b="b"/>
            <a:pathLst>
              <a:path w="3870325" h="3291840">
                <a:moveTo>
                  <a:pt x="3705009" y="0"/>
                </a:moveTo>
                <a:lnTo>
                  <a:pt x="0" y="0"/>
                </a:lnTo>
                <a:lnTo>
                  <a:pt x="0" y="3126740"/>
                </a:lnTo>
                <a:lnTo>
                  <a:pt x="165100" y="3291840"/>
                </a:lnTo>
                <a:lnTo>
                  <a:pt x="3705009" y="3291840"/>
                </a:lnTo>
                <a:lnTo>
                  <a:pt x="3870109" y="3126740"/>
                </a:lnTo>
                <a:lnTo>
                  <a:pt x="3870109" y="165100"/>
                </a:lnTo>
                <a:lnTo>
                  <a:pt x="3705009" y="0"/>
                </a:lnTo>
                <a:close/>
              </a:path>
            </a:pathLst>
          </a:custGeom>
          <a:solidFill>
            <a:srgbClr val="FFD9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816279" y="5909967"/>
            <a:ext cx="3524885" cy="283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9480" marR="5080" indent="-907415">
              <a:lnSpc>
                <a:spcPct val="100000"/>
              </a:lnSpc>
              <a:spcBef>
                <a:spcPts val="100"/>
              </a:spcBef>
            </a:pPr>
            <a:r>
              <a:rPr sz="1400" b="1" spc="-195" dirty="0">
                <a:solidFill>
                  <a:srgbClr val="231F20"/>
                </a:solidFill>
                <a:latin typeface="Arial"/>
                <a:cs typeface="Arial"/>
              </a:rPr>
              <a:t>CENTER</a:t>
            </a:r>
            <a:r>
              <a:rPr sz="14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85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4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210" dirty="0">
                <a:solidFill>
                  <a:srgbClr val="231F20"/>
                </a:solidFill>
                <a:latin typeface="Arial"/>
                <a:cs typeface="Arial"/>
              </a:rPr>
              <a:t>CAREER</a:t>
            </a:r>
            <a:r>
              <a:rPr sz="14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8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4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55" dirty="0">
                <a:solidFill>
                  <a:srgbClr val="231F20"/>
                </a:solidFill>
                <a:latin typeface="Arial"/>
                <a:cs typeface="Arial"/>
              </a:rPr>
              <a:t>RE-ENT</a:t>
            </a:r>
            <a:r>
              <a:rPr sz="1400" b="1" spc="-21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400" b="1" spc="-1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4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50" dirty="0">
                <a:solidFill>
                  <a:srgbClr val="231F20"/>
                </a:solidFill>
                <a:latin typeface="Arial"/>
                <a:cs typeface="Arial"/>
              </a:rPr>
              <a:t>SERVICES  </a:t>
            </a:r>
            <a:r>
              <a:rPr sz="1400" b="1" spc="-204" dirty="0">
                <a:solidFill>
                  <a:srgbClr val="231F20"/>
                </a:solidFill>
                <a:latin typeface="Arial"/>
                <a:cs typeface="Arial"/>
              </a:rPr>
              <a:t>CON</a:t>
            </a:r>
            <a:r>
              <a:rPr sz="1400" b="1" spc="-25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400" b="1" spc="-210" dirty="0">
                <a:solidFill>
                  <a:srgbClr val="231F20"/>
                </a:solidFill>
                <a:latin typeface="Arial"/>
                <a:cs typeface="Arial"/>
              </a:rPr>
              <a:t>ACT</a:t>
            </a:r>
            <a:r>
              <a:rPr sz="14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231F20"/>
                </a:solidFill>
                <a:latin typeface="Arial"/>
                <a:cs typeface="Arial"/>
              </a:rPr>
              <a:t>INFORM</a:t>
            </a:r>
            <a:r>
              <a:rPr sz="1400" b="1" spc="-24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400" b="1" spc="-140" dirty="0">
                <a:solidFill>
                  <a:srgbClr val="231F20"/>
                </a:solidFill>
                <a:latin typeface="Arial"/>
                <a:cs typeface="Arial"/>
              </a:rPr>
              <a:t>TION</a:t>
            </a:r>
            <a:endParaRPr sz="1400">
              <a:latin typeface="Arial"/>
              <a:cs typeface="Arial"/>
            </a:endParaRPr>
          </a:p>
          <a:p>
            <a:pPr marL="89535" algn="ctr">
              <a:lnSpc>
                <a:spcPts val="1639"/>
              </a:lnSpc>
              <a:spcBef>
                <a:spcPts val="1120"/>
              </a:spcBef>
            </a:pPr>
            <a:r>
              <a:rPr sz="1400" spc="-1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400" spc="-1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4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70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r>
              <a:rPr sz="1400" spc="-75" dirty="0">
                <a:solidFill>
                  <a:srgbClr val="231F20"/>
                </a:solidFill>
                <a:latin typeface="Arial"/>
                <a:cs typeface="Arial"/>
              </a:rPr>
              <a:t>50</a:t>
            </a:r>
            <a:endParaRPr sz="1400">
              <a:latin typeface="Arial"/>
              <a:cs typeface="Arial"/>
            </a:endParaRPr>
          </a:p>
          <a:p>
            <a:pPr marL="88900" algn="ctr">
              <a:lnSpc>
                <a:spcPts val="1600"/>
              </a:lnSpc>
            </a:pPr>
            <a:r>
              <a:rPr sz="1400" spc="-30" dirty="0">
                <a:solidFill>
                  <a:srgbClr val="231F20"/>
                </a:solidFill>
                <a:latin typeface="Arial"/>
                <a:cs typeface="Arial"/>
              </a:rPr>
              <a:t>(</a:t>
            </a:r>
            <a:r>
              <a:rPr sz="1400" spc="-70" dirty="0">
                <a:solidFill>
                  <a:srgbClr val="231F20"/>
                </a:solidFill>
                <a:latin typeface="Arial"/>
                <a:cs typeface="Arial"/>
              </a:rPr>
              <a:t>5</a:t>
            </a:r>
            <a:r>
              <a:rPr sz="1400" spc="-80" dirty="0">
                <a:solidFill>
                  <a:srgbClr val="231F20"/>
                </a:solidFill>
                <a:latin typeface="Arial"/>
                <a:cs typeface="Arial"/>
              </a:rPr>
              <a:t>6</a:t>
            </a:r>
            <a:r>
              <a:rPr sz="1400" spc="-120" dirty="0">
                <a:solidFill>
                  <a:srgbClr val="231F20"/>
                </a:solidFill>
                <a:latin typeface="Arial"/>
                <a:cs typeface="Arial"/>
              </a:rPr>
              <a:t>2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)</a:t>
            </a:r>
            <a:r>
              <a:rPr sz="14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231F20"/>
                </a:solidFill>
                <a:latin typeface="Arial"/>
                <a:cs typeface="Arial"/>
              </a:rPr>
              <a:t>9</a:t>
            </a:r>
            <a:r>
              <a:rPr sz="1400" spc="-70" dirty="0">
                <a:solidFill>
                  <a:srgbClr val="231F20"/>
                </a:solidFill>
                <a:latin typeface="Arial"/>
                <a:cs typeface="Arial"/>
              </a:rPr>
              <a:t>0</a:t>
            </a:r>
            <a:r>
              <a:rPr sz="1400" spc="-65" dirty="0">
                <a:solidFill>
                  <a:srgbClr val="231F20"/>
                </a:solidFill>
                <a:latin typeface="Arial"/>
                <a:cs typeface="Arial"/>
              </a:rPr>
              <a:t>8</a:t>
            </a:r>
            <a:r>
              <a:rPr sz="1400" spc="-30" dirty="0">
                <a:solidFill>
                  <a:srgbClr val="231F20"/>
                </a:solidFill>
                <a:latin typeface="Arial"/>
                <a:cs typeface="Arial"/>
              </a:rPr>
              <a:t>-3</a:t>
            </a:r>
            <a:r>
              <a:rPr sz="1400" spc="-70" dirty="0">
                <a:solidFill>
                  <a:srgbClr val="231F20"/>
                </a:solidFill>
                <a:latin typeface="Arial"/>
                <a:cs typeface="Arial"/>
              </a:rPr>
              <a:t>4</a:t>
            </a:r>
            <a:r>
              <a:rPr sz="1400" spc="-90" dirty="0">
                <a:solidFill>
                  <a:srgbClr val="231F20"/>
                </a:solidFill>
                <a:latin typeface="Arial"/>
                <a:cs typeface="Arial"/>
              </a:rPr>
              <a:t>0</a:t>
            </a:r>
            <a:r>
              <a:rPr sz="1400" spc="-80" dirty="0">
                <a:solidFill>
                  <a:srgbClr val="231F20"/>
                </a:solidFill>
                <a:latin typeface="Arial"/>
                <a:cs typeface="Arial"/>
              </a:rPr>
              <a:t>7</a:t>
            </a:r>
            <a:endParaRPr sz="1400">
              <a:latin typeface="Arial"/>
              <a:cs typeface="Arial"/>
            </a:endParaRPr>
          </a:p>
          <a:p>
            <a:pPr marL="88900" algn="ctr">
              <a:lnSpc>
                <a:spcPts val="1639"/>
              </a:lnSpc>
            </a:pPr>
            <a:r>
              <a:rPr sz="1400" spc="-80" dirty="0">
                <a:solidFill>
                  <a:srgbClr val="231F20"/>
                </a:solidFill>
                <a:latin typeface="Arial"/>
                <a:cs typeface="Arial"/>
                <a:hlinkClick r:id="rId2"/>
              </a:rPr>
              <a:t>www.riohondo.edu/career</a:t>
            </a:r>
            <a:r>
              <a:rPr sz="1400" spc="-80" dirty="0">
                <a:solidFill>
                  <a:srgbClr val="231F20"/>
                </a:solidFill>
                <a:latin typeface="Arial"/>
                <a:cs typeface="Arial"/>
              </a:rPr>
              <a:t>-center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00">
              <a:latin typeface="Arial"/>
              <a:cs typeface="Arial"/>
            </a:endParaRPr>
          </a:p>
          <a:p>
            <a:pPr marL="1019175" marR="1086485">
              <a:lnSpc>
                <a:spcPts val="1600"/>
              </a:lnSpc>
              <a:spcBef>
                <a:spcPts val="1285"/>
              </a:spcBef>
            </a:pPr>
            <a:r>
              <a:rPr sz="1400" spc="-22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400" spc="-8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400" spc="-1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400" spc="-9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400" spc="-8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4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8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400" spc="-8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4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9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400" spc="-8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4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24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400" spc="-75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4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400" spc="4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400" spc="-5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400" spc="-12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r  </a:t>
            </a:r>
            <a:r>
              <a:rPr sz="1400" spc="-140" dirty="0">
                <a:solidFill>
                  <a:srgbClr val="231F20"/>
                </a:solidFill>
                <a:latin typeface="Arial"/>
                <a:cs typeface="Arial"/>
              </a:rPr>
              <a:t>@RHCCareerCenter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00">
              <a:latin typeface="Arial"/>
              <a:cs typeface="Arial"/>
            </a:endParaRPr>
          </a:p>
          <a:p>
            <a:pPr marL="1019175">
              <a:lnSpc>
                <a:spcPts val="1639"/>
              </a:lnSpc>
              <a:spcBef>
                <a:spcPts val="1125"/>
              </a:spcBef>
            </a:pPr>
            <a:r>
              <a:rPr sz="1400" spc="-22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400" spc="-1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400" spc="-8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400" spc="-8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4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90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400" spc="-7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4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9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400" spc="-8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4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22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400" spc="-16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400" spc="-7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400" spc="-17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400" spc="-85" dirty="0">
                <a:solidFill>
                  <a:srgbClr val="231F20"/>
                </a:solidFill>
                <a:latin typeface="Arial"/>
                <a:cs typeface="Arial"/>
              </a:rPr>
              <a:t>book</a:t>
            </a:r>
            <a:endParaRPr sz="1400">
              <a:latin typeface="Arial"/>
              <a:cs typeface="Arial"/>
            </a:endParaRPr>
          </a:p>
          <a:p>
            <a:pPr marL="1019175">
              <a:lnSpc>
                <a:spcPts val="1639"/>
              </a:lnSpc>
            </a:pPr>
            <a:r>
              <a:rPr sz="1400" spc="-17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400" spc="-8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4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6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400" spc="-9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400" spc="-8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400" spc="-9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400" spc="-8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4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23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400" spc="-8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400" spc="-1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400" spc="-16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400" spc="-8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400" spc="-16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4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22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400" spc="-17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400" spc="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400" spc="-15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400" spc="-17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4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229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400" spc="-16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400" spc="-7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400" spc="-5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400" spc="-12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057400" y="7395209"/>
            <a:ext cx="645795" cy="1470660"/>
            <a:chOff x="2057400" y="7395209"/>
            <a:chExt cx="645795" cy="1470660"/>
          </a:xfrm>
        </p:grpSpPr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59876" y="8233346"/>
              <a:ext cx="630034" cy="630046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057400" y="8230869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529170" y="0"/>
                  </a:moveTo>
                  <a:lnTo>
                    <a:pt x="105841" y="0"/>
                  </a:lnTo>
                  <a:lnTo>
                    <a:pt x="64749" y="8352"/>
                  </a:lnTo>
                  <a:lnTo>
                    <a:pt x="31094" y="31094"/>
                  </a:lnTo>
                  <a:lnTo>
                    <a:pt x="8352" y="64749"/>
                  </a:lnTo>
                  <a:lnTo>
                    <a:pt x="0" y="105841"/>
                  </a:lnTo>
                  <a:lnTo>
                    <a:pt x="0" y="529158"/>
                  </a:lnTo>
                  <a:lnTo>
                    <a:pt x="8352" y="570266"/>
                  </a:lnTo>
                  <a:lnTo>
                    <a:pt x="31094" y="603919"/>
                  </a:lnTo>
                  <a:lnTo>
                    <a:pt x="64749" y="626652"/>
                  </a:lnTo>
                  <a:lnTo>
                    <a:pt x="105841" y="634999"/>
                  </a:lnTo>
                  <a:lnTo>
                    <a:pt x="529170" y="634999"/>
                  </a:lnTo>
                  <a:lnTo>
                    <a:pt x="553617" y="630034"/>
                  </a:lnTo>
                  <a:lnTo>
                    <a:pt x="105841" y="630034"/>
                  </a:lnTo>
                  <a:lnTo>
                    <a:pt x="66610" y="622093"/>
                  </a:lnTo>
                  <a:lnTo>
                    <a:pt x="34537" y="600451"/>
                  </a:lnTo>
                  <a:lnTo>
                    <a:pt x="12894" y="568381"/>
                  </a:lnTo>
                  <a:lnTo>
                    <a:pt x="4953" y="529158"/>
                  </a:lnTo>
                  <a:lnTo>
                    <a:pt x="4953" y="105841"/>
                  </a:lnTo>
                  <a:lnTo>
                    <a:pt x="12894" y="66618"/>
                  </a:lnTo>
                  <a:lnTo>
                    <a:pt x="34537" y="34548"/>
                  </a:lnTo>
                  <a:lnTo>
                    <a:pt x="66610" y="12906"/>
                  </a:lnTo>
                  <a:lnTo>
                    <a:pt x="105841" y="4965"/>
                  </a:lnTo>
                  <a:lnTo>
                    <a:pt x="553602" y="4965"/>
                  </a:lnTo>
                  <a:lnTo>
                    <a:pt x="529170" y="0"/>
                  </a:lnTo>
                  <a:close/>
                </a:path>
                <a:path w="635000" h="635000">
                  <a:moveTo>
                    <a:pt x="553602" y="4965"/>
                  </a:moveTo>
                  <a:lnTo>
                    <a:pt x="529170" y="4965"/>
                  </a:lnTo>
                  <a:lnTo>
                    <a:pt x="568392" y="12906"/>
                  </a:lnTo>
                  <a:lnTo>
                    <a:pt x="600457" y="34548"/>
                  </a:lnTo>
                  <a:lnTo>
                    <a:pt x="622095" y="66618"/>
                  </a:lnTo>
                  <a:lnTo>
                    <a:pt x="630034" y="105841"/>
                  </a:lnTo>
                  <a:lnTo>
                    <a:pt x="630034" y="529158"/>
                  </a:lnTo>
                  <a:lnTo>
                    <a:pt x="622095" y="568381"/>
                  </a:lnTo>
                  <a:lnTo>
                    <a:pt x="600457" y="600451"/>
                  </a:lnTo>
                  <a:lnTo>
                    <a:pt x="568392" y="622093"/>
                  </a:lnTo>
                  <a:lnTo>
                    <a:pt x="529170" y="630034"/>
                  </a:lnTo>
                  <a:lnTo>
                    <a:pt x="553617" y="630034"/>
                  </a:lnTo>
                  <a:lnTo>
                    <a:pt x="570266" y="626652"/>
                  </a:lnTo>
                  <a:lnTo>
                    <a:pt x="603916" y="603919"/>
                  </a:lnTo>
                  <a:lnTo>
                    <a:pt x="626650" y="570266"/>
                  </a:lnTo>
                  <a:lnTo>
                    <a:pt x="635000" y="529158"/>
                  </a:lnTo>
                  <a:lnTo>
                    <a:pt x="635000" y="105841"/>
                  </a:lnTo>
                  <a:lnTo>
                    <a:pt x="626650" y="64749"/>
                  </a:lnTo>
                  <a:lnTo>
                    <a:pt x="603916" y="31094"/>
                  </a:lnTo>
                  <a:lnTo>
                    <a:pt x="570266" y="8352"/>
                  </a:lnTo>
                  <a:lnTo>
                    <a:pt x="553602" y="4965"/>
                  </a:lnTo>
                  <a:close/>
                </a:path>
              </a:pathLst>
            </a:custGeom>
            <a:solidFill>
              <a:srgbClr val="405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62365" y="8667432"/>
              <a:ext cx="625068" cy="3968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062353" y="8707119"/>
              <a:ext cx="625475" cy="154305"/>
            </a:xfrm>
            <a:custGeom>
              <a:avLst/>
              <a:gdLst/>
              <a:ahLst/>
              <a:cxnLst/>
              <a:rect l="l" t="t" r="r" b="b"/>
              <a:pathLst>
                <a:path w="625475" h="154304">
                  <a:moveTo>
                    <a:pt x="625081" y="0"/>
                  </a:moveTo>
                  <a:lnTo>
                    <a:pt x="0" y="0"/>
                  </a:lnTo>
                  <a:lnTo>
                    <a:pt x="0" y="19850"/>
                  </a:lnTo>
                  <a:lnTo>
                    <a:pt x="0" y="52908"/>
                  </a:lnTo>
                  <a:lnTo>
                    <a:pt x="7937" y="92138"/>
                  </a:lnTo>
                  <a:lnTo>
                    <a:pt x="29578" y="124206"/>
                  </a:lnTo>
                  <a:lnTo>
                    <a:pt x="61658" y="145846"/>
                  </a:lnTo>
                  <a:lnTo>
                    <a:pt x="100888" y="153784"/>
                  </a:lnTo>
                  <a:lnTo>
                    <a:pt x="524217" y="153784"/>
                  </a:lnTo>
                  <a:lnTo>
                    <a:pt x="563435" y="145846"/>
                  </a:lnTo>
                  <a:lnTo>
                    <a:pt x="595503" y="124206"/>
                  </a:lnTo>
                  <a:lnTo>
                    <a:pt x="617131" y="92138"/>
                  </a:lnTo>
                  <a:lnTo>
                    <a:pt x="625081" y="52908"/>
                  </a:lnTo>
                  <a:lnTo>
                    <a:pt x="625081" y="19850"/>
                  </a:lnTo>
                  <a:lnTo>
                    <a:pt x="625081" y="12"/>
                  </a:lnTo>
                  <a:close/>
                </a:path>
              </a:pathLst>
            </a:custGeom>
            <a:solidFill>
              <a:srgbClr val="3C5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95525" y="8349932"/>
              <a:ext cx="277812" cy="51593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57400" y="8230869"/>
              <a:ext cx="635000" cy="63499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77237" y="8250719"/>
              <a:ext cx="595312" cy="10584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57400" y="7395209"/>
              <a:ext cx="645406" cy="64540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77580" y="7415390"/>
              <a:ext cx="605053" cy="107568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2158319" y="7539102"/>
              <a:ext cx="461009" cy="374650"/>
            </a:xfrm>
            <a:custGeom>
              <a:avLst/>
              <a:gdLst/>
              <a:ahLst/>
              <a:cxnLst/>
              <a:rect l="l" t="t" r="r" b="b"/>
              <a:pathLst>
                <a:path w="461010" h="374650">
                  <a:moveTo>
                    <a:pt x="318985" y="0"/>
                  </a:moveTo>
                  <a:lnTo>
                    <a:pt x="282188" y="7427"/>
                  </a:lnTo>
                  <a:lnTo>
                    <a:pt x="252137" y="27682"/>
                  </a:lnTo>
                  <a:lnTo>
                    <a:pt x="231876" y="57725"/>
                  </a:lnTo>
                  <a:lnTo>
                    <a:pt x="224447" y="94513"/>
                  </a:lnTo>
                  <a:lnTo>
                    <a:pt x="224447" y="101930"/>
                  </a:lnTo>
                  <a:lnTo>
                    <a:pt x="225285" y="109143"/>
                  </a:lnTo>
                  <a:lnTo>
                    <a:pt x="226898" y="116052"/>
                  </a:lnTo>
                  <a:lnTo>
                    <a:pt x="180943" y="109760"/>
                  </a:lnTo>
                  <a:lnTo>
                    <a:pt x="137805" y="96060"/>
                  </a:lnTo>
                  <a:lnTo>
                    <a:pt x="98162" y="75630"/>
                  </a:lnTo>
                  <a:lnTo>
                    <a:pt x="62690" y="49150"/>
                  </a:lnTo>
                  <a:lnTo>
                    <a:pt x="32067" y="17297"/>
                  </a:lnTo>
                  <a:lnTo>
                    <a:pt x="26640" y="28175"/>
                  </a:lnTo>
                  <a:lnTo>
                    <a:pt x="22625" y="39797"/>
                  </a:lnTo>
                  <a:lnTo>
                    <a:pt x="20133" y="52049"/>
                  </a:lnTo>
                  <a:lnTo>
                    <a:pt x="19278" y="64820"/>
                  </a:lnTo>
                  <a:lnTo>
                    <a:pt x="22282" y="88563"/>
                  </a:lnTo>
                  <a:lnTo>
                    <a:pt x="30792" y="110097"/>
                  </a:lnTo>
                  <a:lnTo>
                    <a:pt x="44058" y="128662"/>
                  </a:lnTo>
                  <a:lnTo>
                    <a:pt x="61328" y="143497"/>
                  </a:lnTo>
                  <a:lnTo>
                    <a:pt x="49893" y="142435"/>
                  </a:lnTo>
                  <a:lnTo>
                    <a:pt x="38887" y="140052"/>
                  </a:lnTo>
                  <a:lnTo>
                    <a:pt x="28395" y="136435"/>
                  </a:lnTo>
                  <a:lnTo>
                    <a:pt x="18503" y="131673"/>
                  </a:lnTo>
                  <a:lnTo>
                    <a:pt x="24269" y="165442"/>
                  </a:lnTo>
                  <a:lnTo>
                    <a:pt x="40197" y="193124"/>
                  </a:lnTo>
                  <a:lnTo>
                    <a:pt x="64232" y="213845"/>
                  </a:lnTo>
                  <a:lnTo>
                    <a:pt x="94322" y="225552"/>
                  </a:lnTo>
                  <a:lnTo>
                    <a:pt x="86398" y="227711"/>
                  </a:lnTo>
                  <a:lnTo>
                    <a:pt x="78041" y="228866"/>
                  </a:lnTo>
                  <a:lnTo>
                    <a:pt x="63334" y="228866"/>
                  </a:lnTo>
                  <a:lnTo>
                    <a:pt x="57403" y="228269"/>
                  </a:lnTo>
                  <a:lnTo>
                    <a:pt x="51638" y="227164"/>
                  </a:lnTo>
                  <a:lnTo>
                    <a:pt x="64692" y="253158"/>
                  </a:lnTo>
                  <a:lnTo>
                    <a:pt x="84788" y="273785"/>
                  </a:lnTo>
                  <a:lnTo>
                    <a:pt x="110384" y="287513"/>
                  </a:lnTo>
                  <a:lnTo>
                    <a:pt x="139941" y="292811"/>
                  </a:lnTo>
                  <a:lnTo>
                    <a:pt x="114173" y="309827"/>
                  </a:lnTo>
                  <a:lnTo>
                    <a:pt x="85713" y="322548"/>
                  </a:lnTo>
                  <a:lnTo>
                    <a:pt x="55018" y="330515"/>
                  </a:lnTo>
                  <a:lnTo>
                    <a:pt x="22542" y="333273"/>
                  </a:lnTo>
                  <a:lnTo>
                    <a:pt x="14909" y="333273"/>
                  </a:lnTo>
                  <a:lnTo>
                    <a:pt x="7391" y="332828"/>
                  </a:lnTo>
                  <a:lnTo>
                    <a:pt x="0" y="331952"/>
                  </a:lnTo>
                  <a:lnTo>
                    <a:pt x="32776" y="349904"/>
                  </a:lnTo>
                  <a:lnTo>
                    <a:pt x="68113" y="363245"/>
                  </a:lnTo>
                  <a:lnTo>
                    <a:pt x="105616" y="371557"/>
                  </a:lnTo>
                  <a:lnTo>
                    <a:pt x="144894" y="374421"/>
                  </a:lnTo>
                  <a:lnTo>
                    <a:pt x="199908" y="369310"/>
                  </a:lnTo>
                  <a:lnTo>
                    <a:pt x="248951" y="354873"/>
                  </a:lnTo>
                  <a:lnTo>
                    <a:pt x="291890" y="332453"/>
                  </a:lnTo>
                  <a:lnTo>
                    <a:pt x="328591" y="303392"/>
                  </a:lnTo>
                  <a:lnTo>
                    <a:pt x="358919" y="269033"/>
                  </a:lnTo>
                  <a:lnTo>
                    <a:pt x="382741" y="230719"/>
                  </a:lnTo>
                  <a:lnTo>
                    <a:pt x="399923" y="189792"/>
                  </a:lnTo>
                  <a:lnTo>
                    <a:pt x="410330" y="147596"/>
                  </a:lnTo>
                  <a:lnTo>
                    <a:pt x="413829" y="105473"/>
                  </a:lnTo>
                  <a:lnTo>
                    <a:pt x="413562" y="93256"/>
                  </a:lnTo>
                  <a:lnTo>
                    <a:pt x="426940" y="82649"/>
                  </a:lnTo>
                  <a:lnTo>
                    <a:pt x="439318" y="70894"/>
                  </a:lnTo>
                  <a:lnTo>
                    <a:pt x="450610" y="58087"/>
                  </a:lnTo>
                  <a:lnTo>
                    <a:pt x="460730" y="44323"/>
                  </a:lnTo>
                  <a:lnTo>
                    <a:pt x="447784" y="49499"/>
                  </a:lnTo>
                  <a:lnTo>
                    <a:pt x="434398" y="53727"/>
                  </a:lnTo>
                  <a:lnTo>
                    <a:pt x="420605" y="56974"/>
                  </a:lnTo>
                  <a:lnTo>
                    <a:pt x="406438" y="59207"/>
                  </a:lnTo>
                  <a:lnTo>
                    <a:pt x="420174" y="49199"/>
                  </a:lnTo>
                  <a:lnTo>
                    <a:pt x="431892" y="36944"/>
                  </a:lnTo>
                  <a:lnTo>
                    <a:pt x="441271" y="22745"/>
                  </a:lnTo>
                  <a:lnTo>
                    <a:pt x="447992" y="6908"/>
                  </a:lnTo>
                  <a:lnTo>
                    <a:pt x="433938" y="14466"/>
                  </a:lnTo>
                  <a:lnTo>
                    <a:pt x="419211" y="20848"/>
                  </a:lnTo>
                  <a:lnTo>
                    <a:pt x="403869" y="25995"/>
                  </a:lnTo>
                  <a:lnTo>
                    <a:pt x="387972" y="29845"/>
                  </a:lnTo>
                  <a:lnTo>
                    <a:pt x="373739" y="17434"/>
                  </a:lnTo>
                  <a:lnTo>
                    <a:pt x="357203" y="8035"/>
                  </a:lnTo>
                  <a:lnTo>
                    <a:pt x="338805" y="2080"/>
                  </a:lnTo>
                  <a:lnTo>
                    <a:pt x="318985" y="0"/>
                  </a:lnTo>
                  <a:close/>
                </a:path>
              </a:pathLst>
            </a:custGeom>
            <a:solidFill>
              <a:srgbClr val="2666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149737" y="7527252"/>
              <a:ext cx="461009" cy="374650"/>
            </a:xfrm>
            <a:custGeom>
              <a:avLst/>
              <a:gdLst/>
              <a:ahLst/>
              <a:cxnLst/>
              <a:rect l="l" t="t" r="r" b="b"/>
              <a:pathLst>
                <a:path w="461010" h="374650">
                  <a:moveTo>
                    <a:pt x="318973" y="0"/>
                  </a:moveTo>
                  <a:lnTo>
                    <a:pt x="282182" y="7427"/>
                  </a:lnTo>
                  <a:lnTo>
                    <a:pt x="252136" y="27682"/>
                  </a:lnTo>
                  <a:lnTo>
                    <a:pt x="231876" y="57725"/>
                  </a:lnTo>
                  <a:lnTo>
                    <a:pt x="224447" y="94513"/>
                  </a:lnTo>
                  <a:lnTo>
                    <a:pt x="224447" y="101930"/>
                  </a:lnTo>
                  <a:lnTo>
                    <a:pt x="225285" y="109143"/>
                  </a:lnTo>
                  <a:lnTo>
                    <a:pt x="226898" y="116052"/>
                  </a:lnTo>
                  <a:lnTo>
                    <a:pt x="180943" y="109760"/>
                  </a:lnTo>
                  <a:lnTo>
                    <a:pt x="137805" y="96060"/>
                  </a:lnTo>
                  <a:lnTo>
                    <a:pt x="98162" y="75630"/>
                  </a:lnTo>
                  <a:lnTo>
                    <a:pt x="62690" y="49150"/>
                  </a:lnTo>
                  <a:lnTo>
                    <a:pt x="32067" y="17297"/>
                  </a:lnTo>
                  <a:lnTo>
                    <a:pt x="26640" y="28175"/>
                  </a:lnTo>
                  <a:lnTo>
                    <a:pt x="22625" y="39797"/>
                  </a:lnTo>
                  <a:lnTo>
                    <a:pt x="20133" y="52049"/>
                  </a:lnTo>
                  <a:lnTo>
                    <a:pt x="19278" y="64820"/>
                  </a:lnTo>
                  <a:lnTo>
                    <a:pt x="22282" y="88563"/>
                  </a:lnTo>
                  <a:lnTo>
                    <a:pt x="30792" y="110097"/>
                  </a:lnTo>
                  <a:lnTo>
                    <a:pt x="44058" y="128662"/>
                  </a:lnTo>
                  <a:lnTo>
                    <a:pt x="61328" y="143497"/>
                  </a:lnTo>
                  <a:lnTo>
                    <a:pt x="49893" y="142435"/>
                  </a:lnTo>
                  <a:lnTo>
                    <a:pt x="38887" y="140052"/>
                  </a:lnTo>
                  <a:lnTo>
                    <a:pt x="28395" y="136435"/>
                  </a:lnTo>
                  <a:lnTo>
                    <a:pt x="18503" y="131673"/>
                  </a:lnTo>
                  <a:lnTo>
                    <a:pt x="24269" y="165442"/>
                  </a:lnTo>
                  <a:lnTo>
                    <a:pt x="40197" y="193124"/>
                  </a:lnTo>
                  <a:lnTo>
                    <a:pt x="64232" y="213845"/>
                  </a:lnTo>
                  <a:lnTo>
                    <a:pt x="94322" y="225552"/>
                  </a:lnTo>
                  <a:lnTo>
                    <a:pt x="86398" y="227711"/>
                  </a:lnTo>
                  <a:lnTo>
                    <a:pt x="78041" y="228866"/>
                  </a:lnTo>
                  <a:lnTo>
                    <a:pt x="63334" y="228866"/>
                  </a:lnTo>
                  <a:lnTo>
                    <a:pt x="57403" y="228269"/>
                  </a:lnTo>
                  <a:lnTo>
                    <a:pt x="51638" y="227164"/>
                  </a:lnTo>
                  <a:lnTo>
                    <a:pt x="64692" y="253158"/>
                  </a:lnTo>
                  <a:lnTo>
                    <a:pt x="84788" y="273785"/>
                  </a:lnTo>
                  <a:lnTo>
                    <a:pt x="110384" y="287513"/>
                  </a:lnTo>
                  <a:lnTo>
                    <a:pt x="139941" y="292811"/>
                  </a:lnTo>
                  <a:lnTo>
                    <a:pt x="114173" y="309827"/>
                  </a:lnTo>
                  <a:lnTo>
                    <a:pt x="85713" y="322548"/>
                  </a:lnTo>
                  <a:lnTo>
                    <a:pt x="55018" y="330515"/>
                  </a:lnTo>
                  <a:lnTo>
                    <a:pt x="22542" y="333273"/>
                  </a:lnTo>
                  <a:lnTo>
                    <a:pt x="14909" y="333273"/>
                  </a:lnTo>
                  <a:lnTo>
                    <a:pt x="7391" y="332828"/>
                  </a:lnTo>
                  <a:lnTo>
                    <a:pt x="0" y="331952"/>
                  </a:lnTo>
                  <a:lnTo>
                    <a:pt x="32776" y="349904"/>
                  </a:lnTo>
                  <a:lnTo>
                    <a:pt x="68113" y="363245"/>
                  </a:lnTo>
                  <a:lnTo>
                    <a:pt x="105616" y="371557"/>
                  </a:lnTo>
                  <a:lnTo>
                    <a:pt x="144894" y="374421"/>
                  </a:lnTo>
                  <a:lnTo>
                    <a:pt x="199908" y="369310"/>
                  </a:lnTo>
                  <a:lnTo>
                    <a:pt x="248951" y="354873"/>
                  </a:lnTo>
                  <a:lnTo>
                    <a:pt x="291890" y="332453"/>
                  </a:lnTo>
                  <a:lnTo>
                    <a:pt x="328591" y="303392"/>
                  </a:lnTo>
                  <a:lnTo>
                    <a:pt x="358919" y="269033"/>
                  </a:lnTo>
                  <a:lnTo>
                    <a:pt x="382741" y="230719"/>
                  </a:lnTo>
                  <a:lnTo>
                    <a:pt x="399923" y="189792"/>
                  </a:lnTo>
                  <a:lnTo>
                    <a:pt x="410330" y="147596"/>
                  </a:lnTo>
                  <a:lnTo>
                    <a:pt x="413829" y="105473"/>
                  </a:lnTo>
                  <a:lnTo>
                    <a:pt x="413562" y="93256"/>
                  </a:lnTo>
                  <a:lnTo>
                    <a:pt x="426940" y="82649"/>
                  </a:lnTo>
                  <a:lnTo>
                    <a:pt x="439318" y="70894"/>
                  </a:lnTo>
                  <a:lnTo>
                    <a:pt x="450610" y="58087"/>
                  </a:lnTo>
                  <a:lnTo>
                    <a:pt x="460730" y="44323"/>
                  </a:lnTo>
                  <a:lnTo>
                    <a:pt x="447784" y="49499"/>
                  </a:lnTo>
                  <a:lnTo>
                    <a:pt x="434398" y="53727"/>
                  </a:lnTo>
                  <a:lnTo>
                    <a:pt x="420605" y="56974"/>
                  </a:lnTo>
                  <a:lnTo>
                    <a:pt x="406438" y="59207"/>
                  </a:lnTo>
                  <a:lnTo>
                    <a:pt x="420174" y="49199"/>
                  </a:lnTo>
                  <a:lnTo>
                    <a:pt x="431892" y="36944"/>
                  </a:lnTo>
                  <a:lnTo>
                    <a:pt x="441271" y="22745"/>
                  </a:lnTo>
                  <a:lnTo>
                    <a:pt x="447992" y="6908"/>
                  </a:lnTo>
                  <a:lnTo>
                    <a:pt x="433938" y="14466"/>
                  </a:lnTo>
                  <a:lnTo>
                    <a:pt x="419211" y="20848"/>
                  </a:lnTo>
                  <a:lnTo>
                    <a:pt x="403869" y="25995"/>
                  </a:lnTo>
                  <a:lnTo>
                    <a:pt x="387972" y="29845"/>
                  </a:lnTo>
                  <a:lnTo>
                    <a:pt x="373738" y="17434"/>
                  </a:lnTo>
                  <a:lnTo>
                    <a:pt x="357201" y="8035"/>
                  </a:lnTo>
                  <a:lnTo>
                    <a:pt x="338800" y="2080"/>
                  </a:lnTo>
                  <a:lnTo>
                    <a:pt x="3189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26105" y="9591927"/>
            <a:ext cx="2095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15" dirty="0">
                <a:solidFill>
                  <a:srgbClr val="231F20"/>
                </a:solidFill>
                <a:latin typeface="Calibri"/>
                <a:cs typeface="Calibri"/>
              </a:rPr>
              <a:t>19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02627" y="9657866"/>
            <a:ext cx="15024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231F20"/>
                </a:solidFill>
                <a:latin typeface="Arial"/>
                <a:cs typeface="Arial"/>
                <a:hlinkClick r:id="rId2"/>
              </a:rPr>
              <a:t>www.riohondo.edu/career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-center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88200" y="0"/>
            <a:ext cx="355600" cy="4979670"/>
          </a:xfrm>
          <a:custGeom>
            <a:avLst/>
            <a:gdLst/>
            <a:ahLst/>
            <a:cxnLst/>
            <a:rect l="l" t="t" r="r" b="b"/>
            <a:pathLst>
              <a:path w="355600" h="4979670">
                <a:moveTo>
                  <a:pt x="355600" y="0"/>
                </a:moveTo>
                <a:lnTo>
                  <a:pt x="0" y="0"/>
                </a:lnTo>
                <a:lnTo>
                  <a:pt x="0" y="4979670"/>
                </a:lnTo>
                <a:lnTo>
                  <a:pt x="355600" y="4979670"/>
                </a:lnTo>
                <a:lnTo>
                  <a:pt x="355600" y="0"/>
                </a:lnTo>
                <a:close/>
              </a:path>
            </a:pathLst>
          </a:custGeom>
          <a:solidFill>
            <a:srgbClr val="A150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179056" y="254000"/>
            <a:ext cx="339090" cy="375920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395"/>
              </a:lnSpc>
            </a:pPr>
            <a:r>
              <a:rPr sz="2000" b="1" spc="200" dirty="0">
                <a:solidFill>
                  <a:srgbClr val="FFFFFF"/>
                </a:solidFill>
                <a:latin typeface="Calibri"/>
                <a:cs typeface="Calibri"/>
              </a:rPr>
              <a:t>Resumes</a:t>
            </a:r>
            <a:r>
              <a:rPr sz="2000" b="1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70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2000" b="1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315" dirty="0">
                <a:solidFill>
                  <a:srgbClr val="FFFFFF"/>
                </a:solidFill>
                <a:latin typeface="Calibri"/>
                <a:cs typeface="Calibri"/>
              </a:rPr>
              <a:t>Correspondence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2100" y="9404145"/>
            <a:ext cx="28511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i="1" spc="-60" dirty="0">
                <a:solidFill>
                  <a:srgbClr val="231F20"/>
                </a:solidFill>
                <a:latin typeface="Arial"/>
                <a:cs typeface="Arial"/>
              </a:rPr>
              <a:t>Reprinted</a:t>
            </a:r>
            <a:r>
              <a:rPr sz="1000" i="1" spc="-30" dirty="0">
                <a:solidFill>
                  <a:srgbClr val="231F20"/>
                </a:solidFill>
                <a:latin typeface="Arial"/>
                <a:cs typeface="Arial"/>
              </a:rPr>
              <a:t> with</a:t>
            </a:r>
            <a:r>
              <a:rPr sz="10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45" dirty="0">
                <a:solidFill>
                  <a:srgbClr val="231F20"/>
                </a:solidFill>
                <a:latin typeface="Arial"/>
                <a:cs typeface="Arial"/>
              </a:rPr>
              <a:t>permission</a:t>
            </a:r>
            <a:r>
              <a:rPr sz="10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40" dirty="0">
                <a:solidFill>
                  <a:srgbClr val="231F20"/>
                </a:solidFill>
                <a:latin typeface="Arial"/>
                <a:cs typeface="Arial"/>
              </a:rPr>
              <a:t>from</a:t>
            </a:r>
            <a:r>
              <a:rPr sz="10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5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UCLA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Career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Guide.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72254" y="306678"/>
            <a:ext cx="239959" cy="23311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8320" y="306678"/>
            <a:ext cx="239959" cy="23311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9306" y="306671"/>
            <a:ext cx="239959" cy="23311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90283" y="306673"/>
            <a:ext cx="239959" cy="23311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81277" y="306675"/>
            <a:ext cx="239959" cy="233115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43610" marR="5080" indent="-142875">
              <a:lnSpc>
                <a:spcPct val="100000"/>
              </a:lnSpc>
              <a:spcBef>
                <a:spcPts val="100"/>
              </a:spcBef>
            </a:pPr>
            <a:r>
              <a:rPr spc="370" dirty="0"/>
              <a:t>Targeted</a:t>
            </a:r>
            <a:r>
              <a:rPr spc="-80" dirty="0"/>
              <a:t> </a:t>
            </a:r>
            <a:r>
              <a:rPr spc="235" dirty="0"/>
              <a:t>Resume </a:t>
            </a:r>
            <a:r>
              <a:rPr spc="-530" dirty="0"/>
              <a:t> </a:t>
            </a:r>
            <a:r>
              <a:rPr spc="355" dirty="0"/>
              <a:t>Section</a:t>
            </a:r>
            <a:r>
              <a:rPr spc="-25" dirty="0"/>
              <a:t> </a:t>
            </a:r>
            <a:r>
              <a:rPr spc="300" dirty="0"/>
              <a:t>Sample</a:t>
            </a: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43116" y="306678"/>
            <a:ext cx="239959" cy="23311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79183" y="306678"/>
            <a:ext cx="239959" cy="23311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70168" y="306672"/>
            <a:ext cx="239959" cy="233115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61145" y="306674"/>
            <a:ext cx="239959" cy="233115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52140" y="306676"/>
            <a:ext cx="239959" cy="233115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2836265" y="1504937"/>
            <a:ext cx="4251960" cy="2286000"/>
            <a:chOff x="2836265" y="1504937"/>
            <a:chExt cx="4251960" cy="2286000"/>
          </a:xfrm>
        </p:grpSpPr>
        <p:sp>
          <p:nvSpPr>
            <p:cNvPr id="19" name="object 19"/>
            <p:cNvSpPr/>
            <p:nvPr/>
          </p:nvSpPr>
          <p:spPr>
            <a:xfrm>
              <a:off x="2836265" y="1504937"/>
              <a:ext cx="4251960" cy="2286000"/>
            </a:xfrm>
            <a:custGeom>
              <a:avLst/>
              <a:gdLst/>
              <a:ahLst/>
              <a:cxnLst/>
              <a:rect l="l" t="t" r="r" b="b"/>
              <a:pathLst>
                <a:path w="4251959" h="2286000">
                  <a:moveTo>
                    <a:pt x="4251960" y="0"/>
                  </a:moveTo>
                  <a:lnTo>
                    <a:pt x="0" y="0"/>
                  </a:lnTo>
                  <a:lnTo>
                    <a:pt x="0" y="2286000"/>
                  </a:lnTo>
                  <a:lnTo>
                    <a:pt x="4251960" y="2286000"/>
                  </a:lnTo>
                  <a:lnTo>
                    <a:pt x="4251960" y="0"/>
                  </a:lnTo>
                  <a:close/>
                </a:path>
              </a:pathLst>
            </a:custGeom>
            <a:solidFill>
              <a:srgbClr val="231F2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876550" y="1518920"/>
              <a:ext cx="4102100" cy="2132330"/>
            </a:xfrm>
            <a:custGeom>
              <a:avLst/>
              <a:gdLst/>
              <a:ahLst/>
              <a:cxnLst/>
              <a:rect l="l" t="t" r="r" b="b"/>
              <a:pathLst>
                <a:path w="4102100" h="2132329">
                  <a:moveTo>
                    <a:pt x="4102100" y="0"/>
                  </a:moveTo>
                  <a:lnTo>
                    <a:pt x="0" y="0"/>
                  </a:lnTo>
                  <a:lnTo>
                    <a:pt x="0" y="2132329"/>
                  </a:lnTo>
                  <a:lnTo>
                    <a:pt x="4102100" y="2132329"/>
                  </a:lnTo>
                  <a:lnTo>
                    <a:pt x="41021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959100" y="1535809"/>
            <a:ext cx="3947795" cy="850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7940">
              <a:lnSpc>
                <a:spcPct val="108300"/>
              </a:lnSpc>
              <a:spcBef>
                <a:spcPts val="100"/>
              </a:spcBef>
              <a:tabLst>
                <a:tab pos="2957195" algn="l"/>
              </a:tabLst>
            </a:pPr>
            <a:r>
              <a:rPr sz="1000" b="1" dirty="0">
                <a:solidFill>
                  <a:srgbClr val="231F20"/>
                </a:solidFill>
                <a:latin typeface="Times New Roman"/>
                <a:cs typeface="Times New Roman"/>
              </a:rPr>
              <a:t>Financial</a:t>
            </a:r>
            <a:r>
              <a:rPr sz="1000" b="1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Times New Roman"/>
                <a:cs typeface="Times New Roman"/>
              </a:rPr>
              <a:t>Relations</a:t>
            </a:r>
            <a:r>
              <a:rPr sz="1000" b="1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000" b="1" dirty="0">
                <a:solidFill>
                  <a:srgbClr val="231F20"/>
                </a:solidFill>
                <a:latin typeface="Times New Roman"/>
                <a:cs typeface="Times New Roman"/>
              </a:rPr>
              <a:t>Board,</a:t>
            </a:r>
            <a:r>
              <a:rPr sz="1000" b="1" spc="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000" b="1" dirty="0">
                <a:solidFill>
                  <a:srgbClr val="231F20"/>
                </a:solidFill>
                <a:latin typeface="Times New Roman"/>
                <a:cs typeface="Times New Roman"/>
              </a:rPr>
              <a:t>Los</a:t>
            </a:r>
            <a:r>
              <a:rPr sz="1000" b="1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000" b="1" dirty="0">
                <a:solidFill>
                  <a:srgbClr val="231F20"/>
                </a:solidFill>
                <a:latin typeface="Times New Roman"/>
                <a:cs typeface="Times New Roman"/>
              </a:rPr>
              <a:t>Angeles,</a:t>
            </a:r>
            <a:r>
              <a:rPr sz="1000" b="1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000" b="1" spc="-15" dirty="0">
                <a:solidFill>
                  <a:srgbClr val="231F20"/>
                </a:solidFill>
                <a:latin typeface="Times New Roman"/>
                <a:cs typeface="Times New Roman"/>
              </a:rPr>
              <a:t>CA	</a:t>
            </a:r>
            <a:r>
              <a:rPr sz="1000" b="1" spc="-5" dirty="0">
                <a:solidFill>
                  <a:srgbClr val="231F20"/>
                </a:solidFill>
                <a:latin typeface="Times New Roman"/>
                <a:cs typeface="Times New Roman"/>
              </a:rPr>
              <a:t>Jan.</a:t>
            </a:r>
            <a:r>
              <a:rPr sz="1000" b="1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000" b="1" dirty="0">
                <a:solidFill>
                  <a:srgbClr val="231F20"/>
                </a:solidFill>
                <a:latin typeface="Times New Roman"/>
                <a:cs typeface="Times New Roman"/>
              </a:rPr>
              <a:t>-</a:t>
            </a:r>
            <a:r>
              <a:rPr sz="1000" b="1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000" b="1" dirty="0">
                <a:solidFill>
                  <a:srgbClr val="231F20"/>
                </a:solidFill>
                <a:latin typeface="Times New Roman"/>
                <a:cs typeface="Times New Roman"/>
              </a:rPr>
              <a:t>Sept.</a:t>
            </a:r>
            <a:r>
              <a:rPr sz="1000" b="1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000" b="1" dirty="0">
                <a:solidFill>
                  <a:srgbClr val="231F20"/>
                </a:solidFill>
                <a:latin typeface="Times New Roman"/>
                <a:cs typeface="Times New Roman"/>
              </a:rPr>
              <a:t>20XX </a:t>
            </a:r>
            <a:r>
              <a:rPr sz="1000" b="1" spc="-2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Times New Roman"/>
                <a:cs typeface="Times New Roman"/>
              </a:rPr>
              <a:t>Investor Relations</a:t>
            </a:r>
            <a:r>
              <a:rPr sz="1000" b="1" dirty="0">
                <a:solidFill>
                  <a:srgbClr val="231F20"/>
                </a:solidFill>
                <a:latin typeface="Times New Roman"/>
                <a:cs typeface="Times New Roman"/>
              </a:rPr>
              <a:t> &amp; </a:t>
            </a:r>
            <a:r>
              <a:rPr sz="1000" b="1" spc="-10" dirty="0">
                <a:solidFill>
                  <a:srgbClr val="231F20"/>
                </a:solidFill>
                <a:latin typeface="Times New Roman"/>
                <a:cs typeface="Times New Roman"/>
              </a:rPr>
              <a:t>Account</a:t>
            </a:r>
            <a:r>
              <a:rPr sz="1000" b="1" dirty="0">
                <a:solidFill>
                  <a:srgbClr val="231F20"/>
                </a:solidFill>
                <a:latin typeface="Times New Roman"/>
                <a:cs typeface="Times New Roman"/>
              </a:rPr>
              <a:t> Intern</a:t>
            </a:r>
            <a:endParaRPr sz="1000">
              <a:latin typeface="Times New Roman"/>
              <a:cs typeface="Times New Roman"/>
            </a:endParaRPr>
          </a:p>
          <a:p>
            <a:pPr marL="297815" marR="5080" indent="-171450">
              <a:lnSpc>
                <a:spcPct val="108300"/>
              </a:lnSpc>
              <a:buChar char="•"/>
              <a:tabLst>
                <a:tab pos="298450" algn="l"/>
              </a:tabLst>
            </a:pPr>
            <a:r>
              <a:rPr sz="1000" spc="-5" dirty="0">
                <a:solidFill>
                  <a:srgbClr val="231F20"/>
                </a:solidFill>
                <a:latin typeface="Times New Roman"/>
                <a:cs typeface="Times New Roman"/>
              </a:rPr>
              <a:t>Assisted</a:t>
            </a:r>
            <a:r>
              <a:rPr sz="10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31F20"/>
                </a:solidFill>
                <a:latin typeface="Times New Roman"/>
                <a:cs typeface="Times New Roman"/>
              </a:rPr>
              <a:t>with</a:t>
            </a:r>
            <a:r>
              <a:rPr sz="10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31F20"/>
                </a:solidFill>
                <a:latin typeface="Times New Roman"/>
                <a:cs typeface="Times New Roman"/>
              </a:rPr>
              <a:t>materials</a:t>
            </a:r>
            <a:r>
              <a:rPr sz="10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Times New Roman"/>
                <a:cs typeface="Times New Roman"/>
              </a:rPr>
              <a:t>for</a:t>
            </a:r>
            <a:r>
              <a:rPr sz="1000" spc="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Times New Roman"/>
                <a:cs typeface="Times New Roman"/>
              </a:rPr>
              <a:t>client</a:t>
            </a:r>
            <a:r>
              <a:rPr sz="10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Times New Roman"/>
                <a:cs typeface="Times New Roman"/>
              </a:rPr>
              <a:t>meetings,</a:t>
            </a:r>
            <a:r>
              <a:rPr sz="10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Times New Roman"/>
                <a:cs typeface="Times New Roman"/>
              </a:rPr>
              <a:t>including</a:t>
            </a:r>
            <a:r>
              <a:rPr sz="1000" spc="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Times New Roman"/>
                <a:cs typeface="Times New Roman"/>
              </a:rPr>
              <a:t>presentations</a:t>
            </a:r>
            <a:r>
              <a:rPr sz="10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Times New Roman"/>
                <a:cs typeface="Times New Roman"/>
              </a:rPr>
              <a:t>and </a:t>
            </a:r>
            <a:r>
              <a:rPr sz="1000" spc="-2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Times New Roman"/>
                <a:cs typeface="Times New Roman"/>
              </a:rPr>
              <a:t>printed</a:t>
            </a:r>
            <a:r>
              <a:rPr sz="1000" spc="-5" dirty="0">
                <a:solidFill>
                  <a:srgbClr val="231F20"/>
                </a:solidFill>
                <a:latin typeface="Times New Roman"/>
                <a:cs typeface="Times New Roman"/>
              </a:rPr>
              <a:t> information.</a:t>
            </a:r>
            <a:endParaRPr sz="1000">
              <a:latin typeface="Times New Roman"/>
              <a:cs typeface="Times New Roman"/>
            </a:endParaRPr>
          </a:p>
          <a:p>
            <a:pPr marL="298450" indent="-171450">
              <a:lnSpc>
                <a:spcPct val="100000"/>
              </a:lnSpc>
              <a:spcBef>
                <a:spcPts val="100"/>
              </a:spcBef>
              <a:buChar char="•"/>
              <a:tabLst>
                <a:tab pos="298450" algn="l"/>
              </a:tabLst>
            </a:pPr>
            <a:r>
              <a:rPr sz="1000" spc="-15" dirty="0">
                <a:solidFill>
                  <a:srgbClr val="231F20"/>
                </a:solidFill>
                <a:latin typeface="Times New Roman"/>
                <a:cs typeface="Times New Roman"/>
              </a:rPr>
              <a:t>Reviewed</a:t>
            </a:r>
            <a:r>
              <a:rPr sz="10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Times New Roman"/>
                <a:cs typeface="Times New Roman"/>
              </a:rPr>
              <a:t>newspapers</a:t>
            </a:r>
            <a:r>
              <a:rPr sz="10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Times New Roman"/>
                <a:cs typeface="Times New Roman"/>
              </a:rPr>
              <a:t>and </a:t>
            </a:r>
            <a:r>
              <a:rPr sz="1000" dirty="0">
                <a:solidFill>
                  <a:srgbClr val="231F20"/>
                </a:solidFill>
                <a:latin typeface="Times New Roman"/>
                <a:cs typeface="Times New Roman"/>
              </a:rPr>
              <a:t>internet </a:t>
            </a:r>
            <a:r>
              <a:rPr sz="1000" spc="-15" dirty="0">
                <a:solidFill>
                  <a:srgbClr val="231F20"/>
                </a:solidFill>
                <a:latin typeface="Times New Roman"/>
                <a:cs typeface="Times New Roman"/>
              </a:rPr>
              <a:t>for</a:t>
            </a:r>
            <a:r>
              <a:rPr sz="10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Times New Roman"/>
                <a:cs typeface="Times New Roman"/>
              </a:rPr>
              <a:t>company</a:t>
            </a:r>
            <a:r>
              <a:rPr sz="1000" dirty="0">
                <a:solidFill>
                  <a:srgbClr val="231F20"/>
                </a:solidFill>
                <a:latin typeface="Times New Roman"/>
                <a:cs typeface="Times New Roman"/>
              </a:rPr>
              <a:t> information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959100" y="2526409"/>
            <a:ext cx="3924300" cy="101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8300"/>
              </a:lnSpc>
              <a:spcBef>
                <a:spcPts val="100"/>
              </a:spcBef>
              <a:tabLst>
                <a:tab pos="3100070" algn="l"/>
              </a:tabLst>
            </a:pPr>
            <a:r>
              <a:rPr sz="1000" b="1" spc="-45" dirty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sz="1000" b="1" spc="-10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1000" b="1" spc="5" dirty="0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sz="1000" b="1" spc="15" dirty="0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sz="1000" b="1" dirty="0">
                <a:solidFill>
                  <a:srgbClr val="231F20"/>
                </a:solidFill>
                <a:latin typeface="Times New Roman"/>
                <a:cs typeface="Times New Roman"/>
              </a:rPr>
              <a:t>i </a:t>
            </a:r>
            <a:r>
              <a:rPr sz="1000" b="1" spc="15" dirty="0">
                <a:solidFill>
                  <a:srgbClr val="231F20"/>
                </a:solidFill>
                <a:latin typeface="Times New Roman"/>
                <a:cs typeface="Times New Roman"/>
              </a:rPr>
              <a:t>H</a:t>
            </a:r>
            <a:r>
              <a:rPr sz="1000" b="1" spc="5" dirty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1000" b="1" spc="-10" dirty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sz="1000" b="1" spc="10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1000" b="1" spc="-5" dirty="0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sz="1000" b="1" dirty="0">
                <a:solidFill>
                  <a:srgbClr val="231F20"/>
                </a:solidFill>
                <a:latin typeface="Times New Roman"/>
                <a:cs typeface="Times New Roman"/>
              </a:rPr>
              <a:t> &amp; A</a:t>
            </a:r>
            <a:r>
              <a:rPr sz="1000" b="1" spc="5" dirty="0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sz="1000" b="1" spc="-5" dirty="0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sz="1000" b="1" spc="5" dirty="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sz="1000" b="1" dirty="0">
                <a:solidFill>
                  <a:srgbClr val="231F20"/>
                </a:solidFill>
                <a:latin typeface="Times New Roman"/>
                <a:cs typeface="Times New Roman"/>
              </a:rPr>
              <a:t>ci</a:t>
            </a:r>
            <a:r>
              <a:rPr sz="1000" b="1" spc="-15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000" b="1" spc="5" dirty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sz="1000" b="1" spc="10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1000" b="1" spc="5" dirty="0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sz="1000" b="1" dirty="0">
                <a:solidFill>
                  <a:srgbClr val="231F20"/>
                </a:solidFill>
                <a:latin typeface="Times New Roman"/>
                <a:cs typeface="Times New Roman"/>
              </a:rPr>
              <a:t>, </a:t>
            </a:r>
            <a:r>
              <a:rPr sz="1000" b="1" spc="-10" dirty="0">
                <a:solidFill>
                  <a:srgbClr val="231F20"/>
                </a:solidFill>
                <a:latin typeface="Times New Roman"/>
                <a:cs typeface="Times New Roman"/>
              </a:rPr>
              <a:t>B</a:t>
            </a:r>
            <a:r>
              <a:rPr sz="1000" b="1" dirty="0">
                <a:solidFill>
                  <a:srgbClr val="231F20"/>
                </a:solidFill>
                <a:latin typeface="Times New Roman"/>
                <a:cs typeface="Times New Roman"/>
              </a:rPr>
              <a:t>u</a:t>
            </a:r>
            <a:r>
              <a:rPr sz="1000" b="1" spc="-10" dirty="0">
                <a:solidFill>
                  <a:srgbClr val="231F20"/>
                </a:solidFill>
                <a:latin typeface="Times New Roman"/>
                <a:cs typeface="Times New Roman"/>
              </a:rPr>
              <a:t>rb</a:t>
            </a:r>
            <a:r>
              <a:rPr sz="1000" b="1" spc="10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000" b="1" spc="5" dirty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sz="1000" b="1" dirty="0">
                <a:solidFill>
                  <a:srgbClr val="231F20"/>
                </a:solidFill>
                <a:latin typeface="Times New Roman"/>
                <a:cs typeface="Times New Roman"/>
              </a:rPr>
              <a:t>k, </a:t>
            </a:r>
            <a:r>
              <a:rPr sz="1000" b="1" spc="-25" dirty="0">
                <a:solidFill>
                  <a:srgbClr val="231F20"/>
                </a:solidFill>
                <a:latin typeface="Times New Roman"/>
                <a:cs typeface="Times New Roman"/>
              </a:rPr>
              <a:t>C</a:t>
            </a:r>
            <a:r>
              <a:rPr sz="1000" b="1" spc="-5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000" b="1" dirty="0">
                <a:solidFill>
                  <a:srgbClr val="231F20"/>
                </a:solidFill>
                <a:latin typeface="Times New Roman"/>
                <a:cs typeface="Times New Roman"/>
              </a:rPr>
              <a:t>	</a:t>
            </a:r>
            <a:r>
              <a:rPr sz="1000" b="1" spc="-10" dirty="0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sz="1000" b="1" spc="5" dirty="0">
                <a:solidFill>
                  <a:srgbClr val="231F20"/>
                </a:solidFill>
                <a:latin typeface="Times New Roman"/>
                <a:cs typeface="Times New Roman"/>
              </a:rPr>
              <a:t>u</a:t>
            </a:r>
            <a:r>
              <a:rPr sz="1000" b="1" spc="10" dirty="0">
                <a:solidFill>
                  <a:srgbClr val="231F20"/>
                </a:solidFill>
                <a:latin typeface="Times New Roman"/>
                <a:cs typeface="Times New Roman"/>
              </a:rPr>
              <a:t>m</a:t>
            </a:r>
            <a:r>
              <a:rPr sz="1000" b="1" spc="-5" dirty="0">
                <a:solidFill>
                  <a:srgbClr val="231F20"/>
                </a:solidFill>
                <a:latin typeface="Times New Roman"/>
                <a:cs typeface="Times New Roman"/>
              </a:rPr>
              <a:t>m</a:t>
            </a:r>
            <a:r>
              <a:rPr sz="1000" b="1" spc="-10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1000" b="1" dirty="0">
                <a:solidFill>
                  <a:srgbClr val="231F20"/>
                </a:solidFill>
                <a:latin typeface="Times New Roman"/>
                <a:cs typeface="Times New Roman"/>
              </a:rPr>
              <a:t>r </a:t>
            </a:r>
            <a:r>
              <a:rPr sz="1000" b="1" spc="15" dirty="0">
                <a:solidFill>
                  <a:srgbClr val="231F20"/>
                </a:solidFill>
                <a:latin typeface="Times New Roman"/>
                <a:cs typeface="Times New Roman"/>
              </a:rPr>
              <a:t>2</a:t>
            </a:r>
            <a:r>
              <a:rPr sz="1000" b="1" spc="-30" dirty="0">
                <a:solidFill>
                  <a:srgbClr val="231F20"/>
                </a:solidFill>
                <a:latin typeface="Times New Roman"/>
                <a:cs typeface="Times New Roman"/>
              </a:rPr>
              <a:t>0</a:t>
            </a:r>
            <a:r>
              <a:rPr sz="1000" b="1" spc="15" dirty="0">
                <a:solidFill>
                  <a:srgbClr val="231F20"/>
                </a:solidFill>
                <a:latin typeface="Times New Roman"/>
                <a:cs typeface="Times New Roman"/>
              </a:rPr>
              <a:t>X</a:t>
            </a:r>
            <a:r>
              <a:rPr sz="1000" b="1" spc="-5" dirty="0">
                <a:solidFill>
                  <a:srgbClr val="231F20"/>
                </a:solidFill>
                <a:latin typeface="Times New Roman"/>
                <a:cs typeface="Times New Roman"/>
              </a:rPr>
              <a:t>X  Publicity/Marketing </a:t>
            </a:r>
            <a:r>
              <a:rPr sz="1000" b="1" dirty="0">
                <a:solidFill>
                  <a:srgbClr val="231F20"/>
                </a:solidFill>
                <a:latin typeface="Times New Roman"/>
                <a:cs typeface="Times New Roman"/>
              </a:rPr>
              <a:t>Intern</a:t>
            </a:r>
            <a:endParaRPr sz="1000">
              <a:latin typeface="Times New Roman"/>
              <a:cs typeface="Times New Roman"/>
            </a:endParaRPr>
          </a:p>
          <a:p>
            <a:pPr marL="298450" indent="-171450">
              <a:lnSpc>
                <a:spcPct val="100000"/>
              </a:lnSpc>
              <a:spcBef>
                <a:spcPts val="100"/>
              </a:spcBef>
              <a:buChar char="•"/>
              <a:tabLst>
                <a:tab pos="298450" algn="l"/>
              </a:tabLst>
            </a:pPr>
            <a:r>
              <a:rPr sz="1000" spc="-5" dirty="0">
                <a:solidFill>
                  <a:srgbClr val="231F20"/>
                </a:solidFill>
                <a:latin typeface="Times New Roman"/>
                <a:cs typeface="Times New Roman"/>
              </a:rPr>
              <a:t>Assisted</a:t>
            </a:r>
            <a:r>
              <a:rPr sz="10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31F20"/>
                </a:solidFill>
                <a:latin typeface="Times New Roman"/>
                <a:cs typeface="Times New Roman"/>
              </a:rPr>
              <a:t>with</a:t>
            </a:r>
            <a:r>
              <a:rPr sz="10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Times New Roman"/>
                <a:cs typeface="Times New Roman"/>
              </a:rPr>
              <a:t>events </a:t>
            </a:r>
            <a:r>
              <a:rPr sz="1000" spc="5" dirty="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sz="1000" spc="-5" dirty="0">
                <a:solidFill>
                  <a:srgbClr val="231F20"/>
                </a:solidFill>
                <a:latin typeface="Times New Roman"/>
                <a:cs typeface="Times New Roman"/>
              </a:rPr>
              <a:t> promotions</a:t>
            </a:r>
            <a:endParaRPr sz="1000">
              <a:latin typeface="Times New Roman"/>
              <a:cs typeface="Times New Roman"/>
            </a:endParaRPr>
          </a:p>
          <a:p>
            <a:pPr marL="297815" marR="135890" indent="-171450">
              <a:lnSpc>
                <a:spcPct val="108300"/>
              </a:lnSpc>
              <a:buChar char="•"/>
              <a:tabLst>
                <a:tab pos="298450" algn="l"/>
              </a:tabLst>
            </a:pPr>
            <a:r>
              <a:rPr sz="1000" dirty="0">
                <a:solidFill>
                  <a:srgbClr val="231F20"/>
                </a:solidFill>
                <a:latin typeface="Times New Roman"/>
                <a:cs typeface="Times New Roman"/>
              </a:rPr>
              <a:t>Contributed </a:t>
            </a:r>
            <a:r>
              <a:rPr sz="1000" spc="5" dirty="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sz="1000" dirty="0">
                <a:solidFill>
                  <a:srgbClr val="231F20"/>
                </a:solidFill>
                <a:latin typeface="Times New Roman"/>
                <a:cs typeface="Times New Roman"/>
              </a:rPr>
              <a:t>brainstorms</a:t>
            </a:r>
            <a:r>
              <a:rPr sz="10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31F20"/>
                </a:solidFill>
                <a:latin typeface="Times New Roman"/>
                <a:cs typeface="Times New Roman"/>
              </a:rPr>
              <a:t>to </a:t>
            </a:r>
            <a:r>
              <a:rPr sz="1000" spc="-10" dirty="0">
                <a:solidFill>
                  <a:srgbClr val="231F20"/>
                </a:solidFill>
                <a:latin typeface="Times New Roman"/>
                <a:cs typeface="Times New Roman"/>
              </a:rPr>
              <a:t>pitch</a:t>
            </a:r>
            <a:r>
              <a:rPr sz="10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Times New Roman"/>
                <a:cs typeface="Times New Roman"/>
              </a:rPr>
              <a:t>ideas</a:t>
            </a:r>
            <a:r>
              <a:rPr sz="10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31F20"/>
                </a:solidFill>
                <a:latin typeface="Times New Roman"/>
                <a:cs typeface="Times New Roman"/>
              </a:rPr>
              <a:t>to </a:t>
            </a:r>
            <a:r>
              <a:rPr sz="1000" spc="-5" dirty="0">
                <a:solidFill>
                  <a:srgbClr val="231F20"/>
                </a:solidFill>
                <a:latin typeface="Times New Roman"/>
                <a:cs typeface="Times New Roman"/>
              </a:rPr>
              <a:t>clients</a:t>
            </a:r>
            <a:r>
              <a:rPr sz="10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31F20"/>
                </a:solidFill>
                <a:latin typeface="Times New Roman"/>
                <a:cs typeface="Times New Roman"/>
              </a:rPr>
              <a:t>(print,</a:t>
            </a:r>
            <a:r>
              <a:rPr sz="10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Times New Roman"/>
                <a:cs typeface="Times New Roman"/>
              </a:rPr>
              <a:t>television, </a:t>
            </a:r>
            <a:r>
              <a:rPr sz="1000" spc="-2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Times New Roman"/>
                <a:cs typeface="Times New Roman"/>
              </a:rPr>
              <a:t>radio, </a:t>
            </a:r>
            <a:r>
              <a:rPr sz="1000" dirty="0">
                <a:solidFill>
                  <a:srgbClr val="231F20"/>
                </a:solidFill>
                <a:latin typeface="Times New Roman"/>
                <a:cs typeface="Times New Roman"/>
              </a:rPr>
              <a:t>online, </a:t>
            </a:r>
            <a:r>
              <a:rPr sz="1000" spc="5" dirty="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sz="1000" dirty="0">
                <a:solidFill>
                  <a:srgbClr val="231F20"/>
                </a:solidFill>
                <a:latin typeface="Times New Roman"/>
                <a:cs typeface="Times New Roman"/>
              </a:rPr>
              <a:t> grassroots </a:t>
            </a:r>
            <a:r>
              <a:rPr sz="1000" spc="-10" dirty="0">
                <a:solidFill>
                  <a:srgbClr val="231F20"/>
                </a:solidFill>
                <a:latin typeface="Times New Roman"/>
                <a:cs typeface="Times New Roman"/>
              </a:rPr>
              <a:t>efforts)</a:t>
            </a:r>
            <a:endParaRPr sz="1000">
              <a:latin typeface="Times New Roman"/>
              <a:cs typeface="Times New Roman"/>
            </a:endParaRPr>
          </a:p>
          <a:p>
            <a:pPr marL="298450" indent="-171450">
              <a:lnSpc>
                <a:spcPct val="100000"/>
              </a:lnSpc>
              <a:spcBef>
                <a:spcPts val="100"/>
              </a:spcBef>
              <a:buChar char="•"/>
              <a:tabLst>
                <a:tab pos="298450" algn="l"/>
              </a:tabLst>
            </a:pPr>
            <a:r>
              <a:rPr sz="1000" spc="-5" dirty="0">
                <a:solidFill>
                  <a:srgbClr val="231F20"/>
                </a:solidFill>
                <a:latin typeface="Times New Roman"/>
                <a:cs typeface="Times New Roman"/>
              </a:rPr>
              <a:t>Assisted </a:t>
            </a:r>
            <a:r>
              <a:rPr sz="1000" dirty="0">
                <a:solidFill>
                  <a:srgbClr val="231F20"/>
                </a:solidFill>
                <a:latin typeface="Times New Roman"/>
                <a:cs typeface="Times New Roman"/>
              </a:rPr>
              <a:t>at</a:t>
            </a:r>
            <a:r>
              <a:rPr sz="10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31F20"/>
                </a:solidFill>
                <a:latin typeface="Times New Roman"/>
                <a:cs typeface="Times New Roman"/>
              </a:rPr>
              <a:t>pre-screenings</a:t>
            </a:r>
            <a:r>
              <a:rPr sz="10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sz="1000" spc="-5" dirty="0">
                <a:solidFill>
                  <a:srgbClr val="231F20"/>
                </a:solidFill>
                <a:latin typeface="Times New Roman"/>
                <a:cs typeface="Times New Roman"/>
              </a:rPr>
              <a:t> films, etc.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876550" y="1518919"/>
            <a:ext cx="4102100" cy="2132330"/>
          </a:xfrm>
          <a:custGeom>
            <a:avLst/>
            <a:gdLst/>
            <a:ahLst/>
            <a:cxnLst/>
            <a:rect l="l" t="t" r="r" b="b"/>
            <a:pathLst>
              <a:path w="4102100" h="2132329">
                <a:moveTo>
                  <a:pt x="0" y="2132329"/>
                </a:moveTo>
                <a:lnTo>
                  <a:pt x="4102100" y="2132329"/>
                </a:lnTo>
                <a:lnTo>
                  <a:pt x="4102100" y="0"/>
                </a:lnTo>
                <a:lnTo>
                  <a:pt x="0" y="0"/>
                </a:lnTo>
                <a:lnTo>
                  <a:pt x="0" y="2132329"/>
                </a:lnTo>
                <a:close/>
              </a:path>
            </a:pathLst>
          </a:custGeom>
          <a:ln w="1269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857500" y="1248433"/>
            <a:ext cx="148082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85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100" b="1" spc="-6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100" b="1" spc="-12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100" b="1" spc="-6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100" b="1" spc="-4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100" b="1" spc="-7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100" b="1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13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100" b="1" spc="-5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100" b="1" spc="-114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100" b="1" spc="-125" dirty="0">
                <a:solidFill>
                  <a:srgbClr val="231F20"/>
                </a:solidFill>
                <a:latin typeface="Arial"/>
                <a:cs typeface="Arial"/>
              </a:rPr>
              <a:t>um</a:t>
            </a:r>
            <a:r>
              <a:rPr sz="1100" b="1" spc="-6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231F20"/>
                </a:solidFill>
                <a:latin typeface="Arial"/>
                <a:cs typeface="Arial"/>
              </a:rPr>
              <a:t>(</a:t>
            </a:r>
            <a:r>
              <a:rPr sz="1100" b="1" spc="-120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100" b="1" spc="-55" dirty="0">
                <a:solidFill>
                  <a:srgbClr val="231F20"/>
                </a:solidFill>
                <a:latin typeface="Arial"/>
                <a:cs typeface="Arial"/>
              </a:rPr>
              <a:t>ef</a:t>
            </a:r>
            <a:r>
              <a:rPr sz="1100" b="1" spc="-12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100" b="1" spc="-4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100" b="1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100" b="1" dirty="0">
                <a:solidFill>
                  <a:srgbClr val="231F20"/>
                </a:solidFill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857500" y="4160492"/>
            <a:ext cx="143129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8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100" b="1" spc="-6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100" b="1" spc="-4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100" b="1" spc="-10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100" b="1" spc="-7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100" b="1" spc="-5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100" b="1" spc="-95" dirty="0">
                <a:solidFill>
                  <a:srgbClr val="231F20"/>
                </a:solidFill>
                <a:latin typeface="Arial"/>
                <a:cs typeface="Arial"/>
              </a:rPr>
              <a:t>ed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13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100" b="1" spc="-5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100" b="1" spc="-114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100" b="1" spc="-12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100" b="1" spc="-95" dirty="0">
                <a:solidFill>
                  <a:srgbClr val="231F20"/>
                </a:solidFill>
                <a:latin typeface="Arial"/>
                <a:cs typeface="Arial"/>
              </a:rPr>
              <a:t>me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(</a:t>
            </a:r>
            <a:r>
              <a:rPr sz="1100" b="1" spc="-5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100" b="1" spc="-2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100" b="1" spc="-5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100" b="1" spc="-7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100" b="1" spc="-6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100" b="1" dirty="0">
                <a:solidFill>
                  <a:srgbClr val="231F20"/>
                </a:solidFill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04800" y="1186230"/>
            <a:ext cx="2311400" cy="8105775"/>
          </a:xfrm>
          <a:custGeom>
            <a:avLst/>
            <a:gdLst/>
            <a:ahLst/>
            <a:cxnLst/>
            <a:rect l="l" t="t" r="r" b="b"/>
            <a:pathLst>
              <a:path w="2311400" h="8105775">
                <a:moveTo>
                  <a:pt x="2146300" y="0"/>
                </a:moveTo>
                <a:lnTo>
                  <a:pt x="0" y="0"/>
                </a:lnTo>
                <a:lnTo>
                  <a:pt x="0" y="7940598"/>
                </a:lnTo>
                <a:lnTo>
                  <a:pt x="165100" y="8105698"/>
                </a:lnTo>
                <a:lnTo>
                  <a:pt x="2146300" y="8105698"/>
                </a:lnTo>
                <a:lnTo>
                  <a:pt x="2311400" y="7940598"/>
                </a:lnTo>
                <a:lnTo>
                  <a:pt x="2311400" y="165100"/>
                </a:lnTo>
                <a:lnTo>
                  <a:pt x="2146300" y="0"/>
                </a:lnTo>
                <a:close/>
              </a:path>
            </a:pathLst>
          </a:custGeom>
          <a:solidFill>
            <a:srgbClr val="FFD9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06400" y="1230525"/>
            <a:ext cx="2044700" cy="2113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7490" marR="81915" indent="-186055">
              <a:lnSpc>
                <a:spcPct val="100000"/>
              </a:lnSpc>
              <a:spcBef>
                <a:spcPts val="100"/>
              </a:spcBef>
            </a:pPr>
            <a:r>
              <a:rPr sz="1600" b="1" spc="-155" dirty="0">
                <a:solidFill>
                  <a:srgbClr val="231F20"/>
                </a:solidFill>
                <a:latin typeface="Arial"/>
                <a:cs typeface="Arial"/>
              </a:rPr>
              <a:t>INTERNSHIP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50" dirty="0">
                <a:solidFill>
                  <a:srgbClr val="231F20"/>
                </a:solidFill>
                <a:latin typeface="Arial"/>
                <a:cs typeface="Arial"/>
              </a:rPr>
              <a:t>POSTING:  </a:t>
            </a:r>
            <a:r>
              <a:rPr sz="1600" b="1" spc="-180" dirty="0">
                <a:solidFill>
                  <a:srgbClr val="231F20"/>
                </a:solidFill>
                <a:latin typeface="Arial"/>
                <a:cs typeface="Arial"/>
              </a:rPr>
              <a:t>PUBLIC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220" dirty="0">
                <a:solidFill>
                  <a:srgbClr val="231F20"/>
                </a:solidFill>
                <a:latin typeface="Arial"/>
                <a:cs typeface="Arial"/>
              </a:rPr>
              <a:t>REL</a:t>
            </a:r>
            <a:r>
              <a:rPr sz="1600" b="1" spc="-33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600" b="1" spc="-160" dirty="0">
                <a:solidFill>
                  <a:srgbClr val="231F20"/>
                </a:solidFill>
                <a:latin typeface="Arial"/>
                <a:cs typeface="Arial"/>
              </a:rPr>
              <a:t>TIONS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310"/>
              </a:lnSpc>
              <a:spcBef>
                <a:spcPts val="980"/>
              </a:spcBef>
            </a:pPr>
            <a:r>
              <a:rPr sz="1100" b="1" spc="-105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100" b="1" spc="-12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100" b="1" spc="-12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135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100" b="1" spc="-6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95" dirty="0">
                <a:solidFill>
                  <a:srgbClr val="231F20"/>
                </a:solidFill>
                <a:latin typeface="Arial"/>
                <a:cs typeface="Arial"/>
              </a:rPr>
              <a:t>Wa</a:t>
            </a:r>
            <a:r>
              <a:rPr sz="1100" b="1" spc="-10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100" b="1" spc="-6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100" b="1" spc="30" dirty="0">
                <a:solidFill>
                  <a:srgbClr val="231F20"/>
                </a:solidFill>
                <a:latin typeface="Arial"/>
                <a:cs typeface="Arial"/>
              </a:rPr>
              <a:t>..</a:t>
            </a:r>
            <a:r>
              <a:rPr sz="1100" b="1" spc="6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ts val="1200"/>
              </a:lnSpc>
              <a:spcBef>
                <a:spcPts val="30"/>
              </a:spcBef>
            </a:pP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Our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ideal</a:t>
            </a:r>
            <a:r>
              <a:rPr sz="1000" spc="1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candidate</a:t>
            </a:r>
            <a:r>
              <a:rPr sz="1000" spc="1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numbers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p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2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d 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 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2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e 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proactive,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organized,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an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excellent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c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mun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wo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s 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nd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nd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 marR="61594">
              <a:lnSpc>
                <a:spcPts val="1200"/>
              </a:lnSpc>
              <a:spcBef>
                <a:spcPts val="700"/>
              </a:spcBef>
            </a:pPr>
            <a:r>
              <a:rPr sz="1100" b="1" spc="-85" dirty="0">
                <a:solidFill>
                  <a:srgbClr val="231F20"/>
                </a:solidFill>
                <a:latin typeface="Arial"/>
                <a:cs typeface="Arial"/>
              </a:rPr>
              <a:t>Typical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75" dirty="0">
                <a:solidFill>
                  <a:srgbClr val="231F20"/>
                </a:solidFill>
                <a:latin typeface="Arial"/>
                <a:cs typeface="Arial"/>
              </a:rPr>
              <a:t>internship</a:t>
            </a:r>
            <a:r>
              <a:rPr sz="11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70" dirty="0">
                <a:solidFill>
                  <a:srgbClr val="231F20"/>
                </a:solidFill>
                <a:latin typeface="Arial"/>
                <a:cs typeface="Arial"/>
              </a:rPr>
              <a:t>responsibilities </a:t>
            </a:r>
            <a:r>
              <a:rPr sz="1100" b="1" spc="-2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100" b="1" spc="-114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100" b="1" spc="-12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100" b="1" spc="-4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100" b="1" spc="-80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100" b="1" spc="-12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100" b="1" spc="-6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120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100" b="1" spc="-110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100" b="1" spc="-6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6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100" b="1" spc="-4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100" b="1" spc="-6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12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100" b="1" spc="-11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100" b="1" spc="-6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100" b="1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100" b="1" spc="-13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100" b="1" spc="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100" b="1" spc="-5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100" b="1" spc="-6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100" b="1" spc="-12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5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100" b="1" spc="-13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100" b="1" spc="-65" dirty="0">
                <a:solidFill>
                  <a:srgbClr val="231F20"/>
                </a:solidFill>
                <a:latin typeface="Arial"/>
                <a:cs typeface="Arial"/>
              </a:rPr>
              <a:t>:</a:t>
            </a:r>
            <a:endParaRPr sz="11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06400" y="3315865"/>
            <a:ext cx="183197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8110" indent="-106045">
              <a:lnSpc>
                <a:spcPct val="100000"/>
              </a:lnSpc>
              <a:spcBef>
                <a:spcPts val="100"/>
              </a:spcBef>
              <a:buChar char="•"/>
              <a:tabLst>
                <a:tab pos="118745" algn="l"/>
              </a:tabLst>
            </a:pP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ve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lop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u="sng" spc="-10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m</a:t>
            </a:r>
            <a:r>
              <a:rPr sz="1000" u="sng" spc="-6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ed</a:t>
            </a:r>
            <a:r>
              <a:rPr sz="1000" u="sng" spc="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i</a:t>
            </a:r>
            <a:r>
              <a:rPr sz="1000" u="sng" spc="-114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a</a:t>
            </a:r>
            <a:r>
              <a:rPr sz="1000" u="sng" spc="-3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 </a:t>
            </a:r>
            <a:r>
              <a:rPr sz="1000" u="sng" spc="-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l</a:t>
            </a:r>
            <a:r>
              <a:rPr sz="1000" u="sng" spc="-1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i</a:t>
            </a:r>
            <a:r>
              <a:rPr sz="1000" u="sng" spc="-2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s</a:t>
            </a:r>
            <a:r>
              <a:rPr sz="1000" u="sng" spc="2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t</a:t>
            </a:r>
            <a:r>
              <a:rPr sz="1000" u="sng" spc="-3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s</a:t>
            </a:r>
            <a:r>
              <a:rPr sz="1000" u="sng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/</a:t>
            </a:r>
            <a:r>
              <a:rPr sz="1000" u="sng" spc="-5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d</a:t>
            </a:r>
            <a:r>
              <a:rPr sz="1000" u="sng" spc="-10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a</a:t>
            </a:r>
            <a:r>
              <a:rPr sz="1000" u="sng" spc="2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t</a:t>
            </a:r>
            <a:r>
              <a:rPr sz="1000" u="sng" spc="-1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a</a:t>
            </a:r>
            <a:r>
              <a:rPr sz="1000" u="sng" spc="-5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b</a:t>
            </a:r>
            <a:r>
              <a:rPr sz="1000" u="sng" spc="-10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a</a:t>
            </a:r>
            <a:r>
              <a:rPr sz="1000" u="sng" spc="-5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s</a:t>
            </a:r>
            <a:r>
              <a:rPr sz="1000" u="sng" spc="-10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e</a:t>
            </a:r>
            <a:r>
              <a:rPr sz="1000" u="sng" spc="-6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s</a:t>
            </a:r>
            <a:endParaRPr sz="1000">
              <a:latin typeface="Arial"/>
              <a:cs typeface="Arial"/>
            </a:endParaRPr>
          </a:p>
          <a:p>
            <a:pPr marL="118110" indent="-106045">
              <a:lnSpc>
                <a:spcPct val="100000"/>
              </a:lnSpc>
              <a:buChar char="•"/>
              <a:tabLst>
                <a:tab pos="118745" algn="l"/>
              </a:tabLst>
            </a:pP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Drafting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u="sng" spc="-5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press</a:t>
            </a:r>
            <a:r>
              <a:rPr sz="1000" u="sng" spc="-3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 </a:t>
            </a:r>
            <a:r>
              <a:rPr sz="1000" u="sng" spc="-6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releases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pitch</a:t>
            </a:r>
            <a:endParaRPr sz="1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12189" y="3620665"/>
            <a:ext cx="3549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ma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06400" y="3773065"/>
            <a:ext cx="208343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8110" marR="218440" indent="-106045">
              <a:lnSpc>
                <a:spcPct val="100000"/>
              </a:lnSpc>
              <a:spcBef>
                <a:spcPts val="100"/>
              </a:spcBef>
              <a:buChar char="•"/>
              <a:tabLst>
                <a:tab pos="118745" algn="l"/>
              </a:tabLst>
            </a:pP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Identifying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compiling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editorial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2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endParaRPr sz="1000">
              <a:latin typeface="Arial"/>
              <a:cs typeface="Arial"/>
            </a:endParaRPr>
          </a:p>
          <a:p>
            <a:pPr marL="118110" marR="5080" indent="-106045">
              <a:lnSpc>
                <a:spcPct val="100000"/>
              </a:lnSpc>
              <a:buChar char="•"/>
              <a:tabLst>
                <a:tab pos="118745" algn="l"/>
              </a:tabLst>
            </a:pPr>
            <a:r>
              <a:rPr sz="1000" spc="-17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2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2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n 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4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endParaRPr sz="1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12189" y="4535065"/>
            <a:ext cx="13468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u="sng" spc="-6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p</a:t>
            </a:r>
            <a:r>
              <a:rPr sz="1000" u="sng" spc="1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r</a:t>
            </a:r>
            <a:r>
              <a:rPr sz="1000" u="sng" spc="-10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e</a:t>
            </a:r>
            <a:r>
              <a:rPr sz="1000" u="sng" spc="-5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s</a:t>
            </a:r>
            <a:r>
              <a:rPr sz="1000" u="sng" spc="-1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e</a:t>
            </a:r>
            <a:r>
              <a:rPr sz="1000" u="sng" spc="-4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n</a:t>
            </a:r>
            <a:r>
              <a:rPr sz="1000" u="sng" spc="2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t</a:t>
            </a:r>
            <a:r>
              <a:rPr sz="1000" u="sng" spc="-10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a</a:t>
            </a:r>
            <a:r>
              <a:rPr sz="1000" u="sng" spc="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t</a:t>
            </a:r>
            <a:r>
              <a:rPr sz="1000" u="sng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i</a:t>
            </a:r>
            <a:r>
              <a:rPr sz="1000" u="sng" spc="-5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o</a:t>
            </a:r>
            <a:r>
              <a:rPr sz="1000" u="sng" spc="-6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me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endParaRPr sz="1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06400" y="4839865"/>
            <a:ext cx="19005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8110">
              <a:lnSpc>
                <a:spcPct val="100000"/>
              </a:lnSpc>
              <a:spcBef>
                <a:spcPts val="100"/>
              </a:spcBef>
            </a:pPr>
            <a:r>
              <a:rPr sz="1000" u="sng" spc="-4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c</a:t>
            </a:r>
            <a:r>
              <a:rPr sz="1000" u="sng" spc="-6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o</a:t>
            </a:r>
            <a:r>
              <a:rPr sz="1000" u="sng" spc="-5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m</a:t>
            </a:r>
            <a:r>
              <a:rPr sz="1000" u="sng" spc="-7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p</a:t>
            </a:r>
            <a:r>
              <a:rPr sz="1000" u="sng" spc="-7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e</a:t>
            </a:r>
            <a:r>
              <a:rPr sz="1000" u="sng" spc="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t</a:t>
            </a:r>
            <a:r>
              <a:rPr sz="1000" u="sng" spc="1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i</a:t>
            </a:r>
            <a:r>
              <a:rPr sz="1000" u="sng" spc="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t</a:t>
            </a:r>
            <a:r>
              <a:rPr sz="1000" u="sng" spc="-6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o</a:t>
            </a:r>
            <a:r>
              <a:rPr sz="1000" u="sng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r</a:t>
            </a:r>
            <a:r>
              <a:rPr sz="1000" u="sng" spc="-3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 </a:t>
            </a:r>
            <a:r>
              <a:rPr sz="1000" u="sng" spc="-4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c</a:t>
            </a:r>
            <a:r>
              <a:rPr sz="1000" u="sng" spc="-6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o</a:t>
            </a:r>
            <a:r>
              <a:rPr sz="1000" u="sng" spc="-5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v</a:t>
            </a:r>
            <a:r>
              <a:rPr sz="1000" u="sng" spc="-114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e</a:t>
            </a:r>
            <a:r>
              <a:rPr sz="1000" u="sng" spc="2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r</a:t>
            </a:r>
            <a:r>
              <a:rPr sz="1000" u="sng" spc="-1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a</a:t>
            </a:r>
            <a:r>
              <a:rPr sz="1000" u="sng" spc="-5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g</a:t>
            </a:r>
            <a:r>
              <a:rPr sz="1000" u="sng" spc="-114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  <a:p>
            <a:pPr marL="118110" marR="5080" indent="-106045">
              <a:lnSpc>
                <a:spcPct val="100000"/>
              </a:lnSpc>
              <a:buChar char="•"/>
              <a:tabLst>
                <a:tab pos="118745" algn="l"/>
              </a:tabLst>
            </a:pP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op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2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boo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, 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nn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g,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pp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g, 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4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g,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endParaRPr sz="1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06400" y="5449465"/>
            <a:ext cx="1675764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8110" indent="-106045">
              <a:lnSpc>
                <a:spcPct val="100000"/>
              </a:lnSpc>
              <a:spcBef>
                <a:spcPts val="100"/>
              </a:spcBef>
              <a:buChar char="•"/>
              <a:tabLst>
                <a:tab pos="118745" algn="l"/>
              </a:tabLst>
            </a:pPr>
            <a:r>
              <a:rPr sz="1000" u="sng" spc="-114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P</a:t>
            </a:r>
            <a:r>
              <a:rPr sz="1000" u="sng" spc="1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r</a:t>
            </a:r>
            <a:r>
              <a:rPr sz="1000" u="sng" spc="-10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e</a:t>
            </a:r>
            <a:r>
              <a:rPr sz="1000" u="sng" spc="-4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s</a:t>
            </a:r>
            <a:r>
              <a:rPr sz="1000" u="sng" spc="-6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s</a:t>
            </a:r>
            <a:r>
              <a:rPr sz="1000" u="sng" spc="-3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 </a:t>
            </a:r>
            <a:r>
              <a:rPr sz="1000" u="sng" spc="-4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k</a:t>
            </a:r>
            <a:r>
              <a:rPr sz="1000" u="sng" spc="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i</a:t>
            </a:r>
            <a:r>
              <a:rPr sz="1000" u="sng" spc="2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t</a:t>
            </a:r>
            <a:r>
              <a:rPr sz="1000" u="sng" spc="-5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s</a:t>
            </a:r>
            <a:r>
              <a:rPr sz="1000" u="sng" spc="-3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, </a:t>
            </a:r>
            <a:r>
              <a:rPr sz="1000" u="sng" spc="-4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m</a:t>
            </a:r>
            <a:r>
              <a:rPr sz="1000" u="sng" spc="-1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a</a:t>
            </a:r>
            <a:r>
              <a:rPr sz="1000" u="sng" spc="1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r</a:t>
            </a:r>
            <a:r>
              <a:rPr sz="1000" u="sng" spc="-6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k</a:t>
            </a:r>
            <a:r>
              <a:rPr sz="1000" u="sng" spc="-10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e</a:t>
            </a:r>
            <a:r>
              <a:rPr sz="1000" u="sng" spc="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t</a:t>
            </a:r>
            <a:r>
              <a:rPr sz="1000" u="sng" spc="-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i</a:t>
            </a:r>
            <a:r>
              <a:rPr sz="1000" u="sng" spc="-5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n</a:t>
            </a:r>
            <a:r>
              <a:rPr sz="1000" u="sng" spc="-6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g</a:t>
            </a:r>
            <a:r>
              <a:rPr sz="1000" u="sng" spc="-3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 </a:t>
            </a:r>
            <a:r>
              <a:rPr sz="1000" u="sng" spc="-4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k</a:t>
            </a:r>
            <a:r>
              <a:rPr sz="1000" u="sng" spc="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i</a:t>
            </a:r>
            <a:r>
              <a:rPr sz="1000" u="sng" spc="2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t</a:t>
            </a:r>
            <a:r>
              <a:rPr sz="1000" u="sng" spc="-6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s</a:t>
            </a:r>
            <a:r>
              <a:rPr sz="1000" u="sng" spc="-3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 </a:t>
            </a:r>
            <a:r>
              <a:rPr sz="1000" u="sng" spc="-1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a</a:t>
            </a:r>
            <a:r>
              <a:rPr sz="1000" u="sng" spc="-5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n</a:t>
            </a:r>
            <a:r>
              <a:rPr sz="1000" u="sng" spc="-6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d</a:t>
            </a:r>
            <a:r>
              <a:rPr sz="1000" u="sng" spc="-3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12189" y="5601865"/>
            <a:ext cx="11652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u="sng" spc="-5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m</a:t>
            </a:r>
            <a:r>
              <a:rPr sz="1000" u="sng" spc="-10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e</a:t>
            </a:r>
            <a:r>
              <a:rPr sz="1000" u="sng" spc="-6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d</a:t>
            </a:r>
            <a:r>
              <a:rPr sz="1000" u="sng" spc="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i</a:t>
            </a:r>
            <a:r>
              <a:rPr sz="1000" u="sng" spc="-114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a</a:t>
            </a:r>
            <a:r>
              <a:rPr sz="1000" u="sng" spc="-3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 </a:t>
            </a:r>
            <a:r>
              <a:rPr sz="1000" u="sng" spc="-5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c</a:t>
            </a:r>
            <a:r>
              <a:rPr sz="1000" u="sng" spc="-6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o</a:t>
            </a:r>
            <a:r>
              <a:rPr sz="1000" u="sng" spc="-5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v</a:t>
            </a:r>
            <a:r>
              <a:rPr sz="1000" u="sng" spc="-114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e</a:t>
            </a:r>
            <a:r>
              <a:rPr sz="1000" u="sng" spc="2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r</a:t>
            </a:r>
            <a:r>
              <a:rPr sz="1000" u="sng" spc="-8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a</a:t>
            </a:r>
            <a:r>
              <a:rPr sz="1000" u="sng" spc="-7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g</a:t>
            </a:r>
            <a:r>
              <a:rPr sz="1000" u="sng" spc="-114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e</a:t>
            </a:r>
            <a:r>
              <a:rPr sz="1000" u="sng" spc="-3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 </a:t>
            </a:r>
            <a:r>
              <a:rPr sz="1000" u="sng" spc="-5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boo</a:t>
            </a:r>
            <a:r>
              <a:rPr sz="1000" u="sng" spc="-4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k</a:t>
            </a:r>
            <a:r>
              <a:rPr sz="1000" u="sng" spc="-6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s</a:t>
            </a:r>
            <a:endParaRPr sz="10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309571" y="3268867"/>
            <a:ext cx="1860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340" dirty="0">
                <a:solidFill>
                  <a:srgbClr val="231F20"/>
                </a:solidFill>
                <a:latin typeface="MS UI Gothic"/>
                <a:cs typeface="MS UI Gothic"/>
              </a:rPr>
              <a:t>①</a:t>
            </a:r>
            <a:endParaRPr sz="1600">
              <a:latin typeface="MS UI Gothic"/>
              <a:cs typeface="MS UI Gothic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619707" y="3560823"/>
            <a:ext cx="1860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340" dirty="0">
                <a:solidFill>
                  <a:srgbClr val="231F20"/>
                </a:solidFill>
                <a:latin typeface="MS UI Gothic"/>
                <a:cs typeface="MS UI Gothic"/>
              </a:rPr>
              <a:t>②</a:t>
            </a:r>
            <a:endParaRPr sz="1600">
              <a:latin typeface="MS UI Gothic"/>
              <a:cs typeface="MS UI Gothic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81000" y="4306465"/>
            <a:ext cx="17589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3510" indent="-106045">
              <a:lnSpc>
                <a:spcPct val="100000"/>
              </a:lnSpc>
              <a:spcBef>
                <a:spcPts val="100"/>
              </a:spcBef>
              <a:buChar char="•"/>
              <a:tabLst>
                <a:tab pos="144145" algn="l"/>
              </a:tabLst>
            </a:pPr>
            <a:r>
              <a:rPr sz="1000" spc="-9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u="sng" spc="-1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P</a:t>
            </a:r>
            <a:r>
              <a:rPr sz="1000" u="sng" spc="-5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o</a:t>
            </a:r>
            <a:r>
              <a:rPr sz="1000" u="sng" spc="-6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w</a:t>
            </a:r>
            <a:r>
              <a:rPr sz="1000" u="sng" spc="-7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e</a:t>
            </a:r>
            <a:r>
              <a:rPr sz="1000" u="sng" spc="-3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r</a:t>
            </a:r>
            <a:r>
              <a:rPr sz="1000" u="sng" spc="-1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P</a:t>
            </a:r>
            <a:r>
              <a:rPr sz="1000" u="sng" spc="-5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o</a:t>
            </a:r>
            <a:r>
              <a:rPr sz="1000" u="sng" spc="-2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i</a:t>
            </a:r>
            <a:r>
              <a:rPr sz="1000" u="sng" spc="-3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n</a:t>
            </a:r>
            <a:r>
              <a:rPr sz="1000" u="sng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t</a:t>
            </a:r>
            <a:r>
              <a:rPr sz="1000" u="sng" spc="-3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 </a:t>
            </a:r>
            <a:r>
              <a:rPr sz="1000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spc="-509" baseline="-13888" dirty="0">
                <a:solidFill>
                  <a:srgbClr val="231F20"/>
                </a:solidFill>
                <a:latin typeface="MS UI Gothic"/>
                <a:cs typeface="MS UI Gothic"/>
              </a:rPr>
              <a:t>③</a:t>
            </a:r>
            <a:endParaRPr sz="2400" baseline="-13888">
              <a:latin typeface="MS UI Gothic"/>
              <a:cs typeface="MS UI Gothic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81000" y="4611265"/>
            <a:ext cx="170878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3510" indent="-106045">
              <a:lnSpc>
                <a:spcPct val="100000"/>
              </a:lnSpc>
              <a:spcBef>
                <a:spcPts val="100"/>
              </a:spcBef>
              <a:buChar char="•"/>
              <a:tabLst>
                <a:tab pos="144145" algn="l"/>
              </a:tabLst>
            </a:pPr>
            <a:r>
              <a:rPr sz="1000" u="sng" spc="-5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M</a:t>
            </a:r>
            <a:r>
              <a:rPr sz="1000" u="sng" spc="-5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o</a:t>
            </a:r>
            <a:r>
              <a:rPr sz="1000" u="sng" spc="-6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n</a:t>
            </a:r>
            <a:r>
              <a:rPr sz="1000" u="sng" spc="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i</a:t>
            </a:r>
            <a:r>
              <a:rPr sz="1000" u="sng" spc="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t</a:t>
            </a:r>
            <a:r>
              <a:rPr sz="1000" u="sng" spc="-6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o</a:t>
            </a:r>
            <a:r>
              <a:rPr sz="1000" u="sng" spc="1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r</a:t>
            </a:r>
            <a:r>
              <a:rPr sz="1000" u="sng" spc="-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i</a:t>
            </a:r>
            <a:r>
              <a:rPr sz="1000" u="sng" spc="-5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n</a:t>
            </a:r>
            <a:r>
              <a:rPr sz="1000" u="sng" spc="-6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g</a:t>
            </a:r>
            <a:r>
              <a:rPr sz="1000" u="sng" spc="-3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 </a:t>
            </a:r>
            <a:r>
              <a:rPr sz="1000" u="sng" spc="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f</a:t>
            </a:r>
            <a:r>
              <a:rPr sz="1000" u="sng" spc="-6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o</a:t>
            </a:r>
            <a:r>
              <a:rPr sz="1000" u="sng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r</a:t>
            </a:r>
            <a:r>
              <a:rPr sz="1000" u="sng" spc="-3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 </a:t>
            </a:r>
            <a:r>
              <a:rPr sz="1000" u="sng" spc="-5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c</a:t>
            </a:r>
            <a:r>
              <a:rPr sz="1000" u="sng" spc="-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l</a:t>
            </a:r>
            <a:r>
              <a:rPr sz="1000" u="sng" spc="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i</a:t>
            </a:r>
            <a:r>
              <a:rPr sz="1000" u="sng" spc="-1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e</a:t>
            </a:r>
            <a:r>
              <a:rPr sz="1000" u="sng" spc="-4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n</a:t>
            </a:r>
            <a:r>
              <a:rPr sz="1000" u="sng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t</a:t>
            </a:r>
            <a:r>
              <a:rPr sz="1000" u="sng" spc="-3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 </a:t>
            </a:r>
            <a:r>
              <a:rPr sz="1000" u="sng" spc="-1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a</a:t>
            </a:r>
            <a:r>
              <a:rPr sz="1000" u="sng" spc="-5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n</a:t>
            </a:r>
            <a:r>
              <a:rPr sz="1000" u="sng" spc="-6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d</a:t>
            </a:r>
            <a:r>
              <a:rPr sz="1000" u="sng" spc="-3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spc="-509" baseline="-27777" dirty="0">
                <a:solidFill>
                  <a:srgbClr val="231F20"/>
                </a:solidFill>
                <a:latin typeface="MS UI Gothic"/>
                <a:cs typeface="MS UI Gothic"/>
              </a:rPr>
              <a:t>④</a:t>
            </a:r>
            <a:endParaRPr sz="2400" baseline="-27777">
              <a:latin typeface="MS UI Gothic"/>
              <a:cs typeface="MS UI Gothic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153107" y="5416579"/>
            <a:ext cx="1860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340" dirty="0">
                <a:solidFill>
                  <a:srgbClr val="231F20"/>
                </a:solidFill>
                <a:latin typeface="MS UI Gothic"/>
                <a:cs typeface="MS UI Gothic"/>
              </a:rPr>
              <a:t>⑤</a:t>
            </a:r>
            <a:endParaRPr sz="1600">
              <a:latin typeface="MS UI Gothic"/>
              <a:cs typeface="MS UI Gothic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81000" y="5678065"/>
            <a:ext cx="2252345" cy="323850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43510" marR="154940" indent="-106045">
              <a:lnSpc>
                <a:spcPct val="96800"/>
              </a:lnSpc>
              <a:spcBef>
                <a:spcPts val="160"/>
              </a:spcBef>
              <a:buChar char="•"/>
              <a:tabLst>
                <a:tab pos="144145" algn="l"/>
              </a:tabLst>
            </a:pPr>
            <a:r>
              <a:rPr sz="1000" spc="-12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9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, </a:t>
            </a:r>
            <a:r>
              <a:rPr sz="1000" u="sng" spc="-8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a</a:t>
            </a:r>
            <a:r>
              <a:rPr sz="1000" u="sng" spc="-7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n</a:t>
            </a:r>
            <a:r>
              <a:rPr sz="1000" u="sng" spc="-1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a</a:t>
            </a:r>
            <a:r>
              <a:rPr sz="1000" u="sng" spc="1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l</a:t>
            </a:r>
            <a:r>
              <a:rPr sz="1000" u="sng" spc="-5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y</a:t>
            </a:r>
            <a:r>
              <a:rPr sz="1000" u="sng" spc="-5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s</a:t>
            </a:r>
            <a:r>
              <a:rPr sz="1000" u="sng" spc="-1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i</a:t>
            </a:r>
            <a:r>
              <a:rPr sz="1000" u="sng" spc="-4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s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4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spc="-277" baseline="-10416" dirty="0">
                <a:solidFill>
                  <a:srgbClr val="231F20"/>
                </a:solidFill>
                <a:latin typeface="MS UI Gothic"/>
                <a:cs typeface="MS UI Gothic"/>
              </a:rPr>
              <a:t>⑥ 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2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po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f 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2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2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an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an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z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b 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usage</a:t>
            </a:r>
            <a:endParaRPr sz="1000">
              <a:latin typeface="Arial"/>
              <a:cs typeface="Arial"/>
            </a:endParaRPr>
          </a:p>
          <a:p>
            <a:pPr marL="143510" marR="325755" indent="-106045" algn="just">
              <a:lnSpc>
                <a:spcPct val="100000"/>
              </a:lnSpc>
              <a:buChar char="•"/>
              <a:tabLst>
                <a:tab pos="144145" algn="l"/>
              </a:tabLst>
            </a:pPr>
            <a:r>
              <a:rPr sz="1000" spc="-165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2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4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dm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2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2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ks  s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uc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su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n 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2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an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4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il</a:t>
            </a:r>
            <a:endParaRPr sz="1000">
              <a:latin typeface="Arial"/>
              <a:cs typeface="Arial"/>
            </a:endParaRPr>
          </a:p>
          <a:p>
            <a:pPr marL="143510" indent="-106045" algn="just">
              <a:lnSpc>
                <a:spcPct val="100000"/>
              </a:lnSpc>
              <a:buChar char="•"/>
              <a:tabLst>
                <a:tab pos="144145" algn="l"/>
              </a:tabLst>
            </a:pP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endParaRPr sz="1000">
              <a:latin typeface="Arial"/>
              <a:cs typeface="Arial"/>
            </a:endParaRPr>
          </a:p>
          <a:p>
            <a:pPr marL="143510" indent="-106045" algn="just">
              <a:lnSpc>
                <a:spcPct val="100000"/>
              </a:lnSpc>
              <a:buChar char="•"/>
              <a:tabLst>
                <a:tab pos="144145" algn="l"/>
              </a:tabLst>
            </a:pPr>
            <a:r>
              <a:rPr sz="1000" spc="-16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mp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ili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2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endParaRPr sz="1000">
              <a:latin typeface="Arial"/>
              <a:cs typeface="Arial"/>
            </a:endParaRPr>
          </a:p>
          <a:p>
            <a:pPr marL="38100">
              <a:lnSpc>
                <a:spcPts val="1010"/>
              </a:lnSpc>
              <a:spcBef>
                <a:spcPts val="600"/>
              </a:spcBef>
            </a:pPr>
            <a:r>
              <a:rPr sz="1100" b="1" spc="-114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100" b="1" spc="-105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100" b="1" spc="-10" dirty="0">
                <a:solidFill>
                  <a:srgbClr val="231F20"/>
                </a:solidFill>
                <a:latin typeface="Arial"/>
                <a:cs typeface="Arial"/>
              </a:rPr>
              <a:t>il</a:t>
            </a:r>
            <a:r>
              <a:rPr sz="1100" b="1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100" b="1" spc="-12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6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100" b="1" spc="-12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100" b="1" spc="-12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13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100" b="1" spc="-6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100" b="1" spc="-125" dirty="0">
                <a:solidFill>
                  <a:srgbClr val="231F20"/>
                </a:solidFill>
                <a:latin typeface="Arial"/>
                <a:cs typeface="Arial"/>
              </a:rPr>
              <a:t>q</a:t>
            </a:r>
            <a:r>
              <a:rPr sz="1100" b="1" spc="-130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100" b="1" spc="-3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100" b="1" spc="-2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100" b="1" spc="-6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100" b="1" spc="-12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100" b="1" spc="-6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100" b="1" spc="-10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100" b="1" spc="-4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100" b="1" spc="-12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100" b="1" spc="-65" dirty="0">
                <a:solidFill>
                  <a:srgbClr val="231F20"/>
                </a:solidFill>
                <a:latin typeface="Arial"/>
                <a:cs typeface="Arial"/>
              </a:rPr>
              <a:t>:</a:t>
            </a:r>
            <a:endParaRPr sz="1100">
              <a:latin typeface="Arial"/>
              <a:cs typeface="Arial"/>
            </a:endParaRPr>
          </a:p>
          <a:p>
            <a:pPr marL="143510" indent="-106045">
              <a:lnSpc>
                <a:spcPts val="1550"/>
              </a:lnSpc>
              <a:buChar char="•"/>
              <a:tabLst>
                <a:tab pos="144145" algn="l"/>
              </a:tabLst>
            </a:pPr>
            <a:r>
              <a:rPr sz="1000" u="sng" spc="-9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S</a:t>
            </a:r>
            <a:r>
              <a:rPr sz="1000" u="sng" spc="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t</a:t>
            </a:r>
            <a:r>
              <a:rPr sz="1000" u="sng" spc="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r</a:t>
            </a:r>
            <a:r>
              <a:rPr sz="1000" u="sng" spc="-5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on</a:t>
            </a:r>
            <a:r>
              <a:rPr sz="1000" u="sng" spc="-6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g</a:t>
            </a:r>
            <a:r>
              <a:rPr sz="1000" u="sng" spc="-3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 </a:t>
            </a:r>
            <a:r>
              <a:rPr sz="1000" u="sng" spc="1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r</a:t>
            </a:r>
            <a:r>
              <a:rPr sz="1000" u="sng" spc="-10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e</a:t>
            </a:r>
            <a:r>
              <a:rPr sz="1000" u="sng" spc="-5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s</a:t>
            </a:r>
            <a:r>
              <a:rPr sz="1000" u="sng" spc="-10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e</a:t>
            </a:r>
            <a:r>
              <a:rPr sz="1000" u="sng" spc="-1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a</a:t>
            </a:r>
            <a:r>
              <a:rPr sz="1000" u="sng" spc="1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r</a:t>
            </a:r>
            <a:r>
              <a:rPr sz="1000" u="sng" spc="-5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c</a:t>
            </a:r>
            <a:r>
              <a:rPr sz="1000" u="sng" spc="-6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h</a:t>
            </a:r>
            <a:r>
              <a:rPr sz="1000" u="sng" spc="-3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 </a:t>
            </a:r>
            <a:r>
              <a:rPr sz="1000" u="sng" spc="-1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a</a:t>
            </a:r>
            <a:r>
              <a:rPr sz="1000" u="sng" spc="-5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n</a:t>
            </a:r>
            <a:r>
              <a:rPr sz="1000" u="sng" spc="-6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d</a:t>
            </a:r>
            <a:r>
              <a:rPr sz="1000" u="sng" spc="-3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 </a:t>
            </a:r>
            <a:r>
              <a:rPr sz="1000" u="sng" spc="-1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a</a:t>
            </a:r>
            <a:r>
              <a:rPr sz="1000" u="sng" spc="-5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n</a:t>
            </a:r>
            <a:r>
              <a:rPr sz="1000" u="sng" spc="-1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a</a:t>
            </a:r>
            <a:r>
              <a:rPr sz="1000" u="sng" spc="1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l</a:t>
            </a:r>
            <a:r>
              <a:rPr sz="1000" u="sng" spc="-2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y</a:t>
            </a:r>
            <a:r>
              <a:rPr sz="1000" u="sng" spc="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t</a:t>
            </a:r>
            <a:r>
              <a:rPr sz="1000" u="sng" spc="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i</a:t>
            </a:r>
            <a:r>
              <a:rPr sz="1000" u="sng" spc="-4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c</a:t>
            </a:r>
            <a:r>
              <a:rPr sz="1000" u="sng" spc="-1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a</a:t>
            </a:r>
            <a:r>
              <a:rPr sz="1000" u="sng" spc="-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l</a:t>
            </a:r>
            <a:r>
              <a:rPr sz="1000" u="sng" spc="-3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spc="-509" baseline="-6944" dirty="0">
                <a:solidFill>
                  <a:srgbClr val="231F20"/>
                </a:solidFill>
                <a:latin typeface="MS UI Gothic"/>
                <a:cs typeface="MS UI Gothic"/>
              </a:rPr>
              <a:t>⑦</a:t>
            </a:r>
            <a:endParaRPr sz="2400" baseline="-6944">
              <a:latin typeface="MS UI Gothic"/>
              <a:cs typeface="MS UI Gothic"/>
            </a:endParaRPr>
          </a:p>
          <a:p>
            <a:pPr marL="143510">
              <a:lnSpc>
                <a:spcPts val="840"/>
              </a:lnSpc>
            </a:pPr>
            <a:r>
              <a:rPr sz="1000" u="sng" spc="-5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s</a:t>
            </a:r>
            <a:r>
              <a:rPr sz="1000" u="sng" spc="-4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k</a:t>
            </a:r>
            <a:r>
              <a:rPr sz="1000" u="sng" spc="-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il</a:t>
            </a:r>
            <a:r>
              <a:rPr sz="1000" u="sng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l</a:t>
            </a:r>
            <a:r>
              <a:rPr sz="1000" u="sng" spc="-6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55" dirty="0">
                <a:solidFill>
                  <a:srgbClr val="231F20"/>
                </a:solidFill>
                <a:latin typeface="Arial"/>
                <a:cs typeface="Arial"/>
              </a:rPr>
              <a:t>!</a:t>
            </a:r>
            <a:endParaRPr sz="1000">
              <a:latin typeface="Arial"/>
              <a:cs typeface="Arial"/>
            </a:endParaRPr>
          </a:p>
          <a:p>
            <a:pPr marL="143510" indent="-106045">
              <a:lnSpc>
                <a:spcPts val="1560"/>
              </a:lnSpc>
              <a:buChar char="•"/>
              <a:tabLst>
                <a:tab pos="144145" algn="l"/>
              </a:tabLst>
            </a:pP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Committment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to </a:t>
            </a:r>
            <a:r>
              <a:rPr sz="1000" u="sng" spc="-114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a</a:t>
            </a:r>
            <a:r>
              <a:rPr sz="1000" u="sng" spc="-3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 </a:t>
            </a:r>
            <a:r>
              <a:rPr sz="1000" u="sng" spc="-2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full-time</a:t>
            </a:r>
            <a:r>
              <a:rPr sz="1000" u="sng" spc="-3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 </a:t>
            </a:r>
            <a:r>
              <a:rPr sz="1000" u="sng" spc="-6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schedule</a:t>
            </a:r>
            <a:r>
              <a:rPr sz="1000" spc="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spc="-509" baseline="-8680" dirty="0">
                <a:solidFill>
                  <a:srgbClr val="231F20"/>
                </a:solidFill>
                <a:latin typeface="MS UI Gothic"/>
                <a:cs typeface="MS UI Gothic"/>
              </a:rPr>
              <a:t>⑧</a:t>
            </a:r>
            <a:endParaRPr sz="2400" baseline="-8680">
              <a:latin typeface="MS UI Gothic"/>
              <a:cs typeface="MS UI Gothic"/>
            </a:endParaRPr>
          </a:p>
          <a:p>
            <a:pPr marL="143510">
              <a:lnSpc>
                <a:spcPts val="1140"/>
              </a:lnSpc>
            </a:pP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mo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s;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8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: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0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5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: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0</a:t>
            </a:r>
            <a:r>
              <a:rPr sz="1000" spc="-225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43510">
              <a:lnSpc>
                <a:spcPct val="100000"/>
              </a:lnSpc>
            </a:pP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Mon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7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ay</a:t>
            </a:r>
            <a:endParaRPr sz="1000">
              <a:latin typeface="Arial"/>
              <a:cs typeface="Arial"/>
            </a:endParaRPr>
          </a:p>
          <a:p>
            <a:pPr marL="143510" marR="336550" indent="-106045">
              <a:lnSpc>
                <a:spcPct val="100000"/>
              </a:lnSpc>
              <a:buChar char="•"/>
              <a:tabLst>
                <a:tab pos="144145" algn="l"/>
              </a:tabLst>
            </a:pP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BA/BS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in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English,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Journalism,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6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mun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 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qu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wo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x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  <a:p>
            <a:pPr marL="143510" marR="407034" indent="-106045">
              <a:lnSpc>
                <a:spcPct val="100000"/>
              </a:lnSpc>
              <a:buChar char="•"/>
              <a:tabLst>
                <a:tab pos="144145" algn="l"/>
              </a:tabLst>
            </a:pP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os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4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4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4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d 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il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2836265" y="4416996"/>
            <a:ext cx="4251960" cy="4613275"/>
            <a:chOff x="2836265" y="4416996"/>
            <a:chExt cx="4251960" cy="4613275"/>
          </a:xfrm>
        </p:grpSpPr>
        <p:sp>
          <p:nvSpPr>
            <p:cNvPr id="42" name="object 42"/>
            <p:cNvSpPr/>
            <p:nvPr/>
          </p:nvSpPr>
          <p:spPr>
            <a:xfrm>
              <a:off x="2836265" y="4416996"/>
              <a:ext cx="4251960" cy="4613275"/>
            </a:xfrm>
            <a:custGeom>
              <a:avLst/>
              <a:gdLst/>
              <a:ahLst/>
              <a:cxnLst/>
              <a:rect l="l" t="t" r="r" b="b"/>
              <a:pathLst>
                <a:path w="4251959" h="4613275">
                  <a:moveTo>
                    <a:pt x="4251960" y="0"/>
                  </a:moveTo>
                  <a:lnTo>
                    <a:pt x="0" y="0"/>
                  </a:lnTo>
                  <a:lnTo>
                    <a:pt x="0" y="4613148"/>
                  </a:lnTo>
                  <a:lnTo>
                    <a:pt x="4251960" y="4613148"/>
                  </a:lnTo>
                  <a:lnTo>
                    <a:pt x="4251960" y="0"/>
                  </a:lnTo>
                  <a:close/>
                </a:path>
              </a:pathLst>
            </a:custGeom>
            <a:solidFill>
              <a:srgbClr val="231F2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876550" y="4430979"/>
              <a:ext cx="4102100" cy="4462145"/>
            </a:xfrm>
            <a:custGeom>
              <a:avLst/>
              <a:gdLst/>
              <a:ahLst/>
              <a:cxnLst/>
              <a:rect l="l" t="t" r="r" b="b"/>
              <a:pathLst>
                <a:path w="4102100" h="4462145">
                  <a:moveTo>
                    <a:pt x="4102100" y="0"/>
                  </a:moveTo>
                  <a:lnTo>
                    <a:pt x="0" y="0"/>
                  </a:lnTo>
                  <a:lnTo>
                    <a:pt x="0" y="4461560"/>
                  </a:lnTo>
                  <a:lnTo>
                    <a:pt x="4102100" y="4461560"/>
                  </a:lnTo>
                  <a:lnTo>
                    <a:pt x="41021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839648" y="5425769"/>
              <a:ext cx="910590" cy="0"/>
            </a:xfrm>
            <a:custGeom>
              <a:avLst/>
              <a:gdLst/>
              <a:ahLst/>
              <a:cxnLst/>
              <a:rect l="l" t="t" r="r" b="b"/>
              <a:pathLst>
                <a:path w="910589">
                  <a:moveTo>
                    <a:pt x="0" y="0"/>
                  </a:moveTo>
                  <a:lnTo>
                    <a:pt x="910310" y="0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698323" y="6733869"/>
              <a:ext cx="776605" cy="0"/>
            </a:xfrm>
            <a:custGeom>
              <a:avLst/>
              <a:gdLst/>
              <a:ahLst/>
              <a:cxnLst/>
              <a:rect l="l" t="t" r="r" b="b"/>
              <a:pathLst>
                <a:path w="776604">
                  <a:moveTo>
                    <a:pt x="0" y="0"/>
                  </a:moveTo>
                  <a:lnTo>
                    <a:pt x="776414" y="0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5916548" y="4460570"/>
            <a:ext cx="9671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231F20"/>
                </a:solidFill>
                <a:latin typeface="Times New Roman"/>
                <a:cs typeface="Times New Roman"/>
              </a:rPr>
              <a:t>Jan.</a:t>
            </a:r>
            <a:r>
              <a:rPr sz="1000" b="1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000" b="1" dirty="0">
                <a:solidFill>
                  <a:srgbClr val="231F20"/>
                </a:solidFill>
                <a:latin typeface="Times New Roman"/>
                <a:cs typeface="Times New Roman"/>
              </a:rPr>
              <a:t>-</a:t>
            </a:r>
            <a:r>
              <a:rPr sz="1000" b="1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000" b="1" dirty="0">
                <a:solidFill>
                  <a:srgbClr val="231F20"/>
                </a:solidFill>
                <a:latin typeface="Times New Roman"/>
                <a:cs typeface="Times New Roman"/>
              </a:rPr>
              <a:t>Sept.</a:t>
            </a:r>
            <a:r>
              <a:rPr sz="1000" b="1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000" b="1" dirty="0">
                <a:solidFill>
                  <a:srgbClr val="231F20"/>
                </a:solidFill>
                <a:latin typeface="Times New Roman"/>
                <a:cs typeface="Times New Roman"/>
              </a:rPr>
              <a:t>20XX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959100" y="4447870"/>
            <a:ext cx="2404745" cy="355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8300"/>
              </a:lnSpc>
              <a:spcBef>
                <a:spcPts val="100"/>
              </a:spcBef>
            </a:pPr>
            <a:r>
              <a:rPr sz="1000" b="1" dirty="0">
                <a:solidFill>
                  <a:srgbClr val="231F20"/>
                </a:solidFill>
                <a:latin typeface="Times New Roman"/>
                <a:cs typeface="Times New Roman"/>
              </a:rPr>
              <a:t>Financial </a:t>
            </a:r>
            <a:r>
              <a:rPr sz="1000" b="1" spc="-5" dirty="0">
                <a:solidFill>
                  <a:srgbClr val="231F20"/>
                </a:solidFill>
                <a:latin typeface="Times New Roman"/>
                <a:cs typeface="Times New Roman"/>
              </a:rPr>
              <a:t>Relations </a:t>
            </a:r>
            <a:r>
              <a:rPr sz="1000" b="1" dirty="0">
                <a:solidFill>
                  <a:srgbClr val="231F20"/>
                </a:solidFill>
                <a:latin typeface="Times New Roman"/>
                <a:cs typeface="Times New Roman"/>
              </a:rPr>
              <a:t>Board, Los Angeles, </a:t>
            </a:r>
            <a:r>
              <a:rPr sz="1000" b="1" spc="-15" dirty="0">
                <a:solidFill>
                  <a:srgbClr val="231F20"/>
                </a:solidFill>
                <a:latin typeface="Times New Roman"/>
                <a:cs typeface="Times New Roman"/>
              </a:rPr>
              <a:t>CA </a:t>
            </a:r>
            <a:r>
              <a:rPr sz="1000" b="1" spc="-2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000" b="1" spc="-5" dirty="0">
                <a:solidFill>
                  <a:srgbClr val="231F20"/>
                </a:solidFill>
                <a:latin typeface="Times New Roman"/>
                <a:cs typeface="Times New Roman"/>
              </a:rPr>
              <a:t>Investor Relations </a:t>
            </a:r>
            <a:r>
              <a:rPr sz="1000" b="1" dirty="0">
                <a:solidFill>
                  <a:srgbClr val="231F20"/>
                </a:solidFill>
                <a:latin typeface="Times New Roman"/>
                <a:cs typeface="Times New Roman"/>
              </a:rPr>
              <a:t>&amp; </a:t>
            </a:r>
            <a:r>
              <a:rPr sz="1000" b="1" spc="-10" dirty="0">
                <a:solidFill>
                  <a:srgbClr val="231F20"/>
                </a:solidFill>
                <a:latin typeface="Times New Roman"/>
                <a:cs typeface="Times New Roman"/>
              </a:rPr>
              <a:t>Account</a:t>
            </a:r>
            <a:r>
              <a:rPr sz="1000" b="1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000" b="1" dirty="0">
                <a:solidFill>
                  <a:srgbClr val="231F20"/>
                </a:solidFill>
                <a:latin typeface="Times New Roman"/>
                <a:cs typeface="Times New Roman"/>
              </a:rPr>
              <a:t>Intern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086100" y="4866970"/>
            <a:ext cx="3723004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0" indent="-171450">
              <a:lnSpc>
                <a:spcPct val="100000"/>
              </a:lnSpc>
              <a:spcBef>
                <a:spcPts val="100"/>
              </a:spcBef>
              <a:buChar char="•"/>
              <a:tabLst>
                <a:tab pos="171450" algn="l"/>
              </a:tabLst>
            </a:pPr>
            <a:r>
              <a:rPr sz="1000" dirty="0">
                <a:solidFill>
                  <a:srgbClr val="231F20"/>
                </a:solidFill>
                <a:latin typeface="Times New Roman"/>
                <a:cs typeface="Times New Roman"/>
              </a:rPr>
              <a:t>Offered</a:t>
            </a:r>
            <a:r>
              <a:rPr sz="10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Times New Roman"/>
                <a:cs typeface="Times New Roman"/>
              </a:rPr>
              <a:t>peer</a:t>
            </a:r>
            <a:r>
              <a:rPr sz="1000" dirty="0">
                <a:solidFill>
                  <a:srgbClr val="231F20"/>
                </a:solidFill>
                <a:latin typeface="Times New Roman"/>
                <a:cs typeface="Times New Roman"/>
              </a:rPr>
              <a:t> group</a:t>
            </a:r>
            <a:r>
              <a:rPr sz="10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sz="10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Times New Roman"/>
                <a:cs typeface="Times New Roman"/>
              </a:rPr>
              <a:t>investor</a:t>
            </a:r>
            <a:r>
              <a:rPr sz="1000" dirty="0">
                <a:solidFill>
                  <a:srgbClr val="231F20"/>
                </a:solidFill>
                <a:latin typeface="Times New Roman"/>
                <a:cs typeface="Times New Roman"/>
              </a:rPr>
              <a:t> targeted</a:t>
            </a:r>
            <a:r>
              <a:rPr sz="10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31F20"/>
                </a:solidFill>
                <a:latin typeface="Times New Roman"/>
                <a:cs typeface="Times New Roman"/>
              </a:rPr>
              <a:t>research, </a:t>
            </a:r>
            <a:r>
              <a:rPr sz="1000" spc="10" dirty="0">
                <a:solidFill>
                  <a:srgbClr val="231F20"/>
                </a:solidFill>
                <a:latin typeface="Times New Roman"/>
                <a:cs typeface="Times New Roman"/>
              </a:rPr>
              <a:t>drafted</a:t>
            </a:r>
            <a:r>
              <a:rPr sz="10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sz="1000" spc="-5" dirty="0">
                <a:solidFill>
                  <a:srgbClr val="231F20"/>
                </a:solidFill>
                <a:latin typeface="Times New Roman"/>
                <a:cs typeface="Times New Roman"/>
              </a:rPr>
              <a:t> issued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959100" y="6175070"/>
            <a:ext cx="39243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3100070" algn="l"/>
              </a:tabLst>
            </a:pPr>
            <a:r>
              <a:rPr sz="1000" b="1" spc="-45" dirty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sz="1000" b="1" spc="-10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1000" b="1" spc="5" dirty="0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sz="1000" b="1" spc="15" dirty="0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sz="1000" b="1" dirty="0">
                <a:solidFill>
                  <a:srgbClr val="231F20"/>
                </a:solidFill>
                <a:latin typeface="Times New Roman"/>
                <a:cs typeface="Times New Roman"/>
              </a:rPr>
              <a:t>i </a:t>
            </a:r>
            <a:r>
              <a:rPr sz="1000" b="1" spc="15" dirty="0">
                <a:solidFill>
                  <a:srgbClr val="231F20"/>
                </a:solidFill>
                <a:latin typeface="Times New Roman"/>
                <a:cs typeface="Times New Roman"/>
              </a:rPr>
              <a:t>H</a:t>
            </a:r>
            <a:r>
              <a:rPr sz="1000" b="1" spc="5" dirty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1000" b="1" spc="-10" dirty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sz="1000" b="1" spc="10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1000" b="1" spc="-5" dirty="0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sz="1000" b="1" dirty="0">
                <a:solidFill>
                  <a:srgbClr val="231F20"/>
                </a:solidFill>
                <a:latin typeface="Times New Roman"/>
                <a:cs typeface="Times New Roman"/>
              </a:rPr>
              <a:t> &amp; A</a:t>
            </a:r>
            <a:r>
              <a:rPr sz="1000" b="1" spc="5" dirty="0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sz="1000" b="1" spc="-5" dirty="0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sz="1000" b="1" spc="5" dirty="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sz="1000" b="1" dirty="0">
                <a:solidFill>
                  <a:srgbClr val="231F20"/>
                </a:solidFill>
                <a:latin typeface="Times New Roman"/>
                <a:cs typeface="Times New Roman"/>
              </a:rPr>
              <a:t>ci</a:t>
            </a:r>
            <a:r>
              <a:rPr sz="1000" b="1" spc="-15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000" b="1" spc="5" dirty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sz="1000" b="1" spc="10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1000" b="1" spc="5" dirty="0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sz="1000" b="1" dirty="0">
                <a:solidFill>
                  <a:srgbClr val="231F20"/>
                </a:solidFill>
                <a:latin typeface="Times New Roman"/>
                <a:cs typeface="Times New Roman"/>
              </a:rPr>
              <a:t>, </a:t>
            </a:r>
            <a:r>
              <a:rPr sz="1000" b="1" spc="-10" dirty="0">
                <a:solidFill>
                  <a:srgbClr val="231F20"/>
                </a:solidFill>
                <a:latin typeface="Times New Roman"/>
                <a:cs typeface="Times New Roman"/>
              </a:rPr>
              <a:t>B</a:t>
            </a:r>
            <a:r>
              <a:rPr sz="1000" b="1" dirty="0">
                <a:solidFill>
                  <a:srgbClr val="231F20"/>
                </a:solidFill>
                <a:latin typeface="Times New Roman"/>
                <a:cs typeface="Times New Roman"/>
              </a:rPr>
              <a:t>u</a:t>
            </a:r>
            <a:r>
              <a:rPr sz="1000" b="1" spc="-10" dirty="0">
                <a:solidFill>
                  <a:srgbClr val="231F20"/>
                </a:solidFill>
                <a:latin typeface="Times New Roman"/>
                <a:cs typeface="Times New Roman"/>
              </a:rPr>
              <a:t>rb</a:t>
            </a:r>
            <a:r>
              <a:rPr sz="1000" b="1" spc="10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000" b="1" spc="5" dirty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sz="1000" b="1" dirty="0">
                <a:solidFill>
                  <a:srgbClr val="231F20"/>
                </a:solidFill>
                <a:latin typeface="Times New Roman"/>
                <a:cs typeface="Times New Roman"/>
              </a:rPr>
              <a:t>k, </a:t>
            </a:r>
            <a:r>
              <a:rPr sz="1000" b="1" spc="-25" dirty="0">
                <a:solidFill>
                  <a:srgbClr val="231F20"/>
                </a:solidFill>
                <a:latin typeface="Times New Roman"/>
                <a:cs typeface="Times New Roman"/>
              </a:rPr>
              <a:t>C</a:t>
            </a:r>
            <a:r>
              <a:rPr sz="1000" b="1" spc="-5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000" b="1" dirty="0">
                <a:solidFill>
                  <a:srgbClr val="231F20"/>
                </a:solidFill>
                <a:latin typeface="Times New Roman"/>
                <a:cs typeface="Times New Roman"/>
              </a:rPr>
              <a:t>	</a:t>
            </a:r>
            <a:r>
              <a:rPr sz="1000" b="1" spc="-10" dirty="0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sz="1000" b="1" spc="5" dirty="0">
                <a:solidFill>
                  <a:srgbClr val="231F20"/>
                </a:solidFill>
                <a:latin typeface="Times New Roman"/>
                <a:cs typeface="Times New Roman"/>
              </a:rPr>
              <a:t>u</a:t>
            </a:r>
            <a:r>
              <a:rPr sz="1000" b="1" spc="10" dirty="0">
                <a:solidFill>
                  <a:srgbClr val="231F20"/>
                </a:solidFill>
                <a:latin typeface="Times New Roman"/>
                <a:cs typeface="Times New Roman"/>
              </a:rPr>
              <a:t>m</a:t>
            </a:r>
            <a:r>
              <a:rPr sz="1000" b="1" spc="-5" dirty="0">
                <a:solidFill>
                  <a:srgbClr val="231F20"/>
                </a:solidFill>
                <a:latin typeface="Times New Roman"/>
                <a:cs typeface="Times New Roman"/>
              </a:rPr>
              <a:t>m</a:t>
            </a:r>
            <a:r>
              <a:rPr sz="1000" b="1" spc="-10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1000" b="1" dirty="0">
                <a:solidFill>
                  <a:srgbClr val="231F20"/>
                </a:solidFill>
                <a:latin typeface="Times New Roman"/>
                <a:cs typeface="Times New Roman"/>
              </a:rPr>
              <a:t>r </a:t>
            </a:r>
            <a:r>
              <a:rPr sz="1000" b="1" spc="15" dirty="0">
                <a:solidFill>
                  <a:srgbClr val="231F20"/>
                </a:solidFill>
                <a:latin typeface="Times New Roman"/>
                <a:cs typeface="Times New Roman"/>
              </a:rPr>
              <a:t>2</a:t>
            </a:r>
            <a:r>
              <a:rPr sz="1000" b="1" spc="-30" dirty="0">
                <a:solidFill>
                  <a:srgbClr val="231F20"/>
                </a:solidFill>
                <a:latin typeface="Times New Roman"/>
                <a:cs typeface="Times New Roman"/>
              </a:rPr>
              <a:t>0</a:t>
            </a:r>
            <a:r>
              <a:rPr sz="1000" b="1" spc="15" dirty="0">
                <a:solidFill>
                  <a:srgbClr val="231F20"/>
                </a:solidFill>
                <a:latin typeface="Times New Roman"/>
                <a:cs typeface="Times New Roman"/>
              </a:rPr>
              <a:t>X</a:t>
            </a:r>
            <a:r>
              <a:rPr sz="1000" b="1" spc="-5" dirty="0">
                <a:solidFill>
                  <a:srgbClr val="231F20"/>
                </a:solidFill>
                <a:latin typeface="Times New Roman"/>
                <a:cs typeface="Times New Roman"/>
              </a:rPr>
              <a:t>X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959100" y="6340170"/>
            <a:ext cx="14973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231F20"/>
                </a:solidFill>
                <a:latin typeface="Times New Roman"/>
                <a:cs typeface="Times New Roman"/>
              </a:rPr>
              <a:t>Publicity/Marketing</a:t>
            </a:r>
            <a:r>
              <a:rPr sz="1000" b="1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000" b="1" dirty="0">
                <a:solidFill>
                  <a:srgbClr val="231F20"/>
                </a:solidFill>
                <a:latin typeface="Times New Roman"/>
                <a:cs typeface="Times New Roman"/>
              </a:rPr>
              <a:t>Intern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2876550" y="4430979"/>
            <a:ext cx="4102100" cy="4462145"/>
          </a:xfrm>
          <a:custGeom>
            <a:avLst/>
            <a:gdLst/>
            <a:ahLst/>
            <a:cxnLst/>
            <a:rect l="l" t="t" r="r" b="b"/>
            <a:pathLst>
              <a:path w="4102100" h="4462145">
                <a:moveTo>
                  <a:pt x="0" y="4461560"/>
                </a:moveTo>
                <a:lnTo>
                  <a:pt x="4102100" y="4461560"/>
                </a:lnTo>
                <a:lnTo>
                  <a:pt x="4102100" y="0"/>
                </a:lnTo>
                <a:lnTo>
                  <a:pt x="0" y="0"/>
                </a:lnTo>
                <a:lnTo>
                  <a:pt x="0" y="4461560"/>
                </a:lnTo>
                <a:close/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3036177" y="4955870"/>
            <a:ext cx="39655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2400" spc="-509" baseline="-17361" dirty="0">
                <a:solidFill>
                  <a:srgbClr val="231F20"/>
                </a:solidFill>
                <a:latin typeface="MS UI Gothic"/>
                <a:cs typeface="MS UI Gothic"/>
              </a:rPr>
              <a:t>②</a:t>
            </a:r>
            <a:r>
              <a:rPr sz="2400" spc="-307" baseline="-17361" dirty="0">
                <a:solidFill>
                  <a:srgbClr val="231F20"/>
                </a:solidFill>
                <a:latin typeface="MS UI Gothic"/>
                <a:cs typeface="MS UI Gothic"/>
              </a:rPr>
              <a:t> </a:t>
            </a:r>
            <a:r>
              <a:rPr sz="1000" u="sng" spc="-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press</a:t>
            </a:r>
            <a:r>
              <a:rPr sz="1000" u="sng" spc="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000" u="sng" spc="-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releases</a:t>
            </a:r>
            <a:r>
              <a:rPr sz="1000" spc="-5" dirty="0">
                <a:solidFill>
                  <a:srgbClr val="231F20"/>
                </a:solidFill>
                <a:latin typeface="Times New Roman"/>
                <a:cs typeface="Times New Roman"/>
              </a:rPr>
              <a:t>,</a:t>
            </a:r>
            <a:r>
              <a:rPr sz="10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31F20"/>
                </a:solidFill>
                <a:latin typeface="Times New Roman"/>
                <a:cs typeface="Times New Roman"/>
              </a:rPr>
              <a:t>prepared</a:t>
            </a:r>
            <a:r>
              <a:rPr sz="10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sz="10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Times New Roman"/>
                <a:cs typeface="Times New Roman"/>
              </a:rPr>
              <a:t>delivered</a:t>
            </a:r>
            <a:r>
              <a:rPr sz="10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Times New Roman"/>
                <a:cs typeface="Times New Roman"/>
              </a:rPr>
              <a:t>presentations</a:t>
            </a:r>
            <a:r>
              <a:rPr sz="10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Times New Roman"/>
                <a:cs typeface="Times New Roman"/>
              </a:rPr>
              <a:t>using</a:t>
            </a:r>
            <a:r>
              <a:rPr sz="10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000" u="sng" spc="-4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PowerPoint</a:t>
            </a:r>
            <a:r>
              <a:rPr sz="2400" spc="-67" baseline="5208" dirty="0">
                <a:solidFill>
                  <a:srgbClr val="231F20"/>
                </a:solidFill>
                <a:latin typeface="MS UI Gothic"/>
                <a:cs typeface="MS UI Gothic"/>
              </a:rPr>
              <a:t>③</a:t>
            </a:r>
            <a:endParaRPr sz="2400" baseline="5208">
              <a:latin typeface="MS UI Gothic"/>
              <a:cs typeface="MS UI Gothic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060700" y="5197170"/>
            <a:ext cx="3875404" cy="675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0" indent="-171450">
              <a:lnSpc>
                <a:spcPts val="1910"/>
              </a:lnSpc>
              <a:spcBef>
                <a:spcPts val="100"/>
              </a:spcBef>
              <a:buChar char="•"/>
              <a:tabLst>
                <a:tab pos="196850" algn="l"/>
              </a:tabLst>
            </a:pPr>
            <a:r>
              <a:rPr sz="1000" spc="-5" dirty="0">
                <a:solidFill>
                  <a:srgbClr val="231F20"/>
                </a:solidFill>
                <a:latin typeface="Times New Roman"/>
                <a:cs typeface="Times New Roman"/>
              </a:rPr>
              <a:t>Conducted </a:t>
            </a:r>
            <a:r>
              <a:rPr sz="1000" dirty="0">
                <a:solidFill>
                  <a:srgbClr val="231F20"/>
                </a:solidFill>
                <a:latin typeface="Times New Roman"/>
                <a:cs typeface="Times New Roman"/>
              </a:rPr>
              <a:t>media </a:t>
            </a:r>
            <a:r>
              <a:rPr sz="1000" spc="-135" dirty="0">
                <a:solidFill>
                  <a:srgbClr val="231F20"/>
                </a:solidFill>
                <a:latin typeface="Times New Roman"/>
                <a:cs typeface="Times New Roman"/>
              </a:rPr>
              <a:t>moni</a:t>
            </a:r>
            <a:r>
              <a:rPr sz="2400" spc="-202" baseline="19097" dirty="0">
                <a:solidFill>
                  <a:srgbClr val="231F20"/>
                </a:solidFill>
                <a:latin typeface="MS UI Gothic"/>
                <a:cs typeface="MS UI Gothic"/>
              </a:rPr>
              <a:t>④</a:t>
            </a:r>
            <a:r>
              <a:rPr sz="1000" spc="-135" dirty="0">
                <a:solidFill>
                  <a:srgbClr val="231F20"/>
                </a:solidFill>
                <a:latin typeface="Times New Roman"/>
                <a:cs typeface="Times New Roman"/>
              </a:rPr>
              <a:t>toring,</a:t>
            </a:r>
            <a:r>
              <a:rPr sz="1000" spc="-1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000" u="sng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developed</a:t>
            </a:r>
            <a:r>
              <a:rPr sz="1000" u="sng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media</a:t>
            </a:r>
            <a:r>
              <a:rPr sz="1000" u="sng" spc="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000" u="sng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lists </a:t>
            </a:r>
            <a:r>
              <a:rPr sz="1000" u="sng" spc="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and</a:t>
            </a:r>
            <a:r>
              <a:rPr sz="1000" u="sng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databases</a:t>
            </a:r>
            <a:r>
              <a:rPr sz="1000" dirty="0">
                <a:solidFill>
                  <a:srgbClr val="231F20"/>
                </a:solidFill>
                <a:latin typeface="Times New Roman"/>
                <a:cs typeface="Times New Roman"/>
              </a:rPr>
              <a:t>,</a:t>
            </a:r>
            <a:r>
              <a:rPr sz="1000" spc="17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400" spc="-509" baseline="-6944" dirty="0">
                <a:solidFill>
                  <a:srgbClr val="231F20"/>
                </a:solidFill>
                <a:latin typeface="MS UI Gothic"/>
                <a:cs typeface="MS UI Gothic"/>
              </a:rPr>
              <a:t>①</a:t>
            </a:r>
            <a:endParaRPr sz="2400" baseline="-6944">
              <a:latin typeface="MS UI Gothic"/>
              <a:cs typeface="MS UI Gothic"/>
            </a:endParaRPr>
          </a:p>
          <a:p>
            <a:pPr marL="196215">
              <a:lnSpc>
                <a:spcPts val="1190"/>
              </a:lnSpc>
            </a:pPr>
            <a:r>
              <a:rPr sz="1000" spc="-5" dirty="0">
                <a:solidFill>
                  <a:srgbClr val="231F20"/>
                </a:solidFill>
                <a:latin typeface="Times New Roman"/>
                <a:cs typeface="Times New Roman"/>
              </a:rPr>
              <a:t>completed </a:t>
            </a:r>
            <a:r>
              <a:rPr sz="1000" spc="-10" dirty="0">
                <a:solidFill>
                  <a:srgbClr val="231F20"/>
                </a:solidFill>
                <a:latin typeface="Times New Roman"/>
                <a:cs typeface="Times New Roman"/>
              </a:rPr>
              <a:t>investor</a:t>
            </a:r>
            <a:r>
              <a:rPr sz="10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sz="10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31F20"/>
                </a:solidFill>
                <a:latin typeface="Times New Roman"/>
                <a:cs typeface="Times New Roman"/>
              </a:rPr>
              <a:t>media </a:t>
            </a:r>
            <a:r>
              <a:rPr sz="1000" spc="-5" dirty="0">
                <a:solidFill>
                  <a:srgbClr val="231F20"/>
                </a:solidFill>
                <a:latin typeface="Times New Roman"/>
                <a:cs typeface="Times New Roman"/>
              </a:rPr>
              <a:t>outreach</a:t>
            </a:r>
            <a:endParaRPr sz="1000">
              <a:latin typeface="Times New Roman"/>
              <a:cs typeface="Times New Roman"/>
            </a:endParaRPr>
          </a:p>
          <a:p>
            <a:pPr marL="196850" indent="-171450">
              <a:lnSpc>
                <a:spcPct val="100000"/>
              </a:lnSpc>
              <a:spcBef>
                <a:spcPts val="100"/>
              </a:spcBef>
              <a:buChar char="•"/>
              <a:tabLst>
                <a:tab pos="196850" algn="l"/>
              </a:tabLst>
            </a:pPr>
            <a:r>
              <a:rPr sz="1000" u="sng" spc="-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Compiled</a:t>
            </a:r>
            <a:r>
              <a:rPr sz="1000" u="sng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000" u="sng" spc="-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press</a:t>
            </a:r>
            <a:r>
              <a:rPr sz="1000" u="sng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kits, marketing </a:t>
            </a:r>
            <a:r>
              <a:rPr sz="1000" u="sng" spc="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kits</a:t>
            </a:r>
            <a:r>
              <a:rPr sz="1000" u="sng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000" u="sng" spc="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and</a:t>
            </a:r>
            <a:r>
              <a:rPr sz="1000" u="sng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media </a:t>
            </a:r>
            <a:r>
              <a:rPr sz="1000" u="sng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coverage</a:t>
            </a:r>
            <a:r>
              <a:rPr sz="1000" u="sng" spc="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000" u="sng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books</a:t>
            </a:r>
            <a:r>
              <a:rPr sz="1000" spc="2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400" spc="-509" baseline="-6944" dirty="0">
                <a:solidFill>
                  <a:srgbClr val="231F20"/>
                </a:solidFill>
                <a:latin typeface="MS UI Gothic"/>
                <a:cs typeface="MS UI Gothic"/>
              </a:rPr>
              <a:t>⑤</a:t>
            </a:r>
            <a:endParaRPr sz="2400" baseline="-6944">
              <a:latin typeface="MS UI Gothic"/>
              <a:cs typeface="MS UI Gothic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290007" y="6366253"/>
            <a:ext cx="1733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600" spc="-340" dirty="0">
                <a:solidFill>
                  <a:srgbClr val="231F20"/>
                </a:solidFill>
                <a:latin typeface="MS UI Gothic"/>
                <a:cs typeface="MS UI Gothic"/>
              </a:rPr>
              <a:t>⑥</a:t>
            </a:r>
            <a:endParaRPr sz="1600">
              <a:latin typeface="MS UI Gothic"/>
              <a:cs typeface="MS UI Gothic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060700" y="6505270"/>
            <a:ext cx="373634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0" indent="-171450">
              <a:lnSpc>
                <a:spcPct val="100000"/>
              </a:lnSpc>
              <a:spcBef>
                <a:spcPts val="100"/>
              </a:spcBef>
              <a:buChar char="•"/>
              <a:tabLst>
                <a:tab pos="196850" algn="l"/>
              </a:tabLst>
            </a:pPr>
            <a:r>
              <a:rPr sz="1000" spc="-5" dirty="0">
                <a:solidFill>
                  <a:srgbClr val="231F20"/>
                </a:solidFill>
                <a:latin typeface="Times New Roman"/>
                <a:cs typeface="Times New Roman"/>
              </a:rPr>
              <a:t>Applied</a:t>
            </a:r>
            <a:r>
              <a:rPr sz="10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000" spc="-95" dirty="0">
                <a:solidFill>
                  <a:srgbClr val="231F20"/>
                </a:solidFill>
                <a:latin typeface="Times New Roman"/>
                <a:cs typeface="Times New Roman"/>
              </a:rPr>
              <a:t>strong</a:t>
            </a:r>
            <a:r>
              <a:rPr sz="2400" spc="-142" baseline="17361" dirty="0">
                <a:solidFill>
                  <a:srgbClr val="231F20"/>
                </a:solidFill>
                <a:latin typeface="MS UI Gothic"/>
                <a:cs typeface="MS UI Gothic"/>
              </a:rPr>
              <a:t>⑦</a:t>
            </a:r>
            <a:r>
              <a:rPr sz="1000" spc="-95" dirty="0">
                <a:solidFill>
                  <a:srgbClr val="231F20"/>
                </a:solidFill>
                <a:latin typeface="Times New Roman"/>
                <a:cs typeface="Times New Roman"/>
              </a:rPr>
              <a:t>research</a:t>
            </a:r>
            <a:r>
              <a:rPr sz="10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Times New Roman"/>
                <a:cs typeface="Times New Roman"/>
              </a:rPr>
              <a:t>and </a:t>
            </a:r>
            <a:r>
              <a:rPr sz="1000" u="sng" spc="-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analysis</a:t>
            </a:r>
            <a:r>
              <a:rPr sz="1000" u="sng" spc="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skills</a:t>
            </a:r>
            <a:r>
              <a:rPr sz="10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sz="10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Times New Roman"/>
                <a:cs typeface="Times New Roman"/>
              </a:rPr>
              <a:t>monitor</a:t>
            </a:r>
            <a:r>
              <a:rPr sz="10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31F20"/>
                </a:solidFill>
                <a:latin typeface="Times New Roman"/>
                <a:cs typeface="Times New Roman"/>
              </a:rPr>
              <a:t>internet</a:t>
            </a:r>
            <a:r>
              <a:rPr sz="10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Times New Roman"/>
                <a:cs typeface="Times New Roman"/>
              </a:rPr>
              <a:t>usage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060700" y="6657670"/>
            <a:ext cx="3789045" cy="214884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96215">
              <a:lnSpc>
                <a:spcPct val="100000"/>
              </a:lnSpc>
              <a:spcBef>
                <a:spcPts val="800"/>
              </a:spcBef>
            </a:pPr>
            <a:r>
              <a:rPr sz="1000" spc="-5" dirty="0">
                <a:solidFill>
                  <a:srgbClr val="231F20"/>
                </a:solidFill>
                <a:latin typeface="Times New Roman"/>
                <a:cs typeface="Times New Roman"/>
              </a:rPr>
              <a:t>using</a:t>
            </a:r>
            <a:r>
              <a:rPr sz="10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Times New Roman"/>
                <a:cs typeface="Times New Roman"/>
              </a:rPr>
              <a:t>Google</a:t>
            </a:r>
            <a:r>
              <a:rPr sz="10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31F20"/>
                </a:solidFill>
                <a:latin typeface="Times New Roman"/>
                <a:cs typeface="Times New Roman"/>
              </a:rPr>
              <a:t>analytics</a:t>
            </a:r>
            <a:endParaRPr sz="1000">
              <a:latin typeface="Times New Roman"/>
              <a:cs typeface="Times New Roman"/>
            </a:endParaRPr>
          </a:p>
          <a:p>
            <a:pPr marL="196215" marR="31750" indent="-171450">
              <a:lnSpc>
                <a:spcPct val="108300"/>
              </a:lnSpc>
              <a:spcBef>
                <a:spcPts val="600"/>
              </a:spcBef>
              <a:buChar char="•"/>
              <a:tabLst>
                <a:tab pos="196850" algn="l"/>
              </a:tabLst>
            </a:pPr>
            <a:r>
              <a:rPr sz="1000" spc="-5" dirty="0">
                <a:solidFill>
                  <a:srgbClr val="231F20"/>
                </a:solidFill>
                <a:latin typeface="Times New Roman"/>
                <a:cs typeface="Times New Roman"/>
              </a:rPr>
              <a:t>Assisted</a:t>
            </a:r>
            <a:r>
              <a:rPr sz="10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sz="10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Times New Roman"/>
                <a:cs typeface="Times New Roman"/>
              </a:rPr>
              <a:t>publicity</a:t>
            </a:r>
            <a:r>
              <a:rPr sz="1000" spc="5" dirty="0">
                <a:solidFill>
                  <a:srgbClr val="231F20"/>
                </a:solidFill>
                <a:latin typeface="Times New Roman"/>
                <a:cs typeface="Times New Roman"/>
              </a:rPr>
              <a:t> and</a:t>
            </a:r>
            <a:r>
              <a:rPr sz="10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Times New Roman"/>
                <a:cs typeface="Times New Roman"/>
              </a:rPr>
              <a:t>promotions</a:t>
            </a:r>
            <a:r>
              <a:rPr sz="10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31F20"/>
                </a:solidFill>
                <a:latin typeface="Times New Roman"/>
                <a:cs typeface="Times New Roman"/>
              </a:rPr>
              <a:t>department; </a:t>
            </a:r>
            <a:r>
              <a:rPr sz="1000" spc="-10" dirty="0">
                <a:solidFill>
                  <a:srgbClr val="231F20"/>
                </a:solidFill>
                <a:latin typeface="Times New Roman"/>
                <a:cs typeface="Times New Roman"/>
              </a:rPr>
              <a:t>client</a:t>
            </a:r>
            <a:r>
              <a:rPr sz="10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31F20"/>
                </a:solidFill>
                <a:latin typeface="Times New Roman"/>
                <a:cs typeface="Times New Roman"/>
              </a:rPr>
              <a:t>base </a:t>
            </a:r>
            <a:r>
              <a:rPr sz="1000" spc="-5" dirty="0">
                <a:solidFill>
                  <a:srgbClr val="231F20"/>
                </a:solidFill>
                <a:latin typeface="Times New Roman"/>
                <a:cs typeface="Times New Roman"/>
              </a:rPr>
              <a:t>included </a:t>
            </a:r>
            <a:r>
              <a:rPr sz="1000" spc="-2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31F20"/>
                </a:solidFill>
                <a:latin typeface="Times New Roman"/>
                <a:cs typeface="Times New Roman"/>
              </a:rPr>
              <a:t>Paramount,</a:t>
            </a:r>
            <a:r>
              <a:rPr sz="10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Times New Roman"/>
                <a:cs typeface="Times New Roman"/>
              </a:rPr>
              <a:t>Sony</a:t>
            </a:r>
            <a:r>
              <a:rPr sz="1000" dirty="0">
                <a:solidFill>
                  <a:srgbClr val="231F20"/>
                </a:solidFill>
                <a:latin typeface="Times New Roman"/>
                <a:cs typeface="Times New Roman"/>
              </a:rPr>
              <a:t> Pictures, </a:t>
            </a:r>
            <a:r>
              <a:rPr sz="1000" spc="-15" dirty="0">
                <a:solidFill>
                  <a:srgbClr val="231F20"/>
                </a:solidFill>
                <a:latin typeface="Times New Roman"/>
                <a:cs typeface="Times New Roman"/>
              </a:rPr>
              <a:t>Disney,</a:t>
            </a:r>
            <a:r>
              <a:rPr sz="10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Times New Roman"/>
                <a:cs typeface="Times New Roman"/>
              </a:rPr>
              <a:t>Focus</a:t>
            </a:r>
            <a:r>
              <a:rPr sz="1000" dirty="0">
                <a:solidFill>
                  <a:srgbClr val="231F20"/>
                </a:solidFill>
                <a:latin typeface="Times New Roman"/>
                <a:cs typeface="Times New Roman"/>
              </a:rPr>
              <a:t> Features</a:t>
            </a:r>
            <a:endParaRPr sz="1000">
              <a:latin typeface="Times New Roman"/>
              <a:cs typeface="Times New Roman"/>
            </a:endParaRPr>
          </a:p>
          <a:p>
            <a:pPr marL="196215" marR="120014" indent="-171450">
              <a:lnSpc>
                <a:spcPct val="108300"/>
              </a:lnSpc>
              <a:spcBef>
                <a:spcPts val="600"/>
              </a:spcBef>
              <a:buChar char="•"/>
              <a:tabLst>
                <a:tab pos="196850" algn="l"/>
              </a:tabLst>
            </a:pPr>
            <a:r>
              <a:rPr sz="1000" dirty="0">
                <a:solidFill>
                  <a:srgbClr val="231F20"/>
                </a:solidFill>
                <a:latin typeface="Times New Roman"/>
                <a:cs typeface="Times New Roman"/>
              </a:rPr>
              <a:t>Secured </a:t>
            </a:r>
            <a:r>
              <a:rPr sz="1000" spc="5" dirty="0">
                <a:solidFill>
                  <a:srgbClr val="231F20"/>
                </a:solidFill>
                <a:latin typeface="Times New Roman"/>
                <a:cs typeface="Times New Roman"/>
              </a:rPr>
              <a:t>and </a:t>
            </a:r>
            <a:r>
              <a:rPr sz="1000" dirty="0">
                <a:solidFill>
                  <a:srgbClr val="231F20"/>
                </a:solidFill>
                <a:latin typeface="Times New Roman"/>
                <a:cs typeface="Times New Roman"/>
              </a:rPr>
              <a:t>coordinated </a:t>
            </a:r>
            <a:r>
              <a:rPr sz="1000" spc="-5" dirty="0">
                <a:solidFill>
                  <a:srgbClr val="231F20"/>
                </a:solidFill>
                <a:latin typeface="Times New Roman"/>
                <a:cs typeface="Times New Roman"/>
              </a:rPr>
              <a:t>promotional</a:t>
            </a:r>
            <a:r>
              <a:rPr sz="10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Times New Roman"/>
                <a:cs typeface="Times New Roman"/>
              </a:rPr>
              <a:t>events,</a:t>
            </a:r>
            <a:r>
              <a:rPr sz="10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Times New Roman"/>
                <a:cs typeface="Times New Roman"/>
              </a:rPr>
              <a:t>assembled</a:t>
            </a:r>
            <a:r>
              <a:rPr sz="1000" spc="5" dirty="0">
                <a:solidFill>
                  <a:srgbClr val="231F20"/>
                </a:solidFill>
                <a:latin typeface="Times New Roman"/>
                <a:cs typeface="Times New Roman"/>
              </a:rPr>
              <a:t> and</a:t>
            </a:r>
            <a:r>
              <a:rPr sz="10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Times New Roman"/>
                <a:cs typeface="Times New Roman"/>
              </a:rPr>
              <a:t>mailed </a:t>
            </a:r>
            <a:r>
              <a:rPr sz="1000" spc="-2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Times New Roman"/>
                <a:cs typeface="Times New Roman"/>
              </a:rPr>
              <a:t>press packets,</a:t>
            </a:r>
            <a:r>
              <a:rPr sz="10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Times New Roman"/>
                <a:cs typeface="Times New Roman"/>
              </a:rPr>
              <a:t>followed</a:t>
            </a:r>
            <a:r>
              <a:rPr sz="10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Times New Roman"/>
                <a:cs typeface="Times New Roman"/>
              </a:rPr>
              <a:t>up</a:t>
            </a:r>
            <a:r>
              <a:rPr sz="1000" dirty="0">
                <a:solidFill>
                  <a:srgbClr val="231F20"/>
                </a:solidFill>
                <a:latin typeface="Times New Roman"/>
                <a:cs typeface="Times New Roman"/>
              </a:rPr>
              <a:t> with </a:t>
            </a:r>
            <a:r>
              <a:rPr sz="1000" spc="-5" dirty="0">
                <a:solidFill>
                  <a:srgbClr val="231F20"/>
                </a:solidFill>
                <a:latin typeface="Times New Roman"/>
                <a:cs typeface="Times New Roman"/>
              </a:rPr>
              <a:t>clients</a:t>
            </a:r>
            <a:endParaRPr sz="1000">
              <a:latin typeface="Times New Roman"/>
              <a:cs typeface="Times New Roman"/>
            </a:endParaRPr>
          </a:p>
          <a:p>
            <a:pPr marL="196215" marR="102235" indent="-171450">
              <a:lnSpc>
                <a:spcPct val="108300"/>
              </a:lnSpc>
              <a:spcBef>
                <a:spcPts val="600"/>
              </a:spcBef>
              <a:buChar char="•"/>
              <a:tabLst>
                <a:tab pos="196850" algn="l"/>
              </a:tabLst>
            </a:pPr>
            <a:r>
              <a:rPr sz="1000" dirty="0">
                <a:solidFill>
                  <a:srgbClr val="231F20"/>
                </a:solidFill>
                <a:latin typeface="Times New Roman"/>
                <a:cs typeface="Times New Roman"/>
              </a:rPr>
              <a:t>Contributed </a:t>
            </a:r>
            <a:r>
              <a:rPr sz="1000" spc="5" dirty="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sz="1000" dirty="0">
                <a:solidFill>
                  <a:srgbClr val="231F20"/>
                </a:solidFill>
                <a:latin typeface="Times New Roman"/>
                <a:cs typeface="Times New Roman"/>
              </a:rPr>
              <a:t>brainstorms</a:t>
            </a:r>
            <a:r>
              <a:rPr sz="10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31F20"/>
                </a:solidFill>
                <a:latin typeface="Times New Roman"/>
                <a:cs typeface="Times New Roman"/>
              </a:rPr>
              <a:t>to </a:t>
            </a:r>
            <a:r>
              <a:rPr sz="1000" spc="-10" dirty="0">
                <a:solidFill>
                  <a:srgbClr val="231F20"/>
                </a:solidFill>
                <a:latin typeface="Times New Roman"/>
                <a:cs typeface="Times New Roman"/>
              </a:rPr>
              <a:t>pitch</a:t>
            </a:r>
            <a:r>
              <a:rPr sz="10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Times New Roman"/>
                <a:cs typeface="Times New Roman"/>
              </a:rPr>
              <a:t>ideas</a:t>
            </a:r>
            <a:r>
              <a:rPr sz="10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31F20"/>
                </a:solidFill>
                <a:latin typeface="Times New Roman"/>
                <a:cs typeface="Times New Roman"/>
              </a:rPr>
              <a:t>to </a:t>
            </a:r>
            <a:r>
              <a:rPr sz="1000" spc="-5" dirty="0">
                <a:solidFill>
                  <a:srgbClr val="231F20"/>
                </a:solidFill>
                <a:latin typeface="Times New Roman"/>
                <a:cs typeface="Times New Roman"/>
              </a:rPr>
              <a:t>clients</a:t>
            </a:r>
            <a:r>
              <a:rPr sz="10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31F20"/>
                </a:solidFill>
                <a:latin typeface="Times New Roman"/>
                <a:cs typeface="Times New Roman"/>
              </a:rPr>
              <a:t>(print,</a:t>
            </a:r>
            <a:r>
              <a:rPr sz="10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Times New Roman"/>
                <a:cs typeface="Times New Roman"/>
              </a:rPr>
              <a:t>television, </a:t>
            </a:r>
            <a:r>
              <a:rPr sz="1000" spc="-2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Times New Roman"/>
                <a:cs typeface="Times New Roman"/>
              </a:rPr>
              <a:t>radio, </a:t>
            </a:r>
            <a:r>
              <a:rPr sz="1000" dirty="0">
                <a:solidFill>
                  <a:srgbClr val="231F20"/>
                </a:solidFill>
                <a:latin typeface="Times New Roman"/>
                <a:cs typeface="Times New Roman"/>
              </a:rPr>
              <a:t>online, </a:t>
            </a:r>
            <a:r>
              <a:rPr sz="1000" spc="5" dirty="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sz="1000" dirty="0">
                <a:solidFill>
                  <a:srgbClr val="231F20"/>
                </a:solidFill>
                <a:latin typeface="Times New Roman"/>
                <a:cs typeface="Times New Roman"/>
              </a:rPr>
              <a:t> grassroots </a:t>
            </a:r>
            <a:r>
              <a:rPr sz="1000" spc="-10" dirty="0">
                <a:solidFill>
                  <a:srgbClr val="231F20"/>
                </a:solidFill>
                <a:latin typeface="Times New Roman"/>
                <a:cs typeface="Times New Roman"/>
              </a:rPr>
              <a:t>efforts)</a:t>
            </a:r>
            <a:endParaRPr sz="1000">
              <a:latin typeface="Times New Roman"/>
              <a:cs typeface="Times New Roman"/>
            </a:endParaRPr>
          </a:p>
          <a:p>
            <a:pPr marL="196215" marR="30480" indent="-171450">
              <a:lnSpc>
                <a:spcPct val="108300"/>
              </a:lnSpc>
              <a:spcBef>
                <a:spcPts val="600"/>
              </a:spcBef>
              <a:buChar char="•"/>
              <a:tabLst>
                <a:tab pos="196850" algn="l"/>
              </a:tabLst>
            </a:pPr>
            <a:r>
              <a:rPr sz="1000" spc="-5" dirty="0">
                <a:solidFill>
                  <a:srgbClr val="231F20"/>
                </a:solidFill>
                <a:latin typeface="Times New Roman"/>
                <a:cs typeface="Times New Roman"/>
              </a:rPr>
              <a:t>Assisted</a:t>
            </a:r>
            <a:r>
              <a:rPr sz="1000" dirty="0">
                <a:solidFill>
                  <a:srgbClr val="231F20"/>
                </a:solidFill>
                <a:latin typeface="Times New Roman"/>
                <a:cs typeface="Times New Roman"/>
              </a:rPr>
              <a:t> at</a:t>
            </a:r>
            <a:r>
              <a:rPr sz="10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31F20"/>
                </a:solidFill>
                <a:latin typeface="Times New Roman"/>
                <a:cs typeface="Times New Roman"/>
              </a:rPr>
              <a:t>pre-screenings </a:t>
            </a:r>
            <a:r>
              <a:rPr sz="1000" spc="-10" dirty="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sz="10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Times New Roman"/>
                <a:cs typeface="Times New Roman"/>
              </a:rPr>
              <a:t>films,</a:t>
            </a:r>
            <a:r>
              <a:rPr sz="10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Times New Roman"/>
                <a:cs typeface="Times New Roman"/>
              </a:rPr>
              <a:t>promotional</a:t>
            </a:r>
            <a:r>
              <a:rPr sz="10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Times New Roman"/>
                <a:cs typeface="Times New Roman"/>
              </a:rPr>
              <a:t>events,</a:t>
            </a:r>
            <a:r>
              <a:rPr sz="10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Times New Roman"/>
                <a:cs typeface="Times New Roman"/>
              </a:rPr>
              <a:t>press</a:t>
            </a:r>
            <a:r>
              <a:rPr sz="10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31F20"/>
                </a:solidFill>
                <a:latin typeface="Times New Roman"/>
                <a:cs typeface="Times New Roman"/>
              </a:rPr>
              <a:t>junkets, </a:t>
            </a:r>
            <a:r>
              <a:rPr sz="1000" spc="-2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sz="10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Times New Roman"/>
                <a:cs typeface="Times New Roman"/>
              </a:rPr>
              <a:t>television</a:t>
            </a:r>
            <a:r>
              <a:rPr sz="10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Times New Roman"/>
                <a:cs typeface="Times New Roman"/>
              </a:rPr>
              <a:t>interviews</a:t>
            </a:r>
            <a:r>
              <a:rPr sz="10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Times New Roman"/>
                <a:cs typeface="Times New Roman"/>
              </a:rPr>
              <a:t>by</a:t>
            </a:r>
            <a:r>
              <a:rPr sz="1000" dirty="0">
                <a:solidFill>
                  <a:srgbClr val="231F20"/>
                </a:solidFill>
                <a:latin typeface="Times New Roman"/>
                <a:cs typeface="Times New Roman"/>
              </a:rPr>
              <a:t> coordinating </a:t>
            </a:r>
            <a:r>
              <a:rPr sz="1000" spc="-10" dirty="0">
                <a:solidFill>
                  <a:srgbClr val="231F20"/>
                </a:solidFill>
                <a:latin typeface="Times New Roman"/>
                <a:cs typeface="Times New Roman"/>
              </a:rPr>
              <a:t>set-up</a:t>
            </a:r>
            <a:r>
              <a:rPr sz="10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sz="10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Times New Roman"/>
                <a:cs typeface="Times New Roman"/>
              </a:rPr>
              <a:t>prize</a:t>
            </a:r>
            <a:r>
              <a:rPr sz="10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Times New Roman"/>
                <a:cs typeface="Times New Roman"/>
              </a:rPr>
              <a:t>awards</a:t>
            </a:r>
            <a:endParaRPr sz="1000">
              <a:latin typeface="Times New Roman"/>
              <a:cs typeface="Times New Roman"/>
            </a:endParaRPr>
          </a:p>
          <a:p>
            <a:pPr marL="196850" indent="-171450">
              <a:lnSpc>
                <a:spcPct val="100000"/>
              </a:lnSpc>
              <a:spcBef>
                <a:spcPts val="100"/>
              </a:spcBef>
              <a:buChar char="•"/>
              <a:tabLst>
                <a:tab pos="196850" algn="l"/>
              </a:tabLst>
            </a:pPr>
            <a:r>
              <a:rPr sz="1000" u="sng" spc="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40</a:t>
            </a:r>
            <a:r>
              <a:rPr sz="1000" u="sng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000" u="sng" spc="-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hours/week</a:t>
            </a:r>
            <a:r>
              <a:rPr sz="1000" spc="1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400" spc="-509" baseline="-10416" dirty="0">
                <a:solidFill>
                  <a:srgbClr val="231F20"/>
                </a:solidFill>
                <a:latin typeface="MS UI Gothic"/>
                <a:cs typeface="MS UI Gothic"/>
              </a:rPr>
              <a:t>⑧</a:t>
            </a:r>
            <a:endParaRPr sz="2400" baseline="-10416">
              <a:latin typeface="MS UI Gothic"/>
              <a:cs typeface="MS UI Gothic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62349" y="7134097"/>
            <a:ext cx="819785" cy="416559"/>
            <a:chOff x="4562349" y="7134097"/>
            <a:chExt cx="819785" cy="416559"/>
          </a:xfrm>
        </p:grpSpPr>
        <p:sp>
          <p:nvSpPr>
            <p:cNvPr id="3" name="object 3"/>
            <p:cNvSpPr/>
            <p:nvPr/>
          </p:nvSpPr>
          <p:spPr>
            <a:xfrm>
              <a:off x="4568696" y="7140447"/>
              <a:ext cx="807085" cy="403860"/>
            </a:xfrm>
            <a:custGeom>
              <a:avLst/>
              <a:gdLst/>
              <a:ahLst/>
              <a:cxnLst/>
              <a:rect l="l" t="t" r="r" b="b"/>
              <a:pathLst>
                <a:path w="807085" h="403859">
                  <a:moveTo>
                    <a:pt x="403352" y="0"/>
                  </a:moveTo>
                  <a:lnTo>
                    <a:pt x="0" y="403351"/>
                  </a:lnTo>
                  <a:lnTo>
                    <a:pt x="806704" y="403351"/>
                  </a:lnTo>
                  <a:lnTo>
                    <a:pt x="403352" y="0"/>
                  </a:lnTo>
                  <a:close/>
                </a:path>
              </a:pathLst>
            </a:custGeom>
            <a:solidFill>
              <a:srgbClr val="FDB9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68699" y="7140447"/>
              <a:ext cx="807085" cy="403860"/>
            </a:xfrm>
            <a:custGeom>
              <a:avLst/>
              <a:gdLst/>
              <a:ahLst/>
              <a:cxnLst/>
              <a:rect l="l" t="t" r="r" b="b"/>
              <a:pathLst>
                <a:path w="807085" h="403859">
                  <a:moveTo>
                    <a:pt x="806704" y="403351"/>
                  </a:moveTo>
                  <a:lnTo>
                    <a:pt x="403352" y="0"/>
                  </a:lnTo>
                  <a:lnTo>
                    <a:pt x="0" y="403351"/>
                  </a:lnTo>
                </a:path>
              </a:pathLst>
            </a:custGeom>
            <a:ln w="126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864355" y="7255547"/>
            <a:ext cx="2095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15" dirty="0">
                <a:solidFill>
                  <a:srgbClr val="231F20"/>
                </a:solidFill>
                <a:latin typeface="Calibri"/>
                <a:cs typeface="Calibri"/>
              </a:rPr>
              <a:t>20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7527" y="7140726"/>
            <a:ext cx="10287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Career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Planning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Guide</a:t>
            </a:r>
            <a:endParaRPr sz="9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37182" y="141578"/>
            <a:ext cx="239959" cy="23311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73248" y="141578"/>
            <a:ext cx="239959" cy="23311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64234" y="141571"/>
            <a:ext cx="239959" cy="23311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55210" y="141573"/>
            <a:ext cx="239959" cy="23311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6205" y="141575"/>
            <a:ext cx="239959" cy="233115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959126" y="59062"/>
            <a:ext cx="40201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09" dirty="0"/>
              <a:t>Chronological</a:t>
            </a:r>
            <a:r>
              <a:rPr spc="-15" dirty="0"/>
              <a:t> </a:t>
            </a:r>
            <a:r>
              <a:rPr spc="225" dirty="0"/>
              <a:t>Resumes</a:t>
            </a: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30890" y="141578"/>
            <a:ext cx="239959" cy="23311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66956" y="141578"/>
            <a:ext cx="239959" cy="23311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7941" y="141572"/>
            <a:ext cx="239959" cy="233115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48918" y="141574"/>
            <a:ext cx="239959" cy="233115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39913" y="141576"/>
            <a:ext cx="239959" cy="233115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441642" y="430274"/>
            <a:ext cx="9036050" cy="709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chronological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resume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most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commonly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used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style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often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preferred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by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employers.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This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format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lists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work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experience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reverse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chronological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order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(most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recent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comes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first).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chronological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resume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illustrates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consistency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work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history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most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suitable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when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work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experience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academic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background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relate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directly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job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to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which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applying.</a:t>
            </a:r>
            <a:endParaRPr sz="1000">
              <a:latin typeface="Arial"/>
              <a:cs typeface="Arial"/>
            </a:endParaRPr>
          </a:p>
          <a:p>
            <a:pPr marL="1732914">
              <a:lnSpc>
                <a:spcPct val="100000"/>
              </a:lnSpc>
              <a:spcBef>
                <a:spcPts val="459"/>
              </a:spcBef>
              <a:tabLst>
                <a:tab pos="6334760" algn="l"/>
              </a:tabLst>
            </a:pPr>
            <a:r>
              <a:rPr sz="1100" b="1" spc="-185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100" b="1" spc="-6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100" b="1" spc="-12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100" b="1" spc="-6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100" b="1" spc="-4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100" b="1" spc="-7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100" b="1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11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100" b="1" spc="-8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100" b="1" spc="-11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100" b="1" spc="-13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100" b="1" spc="-3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100" b="1" spc="-4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100" b="1" dirty="0">
                <a:solidFill>
                  <a:srgbClr val="231F20"/>
                </a:solidFill>
                <a:latin typeface="Arial"/>
                <a:cs typeface="Arial"/>
              </a:rPr>
              <a:t>	</a:t>
            </a:r>
            <a:r>
              <a:rPr sz="1100" b="1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100" b="1" spc="-10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100" b="1" spc="-5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100" b="1" spc="-6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100" b="1" spc="-4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100" b="1" spc="-114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100" b="1" spc="-12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100" b="1" spc="-12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100" b="1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100" b="1" spc="-125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11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100" b="1" spc="-8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100" b="1" spc="-11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100" b="1" spc="-13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100" b="1" spc="-40" dirty="0">
                <a:solidFill>
                  <a:srgbClr val="231F20"/>
                </a:solidFill>
                <a:latin typeface="Arial"/>
                <a:cs typeface="Arial"/>
              </a:rPr>
              <a:t>le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121935" y="1209573"/>
            <a:ext cx="4494530" cy="5980430"/>
            <a:chOff x="5121935" y="1209573"/>
            <a:chExt cx="4494530" cy="5980430"/>
          </a:xfrm>
        </p:grpSpPr>
        <p:sp>
          <p:nvSpPr>
            <p:cNvPr id="20" name="object 20"/>
            <p:cNvSpPr/>
            <p:nvPr/>
          </p:nvSpPr>
          <p:spPr>
            <a:xfrm>
              <a:off x="5121935" y="1209573"/>
              <a:ext cx="4494530" cy="5980430"/>
            </a:xfrm>
            <a:custGeom>
              <a:avLst/>
              <a:gdLst/>
              <a:ahLst/>
              <a:cxnLst/>
              <a:rect l="l" t="t" r="r" b="b"/>
              <a:pathLst>
                <a:path w="4494530" h="5980430">
                  <a:moveTo>
                    <a:pt x="4494276" y="0"/>
                  </a:moveTo>
                  <a:lnTo>
                    <a:pt x="0" y="0"/>
                  </a:lnTo>
                  <a:lnTo>
                    <a:pt x="0" y="5980176"/>
                  </a:lnTo>
                  <a:lnTo>
                    <a:pt x="4494276" y="5980176"/>
                  </a:lnTo>
                  <a:lnTo>
                    <a:pt x="4494276" y="0"/>
                  </a:lnTo>
                  <a:close/>
                </a:path>
              </a:pathLst>
            </a:custGeom>
            <a:solidFill>
              <a:srgbClr val="231F2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135295" y="1250949"/>
              <a:ext cx="4340860" cy="5829300"/>
            </a:xfrm>
            <a:custGeom>
              <a:avLst/>
              <a:gdLst/>
              <a:ahLst/>
              <a:cxnLst/>
              <a:rect l="l" t="t" r="r" b="b"/>
              <a:pathLst>
                <a:path w="4340859" h="5829300">
                  <a:moveTo>
                    <a:pt x="4340745" y="0"/>
                  </a:moveTo>
                  <a:lnTo>
                    <a:pt x="0" y="0"/>
                  </a:lnTo>
                  <a:lnTo>
                    <a:pt x="0" y="5829300"/>
                  </a:lnTo>
                  <a:lnTo>
                    <a:pt x="4340745" y="5829300"/>
                  </a:lnTo>
                  <a:lnTo>
                    <a:pt x="43407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281352" y="1328559"/>
            <a:ext cx="3969385" cy="548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15" dirty="0">
                <a:solidFill>
                  <a:srgbClr val="231F20"/>
                </a:solidFill>
                <a:latin typeface="Times New Roman"/>
                <a:cs typeface="Times New Roman"/>
              </a:rPr>
              <a:t>Michael</a:t>
            </a:r>
            <a:r>
              <a:rPr sz="1700" b="1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700" b="1" spc="-30" dirty="0">
                <a:solidFill>
                  <a:srgbClr val="231F20"/>
                </a:solidFill>
                <a:latin typeface="Times New Roman"/>
                <a:cs typeface="Times New Roman"/>
              </a:rPr>
              <a:t>Major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15"/>
              </a:spcBef>
            </a:pPr>
            <a:r>
              <a:rPr sz="800" spc="-15" dirty="0">
                <a:solidFill>
                  <a:srgbClr val="231F20"/>
                </a:solidFill>
                <a:latin typeface="Times New Roman"/>
                <a:cs typeface="Times New Roman"/>
              </a:rPr>
              <a:t>2010</a:t>
            </a:r>
            <a:r>
              <a:rPr sz="8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231F20"/>
                </a:solidFill>
                <a:latin typeface="Times New Roman"/>
                <a:cs typeface="Times New Roman"/>
              </a:rPr>
              <a:t>Decision</a:t>
            </a:r>
            <a:r>
              <a:rPr sz="8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231F20"/>
                </a:solidFill>
                <a:latin typeface="Times New Roman"/>
                <a:cs typeface="Times New Roman"/>
              </a:rPr>
              <a:t>Drive</a:t>
            </a:r>
            <a:r>
              <a:rPr sz="8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Times New Roman"/>
                <a:cs typeface="Times New Roman"/>
              </a:rPr>
              <a:t>|</a:t>
            </a:r>
            <a:r>
              <a:rPr sz="8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231F20"/>
                </a:solidFill>
                <a:latin typeface="Times New Roman"/>
                <a:cs typeface="Times New Roman"/>
              </a:rPr>
              <a:t>Pico</a:t>
            </a:r>
            <a:r>
              <a:rPr sz="8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231F20"/>
                </a:solidFill>
                <a:latin typeface="Times New Roman"/>
                <a:cs typeface="Times New Roman"/>
              </a:rPr>
              <a:t>Rivera,</a:t>
            </a:r>
            <a:r>
              <a:rPr sz="8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Times New Roman"/>
                <a:cs typeface="Times New Roman"/>
              </a:rPr>
              <a:t>CA</a:t>
            </a:r>
            <a:r>
              <a:rPr sz="800" spc="10" dirty="0">
                <a:solidFill>
                  <a:srgbClr val="231F20"/>
                </a:solidFill>
                <a:latin typeface="Times New Roman"/>
                <a:cs typeface="Times New Roman"/>
              </a:rPr>
              <a:t> 90660</a:t>
            </a:r>
            <a:r>
              <a:rPr sz="8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Times New Roman"/>
                <a:cs typeface="Times New Roman"/>
              </a:rPr>
              <a:t>|</a:t>
            </a:r>
            <a:r>
              <a:rPr sz="8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Times New Roman"/>
                <a:cs typeface="Times New Roman"/>
              </a:rPr>
              <a:t>(562)</a:t>
            </a:r>
            <a:r>
              <a:rPr sz="8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00" spc="-15" dirty="0">
                <a:solidFill>
                  <a:srgbClr val="231F20"/>
                </a:solidFill>
                <a:latin typeface="Times New Roman"/>
                <a:cs typeface="Times New Roman"/>
              </a:rPr>
              <a:t>555-4321</a:t>
            </a:r>
            <a:r>
              <a:rPr sz="8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Times New Roman"/>
                <a:cs typeface="Times New Roman"/>
              </a:rPr>
              <a:t>|</a:t>
            </a:r>
            <a:r>
              <a:rPr sz="8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mmajor6789@my.riohondo.edu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294052" y="2003619"/>
            <a:ext cx="4023360" cy="152400"/>
          </a:xfrm>
          <a:prstGeom prst="rect">
            <a:avLst/>
          </a:prstGeom>
          <a:solidFill>
            <a:srgbClr val="D1D3D4"/>
          </a:solidFill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231F20"/>
                </a:solidFill>
                <a:latin typeface="Times New Roman"/>
                <a:cs typeface="Times New Roman"/>
              </a:rPr>
              <a:t>OBJECTIVE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281352" y="2197784"/>
            <a:ext cx="30975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231F20"/>
                </a:solidFill>
                <a:latin typeface="Times New Roman"/>
                <a:cs typeface="Times New Roman"/>
              </a:rPr>
              <a:t>Seeking</a:t>
            </a:r>
            <a:r>
              <a:rPr sz="9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9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business-related</a:t>
            </a:r>
            <a:r>
              <a:rPr sz="9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Times New Roman"/>
                <a:cs typeface="Times New Roman"/>
              </a:rPr>
              <a:t>internship</a:t>
            </a:r>
            <a:r>
              <a:rPr sz="9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with</a:t>
            </a:r>
            <a:r>
              <a:rPr sz="9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900" spc="-5" dirty="0">
                <a:solidFill>
                  <a:srgbClr val="231F20"/>
                </a:solidFill>
                <a:latin typeface="Times New Roman"/>
                <a:cs typeface="Times New Roman"/>
              </a:rPr>
              <a:t> City of 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Pico</a:t>
            </a:r>
            <a:r>
              <a:rPr sz="9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Rivera.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294052" y="2484515"/>
            <a:ext cx="4023360" cy="152400"/>
          </a:xfrm>
          <a:prstGeom prst="rect">
            <a:avLst/>
          </a:prstGeom>
          <a:solidFill>
            <a:srgbClr val="D1D3D4"/>
          </a:solidFill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solidFill>
                  <a:srgbClr val="231F20"/>
                </a:solidFill>
                <a:latin typeface="Times New Roman"/>
                <a:cs typeface="Times New Roman"/>
              </a:rPr>
              <a:t>SKILLS</a:t>
            </a:r>
            <a:r>
              <a:rPr sz="900" b="1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Times New Roman"/>
                <a:cs typeface="Times New Roman"/>
              </a:rPr>
              <a:t>SUMMARY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395652" y="2678678"/>
            <a:ext cx="3776979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7005" indent="-154305">
              <a:lnSpc>
                <a:spcPct val="100000"/>
              </a:lnSpc>
              <a:spcBef>
                <a:spcPts val="100"/>
              </a:spcBef>
              <a:buChar char="•"/>
              <a:tabLst>
                <a:tab pos="167005" algn="l"/>
              </a:tabLst>
            </a:pPr>
            <a:r>
              <a:rPr sz="900" spc="-10" dirty="0">
                <a:solidFill>
                  <a:srgbClr val="231F20"/>
                </a:solidFill>
                <a:latin typeface="Times New Roman"/>
                <a:cs typeface="Times New Roman"/>
              </a:rPr>
              <a:t>10+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 years </a:t>
            </a:r>
            <a:r>
              <a:rPr sz="900" spc="-5" dirty="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sz="9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Times New Roman"/>
                <a:cs typeface="Times New Roman"/>
              </a:rPr>
              <a:t>customer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 service </a:t>
            </a:r>
            <a:r>
              <a:rPr sz="900" spc="5" dirty="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food services </a:t>
            </a:r>
            <a:r>
              <a:rPr sz="900" spc="5" dirty="0">
                <a:solidFill>
                  <a:srgbClr val="231F20"/>
                </a:solidFill>
                <a:latin typeface="Times New Roman"/>
                <a:cs typeface="Times New Roman"/>
              </a:rPr>
              <a:t>and 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sales</a:t>
            </a:r>
            <a:endParaRPr sz="900">
              <a:latin typeface="Times New Roman"/>
              <a:cs typeface="Times New Roman"/>
            </a:endParaRPr>
          </a:p>
          <a:p>
            <a:pPr marL="166370" marR="5080" indent="-154305">
              <a:lnSpc>
                <a:spcPct val="104500"/>
              </a:lnSpc>
              <a:buChar char="•"/>
              <a:tabLst>
                <a:tab pos="167005" algn="l"/>
              </a:tabLst>
            </a:pP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5</a:t>
            </a:r>
            <a:r>
              <a:rPr sz="9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years </a:t>
            </a:r>
            <a:r>
              <a:rPr sz="900" spc="-5" dirty="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imes New Roman"/>
                <a:cs typeface="Times New Roman"/>
              </a:rPr>
              <a:t>office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 records management experience </a:t>
            </a:r>
            <a:r>
              <a:rPr sz="900" spc="-10" dirty="0">
                <a:solidFill>
                  <a:srgbClr val="231F20"/>
                </a:solidFill>
                <a:latin typeface="Times New Roman"/>
                <a:cs typeface="Times New Roman"/>
              </a:rPr>
              <a:t>(inventory,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 payroll, cash </a:t>
            </a:r>
            <a:r>
              <a:rPr sz="900" spc="-2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handling)</a:t>
            </a:r>
            <a:endParaRPr sz="900">
              <a:latin typeface="Times New Roman"/>
              <a:cs typeface="Times New Roman"/>
            </a:endParaRPr>
          </a:p>
          <a:p>
            <a:pPr marL="167005" indent="-154305">
              <a:lnSpc>
                <a:spcPct val="100000"/>
              </a:lnSpc>
              <a:spcBef>
                <a:spcPts val="50"/>
              </a:spcBef>
              <a:buChar char="•"/>
              <a:tabLst>
                <a:tab pos="167005" algn="l"/>
              </a:tabLst>
            </a:pP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Languages: </a:t>
            </a:r>
            <a:r>
              <a:rPr sz="900" spc="-5" dirty="0">
                <a:solidFill>
                  <a:srgbClr val="231F20"/>
                </a:solidFill>
                <a:latin typeface="Times New Roman"/>
                <a:cs typeface="Times New Roman"/>
              </a:rPr>
              <a:t>Conversational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 Spanish </a:t>
            </a:r>
            <a:r>
              <a:rPr sz="900" spc="5" dirty="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Times New Roman"/>
                <a:cs typeface="Times New Roman"/>
              </a:rPr>
              <a:t>Mandarin</a:t>
            </a:r>
            <a:endParaRPr sz="900">
              <a:latin typeface="Times New Roman"/>
              <a:cs typeface="Times New Roman"/>
            </a:endParaRPr>
          </a:p>
          <a:p>
            <a:pPr marL="167005" indent="-154305">
              <a:lnSpc>
                <a:spcPct val="100000"/>
              </a:lnSpc>
              <a:spcBef>
                <a:spcPts val="45"/>
              </a:spcBef>
              <a:buChar char="•"/>
              <a:tabLst>
                <a:tab pos="167005" algn="l"/>
              </a:tabLst>
            </a:pPr>
            <a:r>
              <a:rPr sz="900" spc="-5" dirty="0">
                <a:solidFill>
                  <a:srgbClr val="231F20"/>
                </a:solidFill>
                <a:latin typeface="Times New Roman"/>
                <a:cs typeface="Times New Roman"/>
              </a:rPr>
              <a:t>Computer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imes New Roman"/>
                <a:cs typeface="Times New Roman"/>
              </a:rPr>
              <a:t>proficient</a:t>
            </a:r>
            <a:r>
              <a:rPr sz="9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–</a:t>
            </a:r>
            <a:r>
              <a:rPr sz="9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Microsoft</a:t>
            </a:r>
            <a:r>
              <a:rPr sz="9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imes New Roman"/>
                <a:cs typeface="Times New Roman"/>
              </a:rPr>
              <a:t>Word,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imes New Roman"/>
                <a:cs typeface="Times New Roman"/>
              </a:rPr>
              <a:t>PowerPoint,</a:t>
            </a:r>
            <a:r>
              <a:rPr sz="900" spc="5" dirty="0">
                <a:solidFill>
                  <a:srgbClr val="231F20"/>
                </a:solidFill>
                <a:latin typeface="Times New Roman"/>
                <a:cs typeface="Times New Roman"/>
              </a:rPr>
              <a:t> and </a:t>
            </a:r>
            <a:r>
              <a:rPr sz="900" spc="-5" dirty="0">
                <a:solidFill>
                  <a:srgbClr val="231F20"/>
                </a:solidFill>
                <a:latin typeface="Times New Roman"/>
                <a:cs typeface="Times New Roman"/>
              </a:rPr>
              <a:t>Excel</a:t>
            </a:r>
            <a:endParaRPr sz="900">
              <a:latin typeface="Times New Roman"/>
              <a:cs typeface="Times New Roman"/>
            </a:endParaRPr>
          </a:p>
          <a:p>
            <a:pPr marL="167005" indent="-154305">
              <a:lnSpc>
                <a:spcPct val="100000"/>
              </a:lnSpc>
              <a:spcBef>
                <a:spcPts val="50"/>
              </a:spcBef>
              <a:buChar char="•"/>
              <a:tabLst>
                <a:tab pos="167005" algn="l"/>
              </a:tabLst>
            </a:pP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Ability to</a:t>
            </a:r>
            <a:r>
              <a:rPr sz="9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Times New Roman"/>
                <a:cs typeface="Times New Roman"/>
              </a:rPr>
              <a:t>exercise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 good</a:t>
            </a:r>
            <a:r>
              <a:rPr sz="9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Times New Roman"/>
                <a:cs typeface="Times New Roman"/>
              </a:rPr>
              <a:t>judgment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Times New Roman"/>
                <a:cs typeface="Times New Roman"/>
              </a:rPr>
              <a:t>and </a:t>
            </a:r>
            <a:r>
              <a:rPr sz="900" spc="-5" dirty="0">
                <a:solidFill>
                  <a:srgbClr val="231F20"/>
                </a:solidFill>
                <a:latin typeface="Times New Roman"/>
                <a:cs typeface="Times New Roman"/>
              </a:rPr>
              <a:t>professionalism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294052" y="3682235"/>
            <a:ext cx="4023360" cy="152400"/>
          </a:xfrm>
          <a:prstGeom prst="rect">
            <a:avLst/>
          </a:prstGeom>
          <a:solidFill>
            <a:srgbClr val="D1D3D4"/>
          </a:solidFill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231F20"/>
                </a:solidFill>
                <a:latin typeface="Times New Roman"/>
                <a:cs typeface="Times New Roman"/>
              </a:rPr>
              <a:t>WORK</a:t>
            </a:r>
            <a:r>
              <a:rPr sz="900" b="1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b="1" spc="5" dirty="0">
                <a:solidFill>
                  <a:srgbClr val="231F20"/>
                </a:solidFill>
                <a:latin typeface="Times New Roman"/>
                <a:cs typeface="Times New Roman"/>
              </a:rPr>
              <a:t>EXPERIENCE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579364" y="3876399"/>
            <a:ext cx="7029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solidFill>
                  <a:srgbClr val="231F20"/>
                </a:solidFill>
                <a:latin typeface="Times New Roman"/>
                <a:cs typeface="Times New Roman"/>
              </a:rPr>
              <a:t>2013</a:t>
            </a:r>
            <a:r>
              <a:rPr sz="9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–</a:t>
            </a:r>
            <a:r>
              <a:rPr sz="9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Present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281352" y="3876399"/>
            <a:ext cx="2312670" cy="593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Independent</a:t>
            </a:r>
            <a:r>
              <a:rPr sz="9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Times New Roman"/>
                <a:cs typeface="Times New Roman"/>
              </a:rPr>
              <a:t>Car</a:t>
            </a:r>
            <a:r>
              <a:rPr sz="9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Sales,</a:t>
            </a:r>
            <a:r>
              <a:rPr sz="9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South</a:t>
            </a:r>
            <a:r>
              <a:rPr sz="9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El</a:t>
            </a:r>
            <a:r>
              <a:rPr sz="900" spc="-5" dirty="0">
                <a:solidFill>
                  <a:srgbClr val="231F20"/>
                </a:solidFill>
                <a:latin typeface="Times New Roman"/>
                <a:cs typeface="Times New Roman"/>
              </a:rPr>
              <a:t> Monte, </a:t>
            </a:r>
            <a:r>
              <a:rPr sz="900" spc="-10" dirty="0">
                <a:solidFill>
                  <a:srgbClr val="231F20"/>
                </a:solidFill>
                <a:latin typeface="Times New Roman"/>
                <a:cs typeface="Times New Roman"/>
              </a:rPr>
              <a:t>CA</a:t>
            </a: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900" i="1" spc="5" dirty="0">
                <a:solidFill>
                  <a:srgbClr val="231F20"/>
                </a:solidFill>
                <a:latin typeface="Times New Roman"/>
                <a:cs typeface="Times New Roman"/>
              </a:rPr>
              <a:t>Self-employed</a:t>
            </a:r>
            <a:endParaRPr sz="900">
              <a:latin typeface="Times New Roman"/>
              <a:cs typeface="Times New Roman"/>
            </a:endParaRPr>
          </a:p>
          <a:p>
            <a:pPr marL="281305" indent="-154305">
              <a:lnSpc>
                <a:spcPct val="100000"/>
              </a:lnSpc>
              <a:spcBef>
                <a:spcPts val="50"/>
              </a:spcBef>
              <a:buChar char="•"/>
              <a:tabLst>
                <a:tab pos="281305" algn="l"/>
              </a:tabLst>
            </a:pPr>
            <a:r>
              <a:rPr sz="900" spc="-10" dirty="0">
                <a:solidFill>
                  <a:srgbClr val="231F20"/>
                </a:solidFill>
                <a:latin typeface="Times New Roman"/>
                <a:cs typeface="Times New Roman"/>
              </a:rPr>
              <a:t>Buy </a:t>
            </a:r>
            <a:r>
              <a:rPr sz="900" spc="5" dirty="0">
                <a:solidFill>
                  <a:srgbClr val="231F20"/>
                </a:solidFill>
                <a:latin typeface="Times New Roman"/>
                <a:cs typeface="Times New Roman"/>
              </a:rPr>
              <a:t>cars</a:t>
            </a:r>
            <a:r>
              <a:rPr sz="9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Times New Roman"/>
                <a:cs typeface="Times New Roman"/>
              </a:rPr>
              <a:t>from</a:t>
            </a:r>
            <a:r>
              <a:rPr sz="9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auction</a:t>
            </a:r>
            <a:r>
              <a:rPr sz="9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sz="9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re-sell</a:t>
            </a:r>
            <a:endParaRPr sz="900">
              <a:latin typeface="Times New Roman"/>
              <a:cs typeface="Times New Roman"/>
            </a:endParaRPr>
          </a:p>
          <a:p>
            <a:pPr marL="281305" indent="-154305">
              <a:lnSpc>
                <a:spcPct val="100000"/>
              </a:lnSpc>
              <a:spcBef>
                <a:spcPts val="50"/>
              </a:spcBef>
              <a:buChar char="•"/>
              <a:tabLst>
                <a:tab pos="281305" algn="l"/>
              </a:tabLst>
            </a:pP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Advertise</a:t>
            </a:r>
            <a:r>
              <a:rPr sz="9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sales</a:t>
            </a:r>
            <a:r>
              <a:rPr sz="9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on</a:t>
            </a:r>
            <a:r>
              <a:rPr sz="9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Craiglist</a:t>
            </a:r>
            <a:r>
              <a:rPr sz="9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sz="9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imes New Roman"/>
                <a:cs typeface="Times New Roman"/>
              </a:rPr>
              <a:t>AutoTrader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281352" y="4593224"/>
            <a:ext cx="4000500" cy="306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95650" algn="l"/>
              </a:tabLst>
            </a:pP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Casa</a:t>
            </a:r>
            <a:r>
              <a:rPr sz="9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Alvarez</a:t>
            </a:r>
            <a:r>
              <a:rPr sz="9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Restaurant</a:t>
            </a:r>
            <a:r>
              <a:rPr sz="9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&amp;</a:t>
            </a:r>
            <a:r>
              <a:rPr sz="9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Times New Roman"/>
                <a:cs typeface="Times New Roman"/>
              </a:rPr>
              <a:t>Bar,</a:t>
            </a:r>
            <a:r>
              <a:rPr sz="9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Santa</a:t>
            </a:r>
            <a:r>
              <a:rPr sz="9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Times New Roman"/>
                <a:cs typeface="Times New Roman"/>
              </a:rPr>
              <a:t>Fe</a:t>
            </a:r>
            <a:r>
              <a:rPr sz="9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Springs,</a:t>
            </a:r>
            <a:r>
              <a:rPr sz="9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imes New Roman"/>
                <a:cs typeface="Times New Roman"/>
              </a:rPr>
              <a:t>CA	</a:t>
            </a:r>
            <a:r>
              <a:rPr sz="900" spc="10" dirty="0">
                <a:solidFill>
                  <a:srgbClr val="231F20"/>
                </a:solidFill>
                <a:latin typeface="Times New Roman"/>
                <a:cs typeface="Times New Roman"/>
              </a:rPr>
              <a:t>2004</a:t>
            </a:r>
            <a:r>
              <a:rPr sz="9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–</a:t>
            </a:r>
            <a:r>
              <a:rPr sz="900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Present</a:t>
            </a: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900" i="1" dirty="0">
                <a:solidFill>
                  <a:srgbClr val="231F20"/>
                </a:solidFill>
                <a:latin typeface="Times New Roman"/>
                <a:cs typeface="Times New Roman"/>
              </a:rPr>
              <a:t>Manager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395652" y="4879954"/>
            <a:ext cx="3693795" cy="736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7005" indent="-154305">
              <a:lnSpc>
                <a:spcPct val="100000"/>
              </a:lnSpc>
              <a:spcBef>
                <a:spcPts val="100"/>
              </a:spcBef>
              <a:buChar char="•"/>
              <a:tabLst>
                <a:tab pos="167005" algn="l"/>
              </a:tabLst>
            </a:pP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Provide </a:t>
            </a:r>
            <a:r>
              <a:rPr sz="900" spc="-5" dirty="0">
                <a:solidFill>
                  <a:srgbClr val="231F20"/>
                </a:solidFill>
                <a:latin typeface="Times New Roman"/>
                <a:cs typeface="Times New Roman"/>
              </a:rPr>
              <a:t>customer</a:t>
            </a:r>
            <a:r>
              <a:rPr sz="9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service </a:t>
            </a:r>
            <a:r>
              <a:rPr sz="900" spc="5" dirty="0">
                <a:solidFill>
                  <a:srgbClr val="231F20"/>
                </a:solidFill>
                <a:latin typeface="Times New Roman"/>
                <a:cs typeface="Times New Roman"/>
              </a:rPr>
              <a:t>and 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cashiering </a:t>
            </a:r>
            <a:r>
              <a:rPr sz="900" spc="-10" dirty="0">
                <a:solidFill>
                  <a:srgbClr val="231F20"/>
                </a:solidFill>
                <a:latin typeface="Times New Roman"/>
                <a:cs typeface="Times New Roman"/>
              </a:rPr>
              <a:t>for</a:t>
            </a:r>
            <a:r>
              <a:rPr sz="9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family-owned</a:t>
            </a:r>
            <a:r>
              <a:rPr sz="9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business</a:t>
            </a:r>
            <a:endParaRPr sz="900">
              <a:latin typeface="Times New Roman"/>
              <a:cs typeface="Times New Roman"/>
            </a:endParaRPr>
          </a:p>
          <a:p>
            <a:pPr marL="167005" indent="-154305">
              <a:lnSpc>
                <a:spcPct val="100000"/>
              </a:lnSpc>
              <a:spcBef>
                <a:spcPts val="45"/>
              </a:spcBef>
              <a:buChar char="•"/>
              <a:tabLst>
                <a:tab pos="167005" algn="l"/>
              </a:tabLst>
            </a:pP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Handle</a:t>
            </a:r>
            <a:r>
              <a:rPr sz="900" spc="-5" dirty="0">
                <a:solidFill>
                  <a:srgbClr val="231F20"/>
                </a:solidFill>
                <a:latin typeface="Times New Roman"/>
                <a:cs typeface="Times New Roman"/>
              </a:rPr>
              <a:t> inventory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 light </a:t>
            </a:r>
            <a:r>
              <a:rPr sz="900" spc="-5" dirty="0">
                <a:solidFill>
                  <a:srgbClr val="231F20"/>
                </a:solidFill>
                <a:latin typeface="Times New Roman"/>
                <a:cs typeface="Times New Roman"/>
              </a:rPr>
              <a:t>book-keeping</a:t>
            </a:r>
            <a:endParaRPr sz="900">
              <a:latin typeface="Times New Roman"/>
              <a:cs typeface="Times New Roman"/>
            </a:endParaRPr>
          </a:p>
          <a:p>
            <a:pPr marL="167005" indent="-154305">
              <a:lnSpc>
                <a:spcPct val="100000"/>
              </a:lnSpc>
              <a:spcBef>
                <a:spcPts val="50"/>
              </a:spcBef>
              <a:buChar char="•"/>
              <a:tabLst>
                <a:tab pos="167005" algn="l"/>
              </a:tabLst>
            </a:pPr>
            <a:r>
              <a:rPr sz="900" spc="-5" dirty="0">
                <a:solidFill>
                  <a:srgbClr val="231F20"/>
                </a:solidFill>
                <a:latin typeface="Times New Roman"/>
                <a:cs typeface="Times New Roman"/>
              </a:rPr>
              <a:t>Responsible </a:t>
            </a:r>
            <a:r>
              <a:rPr sz="900" spc="-10" dirty="0">
                <a:solidFill>
                  <a:srgbClr val="231F20"/>
                </a:solidFill>
                <a:latin typeface="Times New Roman"/>
                <a:cs typeface="Times New Roman"/>
              </a:rPr>
              <a:t>for</a:t>
            </a:r>
            <a:r>
              <a:rPr sz="9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Times New Roman"/>
                <a:cs typeface="Times New Roman"/>
              </a:rPr>
              <a:t>managing</a:t>
            </a:r>
            <a:r>
              <a:rPr sz="9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licensing </a:t>
            </a:r>
            <a:r>
              <a:rPr sz="900" spc="5" dirty="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sz="9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Times New Roman"/>
                <a:cs typeface="Times New Roman"/>
              </a:rPr>
              <a:t>permits</a:t>
            </a:r>
            <a:endParaRPr sz="900">
              <a:latin typeface="Times New Roman"/>
              <a:cs typeface="Times New Roman"/>
            </a:endParaRPr>
          </a:p>
          <a:p>
            <a:pPr marL="167005" marR="5080" indent="-154305">
              <a:lnSpc>
                <a:spcPct val="104500"/>
              </a:lnSpc>
              <a:buChar char="•"/>
              <a:tabLst>
                <a:tab pos="167005" algn="l"/>
              </a:tabLst>
            </a:pPr>
            <a:r>
              <a:rPr sz="900" spc="5" dirty="0">
                <a:solidFill>
                  <a:srgbClr val="231F20"/>
                </a:solidFill>
                <a:latin typeface="Times New Roman"/>
                <a:cs typeface="Times New Roman"/>
              </a:rPr>
              <a:t>Maintain 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cleanliness</a:t>
            </a:r>
            <a:r>
              <a:rPr sz="900" spc="5" dirty="0">
                <a:solidFill>
                  <a:srgbClr val="231F20"/>
                </a:solidFill>
                <a:latin typeface="Times New Roman"/>
                <a:cs typeface="Times New Roman"/>
              </a:rPr>
              <a:t> and 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safety</a:t>
            </a:r>
            <a:r>
              <a:rPr sz="9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sz="9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Times New Roman"/>
                <a:cs typeface="Times New Roman"/>
              </a:rPr>
              <a:t>work</a:t>
            </a:r>
            <a:r>
              <a:rPr sz="9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environment</a:t>
            </a:r>
            <a:r>
              <a:rPr sz="9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per</a:t>
            </a:r>
            <a:r>
              <a:rPr sz="9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OSHA</a:t>
            </a:r>
            <a:r>
              <a:rPr sz="900" spc="5" dirty="0">
                <a:solidFill>
                  <a:srgbClr val="231F20"/>
                </a:solidFill>
                <a:latin typeface="Times New Roman"/>
                <a:cs typeface="Times New Roman"/>
              </a:rPr>
              <a:t> and 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Health </a:t>
            </a:r>
            <a:r>
              <a:rPr sz="900" spc="-2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Times New Roman"/>
                <a:cs typeface="Times New Roman"/>
              </a:rPr>
              <a:t>Department</a:t>
            </a:r>
            <a:r>
              <a:rPr sz="9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Times New Roman"/>
                <a:cs typeface="Times New Roman"/>
              </a:rPr>
              <a:t>standards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294052" y="5740144"/>
            <a:ext cx="4023360" cy="152400"/>
          </a:xfrm>
          <a:prstGeom prst="rect">
            <a:avLst/>
          </a:prstGeom>
          <a:solidFill>
            <a:srgbClr val="D1D3D4"/>
          </a:solidFill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231F20"/>
                </a:solidFill>
                <a:latin typeface="Times New Roman"/>
                <a:cs typeface="Times New Roman"/>
              </a:rPr>
              <a:t>EDUCATION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281353" y="5934309"/>
            <a:ext cx="4001135" cy="102298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4500"/>
              </a:lnSpc>
              <a:spcBef>
                <a:spcPts val="50"/>
              </a:spcBef>
              <a:tabLst>
                <a:tab pos="3313429" algn="l"/>
              </a:tabLst>
            </a:pPr>
            <a:r>
              <a:rPr sz="900" spc="25" dirty="0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sz="900" spc="-15" dirty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o </a:t>
            </a:r>
            <a:r>
              <a:rPr sz="900" spc="-10" dirty="0">
                <a:solidFill>
                  <a:srgbClr val="231F20"/>
                </a:solidFill>
                <a:latin typeface="Times New Roman"/>
                <a:cs typeface="Times New Roman"/>
              </a:rPr>
              <a:t>H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sz="900" spc="-5" dirty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do C</a:t>
            </a:r>
            <a:r>
              <a:rPr sz="900" spc="-10" dirty="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sz="900" spc="15" dirty="0">
                <a:solidFill>
                  <a:srgbClr val="231F20"/>
                </a:solidFill>
                <a:latin typeface="Times New Roman"/>
                <a:cs typeface="Times New Roman"/>
              </a:rPr>
              <a:t>l</a:t>
            </a:r>
            <a:r>
              <a:rPr sz="900" spc="-10" dirty="0">
                <a:solidFill>
                  <a:srgbClr val="231F20"/>
                </a:solidFill>
                <a:latin typeface="Times New Roman"/>
                <a:cs typeface="Times New Roman"/>
              </a:rPr>
              <a:t>leg</a:t>
            </a:r>
            <a:r>
              <a:rPr sz="900" spc="-5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, </a:t>
            </a:r>
            <a:r>
              <a:rPr sz="900" spc="25" dirty="0">
                <a:solidFill>
                  <a:srgbClr val="231F20"/>
                </a:solidFill>
                <a:latin typeface="Times New Roman"/>
                <a:cs typeface="Times New Roman"/>
              </a:rPr>
              <a:t>W</a:t>
            </a:r>
            <a:r>
              <a:rPr sz="900" spc="20" dirty="0">
                <a:solidFill>
                  <a:srgbClr val="231F20"/>
                </a:solidFill>
                <a:latin typeface="Times New Roman"/>
                <a:cs typeface="Times New Roman"/>
              </a:rPr>
              <a:t>h</a:t>
            </a:r>
            <a:r>
              <a:rPr sz="900" spc="-15" dirty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900" spc="15" dirty="0">
                <a:solidFill>
                  <a:srgbClr val="231F20"/>
                </a:solidFill>
                <a:latin typeface="Times New Roman"/>
                <a:cs typeface="Times New Roman"/>
              </a:rPr>
              <a:t>tt</a:t>
            </a:r>
            <a:r>
              <a:rPr sz="900" spc="-10" dirty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900" spc="-30" dirty="0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, </a:t>
            </a:r>
            <a:r>
              <a:rPr sz="900" spc="-15" dirty="0">
                <a:solidFill>
                  <a:srgbClr val="231F20"/>
                </a:solidFill>
                <a:latin typeface="Times New Roman"/>
                <a:cs typeface="Times New Roman"/>
              </a:rPr>
              <a:t>C</a:t>
            </a:r>
            <a:r>
              <a:rPr sz="900" spc="-5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	</a:t>
            </a:r>
            <a:r>
              <a:rPr sz="900" spc="5" dirty="0">
                <a:solidFill>
                  <a:srgbClr val="231F20"/>
                </a:solidFill>
                <a:latin typeface="Times New Roman"/>
                <a:cs typeface="Times New Roman"/>
              </a:rPr>
              <a:t>2</a:t>
            </a:r>
            <a:r>
              <a:rPr sz="900" spc="-40" dirty="0">
                <a:solidFill>
                  <a:srgbClr val="231F20"/>
                </a:solidFill>
                <a:latin typeface="Times New Roman"/>
                <a:cs typeface="Times New Roman"/>
              </a:rPr>
              <a:t>0</a:t>
            </a:r>
            <a:r>
              <a:rPr sz="900" spc="-55" dirty="0">
                <a:solidFill>
                  <a:srgbClr val="231F20"/>
                </a:solidFill>
                <a:latin typeface="Times New Roman"/>
                <a:cs typeface="Times New Roman"/>
              </a:rPr>
              <a:t>1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4 – </a:t>
            </a:r>
            <a:r>
              <a:rPr sz="900" spc="15" dirty="0">
                <a:solidFill>
                  <a:srgbClr val="231F20"/>
                </a:solidFill>
                <a:latin typeface="Times New Roman"/>
                <a:cs typeface="Times New Roman"/>
              </a:rPr>
              <a:t>P</a:t>
            </a:r>
            <a:r>
              <a:rPr sz="900" spc="5" dirty="0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900" spc="-5" dirty="0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900" spc="-10" dirty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t  </a:t>
            </a:r>
            <a:r>
              <a:rPr sz="900" spc="-5" dirty="0">
                <a:solidFill>
                  <a:srgbClr val="231F20"/>
                </a:solidFill>
                <a:latin typeface="Times New Roman"/>
                <a:cs typeface="Times New Roman"/>
              </a:rPr>
              <a:t>Major: 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Accounting</a:t>
            </a:r>
            <a:endParaRPr sz="900">
              <a:latin typeface="Times New Roman"/>
              <a:cs typeface="Times New Roman"/>
            </a:endParaRPr>
          </a:p>
          <a:p>
            <a:pPr marL="12700" marR="33020">
              <a:lnSpc>
                <a:spcPct val="104500"/>
              </a:lnSpc>
            </a:pPr>
            <a:r>
              <a:rPr sz="900" i="1" spc="5" dirty="0">
                <a:solidFill>
                  <a:srgbClr val="231F20"/>
                </a:solidFill>
                <a:latin typeface="Times New Roman"/>
                <a:cs typeface="Times New Roman"/>
              </a:rPr>
              <a:t>Relevant </a:t>
            </a:r>
            <a:r>
              <a:rPr sz="900" i="1" dirty="0">
                <a:solidFill>
                  <a:srgbClr val="231F20"/>
                </a:solidFill>
                <a:latin typeface="Times New Roman"/>
                <a:cs typeface="Times New Roman"/>
              </a:rPr>
              <a:t>coursework: 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Introduction to Accounting; </a:t>
            </a:r>
            <a:r>
              <a:rPr sz="900" spc="5" dirty="0">
                <a:solidFill>
                  <a:srgbClr val="231F20"/>
                </a:solidFill>
                <a:latin typeface="Times New Roman"/>
                <a:cs typeface="Times New Roman"/>
              </a:rPr>
              <a:t>Financial 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Accounting; </a:t>
            </a:r>
            <a:r>
              <a:rPr sz="900" spc="5" dirty="0">
                <a:solidFill>
                  <a:srgbClr val="231F20"/>
                </a:solidFill>
                <a:latin typeface="Times New Roman"/>
                <a:cs typeface="Times New Roman"/>
              </a:rPr>
              <a:t>Managerial </a:t>
            </a:r>
            <a:r>
              <a:rPr sz="900" spc="-2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Accounting; </a:t>
            </a:r>
            <a:r>
              <a:rPr sz="900" spc="5" dirty="0">
                <a:solidFill>
                  <a:srgbClr val="231F20"/>
                </a:solidFill>
                <a:latin typeface="Times New Roman"/>
                <a:cs typeface="Times New Roman"/>
              </a:rPr>
              <a:t>Legal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 Environment</a:t>
            </a:r>
            <a:r>
              <a:rPr sz="9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Times New Roman"/>
                <a:cs typeface="Times New Roman"/>
              </a:rPr>
              <a:t>Business;</a:t>
            </a:r>
            <a:r>
              <a:rPr sz="9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Introduction to </a:t>
            </a:r>
            <a:r>
              <a:rPr sz="900" spc="-5" dirty="0">
                <a:solidFill>
                  <a:srgbClr val="231F20"/>
                </a:solidFill>
                <a:latin typeface="Times New Roman"/>
                <a:cs typeface="Times New Roman"/>
              </a:rPr>
              <a:t>Computer</a:t>
            </a:r>
            <a:r>
              <a:rPr sz="900" spc="5" dirty="0">
                <a:solidFill>
                  <a:srgbClr val="231F20"/>
                </a:solidFill>
                <a:latin typeface="Times New Roman"/>
                <a:cs typeface="Times New Roman"/>
              </a:rPr>
              <a:t> Information </a:t>
            </a:r>
            <a:r>
              <a:rPr sz="9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imes New Roman"/>
                <a:cs typeface="Times New Roman"/>
              </a:rPr>
              <a:t>Technology;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 Introduction to </a:t>
            </a:r>
            <a:r>
              <a:rPr sz="900" spc="-5" dirty="0">
                <a:solidFill>
                  <a:srgbClr val="231F20"/>
                </a:solidFill>
                <a:latin typeface="Times New Roman"/>
                <a:cs typeface="Times New Roman"/>
              </a:rPr>
              <a:t>Business</a:t>
            </a: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588385" algn="l"/>
              </a:tabLst>
            </a:pPr>
            <a:r>
              <a:rPr sz="900" spc="5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l </a:t>
            </a:r>
            <a:r>
              <a:rPr sz="900" spc="5" dirty="0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sz="900" spc="20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sz="900" spc="-5" dirty="0">
                <a:solidFill>
                  <a:srgbClr val="231F20"/>
                </a:solidFill>
                <a:latin typeface="Times New Roman"/>
                <a:cs typeface="Times New Roman"/>
              </a:rPr>
              <a:t>ch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o </a:t>
            </a:r>
            <a:r>
              <a:rPr sz="900" spc="15" dirty="0">
                <a:solidFill>
                  <a:srgbClr val="231F20"/>
                </a:solidFill>
                <a:latin typeface="Times New Roman"/>
                <a:cs typeface="Times New Roman"/>
              </a:rPr>
              <a:t>H</a:t>
            </a:r>
            <a:r>
              <a:rPr sz="900" spc="-15" dirty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900" spc="10" dirty="0">
                <a:solidFill>
                  <a:srgbClr val="231F20"/>
                </a:solidFill>
                <a:latin typeface="Times New Roman"/>
                <a:cs typeface="Times New Roman"/>
              </a:rPr>
              <a:t>g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h S</a:t>
            </a:r>
            <a:r>
              <a:rPr sz="900" spc="-5" dirty="0">
                <a:solidFill>
                  <a:srgbClr val="231F20"/>
                </a:solidFill>
                <a:latin typeface="Times New Roman"/>
                <a:cs typeface="Times New Roman"/>
              </a:rPr>
              <a:t>ch</a:t>
            </a:r>
            <a:r>
              <a:rPr sz="900" spc="10" dirty="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sz="900" spc="-10" dirty="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l, </a:t>
            </a:r>
            <a:r>
              <a:rPr sz="900" spc="10" dirty="0">
                <a:solidFill>
                  <a:srgbClr val="231F20"/>
                </a:solidFill>
                <a:latin typeface="Times New Roman"/>
                <a:cs typeface="Times New Roman"/>
              </a:rPr>
              <a:t>P</a:t>
            </a:r>
            <a:r>
              <a:rPr sz="900" spc="-10" dirty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900" spc="5" dirty="0">
                <a:solidFill>
                  <a:srgbClr val="231F20"/>
                </a:solidFill>
                <a:latin typeface="Times New Roman"/>
                <a:cs typeface="Times New Roman"/>
              </a:rPr>
              <a:t>c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o </a:t>
            </a:r>
            <a:r>
              <a:rPr sz="900" spc="25" dirty="0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sz="900" spc="-20" dirty="0">
                <a:solidFill>
                  <a:srgbClr val="231F20"/>
                </a:solidFill>
                <a:latin typeface="Times New Roman"/>
                <a:cs typeface="Times New Roman"/>
              </a:rPr>
              <a:t>iv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900" spc="5" dirty="0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sz="900" spc="15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, </a:t>
            </a:r>
            <a:r>
              <a:rPr sz="900" spc="-15" dirty="0">
                <a:solidFill>
                  <a:srgbClr val="231F20"/>
                </a:solidFill>
                <a:latin typeface="Times New Roman"/>
                <a:cs typeface="Times New Roman"/>
              </a:rPr>
              <a:t>C</a:t>
            </a:r>
            <a:r>
              <a:rPr sz="900" spc="-5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	</a:t>
            </a:r>
            <a:r>
              <a:rPr sz="900" spc="5" dirty="0">
                <a:solidFill>
                  <a:srgbClr val="231F20"/>
                </a:solidFill>
                <a:latin typeface="Times New Roman"/>
                <a:cs typeface="Times New Roman"/>
              </a:rPr>
              <a:t>D</a:t>
            </a:r>
            <a:r>
              <a:rPr sz="900" spc="-10" dirty="0">
                <a:solidFill>
                  <a:srgbClr val="231F20"/>
                </a:solidFill>
                <a:latin typeface="Times New Roman"/>
                <a:cs typeface="Times New Roman"/>
              </a:rPr>
              <a:t>ip</a:t>
            </a:r>
            <a:r>
              <a:rPr sz="900" spc="-15" dirty="0">
                <a:solidFill>
                  <a:srgbClr val="231F20"/>
                </a:solidFill>
                <a:latin typeface="Times New Roman"/>
                <a:cs typeface="Times New Roman"/>
              </a:rPr>
              <a:t>l</a:t>
            </a:r>
            <a:r>
              <a:rPr sz="900" spc="-5" dirty="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sz="900" spc="10" dirty="0">
                <a:solidFill>
                  <a:srgbClr val="231F20"/>
                </a:solidFill>
                <a:latin typeface="Times New Roman"/>
                <a:cs typeface="Times New Roman"/>
              </a:rPr>
              <a:t>m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endParaRPr sz="900">
              <a:latin typeface="Times New Roman"/>
              <a:cs typeface="Times New Roman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454685" y="1209573"/>
            <a:ext cx="9027795" cy="5980430"/>
            <a:chOff x="454685" y="1209573"/>
            <a:chExt cx="9027795" cy="5980430"/>
          </a:xfrm>
        </p:grpSpPr>
        <p:sp>
          <p:nvSpPr>
            <p:cNvPr id="35" name="object 35"/>
            <p:cNvSpPr/>
            <p:nvPr/>
          </p:nvSpPr>
          <p:spPr>
            <a:xfrm>
              <a:off x="5135295" y="1250949"/>
              <a:ext cx="4340860" cy="5829300"/>
            </a:xfrm>
            <a:custGeom>
              <a:avLst/>
              <a:gdLst/>
              <a:ahLst/>
              <a:cxnLst/>
              <a:rect l="l" t="t" r="r" b="b"/>
              <a:pathLst>
                <a:path w="4340859" h="5829300">
                  <a:moveTo>
                    <a:pt x="0" y="5829300"/>
                  </a:moveTo>
                  <a:lnTo>
                    <a:pt x="4340745" y="5829300"/>
                  </a:lnTo>
                  <a:lnTo>
                    <a:pt x="4340745" y="0"/>
                  </a:lnTo>
                  <a:lnTo>
                    <a:pt x="0" y="0"/>
                  </a:lnTo>
                  <a:lnTo>
                    <a:pt x="0" y="5829300"/>
                  </a:lnTo>
                  <a:close/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54685" y="1209573"/>
              <a:ext cx="4494530" cy="5980430"/>
            </a:xfrm>
            <a:custGeom>
              <a:avLst/>
              <a:gdLst/>
              <a:ahLst/>
              <a:cxnLst/>
              <a:rect l="l" t="t" r="r" b="b"/>
              <a:pathLst>
                <a:path w="4494530" h="5980430">
                  <a:moveTo>
                    <a:pt x="4494276" y="0"/>
                  </a:moveTo>
                  <a:lnTo>
                    <a:pt x="0" y="0"/>
                  </a:lnTo>
                  <a:lnTo>
                    <a:pt x="0" y="5980176"/>
                  </a:lnTo>
                  <a:lnTo>
                    <a:pt x="4494276" y="5980176"/>
                  </a:lnTo>
                  <a:lnTo>
                    <a:pt x="4494276" y="0"/>
                  </a:lnTo>
                  <a:close/>
                </a:path>
              </a:pathLst>
            </a:custGeom>
            <a:solidFill>
              <a:srgbClr val="231F2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68058" y="1250949"/>
              <a:ext cx="4340860" cy="5829300"/>
            </a:xfrm>
            <a:custGeom>
              <a:avLst/>
              <a:gdLst/>
              <a:ahLst/>
              <a:cxnLst/>
              <a:rect l="l" t="t" r="r" b="b"/>
              <a:pathLst>
                <a:path w="4340860" h="5829300">
                  <a:moveTo>
                    <a:pt x="4340745" y="0"/>
                  </a:moveTo>
                  <a:lnTo>
                    <a:pt x="0" y="0"/>
                  </a:lnTo>
                  <a:lnTo>
                    <a:pt x="0" y="5829300"/>
                  </a:lnTo>
                  <a:lnTo>
                    <a:pt x="4340745" y="5829300"/>
                  </a:lnTo>
                  <a:lnTo>
                    <a:pt x="43407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26802" y="2175353"/>
              <a:ext cx="4023360" cy="0"/>
            </a:xfrm>
            <a:custGeom>
              <a:avLst/>
              <a:gdLst/>
              <a:ahLst/>
              <a:cxnLst/>
              <a:rect l="l" t="t" r="r" b="b"/>
              <a:pathLst>
                <a:path w="4023360">
                  <a:moveTo>
                    <a:pt x="0" y="0"/>
                  </a:moveTo>
                  <a:lnTo>
                    <a:pt x="4023245" y="0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26802" y="2557900"/>
              <a:ext cx="4023360" cy="0"/>
            </a:xfrm>
            <a:custGeom>
              <a:avLst/>
              <a:gdLst/>
              <a:ahLst/>
              <a:cxnLst/>
              <a:rect l="l" t="t" r="r" b="b"/>
              <a:pathLst>
                <a:path w="4023360">
                  <a:moveTo>
                    <a:pt x="0" y="0"/>
                  </a:moveTo>
                  <a:lnTo>
                    <a:pt x="4023245" y="0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26802" y="3450512"/>
              <a:ext cx="4023360" cy="0"/>
            </a:xfrm>
            <a:custGeom>
              <a:avLst/>
              <a:gdLst/>
              <a:ahLst/>
              <a:cxnLst/>
              <a:rect l="l" t="t" r="r" b="b"/>
              <a:pathLst>
                <a:path w="4023360">
                  <a:moveTo>
                    <a:pt x="0" y="0"/>
                  </a:moveTo>
                  <a:lnTo>
                    <a:pt x="4023245" y="0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26802" y="5108219"/>
              <a:ext cx="4023360" cy="0"/>
            </a:xfrm>
            <a:custGeom>
              <a:avLst/>
              <a:gdLst/>
              <a:ahLst/>
              <a:cxnLst/>
              <a:rect l="l" t="t" r="r" b="b"/>
              <a:pathLst>
                <a:path w="4023360">
                  <a:moveTo>
                    <a:pt x="0" y="0"/>
                  </a:moveTo>
                  <a:lnTo>
                    <a:pt x="4023245" y="0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614102" y="1821380"/>
            <a:ext cx="7232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231F20"/>
                </a:solidFill>
                <a:latin typeface="Times New Roman"/>
                <a:cs typeface="Times New Roman"/>
              </a:rPr>
              <a:t>(</a:t>
            </a:r>
            <a:r>
              <a:rPr sz="900" spc="-10" dirty="0">
                <a:solidFill>
                  <a:srgbClr val="231F20"/>
                </a:solidFill>
                <a:latin typeface="Times New Roman"/>
                <a:cs typeface="Times New Roman"/>
              </a:rPr>
              <a:t>5</a:t>
            </a:r>
            <a:r>
              <a:rPr sz="900" spc="-20" dirty="0">
                <a:solidFill>
                  <a:srgbClr val="231F20"/>
                </a:solidFill>
                <a:latin typeface="Times New Roman"/>
                <a:cs typeface="Times New Roman"/>
              </a:rPr>
              <a:t>6</a:t>
            </a:r>
            <a:r>
              <a:rPr sz="900" spc="-40" dirty="0">
                <a:solidFill>
                  <a:srgbClr val="231F20"/>
                </a:solidFill>
                <a:latin typeface="Times New Roman"/>
                <a:cs typeface="Times New Roman"/>
              </a:rPr>
              <a:t>2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) </a:t>
            </a:r>
            <a:r>
              <a:rPr sz="900" spc="-20" dirty="0">
                <a:solidFill>
                  <a:srgbClr val="231F20"/>
                </a:solidFill>
                <a:latin typeface="Times New Roman"/>
                <a:cs typeface="Times New Roman"/>
              </a:rPr>
              <a:t>1</a:t>
            </a:r>
            <a:r>
              <a:rPr sz="900" spc="-5" dirty="0">
                <a:solidFill>
                  <a:srgbClr val="231F20"/>
                </a:solidFill>
                <a:latin typeface="Times New Roman"/>
                <a:cs typeface="Times New Roman"/>
              </a:rPr>
              <a:t>2</a:t>
            </a:r>
            <a:r>
              <a:rPr sz="900" spc="15" dirty="0">
                <a:solidFill>
                  <a:srgbClr val="231F20"/>
                </a:solidFill>
                <a:latin typeface="Times New Roman"/>
                <a:cs typeface="Times New Roman"/>
              </a:rPr>
              <a:t>3</a:t>
            </a:r>
            <a:r>
              <a:rPr sz="900" spc="30" dirty="0">
                <a:solidFill>
                  <a:srgbClr val="231F20"/>
                </a:solidFill>
                <a:latin typeface="Times New Roman"/>
                <a:cs typeface="Times New Roman"/>
              </a:rPr>
              <a:t>-</a:t>
            </a:r>
            <a:r>
              <a:rPr sz="900" spc="-20" dirty="0">
                <a:solidFill>
                  <a:srgbClr val="231F20"/>
                </a:solidFill>
                <a:latin typeface="Times New Roman"/>
                <a:cs typeface="Times New Roman"/>
              </a:rPr>
              <a:t>4</a:t>
            </a:r>
            <a:r>
              <a:rPr sz="900" spc="-10" dirty="0">
                <a:solidFill>
                  <a:srgbClr val="231F20"/>
                </a:solidFill>
                <a:latin typeface="Times New Roman"/>
                <a:cs typeface="Times New Roman"/>
              </a:rPr>
              <a:t>5</a:t>
            </a:r>
            <a:r>
              <a:rPr sz="900" spc="-25" dirty="0">
                <a:solidFill>
                  <a:srgbClr val="231F20"/>
                </a:solidFill>
                <a:latin typeface="Times New Roman"/>
                <a:cs typeface="Times New Roman"/>
              </a:rPr>
              <a:t>6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7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007949" y="1324533"/>
            <a:ext cx="2632710" cy="659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30"/>
              </a:lnSpc>
              <a:spcBef>
                <a:spcPts val="100"/>
              </a:spcBef>
            </a:pPr>
            <a:r>
              <a:rPr sz="1800" b="1" spc="-5" dirty="0">
                <a:solidFill>
                  <a:srgbClr val="231F20"/>
                </a:solidFill>
                <a:latin typeface="Times New Roman"/>
                <a:cs typeface="Times New Roman"/>
              </a:rPr>
              <a:t>Sam</a:t>
            </a:r>
            <a:r>
              <a:rPr sz="1800" b="1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800" b="1" spc="-30" dirty="0">
                <a:solidFill>
                  <a:srgbClr val="231F20"/>
                </a:solidFill>
                <a:latin typeface="Times New Roman"/>
                <a:cs typeface="Times New Roman"/>
              </a:rPr>
              <a:t>Student</a:t>
            </a:r>
            <a:endParaRPr sz="1800">
              <a:latin typeface="Times New Roman"/>
              <a:cs typeface="Times New Roman"/>
            </a:endParaRPr>
          </a:p>
          <a:p>
            <a:pPr marL="118110">
              <a:lnSpc>
                <a:spcPts val="915"/>
              </a:lnSpc>
            </a:pPr>
            <a:r>
              <a:rPr sz="900" spc="-10" dirty="0">
                <a:solidFill>
                  <a:srgbClr val="231F20"/>
                </a:solidFill>
                <a:latin typeface="Times New Roman"/>
                <a:cs typeface="Times New Roman"/>
              </a:rPr>
              <a:t>12345</a:t>
            </a:r>
            <a:r>
              <a:rPr sz="900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Times New Roman"/>
                <a:cs typeface="Times New Roman"/>
              </a:rPr>
              <a:t>Somewhere</a:t>
            </a:r>
            <a:r>
              <a:rPr sz="900" spc="-10" dirty="0">
                <a:solidFill>
                  <a:srgbClr val="231F20"/>
                </a:solidFill>
                <a:latin typeface="Times New Roman"/>
                <a:cs typeface="Times New Roman"/>
              </a:rPr>
              <a:t> Dr.</a:t>
            </a:r>
            <a:endParaRPr sz="900">
              <a:latin typeface="Times New Roman"/>
              <a:cs typeface="Times New Roman"/>
            </a:endParaRPr>
          </a:p>
          <a:p>
            <a:pPr marL="168910">
              <a:lnSpc>
                <a:spcPts val="1005"/>
              </a:lnSpc>
            </a:pP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Whittier,</a:t>
            </a:r>
            <a:r>
              <a:rPr sz="900" spc="-10" dirty="0">
                <a:solidFill>
                  <a:srgbClr val="231F20"/>
                </a:solidFill>
                <a:latin typeface="Times New Roman"/>
                <a:cs typeface="Times New Roman"/>
              </a:rPr>
              <a:t> CA </a:t>
            </a:r>
            <a:r>
              <a:rPr sz="900" spc="5" dirty="0">
                <a:solidFill>
                  <a:srgbClr val="231F20"/>
                </a:solidFill>
                <a:latin typeface="Times New Roman"/>
                <a:cs typeface="Times New Roman"/>
              </a:rPr>
              <a:t>90602</a:t>
            </a:r>
            <a:endParaRPr sz="900">
              <a:latin typeface="Times New Roman"/>
              <a:cs typeface="Times New Roman"/>
            </a:endParaRPr>
          </a:p>
          <a:p>
            <a:pPr marL="1191260">
              <a:lnSpc>
                <a:spcPts val="1040"/>
              </a:lnSpc>
            </a:pP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FirstandLastname@gmail.com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14102" y="2203928"/>
            <a:ext cx="7010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sz="900" b="1" dirty="0">
                <a:solidFill>
                  <a:srgbClr val="231F20"/>
                </a:solidFill>
                <a:latin typeface="Times New Roman"/>
                <a:cs typeface="Times New Roman"/>
              </a:rPr>
              <a:t>B</a:t>
            </a:r>
            <a:r>
              <a:rPr sz="900" b="1" spc="20" dirty="0">
                <a:solidFill>
                  <a:srgbClr val="231F20"/>
                </a:solidFill>
                <a:latin typeface="Times New Roman"/>
                <a:cs typeface="Times New Roman"/>
              </a:rPr>
              <a:t>J</a:t>
            </a:r>
            <a:r>
              <a:rPr sz="900" b="1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900" b="1" spc="-5" dirty="0">
                <a:solidFill>
                  <a:srgbClr val="231F20"/>
                </a:solidFill>
                <a:latin typeface="Times New Roman"/>
                <a:cs typeface="Times New Roman"/>
              </a:rPr>
              <a:t>C</a:t>
            </a:r>
            <a:r>
              <a:rPr sz="900" b="1" spc="15" dirty="0">
                <a:solidFill>
                  <a:srgbClr val="231F20"/>
                </a:solidFill>
                <a:latin typeface="Times New Roman"/>
                <a:cs typeface="Times New Roman"/>
              </a:rPr>
              <a:t>TIVE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528517" y="2203928"/>
            <a:ext cx="26720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231F20"/>
                </a:solidFill>
                <a:latin typeface="Times New Roman"/>
                <a:cs typeface="Times New Roman"/>
              </a:rPr>
              <a:t>Seeking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 a </a:t>
            </a:r>
            <a:r>
              <a:rPr sz="900" spc="-5" dirty="0">
                <a:solidFill>
                  <a:srgbClr val="231F20"/>
                </a:solidFill>
                <a:latin typeface="Times New Roman"/>
                <a:cs typeface="Times New Roman"/>
              </a:rPr>
              <a:t>position</a:t>
            </a:r>
            <a:r>
              <a:rPr sz="900" spc="5" dirty="0">
                <a:solidFill>
                  <a:srgbClr val="231F20"/>
                </a:solidFill>
                <a:latin typeface="Times New Roman"/>
                <a:cs typeface="Times New Roman"/>
              </a:rPr>
              <a:t> as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 a</a:t>
            </a:r>
            <a:r>
              <a:rPr sz="9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Customer Service</a:t>
            </a:r>
            <a:r>
              <a:rPr sz="9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Times New Roman"/>
                <a:cs typeface="Times New Roman"/>
              </a:rPr>
              <a:t>Representative.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14102" y="2586475"/>
            <a:ext cx="829310" cy="29019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b="1" spc="-5" dirty="0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sz="900" b="1" spc="15" dirty="0">
                <a:solidFill>
                  <a:srgbClr val="231F20"/>
                </a:solidFill>
                <a:latin typeface="Times New Roman"/>
                <a:cs typeface="Times New Roman"/>
              </a:rPr>
              <a:t>U</a:t>
            </a:r>
            <a:r>
              <a:rPr sz="900" b="1" spc="25" dirty="0">
                <a:solidFill>
                  <a:srgbClr val="231F20"/>
                </a:solidFill>
                <a:latin typeface="Times New Roman"/>
                <a:cs typeface="Times New Roman"/>
              </a:rPr>
              <a:t>MM</a:t>
            </a:r>
            <a:r>
              <a:rPr sz="900" b="1" spc="5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900" b="1" spc="-45" dirty="0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sz="900" b="1" spc="-5" dirty="0">
                <a:solidFill>
                  <a:srgbClr val="231F20"/>
                </a:solidFill>
                <a:latin typeface="Times New Roman"/>
                <a:cs typeface="Times New Roman"/>
              </a:rPr>
              <a:t>Y</a:t>
            </a:r>
            <a:r>
              <a:rPr sz="900" b="1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sz="900" b="1" dirty="0">
                <a:solidFill>
                  <a:srgbClr val="231F20"/>
                </a:solidFill>
                <a:latin typeface="Times New Roman"/>
                <a:cs typeface="Times New Roman"/>
              </a:rPr>
              <a:t>F  </a:t>
            </a:r>
            <a:r>
              <a:rPr sz="900" b="1" spc="5" dirty="0">
                <a:solidFill>
                  <a:srgbClr val="231F20"/>
                </a:solidFill>
                <a:latin typeface="Times New Roman"/>
                <a:cs typeface="Times New Roman"/>
              </a:rPr>
              <a:t>SKILLS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528488" y="2586475"/>
            <a:ext cx="2887345" cy="673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280" indent="-69215">
              <a:lnSpc>
                <a:spcPts val="1040"/>
              </a:lnSpc>
              <a:spcBef>
                <a:spcPts val="100"/>
              </a:spcBef>
              <a:buChar char="•"/>
              <a:tabLst>
                <a:tab pos="81915" algn="l"/>
              </a:tabLst>
            </a:pP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3 years </a:t>
            </a:r>
            <a:r>
              <a:rPr sz="900" spc="-5" dirty="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sz="9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Times New Roman"/>
                <a:cs typeface="Times New Roman"/>
              </a:rPr>
              <a:t>customer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 service,</a:t>
            </a:r>
            <a:r>
              <a:rPr sz="9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marketing, </a:t>
            </a:r>
            <a:r>
              <a:rPr sz="900" spc="5" dirty="0">
                <a:solidFill>
                  <a:srgbClr val="231F20"/>
                </a:solidFill>
                <a:latin typeface="Times New Roman"/>
                <a:cs typeface="Times New Roman"/>
              </a:rPr>
              <a:t>and 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sales experience</a:t>
            </a:r>
            <a:endParaRPr sz="900">
              <a:latin typeface="Times New Roman"/>
              <a:cs typeface="Times New Roman"/>
            </a:endParaRPr>
          </a:p>
          <a:p>
            <a:pPr marL="109855" indent="-97155">
              <a:lnSpc>
                <a:spcPts val="1005"/>
              </a:lnSpc>
              <a:buChar char="•"/>
              <a:tabLst>
                <a:tab pos="109855" algn="l"/>
              </a:tabLst>
            </a:pPr>
            <a:r>
              <a:rPr sz="900" spc="-5" dirty="0">
                <a:solidFill>
                  <a:srgbClr val="231F20"/>
                </a:solidFill>
                <a:latin typeface="Times New Roman"/>
                <a:cs typeface="Times New Roman"/>
              </a:rPr>
              <a:t>Computer</a:t>
            </a:r>
            <a:r>
              <a:rPr sz="9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imes New Roman"/>
                <a:cs typeface="Times New Roman"/>
              </a:rPr>
              <a:t>proficient</a:t>
            </a:r>
            <a:r>
              <a:rPr sz="9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–</a:t>
            </a:r>
            <a:r>
              <a:rPr sz="9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imes New Roman"/>
                <a:cs typeface="Times New Roman"/>
              </a:rPr>
              <a:t>Word,</a:t>
            </a:r>
            <a:r>
              <a:rPr sz="9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Times New Roman"/>
                <a:cs typeface="Times New Roman"/>
              </a:rPr>
              <a:t>Excel,</a:t>
            </a:r>
            <a:r>
              <a:rPr sz="9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imes New Roman"/>
                <a:cs typeface="Times New Roman"/>
              </a:rPr>
              <a:t>PowerPoint,</a:t>
            </a:r>
            <a:r>
              <a:rPr sz="9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Times New Roman"/>
                <a:cs typeface="Times New Roman"/>
              </a:rPr>
              <a:t>Photoshop</a:t>
            </a:r>
            <a:endParaRPr sz="900">
              <a:latin typeface="Times New Roman"/>
              <a:cs typeface="Times New Roman"/>
            </a:endParaRPr>
          </a:p>
          <a:p>
            <a:pPr marL="109855" indent="-97790">
              <a:lnSpc>
                <a:spcPts val="1005"/>
              </a:lnSpc>
              <a:buChar char="•"/>
              <a:tabLst>
                <a:tab pos="110489" algn="l"/>
              </a:tabLst>
            </a:pPr>
            <a:r>
              <a:rPr sz="900" spc="5" dirty="0">
                <a:solidFill>
                  <a:srgbClr val="231F20"/>
                </a:solidFill>
                <a:latin typeface="Times New Roman"/>
                <a:cs typeface="Times New Roman"/>
              </a:rPr>
              <a:t>Cashiering</a:t>
            </a:r>
            <a:r>
              <a:rPr sz="9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sz="9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Times New Roman"/>
                <a:cs typeface="Times New Roman"/>
              </a:rPr>
              <a:t>money </a:t>
            </a:r>
            <a:r>
              <a:rPr sz="900" spc="5" dirty="0">
                <a:solidFill>
                  <a:srgbClr val="231F20"/>
                </a:solidFill>
                <a:latin typeface="Times New Roman"/>
                <a:cs typeface="Times New Roman"/>
              </a:rPr>
              <a:t>handling</a:t>
            </a:r>
            <a:r>
              <a:rPr sz="9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Times New Roman"/>
                <a:cs typeface="Times New Roman"/>
              </a:rPr>
              <a:t>skills</a:t>
            </a:r>
            <a:endParaRPr sz="900">
              <a:latin typeface="Times New Roman"/>
              <a:cs typeface="Times New Roman"/>
            </a:endParaRPr>
          </a:p>
          <a:p>
            <a:pPr marL="109855" indent="-97790">
              <a:lnSpc>
                <a:spcPts val="1005"/>
              </a:lnSpc>
              <a:buChar char="•"/>
              <a:tabLst>
                <a:tab pos="110489" algn="l"/>
              </a:tabLst>
            </a:pPr>
            <a:r>
              <a:rPr sz="900" spc="-5" dirty="0">
                <a:solidFill>
                  <a:srgbClr val="231F20"/>
                </a:solidFill>
                <a:latin typeface="Times New Roman"/>
                <a:cs typeface="Times New Roman"/>
              </a:rPr>
              <a:t>Excellent</a:t>
            </a:r>
            <a:r>
              <a:rPr sz="9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Times New Roman"/>
                <a:cs typeface="Times New Roman"/>
              </a:rPr>
              <a:t>problem</a:t>
            </a:r>
            <a:r>
              <a:rPr sz="900" spc="-10" dirty="0">
                <a:solidFill>
                  <a:srgbClr val="231F20"/>
                </a:solidFill>
                <a:latin typeface="Times New Roman"/>
                <a:cs typeface="Times New Roman"/>
              </a:rPr>
              <a:t> solver</a:t>
            </a:r>
            <a:endParaRPr sz="900">
              <a:latin typeface="Times New Roman"/>
              <a:cs typeface="Times New Roman"/>
            </a:endParaRPr>
          </a:p>
          <a:p>
            <a:pPr marL="109855" indent="-97790">
              <a:lnSpc>
                <a:spcPts val="1040"/>
              </a:lnSpc>
              <a:buChar char="•"/>
              <a:tabLst>
                <a:tab pos="110489" algn="l"/>
              </a:tabLst>
            </a:pP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Language:</a:t>
            </a:r>
            <a:r>
              <a:rPr sz="900" spc="-5" dirty="0">
                <a:solidFill>
                  <a:srgbClr val="231F20"/>
                </a:solidFill>
                <a:latin typeface="Times New Roman"/>
                <a:cs typeface="Times New Roman"/>
              </a:rPr>
              <a:t> Fluently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Times New Roman"/>
                <a:cs typeface="Times New Roman"/>
              </a:rPr>
              <a:t>speak,</a:t>
            </a:r>
            <a:r>
              <a:rPr sz="9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Times New Roman"/>
                <a:cs typeface="Times New Roman"/>
              </a:rPr>
              <a:t>write,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sz="9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Times New Roman"/>
                <a:cs typeface="Times New Roman"/>
              </a:rPr>
              <a:t>read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 Spanish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14102" y="3479087"/>
            <a:ext cx="7175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900" b="1" spc="-15" dirty="0">
                <a:solidFill>
                  <a:srgbClr val="231F20"/>
                </a:solidFill>
                <a:latin typeface="Times New Roman"/>
                <a:cs typeface="Times New Roman"/>
              </a:rPr>
              <a:t>D</a:t>
            </a:r>
            <a:r>
              <a:rPr sz="900" b="1" spc="-20" dirty="0">
                <a:solidFill>
                  <a:srgbClr val="231F20"/>
                </a:solidFill>
                <a:latin typeface="Times New Roman"/>
                <a:cs typeface="Times New Roman"/>
              </a:rPr>
              <a:t>UC</a:t>
            </a:r>
            <a:r>
              <a:rPr sz="900" b="1" spc="-50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900" b="1" spc="15" dirty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sz="900" b="1" spc="-15" dirty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900" b="1" dirty="0">
                <a:solidFill>
                  <a:srgbClr val="231F20"/>
                </a:solidFill>
                <a:latin typeface="Times New Roman"/>
                <a:cs typeface="Times New Roman"/>
              </a:rPr>
              <a:t>ON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392379" y="3479087"/>
            <a:ext cx="2476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231F20"/>
                </a:solidFill>
                <a:latin typeface="Times New Roman"/>
                <a:cs typeface="Times New Roman"/>
              </a:rPr>
              <a:t>2</a:t>
            </a:r>
            <a:r>
              <a:rPr sz="900" spc="-40" dirty="0">
                <a:solidFill>
                  <a:srgbClr val="231F20"/>
                </a:solidFill>
                <a:latin typeface="Times New Roman"/>
                <a:cs typeface="Times New Roman"/>
              </a:rPr>
              <a:t>0</a:t>
            </a:r>
            <a:r>
              <a:rPr sz="900" spc="-25" dirty="0">
                <a:solidFill>
                  <a:srgbClr val="231F20"/>
                </a:solidFill>
                <a:latin typeface="Times New Roman"/>
                <a:cs typeface="Times New Roman"/>
              </a:rPr>
              <a:t>1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5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528502" y="3479087"/>
            <a:ext cx="2513330" cy="417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sz="900" b="1" dirty="0">
                <a:solidFill>
                  <a:srgbClr val="231F20"/>
                </a:solidFill>
                <a:latin typeface="Times New Roman"/>
                <a:cs typeface="Times New Roman"/>
              </a:rPr>
              <a:t>Associate of </a:t>
            </a:r>
            <a:r>
              <a:rPr sz="900" b="1" spc="5" dirty="0">
                <a:solidFill>
                  <a:srgbClr val="231F20"/>
                </a:solidFill>
                <a:latin typeface="Times New Roman"/>
                <a:cs typeface="Times New Roman"/>
              </a:rPr>
              <a:t>Arts</a:t>
            </a:r>
            <a:r>
              <a:rPr sz="900" b="1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b="1" spc="5" dirty="0">
                <a:solidFill>
                  <a:srgbClr val="231F20"/>
                </a:solidFill>
                <a:latin typeface="Times New Roman"/>
                <a:cs typeface="Times New Roman"/>
              </a:rPr>
              <a:t>Degree,</a:t>
            </a:r>
            <a:r>
              <a:rPr sz="900" b="1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b="1" spc="5" dirty="0">
                <a:solidFill>
                  <a:srgbClr val="231F20"/>
                </a:solidFill>
                <a:latin typeface="Times New Roman"/>
                <a:cs typeface="Times New Roman"/>
              </a:rPr>
              <a:t>Business</a:t>
            </a:r>
            <a:r>
              <a:rPr sz="900" b="1" dirty="0">
                <a:solidFill>
                  <a:srgbClr val="231F20"/>
                </a:solidFill>
                <a:latin typeface="Times New Roman"/>
                <a:cs typeface="Times New Roman"/>
              </a:rPr>
              <a:t> Administration</a:t>
            </a: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ts val="1005"/>
              </a:lnSpc>
            </a:pPr>
            <a:r>
              <a:rPr sz="900" i="1" dirty="0">
                <a:solidFill>
                  <a:srgbClr val="231F20"/>
                </a:solidFill>
                <a:latin typeface="Times New Roman"/>
                <a:cs typeface="Times New Roman"/>
              </a:rPr>
              <a:t>Rio</a:t>
            </a:r>
            <a:r>
              <a:rPr sz="900" i="1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i="1" spc="5" dirty="0">
                <a:solidFill>
                  <a:srgbClr val="231F20"/>
                </a:solidFill>
                <a:latin typeface="Times New Roman"/>
                <a:cs typeface="Times New Roman"/>
              </a:rPr>
              <a:t>Hondo</a:t>
            </a:r>
            <a:r>
              <a:rPr sz="900" i="1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i="1" dirty="0">
                <a:solidFill>
                  <a:srgbClr val="231F20"/>
                </a:solidFill>
                <a:latin typeface="Times New Roman"/>
                <a:cs typeface="Times New Roman"/>
              </a:rPr>
              <a:t>College,</a:t>
            </a:r>
            <a:r>
              <a:rPr sz="900" i="1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i="1" dirty="0">
                <a:solidFill>
                  <a:srgbClr val="231F20"/>
                </a:solidFill>
                <a:latin typeface="Times New Roman"/>
                <a:cs typeface="Times New Roman"/>
              </a:rPr>
              <a:t>Whittier,</a:t>
            </a:r>
            <a:r>
              <a:rPr sz="900" i="1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i="1" spc="5" dirty="0">
                <a:solidFill>
                  <a:srgbClr val="231F20"/>
                </a:solidFill>
                <a:latin typeface="Times New Roman"/>
                <a:cs typeface="Times New Roman"/>
              </a:rPr>
              <a:t>CA</a:t>
            </a: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ts val="1040"/>
              </a:lnSpc>
            </a:pPr>
            <a:r>
              <a:rPr sz="900" i="1" spc="5" dirty="0">
                <a:solidFill>
                  <a:srgbClr val="231F20"/>
                </a:solidFill>
                <a:latin typeface="Times New Roman"/>
                <a:cs typeface="Times New Roman"/>
              </a:rPr>
              <a:t>Anticipate</a:t>
            </a:r>
            <a:r>
              <a:rPr sz="900" i="1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i="1" dirty="0">
                <a:solidFill>
                  <a:srgbClr val="231F20"/>
                </a:solidFill>
                <a:latin typeface="Times New Roman"/>
                <a:cs typeface="Times New Roman"/>
              </a:rPr>
              <a:t>transfer to </a:t>
            </a:r>
            <a:r>
              <a:rPr sz="900" i="1" spc="5" dirty="0">
                <a:solidFill>
                  <a:srgbClr val="231F20"/>
                </a:solidFill>
                <a:latin typeface="Times New Roman"/>
                <a:cs typeface="Times New Roman"/>
              </a:rPr>
              <a:t>CSU</a:t>
            </a:r>
            <a:r>
              <a:rPr sz="900" i="1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i="1" spc="5" dirty="0">
                <a:solidFill>
                  <a:srgbClr val="231F20"/>
                </a:solidFill>
                <a:latin typeface="Times New Roman"/>
                <a:cs typeface="Times New Roman"/>
              </a:rPr>
              <a:t>Los</a:t>
            </a:r>
            <a:r>
              <a:rPr sz="900" i="1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i="1" spc="-5" dirty="0">
                <a:solidFill>
                  <a:srgbClr val="231F20"/>
                </a:solidFill>
                <a:latin typeface="Times New Roman"/>
                <a:cs typeface="Times New Roman"/>
              </a:rPr>
              <a:t>Angeles</a:t>
            </a:r>
            <a:r>
              <a:rPr sz="900" i="1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i="1" spc="-5" dirty="0">
                <a:solidFill>
                  <a:srgbClr val="231F20"/>
                </a:solidFill>
                <a:latin typeface="Times New Roman"/>
                <a:cs typeface="Times New Roman"/>
              </a:rPr>
              <a:t>Fall </a:t>
            </a:r>
            <a:r>
              <a:rPr sz="900" i="1" spc="-15" dirty="0">
                <a:solidFill>
                  <a:srgbClr val="231F20"/>
                </a:solidFill>
                <a:latin typeface="Times New Roman"/>
                <a:cs typeface="Times New Roman"/>
              </a:rPr>
              <a:t>2015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528502" y="3861634"/>
            <a:ext cx="31146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spc="5" dirty="0">
                <a:solidFill>
                  <a:srgbClr val="231F20"/>
                </a:solidFill>
                <a:latin typeface="Times New Roman"/>
                <a:cs typeface="Times New Roman"/>
              </a:rPr>
              <a:t>Relevant</a:t>
            </a:r>
            <a:r>
              <a:rPr sz="900" i="1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i="1" dirty="0">
                <a:solidFill>
                  <a:srgbClr val="231F20"/>
                </a:solidFill>
                <a:latin typeface="Times New Roman"/>
                <a:cs typeface="Times New Roman"/>
              </a:rPr>
              <a:t>coursework:</a:t>
            </a:r>
            <a:r>
              <a:rPr sz="900" i="1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Times New Roman"/>
                <a:cs typeface="Times New Roman"/>
              </a:rPr>
              <a:t>Managerial</a:t>
            </a:r>
            <a:r>
              <a:rPr sz="9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Accounting,</a:t>
            </a:r>
            <a:r>
              <a:rPr sz="9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Times New Roman"/>
                <a:cs typeface="Times New Roman"/>
              </a:rPr>
              <a:t>Legal</a:t>
            </a:r>
            <a:r>
              <a:rPr sz="9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Environment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528502" y="3989151"/>
            <a:ext cx="2965450" cy="29019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spc="-5" dirty="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sz="9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Times New Roman"/>
                <a:cs typeface="Times New Roman"/>
              </a:rPr>
              <a:t>Business,</a:t>
            </a:r>
            <a:r>
              <a:rPr sz="9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Introduction</a:t>
            </a:r>
            <a:r>
              <a:rPr sz="9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sz="9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Times New Roman"/>
                <a:cs typeface="Times New Roman"/>
              </a:rPr>
              <a:t>Computer</a:t>
            </a:r>
            <a:r>
              <a:rPr sz="9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Times New Roman"/>
                <a:cs typeface="Times New Roman"/>
              </a:rPr>
              <a:t>Information </a:t>
            </a:r>
            <a:r>
              <a:rPr sz="900" spc="-15" dirty="0">
                <a:solidFill>
                  <a:srgbClr val="231F20"/>
                </a:solidFill>
                <a:latin typeface="Times New Roman"/>
                <a:cs typeface="Times New Roman"/>
              </a:rPr>
              <a:t>Technology, </a:t>
            </a:r>
            <a:r>
              <a:rPr sz="900" spc="-2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Times New Roman"/>
                <a:cs typeface="Times New Roman"/>
              </a:rPr>
              <a:t>Business 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Communications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528502" y="4371698"/>
            <a:ext cx="3102610" cy="545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sz="900" spc="-5" dirty="0">
                <a:solidFill>
                  <a:srgbClr val="231F20"/>
                </a:solidFill>
                <a:latin typeface="Times New Roman"/>
                <a:cs typeface="Times New Roman"/>
              </a:rPr>
              <a:t>Diploma</a:t>
            </a: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ts val="1005"/>
              </a:lnSpc>
            </a:pPr>
            <a:r>
              <a:rPr sz="900" i="1" spc="5" dirty="0">
                <a:solidFill>
                  <a:srgbClr val="231F20"/>
                </a:solidFill>
                <a:latin typeface="Times New Roman"/>
                <a:cs typeface="Times New Roman"/>
              </a:rPr>
              <a:t>Whittier</a:t>
            </a:r>
            <a:r>
              <a:rPr sz="900" i="1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i="1" spc="-10" dirty="0">
                <a:solidFill>
                  <a:srgbClr val="231F20"/>
                </a:solidFill>
                <a:latin typeface="Times New Roman"/>
                <a:cs typeface="Times New Roman"/>
              </a:rPr>
              <a:t>High</a:t>
            </a:r>
            <a:r>
              <a:rPr sz="900" i="1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i="1" spc="5" dirty="0">
                <a:solidFill>
                  <a:srgbClr val="231F20"/>
                </a:solidFill>
                <a:latin typeface="Times New Roman"/>
                <a:cs typeface="Times New Roman"/>
              </a:rPr>
              <a:t>School,</a:t>
            </a:r>
            <a:r>
              <a:rPr sz="900" i="1" dirty="0">
                <a:solidFill>
                  <a:srgbClr val="231F20"/>
                </a:solidFill>
                <a:latin typeface="Times New Roman"/>
                <a:cs typeface="Times New Roman"/>
              </a:rPr>
              <a:t> Whittier,</a:t>
            </a:r>
            <a:r>
              <a:rPr sz="900" i="1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i="1" spc="5" dirty="0">
                <a:solidFill>
                  <a:srgbClr val="231F20"/>
                </a:solidFill>
                <a:latin typeface="Times New Roman"/>
                <a:cs typeface="Times New Roman"/>
              </a:rPr>
              <a:t>CA</a:t>
            </a:r>
            <a:endParaRPr sz="900">
              <a:latin typeface="Times New Roman"/>
              <a:cs typeface="Times New Roman"/>
            </a:endParaRPr>
          </a:p>
          <a:p>
            <a:pPr marL="109855" indent="-97155">
              <a:lnSpc>
                <a:spcPts val="1005"/>
              </a:lnSpc>
              <a:buChar char="•"/>
              <a:tabLst>
                <a:tab pos="109855" algn="l"/>
              </a:tabLst>
            </a:pPr>
            <a:r>
              <a:rPr sz="900" spc="-10" dirty="0">
                <a:solidFill>
                  <a:srgbClr val="231F20"/>
                </a:solidFill>
                <a:latin typeface="Times New Roman"/>
                <a:cs typeface="Times New Roman"/>
              </a:rPr>
              <a:t>Volunteer </a:t>
            </a:r>
            <a:r>
              <a:rPr sz="900" spc="-5" dirty="0">
                <a:solidFill>
                  <a:srgbClr val="231F20"/>
                </a:solidFill>
                <a:latin typeface="Times New Roman"/>
                <a:cs typeface="Times New Roman"/>
              </a:rPr>
              <a:t>Mentor 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sz="9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imes New Roman"/>
                <a:cs typeface="Times New Roman"/>
              </a:rPr>
              <a:t>Youth</a:t>
            </a:r>
            <a:endParaRPr sz="900">
              <a:latin typeface="Times New Roman"/>
              <a:cs typeface="Times New Roman"/>
            </a:endParaRPr>
          </a:p>
          <a:p>
            <a:pPr marL="109855" indent="-97155">
              <a:lnSpc>
                <a:spcPts val="1040"/>
              </a:lnSpc>
              <a:buChar char="•"/>
              <a:tabLst>
                <a:tab pos="109855" algn="l"/>
              </a:tabLst>
            </a:pPr>
            <a:r>
              <a:rPr sz="900" spc="-10" dirty="0">
                <a:solidFill>
                  <a:srgbClr val="231F20"/>
                </a:solidFill>
                <a:latin typeface="Times New Roman"/>
                <a:cs typeface="Times New Roman"/>
              </a:rPr>
              <a:t>Volunteer</a:t>
            </a:r>
            <a:r>
              <a:rPr sz="9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Ambassador</a:t>
            </a:r>
            <a:r>
              <a:rPr sz="9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at </a:t>
            </a:r>
            <a:r>
              <a:rPr sz="900" spc="5" dirty="0">
                <a:solidFill>
                  <a:srgbClr val="231F20"/>
                </a:solidFill>
                <a:latin typeface="Times New Roman"/>
                <a:cs typeface="Times New Roman"/>
              </a:rPr>
              <a:t>Presbyterian</a:t>
            </a:r>
            <a:r>
              <a:rPr sz="9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Times New Roman"/>
                <a:cs typeface="Times New Roman"/>
              </a:rPr>
              <a:t>Intercommunity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 Hospital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14102" y="5136794"/>
            <a:ext cx="7874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solidFill>
                  <a:srgbClr val="231F20"/>
                </a:solidFill>
                <a:latin typeface="Times New Roman"/>
                <a:cs typeface="Times New Roman"/>
              </a:rPr>
              <a:t>EXPERIENCE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730651" y="5136794"/>
            <a:ext cx="9099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Jan.</a:t>
            </a:r>
            <a:r>
              <a:rPr sz="900" spc="-25" dirty="0">
                <a:solidFill>
                  <a:srgbClr val="231F20"/>
                </a:solidFill>
                <a:latin typeface="Times New Roman"/>
                <a:cs typeface="Times New Roman"/>
              </a:rPr>
              <a:t> 2014</a:t>
            </a:r>
            <a:r>
              <a:rPr sz="9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–</a:t>
            </a:r>
            <a:r>
              <a:rPr sz="9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Present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528502" y="5136794"/>
            <a:ext cx="2181860" cy="800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sz="900" b="1" dirty="0">
                <a:solidFill>
                  <a:srgbClr val="231F20"/>
                </a:solidFill>
                <a:latin typeface="Times New Roman"/>
                <a:cs typeface="Times New Roman"/>
              </a:rPr>
              <a:t>Marketing</a:t>
            </a:r>
            <a:r>
              <a:rPr sz="900" b="1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b="1" dirty="0">
                <a:solidFill>
                  <a:srgbClr val="231F20"/>
                </a:solidFill>
                <a:latin typeface="Times New Roman"/>
                <a:cs typeface="Times New Roman"/>
              </a:rPr>
              <a:t>Intern</a:t>
            </a: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ts val="1005"/>
              </a:lnSpc>
            </a:pPr>
            <a:r>
              <a:rPr sz="900" i="1" spc="5" dirty="0">
                <a:solidFill>
                  <a:srgbClr val="231F20"/>
                </a:solidFill>
                <a:latin typeface="Times New Roman"/>
                <a:cs typeface="Times New Roman"/>
              </a:rPr>
              <a:t>OneStop</a:t>
            </a:r>
            <a:r>
              <a:rPr sz="900" i="1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i="1" spc="5" dirty="0">
                <a:solidFill>
                  <a:srgbClr val="231F20"/>
                </a:solidFill>
                <a:latin typeface="Times New Roman"/>
                <a:cs typeface="Times New Roman"/>
              </a:rPr>
              <a:t>Inc.,</a:t>
            </a:r>
            <a:r>
              <a:rPr sz="900" i="1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i="1" spc="5" dirty="0">
                <a:solidFill>
                  <a:srgbClr val="231F20"/>
                </a:solidFill>
                <a:latin typeface="Times New Roman"/>
                <a:cs typeface="Times New Roman"/>
              </a:rPr>
              <a:t>Santa</a:t>
            </a:r>
            <a:r>
              <a:rPr sz="900" i="1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i="1" spc="-15" dirty="0">
                <a:solidFill>
                  <a:srgbClr val="231F20"/>
                </a:solidFill>
                <a:latin typeface="Times New Roman"/>
                <a:cs typeface="Times New Roman"/>
              </a:rPr>
              <a:t>Fe</a:t>
            </a:r>
            <a:r>
              <a:rPr sz="900" i="1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i="1" dirty="0">
                <a:solidFill>
                  <a:srgbClr val="231F20"/>
                </a:solidFill>
                <a:latin typeface="Times New Roman"/>
                <a:cs typeface="Times New Roman"/>
              </a:rPr>
              <a:t>Springs, </a:t>
            </a:r>
            <a:r>
              <a:rPr sz="900" i="1" spc="5" dirty="0">
                <a:solidFill>
                  <a:srgbClr val="231F20"/>
                </a:solidFill>
                <a:latin typeface="Times New Roman"/>
                <a:cs typeface="Times New Roman"/>
              </a:rPr>
              <a:t>CA</a:t>
            </a:r>
            <a:endParaRPr sz="900">
              <a:latin typeface="Times New Roman"/>
              <a:cs typeface="Times New Roman"/>
            </a:endParaRPr>
          </a:p>
          <a:p>
            <a:pPr marL="109855" indent="-97155">
              <a:lnSpc>
                <a:spcPts val="1005"/>
              </a:lnSpc>
              <a:buChar char="•"/>
              <a:tabLst>
                <a:tab pos="109855" algn="l"/>
              </a:tabLst>
            </a:pP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Provide</a:t>
            </a:r>
            <a:r>
              <a:rPr sz="9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Times New Roman"/>
                <a:cs typeface="Times New Roman"/>
              </a:rPr>
              <a:t>customer 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service</a:t>
            </a:r>
            <a:endParaRPr sz="900">
              <a:latin typeface="Times New Roman"/>
              <a:cs typeface="Times New Roman"/>
            </a:endParaRPr>
          </a:p>
          <a:p>
            <a:pPr marL="109855" indent="-97155">
              <a:lnSpc>
                <a:spcPts val="1005"/>
              </a:lnSpc>
              <a:buChar char="•"/>
              <a:tabLst>
                <a:tab pos="109855" algn="l"/>
              </a:tabLst>
            </a:pPr>
            <a:r>
              <a:rPr sz="900" spc="5" dirty="0">
                <a:solidFill>
                  <a:srgbClr val="231F20"/>
                </a:solidFill>
                <a:latin typeface="Times New Roman"/>
                <a:cs typeface="Times New Roman"/>
              </a:rPr>
              <a:t>Edit</a:t>
            </a:r>
            <a:r>
              <a:rPr sz="9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sz="9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Times New Roman"/>
                <a:cs typeface="Times New Roman"/>
              </a:rPr>
              <a:t>maintain</a:t>
            </a:r>
            <a:r>
              <a:rPr sz="9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Times New Roman"/>
                <a:cs typeface="Times New Roman"/>
              </a:rPr>
              <a:t>social</a:t>
            </a:r>
            <a:r>
              <a:rPr sz="9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media</a:t>
            </a:r>
            <a:r>
              <a:rPr sz="9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Times New Roman"/>
                <a:cs typeface="Times New Roman"/>
              </a:rPr>
              <a:t>campaign</a:t>
            </a:r>
            <a:endParaRPr sz="900">
              <a:latin typeface="Times New Roman"/>
              <a:cs typeface="Times New Roman"/>
            </a:endParaRPr>
          </a:p>
          <a:p>
            <a:pPr marL="109855" indent="-97155">
              <a:lnSpc>
                <a:spcPts val="1005"/>
              </a:lnSpc>
              <a:buChar char="•"/>
              <a:tabLst>
                <a:tab pos="109855" algn="l"/>
              </a:tabLst>
            </a:pPr>
            <a:r>
              <a:rPr sz="900" spc="5" dirty="0">
                <a:solidFill>
                  <a:srgbClr val="231F20"/>
                </a:solidFill>
                <a:latin typeface="Times New Roman"/>
                <a:cs typeface="Times New Roman"/>
              </a:rPr>
              <a:t>Participate</a:t>
            </a:r>
            <a:r>
              <a:rPr sz="9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 product </a:t>
            </a:r>
            <a:r>
              <a:rPr sz="900" spc="-10" dirty="0">
                <a:solidFill>
                  <a:srgbClr val="231F20"/>
                </a:solidFill>
                <a:latin typeface="Times New Roman"/>
                <a:cs typeface="Times New Roman"/>
              </a:rPr>
              <a:t>development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 meetings</a:t>
            </a:r>
            <a:endParaRPr sz="900">
              <a:latin typeface="Times New Roman"/>
              <a:cs typeface="Times New Roman"/>
            </a:endParaRPr>
          </a:p>
          <a:p>
            <a:pPr marL="109855" indent="-97155">
              <a:lnSpc>
                <a:spcPts val="1040"/>
              </a:lnSpc>
              <a:buChar char="•"/>
              <a:tabLst>
                <a:tab pos="109855" algn="l"/>
              </a:tabLst>
            </a:pPr>
            <a:r>
              <a:rPr sz="900" spc="-5" dirty="0">
                <a:solidFill>
                  <a:srgbClr val="231F20"/>
                </a:solidFill>
                <a:latin typeface="Times New Roman"/>
                <a:cs typeface="Times New Roman"/>
              </a:rPr>
              <a:t>Conduct</a:t>
            </a:r>
            <a:r>
              <a:rPr sz="9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Times New Roman"/>
                <a:cs typeface="Times New Roman"/>
              </a:rPr>
              <a:t>inventory 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management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528502" y="5901889"/>
            <a:ext cx="2439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855" indent="-97155">
              <a:lnSpc>
                <a:spcPct val="100000"/>
              </a:lnSpc>
              <a:spcBef>
                <a:spcPts val="100"/>
              </a:spcBef>
              <a:buChar char="•"/>
              <a:tabLst>
                <a:tab pos="109855" algn="l"/>
              </a:tabLst>
            </a:pPr>
            <a:r>
              <a:rPr sz="900" spc="-10" dirty="0">
                <a:solidFill>
                  <a:srgbClr val="231F20"/>
                </a:solidFill>
                <a:latin typeface="Times New Roman"/>
                <a:cs typeface="Times New Roman"/>
              </a:rPr>
              <a:t>Follow</a:t>
            </a:r>
            <a:r>
              <a:rPr sz="9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proper</a:t>
            </a:r>
            <a:r>
              <a:rPr sz="9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shipping</a:t>
            </a:r>
            <a:r>
              <a:rPr sz="9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sz="9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packaging</a:t>
            </a:r>
            <a:r>
              <a:rPr sz="9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Times New Roman"/>
                <a:cs typeface="Times New Roman"/>
              </a:rPr>
              <a:t>procedures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574384" y="6156920"/>
            <a:ext cx="10661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Dec.</a:t>
            </a:r>
            <a:r>
              <a:rPr sz="900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imes New Roman"/>
                <a:cs typeface="Times New Roman"/>
              </a:rPr>
              <a:t>2013</a:t>
            </a:r>
            <a:r>
              <a:rPr sz="900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–</a:t>
            </a:r>
            <a:r>
              <a:rPr sz="900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Dec.</a:t>
            </a:r>
            <a:r>
              <a:rPr sz="900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imes New Roman"/>
                <a:cs typeface="Times New Roman"/>
              </a:rPr>
              <a:t>2014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528502" y="6156920"/>
            <a:ext cx="1682114" cy="417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sz="900" b="1" dirty="0">
                <a:solidFill>
                  <a:srgbClr val="231F20"/>
                </a:solidFill>
                <a:latin typeface="Times New Roman"/>
                <a:cs typeface="Times New Roman"/>
              </a:rPr>
              <a:t>Customer</a:t>
            </a:r>
            <a:r>
              <a:rPr sz="900" b="1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b="1" dirty="0">
                <a:solidFill>
                  <a:srgbClr val="231F20"/>
                </a:solidFill>
                <a:latin typeface="Times New Roman"/>
                <a:cs typeface="Times New Roman"/>
              </a:rPr>
              <a:t>Service</a:t>
            </a:r>
            <a:r>
              <a:rPr sz="900" b="1" spc="-5" dirty="0">
                <a:solidFill>
                  <a:srgbClr val="231F20"/>
                </a:solidFill>
                <a:latin typeface="Times New Roman"/>
                <a:cs typeface="Times New Roman"/>
              </a:rPr>
              <a:t> Clerk</a:t>
            </a: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ts val="1005"/>
              </a:lnSpc>
            </a:pPr>
            <a:r>
              <a:rPr sz="900" i="1" spc="5" dirty="0">
                <a:solidFill>
                  <a:srgbClr val="231F20"/>
                </a:solidFill>
                <a:latin typeface="Times New Roman"/>
                <a:cs typeface="Times New Roman"/>
              </a:rPr>
              <a:t>Hernandez</a:t>
            </a:r>
            <a:r>
              <a:rPr sz="900" i="1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i="1" dirty="0">
                <a:solidFill>
                  <a:srgbClr val="231F20"/>
                </a:solidFill>
                <a:latin typeface="Times New Roman"/>
                <a:cs typeface="Times New Roman"/>
              </a:rPr>
              <a:t>Hardware,</a:t>
            </a:r>
            <a:r>
              <a:rPr sz="900" i="1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i="1" dirty="0">
                <a:solidFill>
                  <a:srgbClr val="231F20"/>
                </a:solidFill>
                <a:latin typeface="Times New Roman"/>
                <a:cs typeface="Times New Roman"/>
              </a:rPr>
              <a:t>Whittier,</a:t>
            </a:r>
            <a:r>
              <a:rPr sz="900" i="1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i="1" spc="5" dirty="0">
                <a:solidFill>
                  <a:srgbClr val="231F20"/>
                </a:solidFill>
                <a:latin typeface="Times New Roman"/>
                <a:cs typeface="Times New Roman"/>
              </a:rPr>
              <a:t>CA</a:t>
            </a:r>
            <a:endParaRPr sz="900">
              <a:latin typeface="Times New Roman"/>
              <a:cs typeface="Times New Roman"/>
            </a:endParaRPr>
          </a:p>
          <a:p>
            <a:pPr marL="109855" indent="-97155">
              <a:lnSpc>
                <a:spcPts val="1040"/>
              </a:lnSpc>
              <a:buChar char="•"/>
              <a:tabLst>
                <a:tab pos="109855" algn="l"/>
              </a:tabLst>
            </a:pP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Provided</a:t>
            </a:r>
            <a:r>
              <a:rPr sz="9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Times New Roman"/>
                <a:cs typeface="Times New Roman"/>
              </a:rPr>
              <a:t>customer 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service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528502" y="6539469"/>
            <a:ext cx="2432050" cy="417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855" indent="-97155">
              <a:lnSpc>
                <a:spcPts val="1040"/>
              </a:lnSpc>
              <a:spcBef>
                <a:spcPts val="100"/>
              </a:spcBef>
              <a:buChar char="•"/>
              <a:tabLst>
                <a:tab pos="109855" algn="l"/>
              </a:tabLst>
            </a:pPr>
            <a:r>
              <a:rPr sz="900" spc="5" dirty="0">
                <a:solidFill>
                  <a:srgbClr val="231F20"/>
                </a:solidFill>
                <a:latin typeface="Times New Roman"/>
                <a:cs typeface="Times New Roman"/>
              </a:rPr>
              <a:t>Processed</a:t>
            </a:r>
            <a:r>
              <a:rPr sz="9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cash</a:t>
            </a:r>
            <a:r>
              <a:rPr sz="9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sz="9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credit</a:t>
            </a:r>
            <a:r>
              <a:rPr sz="9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Times New Roman"/>
                <a:cs typeface="Times New Roman"/>
              </a:rPr>
              <a:t>card</a:t>
            </a:r>
            <a:r>
              <a:rPr sz="9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Times New Roman"/>
                <a:cs typeface="Times New Roman"/>
              </a:rPr>
              <a:t>transactions</a:t>
            </a:r>
            <a:endParaRPr sz="900">
              <a:latin typeface="Times New Roman"/>
              <a:cs typeface="Times New Roman"/>
            </a:endParaRPr>
          </a:p>
          <a:p>
            <a:pPr marL="109855" indent="-97155">
              <a:lnSpc>
                <a:spcPts val="1005"/>
              </a:lnSpc>
              <a:buChar char="•"/>
              <a:tabLst>
                <a:tab pos="109855" algn="l"/>
              </a:tabLst>
            </a:pPr>
            <a:r>
              <a:rPr sz="900" spc="5" dirty="0">
                <a:solidFill>
                  <a:srgbClr val="231F20"/>
                </a:solidFill>
                <a:latin typeface="Times New Roman"/>
                <a:cs typeface="Times New Roman"/>
              </a:rPr>
              <a:t>Maintained</a:t>
            </a:r>
            <a:r>
              <a:rPr sz="9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sz="9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restocked </a:t>
            </a:r>
            <a:r>
              <a:rPr sz="900" spc="-5" dirty="0">
                <a:solidFill>
                  <a:srgbClr val="231F20"/>
                </a:solidFill>
                <a:latin typeface="Times New Roman"/>
                <a:cs typeface="Times New Roman"/>
              </a:rPr>
              <a:t>inventory</a:t>
            </a:r>
            <a:endParaRPr sz="900">
              <a:latin typeface="Times New Roman"/>
              <a:cs typeface="Times New Roman"/>
            </a:endParaRPr>
          </a:p>
          <a:p>
            <a:pPr marL="109855" indent="-97155">
              <a:lnSpc>
                <a:spcPts val="1040"/>
              </a:lnSpc>
              <a:buChar char="•"/>
              <a:tabLst>
                <a:tab pos="109855" algn="l"/>
              </a:tabLst>
            </a:pP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Adhered to</a:t>
            </a:r>
            <a:r>
              <a:rPr sz="9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Times New Roman"/>
                <a:cs typeface="Times New Roman"/>
              </a:rPr>
              <a:t>workplace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 health</a:t>
            </a:r>
            <a:r>
              <a:rPr sz="900" spc="5" dirty="0">
                <a:solidFill>
                  <a:srgbClr val="231F20"/>
                </a:solidFill>
                <a:latin typeface="Times New Roman"/>
                <a:cs typeface="Times New Roman"/>
              </a:rPr>
              <a:t> and 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safety </a:t>
            </a:r>
            <a:r>
              <a:rPr sz="900" spc="5" dirty="0">
                <a:solidFill>
                  <a:srgbClr val="231F20"/>
                </a:solidFill>
                <a:latin typeface="Times New Roman"/>
                <a:cs typeface="Times New Roman"/>
              </a:rPr>
              <a:t>standards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468058" y="1250950"/>
            <a:ext cx="4340860" cy="5829300"/>
          </a:xfrm>
          <a:custGeom>
            <a:avLst/>
            <a:gdLst/>
            <a:ahLst/>
            <a:cxnLst/>
            <a:rect l="l" t="t" r="r" b="b"/>
            <a:pathLst>
              <a:path w="4340860" h="5829300">
                <a:moveTo>
                  <a:pt x="0" y="5829300"/>
                </a:moveTo>
                <a:lnTo>
                  <a:pt x="4340745" y="5829300"/>
                </a:lnTo>
                <a:lnTo>
                  <a:pt x="4340745" y="0"/>
                </a:lnTo>
                <a:lnTo>
                  <a:pt x="0" y="0"/>
                </a:lnTo>
                <a:lnTo>
                  <a:pt x="0" y="5829300"/>
                </a:lnTo>
                <a:close/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62349" y="7134097"/>
            <a:ext cx="819785" cy="416559"/>
            <a:chOff x="4562349" y="7134097"/>
            <a:chExt cx="819785" cy="416559"/>
          </a:xfrm>
        </p:grpSpPr>
        <p:sp>
          <p:nvSpPr>
            <p:cNvPr id="3" name="object 3"/>
            <p:cNvSpPr/>
            <p:nvPr/>
          </p:nvSpPr>
          <p:spPr>
            <a:xfrm>
              <a:off x="4568696" y="7140447"/>
              <a:ext cx="807085" cy="403860"/>
            </a:xfrm>
            <a:custGeom>
              <a:avLst/>
              <a:gdLst/>
              <a:ahLst/>
              <a:cxnLst/>
              <a:rect l="l" t="t" r="r" b="b"/>
              <a:pathLst>
                <a:path w="807085" h="403859">
                  <a:moveTo>
                    <a:pt x="403352" y="0"/>
                  </a:moveTo>
                  <a:lnTo>
                    <a:pt x="0" y="403351"/>
                  </a:lnTo>
                  <a:lnTo>
                    <a:pt x="806704" y="403351"/>
                  </a:lnTo>
                  <a:lnTo>
                    <a:pt x="403352" y="0"/>
                  </a:lnTo>
                  <a:close/>
                </a:path>
              </a:pathLst>
            </a:custGeom>
            <a:solidFill>
              <a:srgbClr val="FDB9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68699" y="7140447"/>
              <a:ext cx="807085" cy="403860"/>
            </a:xfrm>
            <a:custGeom>
              <a:avLst/>
              <a:gdLst/>
              <a:ahLst/>
              <a:cxnLst/>
              <a:rect l="l" t="t" r="r" b="b"/>
              <a:pathLst>
                <a:path w="807085" h="403859">
                  <a:moveTo>
                    <a:pt x="806704" y="403351"/>
                  </a:moveTo>
                  <a:lnTo>
                    <a:pt x="403352" y="0"/>
                  </a:lnTo>
                  <a:lnTo>
                    <a:pt x="0" y="403351"/>
                  </a:lnTo>
                </a:path>
              </a:pathLst>
            </a:custGeom>
            <a:ln w="126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864355" y="7255547"/>
            <a:ext cx="2095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15" dirty="0">
                <a:solidFill>
                  <a:srgbClr val="231F20"/>
                </a:solidFill>
                <a:latin typeface="Calibri"/>
                <a:cs typeface="Calibri"/>
              </a:rPr>
              <a:t>21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95308" y="7117866"/>
            <a:ext cx="15024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231F20"/>
                </a:solidFill>
                <a:latin typeface="Arial"/>
                <a:cs typeface="Arial"/>
                <a:hlinkClick r:id="rId2"/>
              </a:rPr>
              <a:t>www.riohondo.edu/career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-center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111724" y="475526"/>
            <a:ext cx="4494530" cy="6716395"/>
            <a:chOff x="5111724" y="475526"/>
            <a:chExt cx="4494530" cy="6716395"/>
          </a:xfrm>
        </p:grpSpPr>
        <p:sp>
          <p:nvSpPr>
            <p:cNvPr id="8" name="object 8"/>
            <p:cNvSpPr/>
            <p:nvPr/>
          </p:nvSpPr>
          <p:spPr>
            <a:xfrm>
              <a:off x="5111724" y="475525"/>
              <a:ext cx="4494530" cy="6716395"/>
            </a:xfrm>
            <a:custGeom>
              <a:avLst/>
              <a:gdLst/>
              <a:ahLst/>
              <a:cxnLst/>
              <a:rect l="l" t="t" r="r" b="b"/>
              <a:pathLst>
                <a:path w="4494530" h="6716395">
                  <a:moveTo>
                    <a:pt x="4494263" y="0"/>
                  </a:moveTo>
                  <a:lnTo>
                    <a:pt x="0" y="0"/>
                  </a:lnTo>
                  <a:lnTo>
                    <a:pt x="0" y="4549864"/>
                  </a:lnTo>
                  <a:lnTo>
                    <a:pt x="0" y="6716281"/>
                  </a:lnTo>
                  <a:lnTo>
                    <a:pt x="4494263" y="6716281"/>
                  </a:lnTo>
                  <a:lnTo>
                    <a:pt x="4494263" y="4549864"/>
                  </a:lnTo>
                  <a:lnTo>
                    <a:pt x="4494263" y="0"/>
                  </a:lnTo>
                  <a:close/>
                </a:path>
              </a:pathLst>
            </a:custGeom>
            <a:solidFill>
              <a:srgbClr val="231F2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125084" y="516890"/>
              <a:ext cx="4340860" cy="6563359"/>
            </a:xfrm>
            <a:custGeom>
              <a:avLst/>
              <a:gdLst/>
              <a:ahLst/>
              <a:cxnLst/>
              <a:rect l="l" t="t" r="r" b="b"/>
              <a:pathLst>
                <a:path w="4340859" h="6563359">
                  <a:moveTo>
                    <a:pt x="4340745" y="0"/>
                  </a:moveTo>
                  <a:lnTo>
                    <a:pt x="0" y="0"/>
                  </a:lnTo>
                  <a:lnTo>
                    <a:pt x="0" y="6563359"/>
                  </a:lnTo>
                  <a:lnTo>
                    <a:pt x="4340745" y="6563359"/>
                  </a:lnTo>
                  <a:lnTo>
                    <a:pt x="43407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283834" y="1543658"/>
              <a:ext cx="4023360" cy="0"/>
            </a:xfrm>
            <a:custGeom>
              <a:avLst/>
              <a:gdLst/>
              <a:ahLst/>
              <a:cxnLst/>
              <a:rect l="l" t="t" r="r" b="b"/>
              <a:pathLst>
                <a:path w="4023359">
                  <a:moveTo>
                    <a:pt x="0" y="0"/>
                  </a:moveTo>
                  <a:lnTo>
                    <a:pt x="4023245" y="0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283834" y="2102458"/>
              <a:ext cx="4023360" cy="0"/>
            </a:xfrm>
            <a:custGeom>
              <a:avLst/>
              <a:gdLst/>
              <a:ahLst/>
              <a:cxnLst/>
              <a:rect l="l" t="t" r="r" b="b"/>
              <a:pathLst>
                <a:path w="4023359">
                  <a:moveTo>
                    <a:pt x="0" y="0"/>
                  </a:moveTo>
                  <a:lnTo>
                    <a:pt x="4023245" y="0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283834" y="3359758"/>
              <a:ext cx="4023360" cy="0"/>
            </a:xfrm>
            <a:custGeom>
              <a:avLst/>
              <a:gdLst/>
              <a:ahLst/>
              <a:cxnLst/>
              <a:rect l="l" t="t" r="r" b="b"/>
              <a:pathLst>
                <a:path w="4023359">
                  <a:moveTo>
                    <a:pt x="0" y="0"/>
                  </a:moveTo>
                  <a:lnTo>
                    <a:pt x="4023245" y="0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283834" y="4617058"/>
              <a:ext cx="4023360" cy="0"/>
            </a:xfrm>
            <a:custGeom>
              <a:avLst/>
              <a:gdLst/>
              <a:ahLst/>
              <a:cxnLst/>
              <a:rect l="l" t="t" r="r" b="b"/>
              <a:pathLst>
                <a:path w="4023359">
                  <a:moveTo>
                    <a:pt x="0" y="0"/>
                  </a:moveTo>
                  <a:lnTo>
                    <a:pt x="4023245" y="0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8665286" y="3470883"/>
            <a:ext cx="61912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231F20"/>
                </a:solidFill>
                <a:latin typeface="Times New Roman"/>
                <a:cs typeface="Times New Roman"/>
              </a:rPr>
              <a:t>2012</a:t>
            </a:r>
            <a:r>
              <a:rPr sz="800" spc="-4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231F20"/>
                </a:solidFill>
                <a:latin typeface="Times New Roman"/>
                <a:cs typeface="Times New Roman"/>
              </a:rPr>
              <a:t>–</a:t>
            </a:r>
            <a:r>
              <a:rPr sz="800" spc="-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00" spc="5" dirty="0">
                <a:solidFill>
                  <a:srgbClr val="231F20"/>
                </a:solidFill>
                <a:latin typeface="Times New Roman"/>
                <a:cs typeface="Times New Roman"/>
              </a:rPr>
              <a:t>Present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83834" y="628624"/>
            <a:ext cx="3114040" cy="312928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909319" algn="ctr">
              <a:lnSpc>
                <a:spcPct val="100000"/>
              </a:lnSpc>
              <a:spcBef>
                <a:spcPts val="180"/>
              </a:spcBef>
            </a:pPr>
            <a:r>
              <a:rPr sz="600" dirty="0">
                <a:solidFill>
                  <a:srgbClr val="231F20"/>
                </a:solidFill>
                <a:latin typeface="Times New Roman"/>
                <a:cs typeface="Times New Roman"/>
              </a:rPr>
              <a:t>2</a:t>
            </a:r>
            <a:r>
              <a:rPr sz="600" spc="-4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600" dirty="0">
                <a:solidFill>
                  <a:srgbClr val="231F20"/>
                </a:solidFill>
                <a:latin typeface="Times New Roman"/>
                <a:cs typeface="Times New Roman"/>
              </a:rPr>
              <a:t>4</a:t>
            </a:r>
            <a:r>
              <a:rPr sz="600" spc="-4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600" dirty="0">
                <a:solidFill>
                  <a:srgbClr val="231F20"/>
                </a:solidFill>
                <a:latin typeface="Times New Roman"/>
                <a:cs typeface="Times New Roman"/>
              </a:rPr>
              <a:t>6</a:t>
            </a:r>
            <a:r>
              <a:rPr sz="600" spc="-5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600" dirty="0">
                <a:solidFill>
                  <a:srgbClr val="231F20"/>
                </a:solidFill>
                <a:latin typeface="Times New Roman"/>
                <a:cs typeface="Times New Roman"/>
              </a:rPr>
              <a:t>8 </a:t>
            </a:r>
            <a:r>
              <a:rPr sz="600" spc="4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Times New Roman"/>
                <a:cs typeface="Times New Roman"/>
              </a:rPr>
              <a:t>M</a:t>
            </a:r>
            <a:r>
              <a:rPr sz="600" spc="-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600" spc="-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600" dirty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6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sz="6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600" spc="4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sz="600" spc="-5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600" spc="65" dirty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sz="600" dirty="0">
                <a:solidFill>
                  <a:srgbClr val="231F20"/>
                </a:solidFill>
                <a:latin typeface="Times New Roman"/>
                <a:cs typeface="Times New Roman"/>
              </a:rPr>
              <a:t>. </a:t>
            </a:r>
            <a:r>
              <a:rPr sz="600" spc="4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Times New Roman"/>
                <a:cs typeface="Times New Roman"/>
              </a:rPr>
              <a:t>•</a:t>
            </a:r>
            <a:r>
              <a:rPr sz="6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600" spc="4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sz="600" spc="-5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sz="600" spc="-5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Times New Roman"/>
                <a:cs typeface="Times New Roman"/>
              </a:rPr>
              <a:t>U</a:t>
            </a:r>
            <a:r>
              <a:rPr sz="600" spc="-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600" dirty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sz="600" spc="-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Times New Roman"/>
                <a:cs typeface="Times New Roman"/>
              </a:rPr>
              <a:t>H</a:t>
            </a:r>
            <a:r>
              <a:rPr sz="6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600" spc="4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600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600" spc="-4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600" dirty="0">
                <a:solidFill>
                  <a:srgbClr val="231F20"/>
                </a:solidFill>
                <a:latin typeface="Times New Roman"/>
                <a:cs typeface="Times New Roman"/>
              </a:rPr>
              <a:t>L </a:t>
            </a:r>
            <a:r>
              <a:rPr sz="600" spc="4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Times New Roman"/>
                <a:cs typeface="Times New Roman"/>
              </a:rPr>
              <a:t>M</a:t>
            </a:r>
            <a:r>
              <a:rPr sz="600" spc="-5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sz="600" spc="-5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sz="600" spc="-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600" dirty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sz="600" spc="-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600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600" spc="-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600" dirty="0">
                <a:solidFill>
                  <a:srgbClr val="231F20"/>
                </a:solidFill>
                <a:latin typeface="Times New Roman"/>
                <a:cs typeface="Times New Roman"/>
              </a:rPr>
              <a:t>, </a:t>
            </a:r>
            <a:r>
              <a:rPr sz="600" spc="4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600" dirty="0">
                <a:solidFill>
                  <a:srgbClr val="231F20"/>
                </a:solidFill>
                <a:latin typeface="Times New Roman"/>
                <a:cs typeface="Times New Roman"/>
              </a:rPr>
              <a:t>C</a:t>
            </a:r>
            <a:r>
              <a:rPr sz="600" spc="-5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6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600" spc="4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600" dirty="0">
                <a:solidFill>
                  <a:srgbClr val="231F20"/>
                </a:solidFill>
                <a:latin typeface="Times New Roman"/>
                <a:cs typeface="Times New Roman"/>
              </a:rPr>
              <a:t>9</a:t>
            </a:r>
            <a:r>
              <a:rPr sz="600" spc="-7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600" spc="65" dirty="0">
                <a:solidFill>
                  <a:srgbClr val="231F20"/>
                </a:solidFill>
                <a:latin typeface="Times New Roman"/>
                <a:cs typeface="Times New Roman"/>
              </a:rPr>
              <a:t>1</a:t>
            </a:r>
            <a:r>
              <a:rPr sz="600" dirty="0">
                <a:solidFill>
                  <a:srgbClr val="231F20"/>
                </a:solidFill>
                <a:latin typeface="Times New Roman"/>
                <a:cs typeface="Times New Roman"/>
              </a:rPr>
              <a:t>7</a:t>
            </a:r>
            <a:r>
              <a:rPr sz="600" spc="-6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600" dirty="0">
                <a:solidFill>
                  <a:srgbClr val="231F20"/>
                </a:solidFill>
                <a:latin typeface="Times New Roman"/>
                <a:cs typeface="Times New Roman"/>
              </a:rPr>
              <a:t>3</a:t>
            </a:r>
            <a:r>
              <a:rPr sz="600" spc="-6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600" dirty="0">
                <a:solidFill>
                  <a:srgbClr val="231F20"/>
                </a:solidFill>
                <a:latin typeface="Times New Roman"/>
                <a:cs typeface="Times New Roman"/>
              </a:rPr>
              <a:t>3</a:t>
            </a:r>
            <a:endParaRPr sz="600">
              <a:latin typeface="Times New Roman"/>
              <a:cs typeface="Times New Roman"/>
            </a:endParaRPr>
          </a:p>
          <a:p>
            <a:pPr marL="909319" algn="ctr">
              <a:lnSpc>
                <a:spcPct val="100000"/>
              </a:lnSpc>
              <a:spcBef>
                <a:spcPts val="80"/>
              </a:spcBef>
            </a:pPr>
            <a:r>
              <a:rPr sz="600" dirty="0">
                <a:solidFill>
                  <a:srgbClr val="231F20"/>
                </a:solidFill>
                <a:latin typeface="Times New Roman"/>
                <a:cs typeface="Times New Roman"/>
              </a:rPr>
              <a:t>(</a:t>
            </a:r>
            <a:r>
              <a:rPr sz="600" spc="-7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600" dirty="0">
                <a:solidFill>
                  <a:srgbClr val="231F20"/>
                </a:solidFill>
                <a:latin typeface="Times New Roman"/>
                <a:cs typeface="Times New Roman"/>
              </a:rPr>
              <a:t>5</a:t>
            </a:r>
            <a:r>
              <a:rPr sz="600" spc="-5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600" dirty="0">
                <a:solidFill>
                  <a:srgbClr val="231F20"/>
                </a:solidFill>
                <a:latin typeface="Times New Roman"/>
                <a:cs typeface="Times New Roman"/>
              </a:rPr>
              <a:t>6</a:t>
            </a:r>
            <a:r>
              <a:rPr sz="600" spc="-6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600" dirty="0">
                <a:solidFill>
                  <a:srgbClr val="231F20"/>
                </a:solidFill>
                <a:latin typeface="Times New Roman"/>
                <a:cs typeface="Times New Roman"/>
              </a:rPr>
              <a:t>2</a:t>
            </a:r>
            <a:r>
              <a:rPr sz="600" spc="-7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600" dirty="0">
                <a:solidFill>
                  <a:srgbClr val="231F20"/>
                </a:solidFill>
                <a:latin typeface="Times New Roman"/>
                <a:cs typeface="Times New Roman"/>
              </a:rPr>
              <a:t>) </a:t>
            </a:r>
            <a:r>
              <a:rPr sz="600" spc="4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600" dirty="0">
                <a:solidFill>
                  <a:srgbClr val="231F20"/>
                </a:solidFill>
                <a:latin typeface="Times New Roman"/>
                <a:cs typeface="Times New Roman"/>
              </a:rPr>
              <a:t>5</a:t>
            </a:r>
            <a:r>
              <a:rPr sz="600" spc="-6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600" dirty="0">
                <a:solidFill>
                  <a:srgbClr val="231F20"/>
                </a:solidFill>
                <a:latin typeface="Times New Roman"/>
                <a:cs typeface="Times New Roman"/>
              </a:rPr>
              <a:t>5</a:t>
            </a:r>
            <a:r>
              <a:rPr sz="600" spc="-6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600" dirty="0">
                <a:solidFill>
                  <a:srgbClr val="231F20"/>
                </a:solidFill>
                <a:latin typeface="Times New Roman"/>
                <a:cs typeface="Times New Roman"/>
              </a:rPr>
              <a:t>5</a:t>
            </a:r>
            <a:r>
              <a:rPr sz="600" spc="-4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600" dirty="0">
                <a:solidFill>
                  <a:srgbClr val="231F20"/>
                </a:solidFill>
                <a:latin typeface="Times New Roman"/>
                <a:cs typeface="Times New Roman"/>
              </a:rPr>
              <a:t>-</a:t>
            </a:r>
            <a:r>
              <a:rPr sz="6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600" dirty="0">
                <a:solidFill>
                  <a:srgbClr val="231F20"/>
                </a:solidFill>
                <a:latin typeface="Times New Roman"/>
                <a:cs typeface="Times New Roman"/>
              </a:rPr>
              <a:t>0</a:t>
            </a:r>
            <a:r>
              <a:rPr sz="600" spc="-4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600" dirty="0">
                <a:solidFill>
                  <a:srgbClr val="231F20"/>
                </a:solidFill>
                <a:latin typeface="Times New Roman"/>
                <a:cs typeface="Times New Roman"/>
              </a:rPr>
              <a:t>7</a:t>
            </a:r>
            <a:r>
              <a:rPr sz="600" spc="-7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600" dirty="0">
                <a:solidFill>
                  <a:srgbClr val="231F20"/>
                </a:solidFill>
                <a:latin typeface="Times New Roman"/>
                <a:cs typeface="Times New Roman"/>
              </a:rPr>
              <a:t>1</a:t>
            </a:r>
            <a:r>
              <a:rPr sz="600" spc="-6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600" dirty="0">
                <a:solidFill>
                  <a:srgbClr val="231F20"/>
                </a:solidFill>
                <a:latin typeface="Times New Roman"/>
                <a:cs typeface="Times New Roman"/>
              </a:rPr>
              <a:t>3 </a:t>
            </a:r>
            <a:r>
              <a:rPr sz="600" spc="4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Times New Roman"/>
                <a:cs typeface="Times New Roman"/>
              </a:rPr>
              <a:t>•</a:t>
            </a:r>
            <a:r>
              <a:rPr sz="6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600" spc="4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sz="600" spc="-5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sz="600" spc="-5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Times New Roman"/>
                <a:cs typeface="Times New Roman"/>
              </a:rPr>
              <a:t>P</a:t>
            </a:r>
            <a:r>
              <a:rPr sz="600" spc="-5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Times New Roman"/>
                <a:cs typeface="Times New Roman"/>
              </a:rPr>
              <a:t>H</a:t>
            </a:r>
            <a:r>
              <a:rPr sz="600" spc="-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600" dirty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600" spc="-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600" spc="-4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sz="600" spc="-5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600" dirty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sz="600" spc="-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Times New Roman"/>
                <a:cs typeface="Times New Roman"/>
              </a:rPr>
              <a:t>U</a:t>
            </a:r>
            <a:r>
              <a:rPr sz="600" spc="-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Times New Roman"/>
                <a:cs typeface="Times New Roman"/>
              </a:rPr>
              <a:t>D</a:t>
            </a:r>
            <a:r>
              <a:rPr sz="600" spc="-5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600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600" spc="-4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sz="600" spc="-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600" dirty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sz="600" spc="-7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600" dirty="0">
                <a:solidFill>
                  <a:srgbClr val="231F20"/>
                </a:solidFill>
                <a:latin typeface="Times New Roman"/>
                <a:cs typeface="Times New Roman"/>
              </a:rPr>
              <a:t>@</a:t>
            </a:r>
            <a:r>
              <a:rPr sz="600" spc="-6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Times New Roman"/>
                <a:cs typeface="Times New Roman"/>
              </a:rPr>
              <a:t>G</a:t>
            </a:r>
            <a:r>
              <a:rPr sz="600" spc="-5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Times New Roman"/>
                <a:cs typeface="Times New Roman"/>
              </a:rPr>
              <a:t>M</a:t>
            </a:r>
            <a:r>
              <a:rPr sz="600" spc="-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600" spc="-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600" dirty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6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600" dirty="0">
                <a:solidFill>
                  <a:srgbClr val="231F20"/>
                </a:solidFill>
                <a:latin typeface="Times New Roman"/>
                <a:cs typeface="Times New Roman"/>
              </a:rPr>
              <a:t>L</a:t>
            </a:r>
            <a:r>
              <a:rPr sz="600" spc="-4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600" dirty="0">
                <a:solidFill>
                  <a:srgbClr val="231F20"/>
                </a:solidFill>
                <a:latin typeface="Times New Roman"/>
                <a:cs typeface="Times New Roman"/>
              </a:rPr>
              <a:t>.</a:t>
            </a:r>
            <a:r>
              <a:rPr sz="600" spc="-6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600" dirty="0">
                <a:solidFill>
                  <a:srgbClr val="231F20"/>
                </a:solidFill>
                <a:latin typeface="Times New Roman"/>
                <a:cs typeface="Times New Roman"/>
              </a:rPr>
              <a:t>C</a:t>
            </a:r>
            <a:r>
              <a:rPr sz="600" spc="-5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sz="600" spc="-5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Times New Roman"/>
                <a:cs typeface="Times New Roman"/>
              </a:rPr>
              <a:t>M</a:t>
            </a: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650">
              <a:latin typeface="Times New Roman"/>
              <a:cs typeface="Times New Roman"/>
            </a:endParaRPr>
          </a:p>
          <a:p>
            <a:pPr marL="909319" algn="ctr">
              <a:lnSpc>
                <a:spcPct val="100000"/>
              </a:lnSpc>
            </a:pPr>
            <a:r>
              <a:rPr sz="1400" b="1" spc="-5" dirty="0">
                <a:solidFill>
                  <a:srgbClr val="231F20"/>
                </a:solidFill>
                <a:latin typeface="Times New Roman"/>
                <a:cs typeface="Times New Roman"/>
              </a:rPr>
              <a:t>SOPHIA</a:t>
            </a:r>
            <a:r>
              <a:rPr sz="1400" b="1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Times New Roman"/>
                <a:cs typeface="Times New Roman"/>
              </a:rPr>
              <a:t>STUDENT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20"/>
              </a:spcBef>
            </a:pPr>
            <a:r>
              <a:rPr sz="800" spc="10" dirty="0">
                <a:solidFill>
                  <a:srgbClr val="231F20"/>
                </a:solidFill>
                <a:latin typeface="Times New Roman"/>
                <a:cs typeface="Times New Roman"/>
              </a:rPr>
              <a:t>OBJECTIVE</a:t>
            </a: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50">
              <a:latin typeface="Times New Roman"/>
              <a:cs typeface="Times New Roman"/>
            </a:endParaRPr>
          </a:p>
          <a:p>
            <a:pPr marL="685800">
              <a:lnSpc>
                <a:spcPct val="100000"/>
              </a:lnSpc>
            </a:pPr>
            <a:r>
              <a:rPr sz="800" spc="5" dirty="0">
                <a:solidFill>
                  <a:srgbClr val="231F20"/>
                </a:solidFill>
                <a:latin typeface="Times New Roman"/>
                <a:cs typeface="Times New Roman"/>
              </a:rPr>
              <a:t>Seeking</a:t>
            </a:r>
            <a:r>
              <a:rPr sz="8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00" spc="10" dirty="0">
                <a:solidFill>
                  <a:srgbClr val="231F20"/>
                </a:solidFill>
                <a:latin typeface="Times New Roman"/>
                <a:cs typeface="Times New Roman"/>
              </a:rPr>
              <a:t>an</a:t>
            </a:r>
            <a:r>
              <a:rPr sz="8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00" spc="5" dirty="0">
                <a:solidFill>
                  <a:srgbClr val="231F20"/>
                </a:solidFill>
                <a:latin typeface="Times New Roman"/>
                <a:cs typeface="Times New Roman"/>
              </a:rPr>
              <a:t>Environmental</a:t>
            </a:r>
            <a:r>
              <a:rPr sz="800" spc="-5" dirty="0">
                <a:solidFill>
                  <a:srgbClr val="231F20"/>
                </a:solidFill>
                <a:latin typeface="Times New Roman"/>
                <a:cs typeface="Times New Roman"/>
              </a:rPr>
              <a:t> Technology </a:t>
            </a:r>
            <a:r>
              <a:rPr sz="800" spc="5" dirty="0">
                <a:solidFill>
                  <a:srgbClr val="231F20"/>
                </a:solidFill>
                <a:latin typeface="Times New Roman"/>
                <a:cs typeface="Times New Roman"/>
              </a:rPr>
              <a:t>internship.</a:t>
            </a: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800" spc="10" dirty="0">
                <a:solidFill>
                  <a:srgbClr val="231F20"/>
                </a:solidFill>
                <a:latin typeface="Times New Roman"/>
                <a:cs typeface="Times New Roman"/>
              </a:rPr>
              <a:t>SKILLS</a:t>
            </a:r>
            <a:r>
              <a:rPr sz="800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231F20"/>
                </a:solidFill>
                <a:latin typeface="Times New Roman"/>
                <a:cs typeface="Times New Roman"/>
              </a:rPr>
              <a:t>SUMMARY</a:t>
            </a: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50">
              <a:latin typeface="Times New Roman"/>
              <a:cs typeface="Times New Roman"/>
            </a:endParaRPr>
          </a:p>
          <a:p>
            <a:pPr marL="822960" indent="-137160">
              <a:lnSpc>
                <a:spcPct val="100000"/>
              </a:lnSpc>
              <a:buChar char="•"/>
              <a:tabLst>
                <a:tab pos="822960" algn="l"/>
              </a:tabLst>
            </a:pPr>
            <a:r>
              <a:rPr sz="800" spc="5" dirty="0">
                <a:solidFill>
                  <a:srgbClr val="231F20"/>
                </a:solidFill>
                <a:latin typeface="Times New Roman"/>
                <a:cs typeface="Times New Roman"/>
              </a:rPr>
              <a:t>40</a:t>
            </a:r>
            <a:r>
              <a:rPr sz="8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00" spc="5" dirty="0">
                <a:solidFill>
                  <a:srgbClr val="231F20"/>
                </a:solidFill>
                <a:latin typeface="Times New Roman"/>
                <a:cs typeface="Times New Roman"/>
              </a:rPr>
              <a:t>hour</a:t>
            </a:r>
            <a:r>
              <a:rPr sz="8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00" spc="5" dirty="0">
                <a:solidFill>
                  <a:srgbClr val="231F20"/>
                </a:solidFill>
                <a:latin typeface="Times New Roman"/>
                <a:cs typeface="Times New Roman"/>
              </a:rPr>
              <a:t>HAZWOPER</a:t>
            </a:r>
            <a:r>
              <a:rPr sz="8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231F20"/>
                </a:solidFill>
                <a:latin typeface="Times New Roman"/>
                <a:cs typeface="Times New Roman"/>
              </a:rPr>
              <a:t>certified</a:t>
            </a:r>
            <a:endParaRPr sz="800">
              <a:latin typeface="Times New Roman"/>
              <a:cs typeface="Times New Roman"/>
            </a:endParaRPr>
          </a:p>
          <a:p>
            <a:pPr marL="822960" indent="-137160">
              <a:lnSpc>
                <a:spcPct val="100000"/>
              </a:lnSpc>
              <a:spcBef>
                <a:spcPts val="140"/>
              </a:spcBef>
              <a:buChar char="•"/>
              <a:tabLst>
                <a:tab pos="822960" algn="l"/>
              </a:tabLst>
            </a:pPr>
            <a:r>
              <a:rPr sz="800" spc="-5" dirty="0">
                <a:solidFill>
                  <a:srgbClr val="231F20"/>
                </a:solidFill>
                <a:latin typeface="Times New Roman"/>
                <a:cs typeface="Times New Roman"/>
              </a:rPr>
              <a:t>HIPPA, </a:t>
            </a:r>
            <a:r>
              <a:rPr sz="800" dirty="0">
                <a:solidFill>
                  <a:srgbClr val="231F20"/>
                </a:solidFill>
                <a:latin typeface="Times New Roman"/>
                <a:cs typeface="Times New Roman"/>
              </a:rPr>
              <a:t>OSHA,</a:t>
            </a:r>
            <a:r>
              <a:rPr sz="8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00" spc="5" dirty="0">
                <a:solidFill>
                  <a:srgbClr val="231F20"/>
                </a:solidFill>
                <a:latin typeface="Times New Roman"/>
                <a:cs typeface="Times New Roman"/>
              </a:rPr>
              <a:t>First</a:t>
            </a:r>
            <a:r>
              <a:rPr sz="8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00" spc="5" dirty="0">
                <a:solidFill>
                  <a:srgbClr val="231F20"/>
                </a:solidFill>
                <a:latin typeface="Times New Roman"/>
                <a:cs typeface="Times New Roman"/>
              </a:rPr>
              <a:t>Aid</a:t>
            </a:r>
            <a:r>
              <a:rPr sz="8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231F20"/>
                </a:solidFill>
                <a:latin typeface="Times New Roman"/>
                <a:cs typeface="Times New Roman"/>
              </a:rPr>
              <a:t>certified</a:t>
            </a:r>
            <a:endParaRPr sz="800">
              <a:latin typeface="Times New Roman"/>
              <a:cs typeface="Times New Roman"/>
            </a:endParaRPr>
          </a:p>
          <a:p>
            <a:pPr marL="822960" indent="-137160">
              <a:lnSpc>
                <a:spcPct val="100000"/>
              </a:lnSpc>
              <a:spcBef>
                <a:spcPts val="140"/>
              </a:spcBef>
              <a:buChar char="•"/>
              <a:tabLst>
                <a:tab pos="822960" algn="l"/>
              </a:tabLst>
            </a:pPr>
            <a:r>
              <a:rPr sz="800" dirty="0">
                <a:solidFill>
                  <a:srgbClr val="231F20"/>
                </a:solidFill>
                <a:latin typeface="Times New Roman"/>
                <a:cs typeface="Times New Roman"/>
              </a:rPr>
              <a:t>Customer </a:t>
            </a:r>
            <a:r>
              <a:rPr sz="800" spc="5" dirty="0">
                <a:solidFill>
                  <a:srgbClr val="231F20"/>
                </a:solidFill>
                <a:latin typeface="Times New Roman"/>
                <a:cs typeface="Times New Roman"/>
              </a:rPr>
              <a:t>service and</a:t>
            </a:r>
            <a:r>
              <a:rPr sz="8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00" spc="5" dirty="0">
                <a:solidFill>
                  <a:srgbClr val="231F20"/>
                </a:solidFill>
                <a:latin typeface="Times New Roman"/>
                <a:cs typeface="Times New Roman"/>
              </a:rPr>
              <a:t>general </a:t>
            </a:r>
            <a:r>
              <a:rPr sz="800" spc="-10" dirty="0">
                <a:solidFill>
                  <a:srgbClr val="231F20"/>
                </a:solidFill>
                <a:latin typeface="Times New Roman"/>
                <a:cs typeface="Times New Roman"/>
              </a:rPr>
              <a:t>office</a:t>
            </a:r>
            <a:r>
              <a:rPr sz="8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231F20"/>
                </a:solidFill>
                <a:latin typeface="Times New Roman"/>
                <a:cs typeface="Times New Roman"/>
              </a:rPr>
              <a:t>experience</a:t>
            </a:r>
            <a:endParaRPr sz="800">
              <a:latin typeface="Times New Roman"/>
              <a:cs typeface="Times New Roman"/>
            </a:endParaRPr>
          </a:p>
          <a:p>
            <a:pPr marL="822960" indent="-137160">
              <a:lnSpc>
                <a:spcPct val="100000"/>
              </a:lnSpc>
              <a:spcBef>
                <a:spcPts val="140"/>
              </a:spcBef>
              <a:buChar char="•"/>
              <a:tabLst>
                <a:tab pos="822960" algn="l"/>
              </a:tabLst>
            </a:pPr>
            <a:r>
              <a:rPr sz="800" dirty="0">
                <a:solidFill>
                  <a:srgbClr val="231F20"/>
                </a:solidFill>
                <a:latin typeface="Times New Roman"/>
                <a:cs typeface="Times New Roman"/>
              </a:rPr>
              <a:t>Computer</a:t>
            </a:r>
            <a:r>
              <a:rPr sz="800" spc="-5" dirty="0">
                <a:solidFill>
                  <a:srgbClr val="231F20"/>
                </a:solidFill>
                <a:latin typeface="Times New Roman"/>
                <a:cs typeface="Times New Roman"/>
              </a:rPr>
              <a:t> proficient:</a:t>
            </a:r>
            <a:r>
              <a:rPr sz="8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00" spc="5" dirty="0">
                <a:solidFill>
                  <a:srgbClr val="231F20"/>
                </a:solidFill>
                <a:latin typeface="Times New Roman"/>
                <a:cs typeface="Times New Roman"/>
              </a:rPr>
              <a:t>Microsoft,</a:t>
            </a:r>
            <a:r>
              <a:rPr sz="8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Times New Roman"/>
                <a:cs typeface="Times New Roman"/>
              </a:rPr>
              <a:t>PowerPoint,</a:t>
            </a:r>
            <a:r>
              <a:rPr sz="8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00" spc="5" dirty="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sz="800" spc="-5" dirty="0">
                <a:solidFill>
                  <a:srgbClr val="231F20"/>
                </a:solidFill>
                <a:latin typeface="Times New Roman"/>
                <a:cs typeface="Times New Roman"/>
              </a:rPr>
              <a:t> Excel</a:t>
            </a:r>
            <a:endParaRPr sz="800">
              <a:latin typeface="Times New Roman"/>
              <a:cs typeface="Times New Roman"/>
            </a:endParaRPr>
          </a:p>
          <a:p>
            <a:pPr marL="822960" indent="-137160">
              <a:lnSpc>
                <a:spcPct val="100000"/>
              </a:lnSpc>
              <a:spcBef>
                <a:spcPts val="140"/>
              </a:spcBef>
              <a:buChar char="•"/>
              <a:tabLst>
                <a:tab pos="822960" algn="l"/>
              </a:tabLst>
            </a:pPr>
            <a:r>
              <a:rPr sz="800" spc="5" dirty="0">
                <a:solidFill>
                  <a:srgbClr val="231F20"/>
                </a:solidFill>
                <a:latin typeface="Times New Roman"/>
                <a:cs typeface="Times New Roman"/>
              </a:rPr>
              <a:t>Dedicated</a:t>
            </a:r>
            <a:r>
              <a:rPr sz="8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00" spc="5" dirty="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sz="8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00" spc="5" dirty="0">
                <a:solidFill>
                  <a:srgbClr val="231F20"/>
                </a:solidFill>
                <a:latin typeface="Times New Roman"/>
                <a:cs typeface="Times New Roman"/>
              </a:rPr>
              <a:t>hard</a:t>
            </a:r>
            <a:r>
              <a:rPr sz="800" spc="-5" dirty="0">
                <a:solidFill>
                  <a:srgbClr val="231F20"/>
                </a:solidFill>
                <a:latin typeface="Times New Roman"/>
                <a:cs typeface="Times New Roman"/>
              </a:rPr>
              <a:t> worker</a:t>
            </a:r>
            <a:endParaRPr sz="800">
              <a:latin typeface="Times New Roman"/>
              <a:cs typeface="Times New Roman"/>
            </a:endParaRPr>
          </a:p>
          <a:p>
            <a:pPr marL="822960" indent="-137160">
              <a:lnSpc>
                <a:spcPct val="100000"/>
              </a:lnSpc>
              <a:spcBef>
                <a:spcPts val="140"/>
              </a:spcBef>
              <a:buChar char="•"/>
              <a:tabLst>
                <a:tab pos="822960" algn="l"/>
              </a:tabLst>
            </a:pPr>
            <a:r>
              <a:rPr sz="800" spc="5" dirty="0">
                <a:solidFill>
                  <a:srgbClr val="231F20"/>
                </a:solidFill>
                <a:latin typeface="Times New Roman"/>
                <a:cs typeface="Times New Roman"/>
              </a:rPr>
              <a:t>Bilingual</a:t>
            </a:r>
            <a:r>
              <a:rPr sz="8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00" spc="5" dirty="0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sz="8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00" spc="10" dirty="0">
                <a:solidFill>
                  <a:srgbClr val="231F20"/>
                </a:solidFill>
                <a:latin typeface="Times New Roman"/>
                <a:cs typeface="Times New Roman"/>
              </a:rPr>
              <a:t>Mandarin</a:t>
            </a:r>
            <a:r>
              <a:rPr sz="8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00" spc="5" dirty="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sz="800" dirty="0">
                <a:solidFill>
                  <a:srgbClr val="231F20"/>
                </a:solidFill>
                <a:latin typeface="Times New Roman"/>
                <a:cs typeface="Times New Roman"/>
              </a:rPr>
              <a:t> English</a:t>
            </a: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800" spc="-5" dirty="0">
                <a:solidFill>
                  <a:srgbClr val="231F20"/>
                </a:solidFill>
                <a:latin typeface="Times New Roman"/>
                <a:cs typeface="Times New Roman"/>
              </a:rPr>
              <a:t>EDUCATION</a:t>
            </a: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50">
              <a:latin typeface="Times New Roman"/>
              <a:cs typeface="Times New Roman"/>
            </a:endParaRPr>
          </a:p>
          <a:p>
            <a:pPr marL="685800">
              <a:lnSpc>
                <a:spcPct val="100000"/>
              </a:lnSpc>
            </a:pPr>
            <a:r>
              <a:rPr sz="800" spc="5" dirty="0">
                <a:solidFill>
                  <a:srgbClr val="231F20"/>
                </a:solidFill>
                <a:latin typeface="Times New Roman"/>
                <a:cs typeface="Times New Roman"/>
              </a:rPr>
              <a:t>Rio</a:t>
            </a:r>
            <a:r>
              <a:rPr sz="800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231F20"/>
                </a:solidFill>
                <a:latin typeface="Times New Roman"/>
                <a:cs typeface="Times New Roman"/>
              </a:rPr>
              <a:t>Hondo</a:t>
            </a:r>
            <a:r>
              <a:rPr sz="8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231F20"/>
                </a:solidFill>
                <a:latin typeface="Times New Roman"/>
                <a:cs typeface="Times New Roman"/>
              </a:rPr>
              <a:t>College,</a:t>
            </a:r>
            <a:r>
              <a:rPr sz="8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00" spc="5" dirty="0">
                <a:solidFill>
                  <a:srgbClr val="231F20"/>
                </a:solidFill>
                <a:latin typeface="Times New Roman"/>
                <a:cs typeface="Times New Roman"/>
              </a:rPr>
              <a:t>Whittier,</a:t>
            </a:r>
            <a:r>
              <a:rPr sz="800" spc="-10" dirty="0">
                <a:solidFill>
                  <a:srgbClr val="231F20"/>
                </a:solidFill>
                <a:latin typeface="Times New Roman"/>
                <a:cs typeface="Times New Roman"/>
              </a:rPr>
              <a:t> CA</a:t>
            </a:r>
            <a:endParaRPr sz="800">
              <a:latin typeface="Times New Roman"/>
              <a:cs typeface="Times New Roman"/>
            </a:endParaRPr>
          </a:p>
          <a:p>
            <a:pPr marL="685800">
              <a:lnSpc>
                <a:spcPct val="100000"/>
              </a:lnSpc>
              <a:spcBef>
                <a:spcPts val="140"/>
              </a:spcBef>
            </a:pPr>
            <a:r>
              <a:rPr sz="800" b="1" spc="-5" dirty="0">
                <a:solidFill>
                  <a:srgbClr val="231F20"/>
                </a:solidFill>
                <a:latin typeface="Times New Roman"/>
                <a:cs typeface="Times New Roman"/>
              </a:rPr>
              <a:t>Major: </a:t>
            </a:r>
            <a:r>
              <a:rPr sz="800" b="1" dirty="0">
                <a:solidFill>
                  <a:srgbClr val="231F20"/>
                </a:solidFill>
                <a:latin typeface="Times New Roman"/>
                <a:cs typeface="Times New Roman"/>
              </a:rPr>
              <a:t>Environmental</a:t>
            </a:r>
            <a:r>
              <a:rPr sz="800" b="1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00" b="1" dirty="0">
                <a:solidFill>
                  <a:srgbClr val="231F20"/>
                </a:solidFill>
                <a:latin typeface="Times New Roman"/>
                <a:cs typeface="Times New Roman"/>
              </a:rPr>
              <a:t>Technology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969634" y="3732503"/>
            <a:ext cx="3101340" cy="304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14599"/>
              </a:lnSpc>
              <a:spcBef>
                <a:spcPts val="100"/>
              </a:spcBef>
            </a:pPr>
            <a:r>
              <a:rPr sz="800" spc="-5" dirty="0">
                <a:solidFill>
                  <a:srgbClr val="231F20"/>
                </a:solidFill>
                <a:latin typeface="Times New Roman"/>
                <a:cs typeface="Times New Roman"/>
              </a:rPr>
              <a:t>Relevant</a:t>
            </a:r>
            <a:r>
              <a:rPr sz="8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231F20"/>
                </a:solidFill>
                <a:latin typeface="Times New Roman"/>
                <a:cs typeface="Times New Roman"/>
              </a:rPr>
              <a:t>coursework:</a:t>
            </a:r>
            <a:r>
              <a:rPr sz="800" spc="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00" spc="5" dirty="0">
                <a:solidFill>
                  <a:srgbClr val="231F20"/>
                </a:solidFill>
                <a:latin typeface="Times New Roman"/>
                <a:cs typeface="Times New Roman"/>
              </a:rPr>
              <a:t>Environmental </a:t>
            </a:r>
            <a:r>
              <a:rPr sz="800" spc="-10" dirty="0">
                <a:solidFill>
                  <a:srgbClr val="231F20"/>
                </a:solidFill>
                <a:latin typeface="Times New Roman"/>
                <a:cs typeface="Times New Roman"/>
              </a:rPr>
              <a:t>Biology,</a:t>
            </a:r>
            <a:r>
              <a:rPr sz="8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231F20"/>
                </a:solidFill>
                <a:latin typeface="Times New Roman"/>
                <a:cs typeface="Times New Roman"/>
              </a:rPr>
              <a:t>Introduction</a:t>
            </a:r>
            <a:r>
              <a:rPr sz="8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sz="800" spc="5" dirty="0">
                <a:solidFill>
                  <a:srgbClr val="231F20"/>
                </a:solidFill>
                <a:latin typeface="Times New Roman"/>
                <a:cs typeface="Times New Roman"/>
              </a:rPr>
              <a:t> Geographic </a:t>
            </a:r>
            <a:r>
              <a:rPr sz="800" spc="-18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00" spc="5" dirty="0">
                <a:solidFill>
                  <a:srgbClr val="231F20"/>
                </a:solidFill>
                <a:latin typeface="Times New Roman"/>
                <a:cs typeface="Times New Roman"/>
              </a:rPr>
              <a:t>Information</a:t>
            </a:r>
            <a:r>
              <a:rPr sz="800" dirty="0">
                <a:solidFill>
                  <a:srgbClr val="231F20"/>
                </a:solidFill>
                <a:latin typeface="Times New Roman"/>
                <a:cs typeface="Times New Roman"/>
              </a:rPr>
              <a:t> Systems, Chemistry, </a:t>
            </a:r>
            <a:r>
              <a:rPr sz="800" spc="5" dirty="0">
                <a:solidFill>
                  <a:srgbClr val="231F20"/>
                </a:solidFill>
                <a:latin typeface="Times New Roman"/>
                <a:cs typeface="Times New Roman"/>
              </a:rPr>
              <a:t>Environmental</a:t>
            </a:r>
            <a:r>
              <a:rPr sz="8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00" spc="5" dirty="0">
                <a:solidFill>
                  <a:srgbClr val="231F20"/>
                </a:solidFill>
                <a:latin typeface="Times New Roman"/>
                <a:cs typeface="Times New Roman"/>
              </a:rPr>
              <a:t>Sampling</a:t>
            </a:r>
            <a:r>
              <a:rPr sz="800" dirty="0">
                <a:solidFill>
                  <a:srgbClr val="231F20"/>
                </a:solidFill>
                <a:latin typeface="Times New Roman"/>
                <a:cs typeface="Times New Roman"/>
              </a:rPr>
              <a:t> &amp; Analysis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969634" y="4169383"/>
            <a:ext cx="33147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2944495" algn="l"/>
              </a:tabLst>
            </a:pPr>
            <a:r>
              <a:rPr sz="800" spc="-5" dirty="0">
                <a:solidFill>
                  <a:srgbClr val="231F20"/>
                </a:solidFill>
                <a:latin typeface="Times New Roman"/>
                <a:cs typeface="Times New Roman"/>
              </a:rPr>
              <a:t>Sou</a:t>
            </a:r>
            <a:r>
              <a:rPr sz="800" spc="20" dirty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sz="800" dirty="0">
                <a:solidFill>
                  <a:srgbClr val="231F20"/>
                </a:solidFill>
                <a:latin typeface="Times New Roman"/>
                <a:cs typeface="Times New Roman"/>
              </a:rPr>
              <a:t>h </a:t>
            </a:r>
            <a:r>
              <a:rPr sz="800" spc="5" dirty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800" dirty="0">
                <a:solidFill>
                  <a:srgbClr val="231F20"/>
                </a:solidFill>
                <a:latin typeface="Times New Roman"/>
                <a:cs typeface="Times New Roman"/>
              </a:rPr>
              <a:t>l </a:t>
            </a:r>
            <a:r>
              <a:rPr sz="800" spc="-10" dirty="0">
                <a:solidFill>
                  <a:srgbClr val="231F20"/>
                </a:solidFill>
                <a:latin typeface="Times New Roman"/>
                <a:cs typeface="Times New Roman"/>
              </a:rPr>
              <a:t>M</a:t>
            </a:r>
            <a:r>
              <a:rPr sz="800" dirty="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sz="800" spc="-5" dirty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sz="800" spc="10" dirty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sz="800" dirty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800" spc="15" dirty="0">
                <a:solidFill>
                  <a:srgbClr val="231F20"/>
                </a:solidFill>
                <a:latin typeface="Times New Roman"/>
                <a:cs typeface="Times New Roman"/>
              </a:rPr>
              <a:t>H</a:t>
            </a:r>
            <a:r>
              <a:rPr sz="800" spc="-10" dirty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800" spc="10" dirty="0">
                <a:solidFill>
                  <a:srgbClr val="231F20"/>
                </a:solidFill>
                <a:latin typeface="Times New Roman"/>
                <a:cs typeface="Times New Roman"/>
              </a:rPr>
              <a:t>g</a:t>
            </a:r>
            <a:r>
              <a:rPr sz="800" dirty="0">
                <a:solidFill>
                  <a:srgbClr val="231F20"/>
                </a:solidFill>
                <a:latin typeface="Times New Roman"/>
                <a:cs typeface="Times New Roman"/>
              </a:rPr>
              <a:t>h </a:t>
            </a:r>
            <a:r>
              <a:rPr sz="800" spc="-5" dirty="0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sz="800" dirty="0">
                <a:solidFill>
                  <a:srgbClr val="231F20"/>
                </a:solidFill>
                <a:latin typeface="Times New Roman"/>
                <a:cs typeface="Times New Roman"/>
              </a:rPr>
              <a:t>ch</a:t>
            </a:r>
            <a:r>
              <a:rPr sz="800" spc="10" dirty="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sz="800" spc="-5" dirty="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sz="800" dirty="0">
                <a:solidFill>
                  <a:srgbClr val="231F20"/>
                </a:solidFill>
                <a:latin typeface="Times New Roman"/>
                <a:cs typeface="Times New Roman"/>
              </a:rPr>
              <a:t>l	</a:t>
            </a:r>
            <a:r>
              <a:rPr sz="800" spc="5" dirty="0">
                <a:solidFill>
                  <a:srgbClr val="231F20"/>
                </a:solidFill>
                <a:latin typeface="Times New Roman"/>
                <a:cs typeface="Times New Roman"/>
              </a:rPr>
              <a:t>D</a:t>
            </a:r>
            <a:r>
              <a:rPr sz="800" spc="-5" dirty="0">
                <a:solidFill>
                  <a:srgbClr val="231F20"/>
                </a:solidFill>
                <a:latin typeface="Times New Roman"/>
                <a:cs typeface="Times New Roman"/>
              </a:rPr>
              <a:t>ip</a:t>
            </a:r>
            <a:r>
              <a:rPr sz="800" spc="-10" dirty="0">
                <a:solidFill>
                  <a:srgbClr val="231F20"/>
                </a:solidFill>
                <a:latin typeface="Times New Roman"/>
                <a:cs typeface="Times New Roman"/>
              </a:rPr>
              <a:t>l</a:t>
            </a:r>
            <a:r>
              <a:rPr sz="800" dirty="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sz="800" spc="10" dirty="0">
                <a:solidFill>
                  <a:srgbClr val="231F20"/>
                </a:solidFill>
                <a:latin typeface="Times New Roman"/>
                <a:cs typeface="Times New Roman"/>
              </a:rPr>
              <a:t>m</a:t>
            </a:r>
            <a:r>
              <a:rPr sz="800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776741" y="4728183"/>
            <a:ext cx="5080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spc="10" dirty="0">
                <a:solidFill>
                  <a:srgbClr val="231F20"/>
                </a:solidFill>
                <a:latin typeface="Times New Roman"/>
                <a:cs typeface="Times New Roman"/>
              </a:rPr>
              <a:t>2</a:t>
            </a:r>
            <a:r>
              <a:rPr sz="800" spc="-30" dirty="0">
                <a:solidFill>
                  <a:srgbClr val="231F20"/>
                </a:solidFill>
                <a:latin typeface="Times New Roman"/>
                <a:cs typeface="Times New Roman"/>
              </a:rPr>
              <a:t>0</a:t>
            </a:r>
            <a:r>
              <a:rPr sz="800" spc="-50" dirty="0">
                <a:solidFill>
                  <a:srgbClr val="231F20"/>
                </a:solidFill>
                <a:latin typeface="Times New Roman"/>
                <a:cs typeface="Times New Roman"/>
              </a:rPr>
              <a:t>1</a:t>
            </a:r>
            <a:r>
              <a:rPr sz="800" dirty="0">
                <a:solidFill>
                  <a:srgbClr val="231F20"/>
                </a:solidFill>
                <a:latin typeface="Times New Roman"/>
                <a:cs typeface="Times New Roman"/>
              </a:rPr>
              <a:t>1 – </a:t>
            </a:r>
            <a:r>
              <a:rPr sz="800" spc="10" dirty="0">
                <a:solidFill>
                  <a:srgbClr val="231F20"/>
                </a:solidFill>
                <a:latin typeface="Times New Roman"/>
                <a:cs typeface="Times New Roman"/>
              </a:rPr>
              <a:t>2</a:t>
            </a:r>
            <a:r>
              <a:rPr sz="800" spc="-30" dirty="0">
                <a:solidFill>
                  <a:srgbClr val="231F20"/>
                </a:solidFill>
                <a:latin typeface="Times New Roman"/>
                <a:cs typeface="Times New Roman"/>
              </a:rPr>
              <a:t>0</a:t>
            </a:r>
            <a:r>
              <a:rPr sz="800" spc="-20" dirty="0">
                <a:solidFill>
                  <a:srgbClr val="231F20"/>
                </a:solidFill>
                <a:latin typeface="Times New Roman"/>
                <a:cs typeface="Times New Roman"/>
              </a:rPr>
              <a:t>1</a:t>
            </a:r>
            <a:r>
              <a:rPr sz="800" dirty="0">
                <a:solidFill>
                  <a:srgbClr val="231F20"/>
                </a:solidFill>
                <a:latin typeface="Times New Roman"/>
                <a:cs typeface="Times New Roman"/>
              </a:rPr>
              <a:t>3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283834" y="4448783"/>
            <a:ext cx="2637790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231F20"/>
                </a:solidFill>
                <a:latin typeface="Times New Roman"/>
                <a:cs typeface="Times New Roman"/>
              </a:rPr>
              <a:t>WORK</a:t>
            </a:r>
            <a:r>
              <a:rPr sz="8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00" spc="10" dirty="0">
                <a:solidFill>
                  <a:srgbClr val="231F20"/>
                </a:solidFill>
                <a:latin typeface="Times New Roman"/>
                <a:cs typeface="Times New Roman"/>
              </a:rPr>
              <a:t>EXPERIENCE</a:t>
            </a: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>
              <a:latin typeface="Times New Roman"/>
              <a:cs typeface="Times New Roman"/>
            </a:endParaRPr>
          </a:p>
          <a:p>
            <a:pPr marL="6858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Times New Roman"/>
                <a:cs typeface="Times New Roman"/>
              </a:rPr>
              <a:t>Technical</a:t>
            </a:r>
            <a:r>
              <a:rPr sz="800" spc="-5" dirty="0">
                <a:solidFill>
                  <a:srgbClr val="231F20"/>
                </a:solidFill>
                <a:latin typeface="Times New Roman"/>
                <a:cs typeface="Times New Roman"/>
              </a:rPr>
              <a:t> Assembly</a:t>
            </a:r>
            <a:r>
              <a:rPr sz="8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Times New Roman"/>
                <a:cs typeface="Times New Roman"/>
              </a:rPr>
              <a:t>Company,</a:t>
            </a:r>
            <a:r>
              <a:rPr sz="8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00" spc="5" dirty="0">
                <a:solidFill>
                  <a:srgbClr val="231F20"/>
                </a:solidFill>
                <a:latin typeface="Times New Roman"/>
                <a:cs typeface="Times New Roman"/>
              </a:rPr>
              <a:t>La</a:t>
            </a:r>
            <a:r>
              <a:rPr sz="8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00" spc="10" dirty="0">
                <a:solidFill>
                  <a:srgbClr val="231F20"/>
                </a:solidFill>
                <a:latin typeface="Times New Roman"/>
                <a:cs typeface="Times New Roman"/>
              </a:rPr>
              <a:t>Mirada,</a:t>
            </a:r>
            <a:r>
              <a:rPr sz="8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Times New Roman"/>
                <a:cs typeface="Times New Roman"/>
              </a:rPr>
              <a:t>CA</a:t>
            </a:r>
            <a:endParaRPr sz="800">
              <a:latin typeface="Times New Roman"/>
              <a:cs typeface="Times New Roman"/>
            </a:endParaRPr>
          </a:p>
          <a:p>
            <a:pPr marL="685800">
              <a:lnSpc>
                <a:spcPct val="100000"/>
              </a:lnSpc>
              <a:spcBef>
                <a:spcPts val="140"/>
              </a:spcBef>
            </a:pPr>
            <a:r>
              <a:rPr sz="800" b="1" i="1" spc="5" dirty="0">
                <a:solidFill>
                  <a:srgbClr val="231F20"/>
                </a:solidFill>
                <a:latin typeface="Times New Roman"/>
                <a:cs typeface="Times New Roman"/>
              </a:rPr>
              <a:t>Assembler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969634" y="4989803"/>
            <a:ext cx="3238500" cy="58420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37160" indent="-137160">
              <a:lnSpc>
                <a:spcPct val="100000"/>
              </a:lnSpc>
              <a:spcBef>
                <a:spcPts val="240"/>
              </a:spcBef>
              <a:buChar char="•"/>
              <a:tabLst>
                <a:tab pos="137160" algn="l"/>
              </a:tabLst>
            </a:pPr>
            <a:r>
              <a:rPr sz="800" dirty="0">
                <a:solidFill>
                  <a:srgbClr val="231F20"/>
                </a:solidFill>
                <a:latin typeface="Times New Roman"/>
                <a:cs typeface="Times New Roman"/>
              </a:rPr>
              <a:t>Assembled </a:t>
            </a:r>
            <a:r>
              <a:rPr sz="800" spc="-5" dirty="0">
                <a:solidFill>
                  <a:srgbClr val="231F20"/>
                </a:solidFill>
                <a:latin typeface="Times New Roman"/>
                <a:cs typeface="Times New Roman"/>
              </a:rPr>
              <a:t>hygienic</a:t>
            </a:r>
            <a:r>
              <a:rPr sz="800" dirty="0">
                <a:solidFill>
                  <a:srgbClr val="231F20"/>
                </a:solidFill>
                <a:latin typeface="Times New Roman"/>
                <a:cs typeface="Times New Roman"/>
              </a:rPr>
              <a:t> products</a:t>
            </a:r>
            <a:r>
              <a:rPr sz="800" spc="5" dirty="0">
                <a:solidFill>
                  <a:srgbClr val="231F20"/>
                </a:solidFill>
                <a:latin typeface="Times New Roman"/>
                <a:cs typeface="Times New Roman"/>
              </a:rPr>
              <a:t> according</a:t>
            </a:r>
            <a:r>
              <a:rPr sz="800" dirty="0">
                <a:solidFill>
                  <a:srgbClr val="231F20"/>
                </a:solidFill>
                <a:latin typeface="Times New Roman"/>
                <a:cs typeface="Times New Roman"/>
              </a:rPr>
              <a:t> to </a:t>
            </a:r>
            <a:r>
              <a:rPr sz="800" spc="5" dirty="0">
                <a:solidFill>
                  <a:srgbClr val="231F20"/>
                </a:solidFill>
                <a:latin typeface="Times New Roman"/>
                <a:cs typeface="Times New Roman"/>
              </a:rPr>
              <a:t>health </a:t>
            </a:r>
            <a:r>
              <a:rPr sz="800" spc="10" dirty="0">
                <a:solidFill>
                  <a:srgbClr val="231F20"/>
                </a:solidFill>
                <a:latin typeface="Times New Roman"/>
                <a:cs typeface="Times New Roman"/>
              </a:rPr>
              <a:t>standards</a:t>
            </a:r>
            <a:endParaRPr sz="800">
              <a:latin typeface="Times New Roman"/>
              <a:cs typeface="Times New Roman"/>
            </a:endParaRPr>
          </a:p>
          <a:p>
            <a:pPr marL="137160" indent="-137160">
              <a:lnSpc>
                <a:spcPct val="100000"/>
              </a:lnSpc>
              <a:spcBef>
                <a:spcPts val="140"/>
              </a:spcBef>
              <a:buChar char="•"/>
              <a:tabLst>
                <a:tab pos="137160" algn="l"/>
              </a:tabLst>
            </a:pPr>
            <a:r>
              <a:rPr sz="800" spc="5" dirty="0">
                <a:solidFill>
                  <a:srgbClr val="231F20"/>
                </a:solidFill>
                <a:latin typeface="Times New Roman"/>
                <a:cs typeface="Times New Roman"/>
              </a:rPr>
              <a:t>Utilized </a:t>
            </a:r>
            <a:r>
              <a:rPr sz="800" dirty="0">
                <a:solidFill>
                  <a:srgbClr val="231F20"/>
                </a:solidFill>
                <a:latin typeface="Times New Roman"/>
                <a:cs typeface="Times New Roman"/>
              </a:rPr>
              <a:t>precision</a:t>
            </a:r>
            <a:r>
              <a:rPr sz="8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231F20"/>
                </a:solidFill>
                <a:latin typeface="Times New Roman"/>
                <a:cs typeface="Times New Roman"/>
              </a:rPr>
              <a:t>equipment</a:t>
            </a:r>
            <a:r>
              <a:rPr sz="800" spc="5" dirty="0">
                <a:solidFill>
                  <a:srgbClr val="231F20"/>
                </a:solidFill>
                <a:latin typeface="Times New Roman"/>
                <a:cs typeface="Times New Roman"/>
              </a:rPr>
              <a:t> and</a:t>
            </a:r>
            <a:r>
              <a:rPr sz="8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00" spc="5" dirty="0">
                <a:solidFill>
                  <a:srgbClr val="231F20"/>
                </a:solidFill>
                <a:latin typeface="Times New Roman"/>
                <a:cs typeface="Times New Roman"/>
              </a:rPr>
              <a:t>repaired </a:t>
            </a:r>
            <a:r>
              <a:rPr sz="800" dirty="0">
                <a:solidFill>
                  <a:srgbClr val="231F20"/>
                </a:solidFill>
                <a:latin typeface="Times New Roman"/>
                <a:cs typeface="Times New Roman"/>
              </a:rPr>
              <a:t>equipment</a:t>
            </a:r>
            <a:r>
              <a:rPr sz="8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00" spc="5" dirty="0">
                <a:solidFill>
                  <a:srgbClr val="231F20"/>
                </a:solidFill>
                <a:latin typeface="Times New Roman"/>
                <a:cs typeface="Times New Roman"/>
              </a:rPr>
              <a:t>as necessary</a:t>
            </a:r>
            <a:endParaRPr sz="800">
              <a:latin typeface="Times New Roman"/>
              <a:cs typeface="Times New Roman"/>
            </a:endParaRPr>
          </a:p>
          <a:p>
            <a:pPr marL="137160" indent="-137160">
              <a:lnSpc>
                <a:spcPct val="100000"/>
              </a:lnSpc>
              <a:spcBef>
                <a:spcPts val="140"/>
              </a:spcBef>
              <a:buChar char="•"/>
              <a:tabLst>
                <a:tab pos="137160" algn="l"/>
              </a:tabLst>
            </a:pPr>
            <a:r>
              <a:rPr sz="800" spc="5" dirty="0">
                <a:solidFill>
                  <a:srgbClr val="231F20"/>
                </a:solidFill>
                <a:latin typeface="Times New Roman"/>
                <a:cs typeface="Times New Roman"/>
              </a:rPr>
              <a:t>Performed</a:t>
            </a:r>
            <a:r>
              <a:rPr sz="8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00" spc="5" dirty="0">
                <a:solidFill>
                  <a:srgbClr val="231F20"/>
                </a:solidFill>
                <a:latin typeface="Times New Roman"/>
                <a:cs typeface="Times New Roman"/>
              </a:rPr>
              <a:t>quality</a:t>
            </a:r>
            <a:r>
              <a:rPr sz="8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231F20"/>
                </a:solidFill>
                <a:latin typeface="Times New Roman"/>
                <a:cs typeface="Times New Roman"/>
              </a:rPr>
              <a:t>control</a:t>
            </a:r>
            <a:endParaRPr sz="800">
              <a:latin typeface="Times New Roman"/>
              <a:cs typeface="Times New Roman"/>
            </a:endParaRPr>
          </a:p>
          <a:p>
            <a:pPr marL="137160" indent="-137160">
              <a:lnSpc>
                <a:spcPct val="100000"/>
              </a:lnSpc>
              <a:spcBef>
                <a:spcPts val="140"/>
              </a:spcBef>
              <a:buChar char="•"/>
              <a:tabLst>
                <a:tab pos="137160" algn="l"/>
              </a:tabLst>
            </a:pPr>
            <a:r>
              <a:rPr sz="800" spc="5" dirty="0">
                <a:solidFill>
                  <a:srgbClr val="231F20"/>
                </a:solidFill>
                <a:latin typeface="Times New Roman"/>
                <a:cs typeface="Times New Roman"/>
              </a:rPr>
              <a:t>Coordinated</a:t>
            </a:r>
            <a:r>
              <a:rPr sz="8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00" spc="5" dirty="0">
                <a:solidFill>
                  <a:srgbClr val="231F20"/>
                </a:solidFill>
                <a:latin typeface="Times New Roman"/>
                <a:cs typeface="Times New Roman"/>
              </a:rPr>
              <a:t>and moderated </a:t>
            </a:r>
            <a:r>
              <a:rPr sz="800" dirty="0">
                <a:solidFill>
                  <a:srgbClr val="231F20"/>
                </a:solidFill>
                <a:latin typeface="Times New Roman"/>
                <a:cs typeface="Times New Roman"/>
              </a:rPr>
              <a:t>weekly</a:t>
            </a:r>
            <a:r>
              <a:rPr sz="8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00" spc="10" dirty="0">
                <a:solidFill>
                  <a:srgbClr val="231F20"/>
                </a:solidFill>
                <a:latin typeface="Times New Roman"/>
                <a:cs typeface="Times New Roman"/>
              </a:rPr>
              <a:t>staff</a:t>
            </a:r>
            <a:r>
              <a:rPr sz="800" spc="5" dirty="0">
                <a:solidFill>
                  <a:srgbClr val="231F20"/>
                </a:solidFill>
                <a:latin typeface="Times New Roman"/>
                <a:cs typeface="Times New Roman"/>
              </a:rPr>
              <a:t> meetings </a:t>
            </a:r>
            <a:r>
              <a:rPr sz="800" spc="-5" dirty="0">
                <a:solidFill>
                  <a:srgbClr val="231F20"/>
                </a:solidFill>
                <a:latin typeface="Times New Roman"/>
                <a:cs typeface="Times New Roman"/>
              </a:rPr>
              <a:t>involving</a:t>
            </a:r>
            <a:r>
              <a:rPr sz="8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Times New Roman"/>
                <a:cs typeface="Times New Roman"/>
              </a:rPr>
              <a:t>21</a:t>
            </a:r>
            <a:r>
              <a:rPr sz="8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Times New Roman"/>
                <a:cs typeface="Times New Roman"/>
              </a:rPr>
              <a:t>employees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969634" y="5688303"/>
            <a:ext cx="3315335" cy="30480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40"/>
              </a:spcBef>
              <a:tabLst>
                <a:tab pos="2793365" algn="l"/>
              </a:tabLst>
            </a:pPr>
            <a:r>
              <a:rPr sz="800" spc="10" dirty="0">
                <a:solidFill>
                  <a:srgbClr val="231F20"/>
                </a:solidFill>
                <a:latin typeface="Times New Roman"/>
                <a:cs typeface="Times New Roman"/>
              </a:rPr>
              <a:t>WR </a:t>
            </a:r>
            <a:r>
              <a:rPr sz="800" spc="5" dirty="0">
                <a:solidFill>
                  <a:srgbClr val="231F20"/>
                </a:solidFill>
                <a:latin typeface="Times New Roman"/>
                <a:cs typeface="Times New Roman"/>
              </a:rPr>
              <a:t>Construction</a:t>
            </a:r>
            <a:r>
              <a:rPr sz="8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00" spc="5" dirty="0">
                <a:solidFill>
                  <a:srgbClr val="231F20"/>
                </a:solidFill>
                <a:latin typeface="Times New Roman"/>
                <a:cs typeface="Times New Roman"/>
              </a:rPr>
              <a:t>Services,</a:t>
            </a:r>
            <a:r>
              <a:rPr sz="8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231F20"/>
                </a:solidFill>
                <a:latin typeface="Times New Roman"/>
                <a:cs typeface="Times New Roman"/>
              </a:rPr>
              <a:t>Hacienda</a:t>
            </a:r>
            <a:r>
              <a:rPr sz="8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231F20"/>
                </a:solidFill>
                <a:latin typeface="Times New Roman"/>
                <a:cs typeface="Times New Roman"/>
              </a:rPr>
              <a:t>Heights,</a:t>
            </a:r>
            <a:r>
              <a:rPr sz="8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Times New Roman"/>
                <a:cs typeface="Times New Roman"/>
              </a:rPr>
              <a:t>CA	</a:t>
            </a:r>
            <a:r>
              <a:rPr sz="800" spc="10" dirty="0">
                <a:solidFill>
                  <a:srgbClr val="231F20"/>
                </a:solidFill>
                <a:latin typeface="Times New Roman"/>
                <a:cs typeface="Times New Roman"/>
              </a:rPr>
              <a:t>2008</a:t>
            </a:r>
            <a:r>
              <a:rPr sz="800" spc="-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231F20"/>
                </a:solidFill>
                <a:latin typeface="Times New Roman"/>
                <a:cs typeface="Times New Roman"/>
              </a:rPr>
              <a:t>–</a:t>
            </a:r>
            <a:r>
              <a:rPr sz="800" spc="-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00" spc="-15" dirty="0">
                <a:solidFill>
                  <a:srgbClr val="231F20"/>
                </a:solidFill>
                <a:latin typeface="Times New Roman"/>
                <a:cs typeface="Times New Roman"/>
              </a:rPr>
              <a:t>2010</a:t>
            </a: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r>
              <a:rPr sz="800" b="1" i="1" spc="5" dirty="0">
                <a:solidFill>
                  <a:srgbClr val="231F20"/>
                </a:solidFill>
                <a:latin typeface="Times New Roman"/>
                <a:cs typeface="Times New Roman"/>
              </a:rPr>
              <a:t>Receptionist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969634" y="5967703"/>
            <a:ext cx="2758440" cy="44450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37160" indent="-137160">
              <a:lnSpc>
                <a:spcPct val="100000"/>
              </a:lnSpc>
              <a:spcBef>
                <a:spcPts val="240"/>
              </a:spcBef>
              <a:buChar char="•"/>
              <a:tabLst>
                <a:tab pos="137160" algn="l"/>
              </a:tabLst>
            </a:pPr>
            <a:r>
              <a:rPr sz="800" spc="-5" dirty="0">
                <a:solidFill>
                  <a:srgbClr val="231F20"/>
                </a:solidFill>
                <a:latin typeface="Times New Roman"/>
                <a:cs typeface="Times New Roman"/>
              </a:rPr>
              <a:t>Oversaw</a:t>
            </a:r>
            <a:r>
              <a:rPr sz="8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231F20"/>
                </a:solidFill>
                <a:latin typeface="Times New Roman"/>
                <a:cs typeface="Times New Roman"/>
              </a:rPr>
              <a:t>front</a:t>
            </a:r>
            <a:r>
              <a:rPr sz="8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Times New Roman"/>
                <a:cs typeface="Times New Roman"/>
              </a:rPr>
              <a:t>office</a:t>
            </a:r>
            <a:r>
              <a:rPr sz="800" spc="5" dirty="0">
                <a:solidFill>
                  <a:srgbClr val="231F20"/>
                </a:solidFill>
                <a:latin typeface="Times New Roman"/>
                <a:cs typeface="Times New Roman"/>
              </a:rPr>
              <a:t> and </a:t>
            </a:r>
            <a:r>
              <a:rPr sz="800" dirty="0">
                <a:solidFill>
                  <a:srgbClr val="231F20"/>
                </a:solidFill>
                <a:latin typeface="Times New Roman"/>
                <a:cs typeface="Times New Roman"/>
              </a:rPr>
              <a:t>delegated</a:t>
            </a:r>
            <a:r>
              <a:rPr sz="8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231F20"/>
                </a:solidFill>
                <a:latin typeface="Times New Roman"/>
                <a:cs typeface="Times New Roman"/>
              </a:rPr>
              <a:t>duties</a:t>
            </a:r>
            <a:r>
              <a:rPr sz="8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sz="8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Times New Roman"/>
                <a:cs typeface="Times New Roman"/>
              </a:rPr>
              <a:t>office</a:t>
            </a:r>
            <a:r>
              <a:rPr sz="8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231F20"/>
                </a:solidFill>
                <a:latin typeface="Times New Roman"/>
                <a:cs typeface="Times New Roman"/>
              </a:rPr>
              <a:t>assistant</a:t>
            </a:r>
            <a:endParaRPr sz="800">
              <a:latin typeface="Times New Roman"/>
              <a:cs typeface="Times New Roman"/>
            </a:endParaRPr>
          </a:p>
          <a:p>
            <a:pPr marL="137160" indent="-137160">
              <a:lnSpc>
                <a:spcPct val="100000"/>
              </a:lnSpc>
              <a:spcBef>
                <a:spcPts val="140"/>
              </a:spcBef>
              <a:buChar char="•"/>
              <a:tabLst>
                <a:tab pos="137160" algn="l"/>
              </a:tabLst>
            </a:pPr>
            <a:r>
              <a:rPr sz="800" spc="5" dirty="0">
                <a:solidFill>
                  <a:srgbClr val="231F20"/>
                </a:solidFill>
                <a:latin typeface="Times New Roman"/>
                <a:cs typeface="Times New Roman"/>
              </a:rPr>
              <a:t>Scheduled </a:t>
            </a:r>
            <a:r>
              <a:rPr sz="800" dirty="0">
                <a:solidFill>
                  <a:srgbClr val="231F20"/>
                </a:solidFill>
                <a:latin typeface="Times New Roman"/>
                <a:cs typeface="Times New Roman"/>
              </a:rPr>
              <a:t>appointments,</a:t>
            </a:r>
            <a:r>
              <a:rPr sz="800" spc="5" dirty="0">
                <a:solidFill>
                  <a:srgbClr val="231F20"/>
                </a:solidFill>
                <a:latin typeface="Times New Roman"/>
                <a:cs typeface="Times New Roman"/>
              </a:rPr>
              <a:t> organized </a:t>
            </a:r>
            <a:r>
              <a:rPr sz="800" spc="-5" dirty="0">
                <a:solidFill>
                  <a:srgbClr val="231F20"/>
                </a:solidFill>
                <a:latin typeface="Times New Roman"/>
                <a:cs typeface="Times New Roman"/>
              </a:rPr>
              <a:t>files,</a:t>
            </a:r>
            <a:r>
              <a:rPr sz="800" spc="5" dirty="0">
                <a:solidFill>
                  <a:srgbClr val="231F20"/>
                </a:solidFill>
                <a:latin typeface="Times New Roman"/>
                <a:cs typeface="Times New Roman"/>
              </a:rPr>
              <a:t> and</a:t>
            </a:r>
            <a:r>
              <a:rPr sz="800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231F20"/>
                </a:solidFill>
                <a:latin typeface="Times New Roman"/>
                <a:cs typeface="Times New Roman"/>
              </a:rPr>
              <a:t>answered</a:t>
            </a:r>
            <a:r>
              <a:rPr sz="8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231F20"/>
                </a:solidFill>
                <a:latin typeface="Times New Roman"/>
                <a:cs typeface="Times New Roman"/>
              </a:rPr>
              <a:t>phones</a:t>
            </a:r>
            <a:endParaRPr sz="800">
              <a:latin typeface="Times New Roman"/>
              <a:cs typeface="Times New Roman"/>
            </a:endParaRPr>
          </a:p>
          <a:p>
            <a:pPr marL="137160" indent="-137160">
              <a:lnSpc>
                <a:spcPct val="100000"/>
              </a:lnSpc>
              <a:spcBef>
                <a:spcPts val="140"/>
              </a:spcBef>
              <a:buChar char="•"/>
              <a:tabLst>
                <a:tab pos="137160" algn="l"/>
              </a:tabLst>
            </a:pPr>
            <a:r>
              <a:rPr sz="800" spc="-5" dirty="0">
                <a:solidFill>
                  <a:srgbClr val="231F20"/>
                </a:solidFill>
                <a:latin typeface="Times New Roman"/>
                <a:cs typeface="Times New Roman"/>
              </a:rPr>
              <a:t>Developed</a:t>
            </a:r>
            <a:r>
              <a:rPr sz="800" dirty="0">
                <a:solidFill>
                  <a:srgbClr val="231F20"/>
                </a:solidFill>
                <a:latin typeface="Times New Roman"/>
                <a:cs typeface="Times New Roman"/>
              </a:rPr>
              <a:t> relationships</a:t>
            </a:r>
            <a:r>
              <a:rPr sz="800" spc="5" dirty="0">
                <a:solidFill>
                  <a:srgbClr val="231F20"/>
                </a:solidFill>
                <a:latin typeface="Times New Roman"/>
                <a:cs typeface="Times New Roman"/>
              </a:rPr>
              <a:t> with</a:t>
            </a:r>
            <a:r>
              <a:rPr sz="8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Times New Roman"/>
                <a:cs typeface="Times New Roman"/>
              </a:rPr>
              <a:t>new</a:t>
            </a:r>
            <a:r>
              <a:rPr sz="800" spc="5" dirty="0">
                <a:solidFill>
                  <a:srgbClr val="231F20"/>
                </a:solidFill>
                <a:latin typeface="Times New Roman"/>
                <a:cs typeface="Times New Roman"/>
              </a:rPr>
              <a:t> and</a:t>
            </a:r>
            <a:r>
              <a:rPr sz="800" dirty="0">
                <a:solidFill>
                  <a:srgbClr val="231F20"/>
                </a:solidFill>
                <a:latin typeface="Times New Roman"/>
                <a:cs typeface="Times New Roman"/>
              </a:rPr>
              <a:t> existing</a:t>
            </a:r>
            <a:r>
              <a:rPr sz="8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231F20"/>
                </a:solidFill>
                <a:latin typeface="Times New Roman"/>
                <a:cs typeface="Times New Roman"/>
              </a:rPr>
              <a:t>clients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44474" y="475526"/>
            <a:ext cx="9027795" cy="6716395"/>
            <a:chOff x="444474" y="475526"/>
            <a:chExt cx="9027795" cy="6716395"/>
          </a:xfrm>
        </p:grpSpPr>
        <p:sp>
          <p:nvSpPr>
            <p:cNvPr id="24" name="object 24"/>
            <p:cNvSpPr/>
            <p:nvPr/>
          </p:nvSpPr>
          <p:spPr>
            <a:xfrm>
              <a:off x="5125085" y="516890"/>
              <a:ext cx="4340860" cy="6563359"/>
            </a:xfrm>
            <a:custGeom>
              <a:avLst/>
              <a:gdLst/>
              <a:ahLst/>
              <a:cxnLst/>
              <a:rect l="l" t="t" r="r" b="b"/>
              <a:pathLst>
                <a:path w="4340859" h="6563359">
                  <a:moveTo>
                    <a:pt x="0" y="6563359"/>
                  </a:moveTo>
                  <a:lnTo>
                    <a:pt x="4340745" y="6563359"/>
                  </a:lnTo>
                  <a:lnTo>
                    <a:pt x="4340745" y="0"/>
                  </a:lnTo>
                  <a:lnTo>
                    <a:pt x="0" y="0"/>
                  </a:lnTo>
                  <a:lnTo>
                    <a:pt x="0" y="6563359"/>
                  </a:lnTo>
                  <a:close/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44474" y="475526"/>
              <a:ext cx="4494530" cy="6716395"/>
            </a:xfrm>
            <a:custGeom>
              <a:avLst/>
              <a:gdLst/>
              <a:ahLst/>
              <a:cxnLst/>
              <a:rect l="l" t="t" r="r" b="b"/>
              <a:pathLst>
                <a:path w="4494530" h="6716395">
                  <a:moveTo>
                    <a:pt x="4494276" y="0"/>
                  </a:moveTo>
                  <a:lnTo>
                    <a:pt x="0" y="0"/>
                  </a:lnTo>
                  <a:lnTo>
                    <a:pt x="0" y="6716268"/>
                  </a:lnTo>
                  <a:lnTo>
                    <a:pt x="4494276" y="6716268"/>
                  </a:lnTo>
                  <a:lnTo>
                    <a:pt x="4494276" y="0"/>
                  </a:lnTo>
                  <a:close/>
                </a:path>
              </a:pathLst>
            </a:custGeom>
            <a:solidFill>
              <a:srgbClr val="231F2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57835" y="516890"/>
              <a:ext cx="4340860" cy="6563359"/>
            </a:xfrm>
            <a:custGeom>
              <a:avLst/>
              <a:gdLst/>
              <a:ahLst/>
              <a:cxnLst/>
              <a:rect l="l" t="t" r="r" b="b"/>
              <a:pathLst>
                <a:path w="4340860" h="6563359">
                  <a:moveTo>
                    <a:pt x="4340745" y="0"/>
                  </a:moveTo>
                  <a:lnTo>
                    <a:pt x="0" y="0"/>
                  </a:lnTo>
                  <a:lnTo>
                    <a:pt x="0" y="6563359"/>
                  </a:lnTo>
                  <a:lnTo>
                    <a:pt x="4340745" y="6563359"/>
                  </a:lnTo>
                  <a:lnTo>
                    <a:pt x="43407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16585" y="1185585"/>
              <a:ext cx="4023360" cy="0"/>
            </a:xfrm>
            <a:custGeom>
              <a:avLst/>
              <a:gdLst/>
              <a:ahLst/>
              <a:cxnLst/>
              <a:rect l="l" t="t" r="r" b="b"/>
              <a:pathLst>
                <a:path w="4023360">
                  <a:moveTo>
                    <a:pt x="0" y="0"/>
                  </a:moveTo>
                  <a:lnTo>
                    <a:pt x="4023245" y="0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16585" y="1708231"/>
              <a:ext cx="4023360" cy="0"/>
            </a:xfrm>
            <a:custGeom>
              <a:avLst/>
              <a:gdLst/>
              <a:ahLst/>
              <a:cxnLst/>
              <a:rect l="l" t="t" r="r" b="b"/>
              <a:pathLst>
                <a:path w="4023360">
                  <a:moveTo>
                    <a:pt x="0" y="0"/>
                  </a:moveTo>
                  <a:lnTo>
                    <a:pt x="4023245" y="0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16585" y="3014845"/>
              <a:ext cx="4023360" cy="0"/>
            </a:xfrm>
            <a:custGeom>
              <a:avLst/>
              <a:gdLst/>
              <a:ahLst/>
              <a:cxnLst/>
              <a:rect l="l" t="t" r="r" b="b"/>
              <a:pathLst>
                <a:path w="4023360">
                  <a:moveTo>
                    <a:pt x="0" y="0"/>
                  </a:moveTo>
                  <a:lnTo>
                    <a:pt x="4023245" y="0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16585" y="6020056"/>
              <a:ext cx="4023360" cy="0"/>
            </a:xfrm>
            <a:custGeom>
              <a:avLst/>
              <a:gdLst/>
              <a:ahLst/>
              <a:cxnLst/>
              <a:rect l="l" t="t" r="r" b="b"/>
              <a:pathLst>
                <a:path w="4023360">
                  <a:moveTo>
                    <a:pt x="0" y="0"/>
                  </a:moveTo>
                  <a:lnTo>
                    <a:pt x="4023245" y="0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6203773" y="252702"/>
            <a:ext cx="21983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80" dirty="0">
                <a:solidFill>
                  <a:srgbClr val="231F20"/>
                </a:solidFill>
                <a:latin typeface="Arial"/>
                <a:cs typeface="Arial"/>
              </a:rPr>
              <a:t>Career</a:t>
            </a:r>
            <a:r>
              <a:rPr sz="11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65" dirty="0">
                <a:solidFill>
                  <a:srgbClr val="231F20"/>
                </a:solidFill>
                <a:latin typeface="Arial"/>
                <a:cs typeface="Arial"/>
              </a:rPr>
              <a:t>&amp;</a:t>
            </a:r>
            <a:r>
              <a:rPr sz="11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90" dirty="0">
                <a:solidFill>
                  <a:srgbClr val="231F20"/>
                </a:solidFill>
                <a:latin typeface="Arial"/>
                <a:cs typeface="Arial"/>
              </a:rPr>
              <a:t>Technical</a:t>
            </a:r>
            <a:r>
              <a:rPr sz="11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100" dirty="0">
                <a:solidFill>
                  <a:srgbClr val="231F20"/>
                </a:solidFill>
                <a:latin typeface="Arial"/>
                <a:cs typeface="Arial"/>
              </a:rPr>
              <a:t>Education</a:t>
            </a:r>
            <a:r>
              <a:rPr sz="11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85" dirty="0">
                <a:solidFill>
                  <a:srgbClr val="231F20"/>
                </a:solidFill>
                <a:latin typeface="Arial"/>
                <a:cs typeface="Arial"/>
              </a:rPr>
              <a:t>Sample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03884" y="628015"/>
            <a:ext cx="2433955" cy="447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65" dirty="0">
                <a:solidFill>
                  <a:srgbClr val="231F20"/>
                </a:solidFill>
                <a:latin typeface="Century Gothic"/>
                <a:cs typeface="Century Gothic"/>
              </a:rPr>
              <a:t>Sa</a:t>
            </a:r>
            <a:r>
              <a:rPr sz="1100" b="1" spc="-120" dirty="0">
                <a:solidFill>
                  <a:srgbClr val="231F20"/>
                </a:solidFill>
                <a:latin typeface="Century Gothic"/>
                <a:cs typeface="Century Gothic"/>
              </a:rPr>
              <a:t>ma</a:t>
            </a:r>
            <a:r>
              <a:rPr sz="1100" b="1" spc="-30" dirty="0">
                <a:solidFill>
                  <a:srgbClr val="231F20"/>
                </a:solidFill>
                <a:latin typeface="Century Gothic"/>
                <a:cs typeface="Century Gothic"/>
              </a:rPr>
              <a:t>n</a:t>
            </a:r>
            <a:r>
              <a:rPr sz="1100" b="1" spc="80" dirty="0">
                <a:solidFill>
                  <a:srgbClr val="231F20"/>
                </a:solidFill>
                <a:latin typeface="Century Gothic"/>
                <a:cs typeface="Century Gothic"/>
              </a:rPr>
              <a:t>t</a:t>
            </a:r>
            <a:r>
              <a:rPr sz="1100" b="1" spc="-20" dirty="0">
                <a:solidFill>
                  <a:srgbClr val="231F20"/>
                </a:solidFill>
                <a:latin typeface="Century Gothic"/>
                <a:cs typeface="Century Gothic"/>
              </a:rPr>
              <a:t>h</a:t>
            </a:r>
            <a:r>
              <a:rPr sz="1100" b="1" spc="-150" dirty="0">
                <a:solidFill>
                  <a:srgbClr val="231F20"/>
                </a:solidFill>
                <a:latin typeface="Century Gothic"/>
                <a:cs typeface="Century Gothic"/>
              </a:rPr>
              <a:t>a</a:t>
            </a:r>
            <a:r>
              <a:rPr sz="1100" b="1" spc="-9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b="1" spc="-65" dirty="0">
                <a:solidFill>
                  <a:srgbClr val="231F20"/>
                </a:solidFill>
                <a:latin typeface="Century Gothic"/>
                <a:cs typeface="Century Gothic"/>
              </a:rPr>
              <a:t>Sa</a:t>
            </a:r>
            <a:r>
              <a:rPr sz="1100" b="1" spc="-90" dirty="0">
                <a:solidFill>
                  <a:srgbClr val="231F20"/>
                </a:solidFill>
                <a:latin typeface="Century Gothic"/>
                <a:cs typeface="Century Gothic"/>
              </a:rPr>
              <a:t>m</a:t>
            </a:r>
            <a:r>
              <a:rPr sz="1100" b="1" spc="-65" dirty="0">
                <a:solidFill>
                  <a:srgbClr val="231F20"/>
                </a:solidFill>
                <a:latin typeface="Century Gothic"/>
                <a:cs typeface="Century Gothic"/>
              </a:rPr>
              <a:t>p</a:t>
            </a:r>
            <a:r>
              <a:rPr sz="1100" b="1" spc="-45" dirty="0">
                <a:solidFill>
                  <a:srgbClr val="231F20"/>
                </a:solidFill>
                <a:latin typeface="Century Gothic"/>
                <a:cs typeface="Century Gothic"/>
              </a:rPr>
              <a:t>le</a:t>
            </a:r>
            <a:endParaRPr sz="11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800" spc="-30" dirty="0">
                <a:solidFill>
                  <a:srgbClr val="231F20"/>
                </a:solidFill>
                <a:latin typeface="Trebuchet MS"/>
                <a:cs typeface="Trebuchet MS"/>
              </a:rPr>
              <a:t>7</a:t>
            </a:r>
            <a:r>
              <a:rPr sz="800" spc="-60" dirty="0">
                <a:solidFill>
                  <a:srgbClr val="231F20"/>
                </a:solidFill>
                <a:latin typeface="Trebuchet MS"/>
                <a:cs typeface="Trebuchet MS"/>
              </a:rPr>
              <a:t>1</a:t>
            </a:r>
            <a:r>
              <a:rPr sz="800" spc="-10" dirty="0">
                <a:solidFill>
                  <a:srgbClr val="231F20"/>
                </a:solidFill>
                <a:latin typeface="Trebuchet MS"/>
                <a:cs typeface="Trebuchet MS"/>
              </a:rPr>
              <a:t>3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Trebuchet MS"/>
                <a:cs typeface="Trebuchet MS"/>
              </a:rPr>
              <a:t>C</a:t>
            </a:r>
            <a:r>
              <a:rPr sz="800" spc="15" dirty="0">
                <a:solidFill>
                  <a:srgbClr val="231F20"/>
                </a:solidFill>
                <a:latin typeface="Trebuchet MS"/>
                <a:cs typeface="Trebuchet MS"/>
              </a:rPr>
              <a:t>o</a:t>
            </a:r>
            <a:r>
              <a:rPr sz="800" spc="-50" dirty="0">
                <a:solidFill>
                  <a:srgbClr val="231F20"/>
                </a:solidFill>
                <a:latin typeface="Trebuchet MS"/>
                <a:cs typeface="Trebuchet MS"/>
              </a:rPr>
              <a:t>l</a:t>
            </a:r>
            <a:r>
              <a:rPr sz="800" spc="-45" dirty="0">
                <a:solidFill>
                  <a:srgbClr val="231F20"/>
                </a:solidFill>
                <a:latin typeface="Trebuchet MS"/>
                <a:cs typeface="Trebuchet MS"/>
              </a:rPr>
              <a:t>l</a:t>
            </a:r>
            <a:r>
              <a:rPr sz="800" spc="-30" dirty="0">
                <a:solidFill>
                  <a:srgbClr val="231F20"/>
                </a:solidFill>
                <a:latin typeface="Trebuchet MS"/>
                <a:cs typeface="Trebuchet MS"/>
              </a:rPr>
              <a:t>e</a:t>
            </a:r>
            <a:r>
              <a:rPr sz="800" spc="50" dirty="0">
                <a:solidFill>
                  <a:srgbClr val="231F20"/>
                </a:solidFill>
                <a:latin typeface="Trebuchet MS"/>
                <a:cs typeface="Trebuchet MS"/>
              </a:rPr>
              <a:t>g</a:t>
            </a:r>
            <a:r>
              <a:rPr sz="800" spc="-40" dirty="0">
                <a:solidFill>
                  <a:srgbClr val="231F20"/>
                </a:solidFill>
                <a:latin typeface="Trebuchet MS"/>
                <a:cs typeface="Trebuchet MS"/>
              </a:rPr>
              <a:t>e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Trebuchet MS"/>
                <a:cs typeface="Trebuchet MS"/>
              </a:rPr>
              <a:t>W</a:t>
            </a:r>
            <a:r>
              <a:rPr sz="800" spc="-40" dirty="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sz="800" spc="-20" dirty="0">
                <a:solidFill>
                  <a:srgbClr val="231F20"/>
                </a:solidFill>
                <a:latin typeface="Trebuchet MS"/>
                <a:cs typeface="Trebuchet MS"/>
              </a:rPr>
              <a:t>y</a:t>
            </a:r>
            <a:r>
              <a:rPr sz="800" dirty="0">
                <a:solidFill>
                  <a:srgbClr val="231F20"/>
                </a:solidFill>
                <a:latin typeface="Trebuchet MS"/>
                <a:cs typeface="Trebuchet MS"/>
              </a:rPr>
              <a:t>  </a:t>
            </a:r>
            <a:r>
              <a:rPr sz="800" spc="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195" dirty="0">
                <a:solidFill>
                  <a:srgbClr val="231F20"/>
                </a:solidFill>
                <a:latin typeface="Trebuchet MS"/>
                <a:cs typeface="Trebuchet MS"/>
              </a:rPr>
              <a:t>•</a:t>
            </a:r>
            <a:r>
              <a:rPr sz="800" dirty="0">
                <a:solidFill>
                  <a:srgbClr val="231F20"/>
                </a:solidFill>
                <a:latin typeface="Trebuchet MS"/>
                <a:cs typeface="Trebuchet MS"/>
              </a:rPr>
              <a:t>  </a:t>
            </a:r>
            <a:r>
              <a:rPr sz="800" spc="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5" dirty="0">
                <a:solidFill>
                  <a:srgbClr val="231F20"/>
                </a:solidFill>
                <a:latin typeface="Trebuchet MS"/>
                <a:cs typeface="Trebuchet MS"/>
              </a:rPr>
              <a:t>Wh</a:t>
            </a:r>
            <a:r>
              <a:rPr sz="800" spc="-40" dirty="0">
                <a:solidFill>
                  <a:srgbClr val="231F20"/>
                </a:solidFill>
                <a:latin typeface="Trebuchet MS"/>
                <a:cs typeface="Trebuchet MS"/>
              </a:rPr>
              <a:t>i</a:t>
            </a:r>
            <a:r>
              <a:rPr sz="800" spc="-35" dirty="0">
                <a:solidFill>
                  <a:srgbClr val="231F20"/>
                </a:solidFill>
                <a:latin typeface="Trebuchet MS"/>
                <a:cs typeface="Trebuchet MS"/>
              </a:rPr>
              <a:t>t</a:t>
            </a:r>
            <a:r>
              <a:rPr sz="800" spc="-55" dirty="0">
                <a:solidFill>
                  <a:srgbClr val="231F20"/>
                </a:solidFill>
                <a:latin typeface="Trebuchet MS"/>
                <a:cs typeface="Trebuchet MS"/>
              </a:rPr>
              <a:t>t</a:t>
            </a:r>
            <a:r>
              <a:rPr sz="800" spc="-40" dirty="0">
                <a:solidFill>
                  <a:srgbClr val="231F20"/>
                </a:solidFill>
                <a:latin typeface="Trebuchet MS"/>
                <a:cs typeface="Trebuchet MS"/>
              </a:rPr>
              <a:t>i</a:t>
            </a:r>
            <a:r>
              <a:rPr sz="800" spc="-35" dirty="0">
                <a:solidFill>
                  <a:srgbClr val="231F20"/>
                </a:solidFill>
                <a:latin typeface="Trebuchet MS"/>
                <a:cs typeface="Trebuchet MS"/>
              </a:rPr>
              <a:t>e</a:t>
            </a:r>
            <a:r>
              <a:rPr sz="800" spc="-80" dirty="0">
                <a:solidFill>
                  <a:srgbClr val="231F20"/>
                </a:solidFill>
                <a:latin typeface="Trebuchet MS"/>
                <a:cs typeface="Trebuchet MS"/>
              </a:rPr>
              <a:t>r</a:t>
            </a:r>
            <a:r>
              <a:rPr sz="800" spc="-130" dirty="0">
                <a:solidFill>
                  <a:srgbClr val="231F20"/>
                </a:solidFill>
                <a:latin typeface="Trebuchet MS"/>
                <a:cs typeface="Trebuchet MS"/>
              </a:rPr>
              <a:t>,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dirty="0">
                <a:solidFill>
                  <a:srgbClr val="231F20"/>
                </a:solidFill>
                <a:latin typeface="Trebuchet MS"/>
                <a:cs typeface="Trebuchet MS"/>
              </a:rPr>
              <a:t>C</a:t>
            </a:r>
            <a:r>
              <a:rPr sz="800" spc="15" dirty="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dirty="0">
                <a:solidFill>
                  <a:srgbClr val="231F20"/>
                </a:solidFill>
                <a:latin typeface="Trebuchet MS"/>
                <a:cs typeface="Trebuchet MS"/>
              </a:rPr>
              <a:t>9</a:t>
            </a:r>
            <a:r>
              <a:rPr sz="800" spc="5" dirty="0">
                <a:solidFill>
                  <a:srgbClr val="231F20"/>
                </a:solidFill>
                <a:latin typeface="Trebuchet MS"/>
                <a:cs typeface="Trebuchet MS"/>
              </a:rPr>
              <a:t>0</a:t>
            </a:r>
            <a:r>
              <a:rPr sz="800" dirty="0">
                <a:solidFill>
                  <a:srgbClr val="231F20"/>
                </a:solidFill>
                <a:latin typeface="Trebuchet MS"/>
                <a:cs typeface="Trebuchet MS"/>
              </a:rPr>
              <a:t>6</a:t>
            </a:r>
            <a:r>
              <a:rPr sz="800" spc="-40" dirty="0">
                <a:solidFill>
                  <a:srgbClr val="231F20"/>
                </a:solidFill>
                <a:latin typeface="Trebuchet MS"/>
                <a:cs typeface="Trebuchet MS"/>
              </a:rPr>
              <a:t>0</a:t>
            </a:r>
            <a:r>
              <a:rPr sz="800" spc="-10" dirty="0">
                <a:solidFill>
                  <a:srgbClr val="231F20"/>
                </a:solidFill>
                <a:latin typeface="Trebuchet MS"/>
                <a:cs typeface="Trebuchet MS"/>
              </a:rPr>
              <a:t>1</a:t>
            </a:r>
            <a:endParaRPr sz="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800" spc="-45" dirty="0">
                <a:solidFill>
                  <a:srgbClr val="231F20"/>
                </a:solidFill>
                <a:latin typeface="Trebuchet MS"/>
                <a:cs typeface="Trebuchet MS"/>
              </a:rPr>
              <a:t>(562)</a:t>
            </a:r>
            <a:r>
              <a:rPr sz="8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50" dirty="0">
                <a:solidFill>
                  <a:srgbClr val="231F20"/>
                </a:solidFill>
                <a:latin typeface="Trebuchet MS"/>
                <a:cs typeface="Trebuchet MS"/>
              </a:rPr>
              <a:t>555-1110</a:t>
            </a:r>
            <a:r>
              <a:rPr sz="800" spc="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195" dirty="0">
                <a:solidFill>
                  <a:srgbClr val="231F20"/>
                </a:solidFill>
                <a:latin typeface="Trebuchet MS"/>
                <a:cs typeface="Trebuchet MS"/>
              </a:rPr>
              <a:t>•</a:t>
            </a:r>
            <a:r>
              <a:rPr sz="800" spc="-1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Trebuchet MS"/>
                <a:cs typeface="Trebuchet MS"/>
                <a:hlinkClick r:id="rId3"/>
              </a:rPr>
              <a:t>samantha.sample@my.riohondo.edu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03884" y="1188760"/>
            <a:ext cx="404876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35425" algn="l"/>
              </a:tabLst>
            </a:pPr>
            <a:r>
              <a:rPr sz="800" u="sng" spc="-3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OBJECTIVE	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32485" y="1450083"/>
            <a:ext cx="18161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10" dirty="0">
                <a:solidFill>
                  <a:srgbClr val="231F20"/>
                </a:solidFill>
                <a:latin typeface="Trebuchet MS"/>
                <a:cs typeface="Trebuchet MS"/>
              </a:rPr>
              <a:t>S</a:t>
            </a:r>
            <a:r>
              <a:rPr sz="800" spc="-30" dirty="0">
                <a:solidFill>
                  <a:srgbClr val="231F20"/>
                </a:solidFill>
                <a:latin typeface="Trebuchet MS"/>
                <a:cs typeface="Trebuchet MS"/>
              </a:rPr>
              <a:t>e</a:t>
            </a:r>
            <a:r>
              <a:rPr sz="800" spc="-35" dirty="0">
                <a:solidFill>
                  <a:srgbClr val="231F20"/>
                </a:solidFill>
                <a:latin typeface="Trebuchet MS"/>
                <a:cs typeface="Trebuchet MS"/>
              </a:rPr>
              <a:t>e</a:t>
            </a:r>
            <a:r>
              <a:rPr sz="800" spc="-15" dirty="0">
                <a:solidFill>
                  <a:srgbClr val="231F20"/>
                </a:solidFill>
                <a:latin typeface="Trebuchet MS"/>
                <a:cs typeface="Trebuchet MS"/>
              </a:rPr>
              <a:t>k</a:t>
            </a:r>
            <a:r>
              <a:rPr sz="800" spc="-45" dirty="0">
                <a:solidFill>
                  <a:srgbClr val="231F20"/>
                </a:solidFill>
                <a:latin typeface="Trebuchet MS"/>
                <a:cs typeface="Trebuchet MS"/>
              </a:rPr>
              <a:t>i</a:t>
            </a:r>
            <a:r>
              <a:rPr sz="800" spc="10" dirty="0">
                <a:solidFill>
                  <a:srgbClr val="231F20"/>
                </a:solidFill>
                <a:latin typeface="Trebuchet MS"/>
                <a:cs typeface="Trebuchet MS"/>
              </a:rPr>
              <a:t>n</a:t>
            </a:r>
            <a:r>
              <a:rPr sz="800" spc="45" dirty="0">
                <a:solidFill>
                  <a:srgbClr val="231F20"/>
                </a:solidFill>
                <a:latin typeface="Trebuchet MS"/>
                <a:cs typeface="Trebuchet MS"/>
              </a:rPr>
              <a:t>g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15" dirty="0">
                <a:solidFill>
                  <a:srgbClr val="231F20"/>
                </a:solidFill>
                <a:latin typeface="Trebuchet MS"/>
                <a:cs typeface="Trebuchet MS"/>
              </a:rPr>
              <a:t>p</a:t>
            </a:r>
            <a:r>
              <a:rPr sz="800" spc="5" dirty="0">
                <a:solidFill>
                  <a:srgbClr val="231F20"/>
                </a:solidFill>
                <a:latin typeface="Trebuchet MS"/>
                <a:cs typeface="Trebuchet MS"/>
              </a:rPr>
              <a:t>o</a:t>
            </a:r>
            <a:r>
              <a:rPr sz="800" spc="-10" dirty="0">
                <a:solidFill>
                  <a:srgbClr val="231F20"/>
                </a:solidFill>
                <a:latin typeface="Trebuchet MS"/>
                <a:cs typeface="Trebuchet MS"/>
              </a:rPr>
              <a:t>s</a:t>
            </a:r>
            <a:r>
              <a:rPr sz="800" spc="-40" dirty="0">
                <a:solidFill>
                  <a:srgbClr val="231F20"/>
                </a:solidFill>
                <a:latin typeface="Trebuchet MS"/>
                <a:cs typeface="Trebuchet MS"/>
              </a:rPr>
              <a:t>i</a:t>
            </a:r>
            <a:r>
              <a:rPr sz="800" spc="-55" dirty="0">
                <a:solidFill>
                  <a:srgbClr val="231F20"/>
                </a:solidFill>
                <a:latin typeface="Trebuchet MS"/>
                <a:cs typeface="Trebuchet MS"/>
              </a:rPr>
              <a:t>t</a:t>
            </a:r>
            <a:r>
              <a:rPr sz="800" spc="-40" dirty="0">
                <a:solidFill>
                  <a:srgbClr val="231F20"/>
                </a:solidFill>
                <a:latin typeface="Trebuchet MS"/>
                <a:cs typeface="Trebuchet MS"/>
              </a:rPr>
              <a:t>i</a:t>
            </a:r>
            <a:r>
              <a:rPr sz="800" spc="10" dirty="0">
                <a:solidFill>
                  <a:srgbClr val="231F20"/>
                </a:solidFill>
                <a:latin typeface="Trebuchet MS"/>
                <a:cs typeface="Trebuchet MS"/>
              </a:rPr>
              <a:t>o</a:t>
            </a:r>
            <a:r>
              <a:rPr sz="800" spc="5" dirty="0">
                <a:solidFill>
                  <a:srgbClr val="231F20"/>
                </a:solidFill>
                <a:latin typeface="Trebuchet MS"/>
                <a:cs typeface="Trebuchet MS"/>
              </a:rPr>
              <a:t>n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sz="800" spc="-10" dirty="0">
                <a:solidFill>
                  <a:srgbClr val="231F20"/>
                </a:solidFill>
                <a:latin typeface="Trebuchet MS"/>
                <a:cs typeface="Trebuchet MS"/>
              </a:rPr>
              <a:t>s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Trebuchet MS"/>
                <a:cs typeface="Trebuchet MS"/>
              </a:rPr>
              <a:t>P</a:t>
            </a:r>
            <a:r>
              <a:rPr sz="800" spc="-50" dirty="0">
                <a:solidFill>
                  <a:srgbClr val="231F20"/>
                </a:solidFill>
                <a:latin typeface="Trebuchet MS"/>
                <a:cs typeface="Trebuchet MS"/>
              </a:rPr>
              <a:t>r</a:t>
            </a:r>
            <a:r>
              <a:rPr sz="800" spc="-35" dirty="0">
                <a:solidFill>
                  <a:srgbClr val="231F20"/>
                </a:solidFill>
                <a:latin typeface="Trebuchet MS"/>
                <a:cs typeface="Trebuchet MS"/>
              </a:rPr>
              <a:t>e</a:t>
            </a:r>
            <a:r>
              <a:rPr sz="800" spc="-5" dirty="0">
                <a:solidFill>
                  <a:srgbClr val="231F20"/>
                </a:solidFill>
                <a:latin typeface="Trebuchet MS"/>
                <a:cs typeface="Trebuchet MS"/>
              </a:rPr>
              <a:t>s</a:t>
            </a:r>
            <a:r>
              <a:rPr sz="800" spc="-40" dirty="0">
                <a:solidFill>
                  <a:srgbClr val="231F20"/>
                </a:solidFill>
                <a:latin typeface="Trebuchet MS"/>
                <a:cs typeface="Trebuchet MS"/>
              </a:rPr>
              <a:t>c</a:t>
            </a:r>
            <a:r>
              <a:rPr sz="800" spc="10" dirty="0">
                <a:solidFill>
                  <a:srgbClr val="231F20"/>
                </a:solidFill>
                <a:latin typeface="Trebuchet MS"/>
                <a:cs typeface="Trebuchet MS"/>
              </a:rPr>
              <a:t>h</a:t>
            </a:r>
            <a:r>
              <a:rPr sz="800" spc="15" dirty="0">
                <a:solidFill>
                  <a:srgbClr val="231F20"/>
                </a:solidFill>
                <a:latin typeface="Trebuchet MS"/>
                <a:cs typeface="Trebuchet MS"/>
              </a:rPr>
              <a:t>oo</a:t>
            </a:r>
            <a:r>
              <a:rPr sz="800" spc="-50" dirty="0">
                <a:solidFill>
                  <a:srgbClr val="231F20"/>
                </a:solidFill>
                <a:latin typeface="Trebuchet MS"/>
                <a:cs typeface="Trebuchet MS"/>
              </a:rPr>
              <a:t>l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114" dirty="0">
                <a:solidFill>
                  <a:srgbClr val="231F20"/>
                </a:solidFill>
                <a:latin typeface="Trebuchet MS"/>
                <a:cs typeface="Trebuchet MS"/>
              </a:rPr>
              <a:t>T</a:t>
            </a:r>
            <a:r>
              <a:rPr sz="800" spc="-35" dirty="0">
                <a:solidFill>
                  <a:srgbClr val="231F20"/>
                </a:solidFill>
                <a:latin typeface="Trebuchet MS"/>
                <a:cs typeface="Trebuchet MS"/>
              </a:rPr>
              <a:t>e</a:t>
            </a:r>
            <a:r>
              <a:rPr sz="800" spc="-30" dirty="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sz="800" spc="-40" dirty="0">
                <a:solidFill>
                  <a:srgbClr val="231F20"/>
                </a:solidFill>
                <a:latin typeface="Trebuchet MS"/>
                <a:cs typeface="Trebuchet MS"/>
              </a:rPr>
              <a:t>c</a:t>
            </a:r>
            <a:r>
              <a:rPr sz="800" spc="10" dirty="0">
                <a:solidFill>
                  <a:srgbClr val="231F20"/>
                </a:solidFill>
                <a:latin typeface="Trebuchet MS"/>
                <a:cs typeface="Trebuchet MS"/>
              </a:rPr>
              <a:t>h</a:t>
            </a:r>
            <a:r>
              <a:rPr sz="800" spc="-35" dirty="0">
                <a:solidFill>
                  <a:srgbClr val="231F20"/>
                </a:solidFill>
                <a:latin typeface="Trebuchet MS"/>
                <a:cs typeface="Trebuchet MS"/>
              </a:rPr>
              <a:t>e</a:t>
            </a:r>
            <a:r>
              <a:rPr sz="800" spc="-80" dirty="0">
                <a:solidFill>
                  <a:srgbClr val="231F20"/>
                </a:solidFill>
                <a:latin typeface="Trebuchet MS"/>
                <a:cs typeface="Trebuchet MS"/>
              </a:rPr>
              <a:t>r</a:t>
            </a:r>
            <a:r>
              <a:rPr sz="800" spc="-130" dirty="0">
                <a:solidFill>
                  <a:srgbClr val="231F20"/>
                </a:solidFill>
                <a:latin typeface="Trebuchet MS"/>
                <a:cs typeface="Trebuchet MS"/>
              </a:rPr>
              <a:t>.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03884" y="1711406"/>
            <a:ext cx="404876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35425" algn="l"/>
              </a:tabLst>
            </a:pPr>
            <a:r>
              <a:rPr sz="800" u="sng" spc="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S</a:t>
            </a:r>
            <a:r>
              <a:rPr sz="800" u="sng" spc="-2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K</a:t>
            </a:r>
            <a:r>
              <a:rPr sz="800" u="sng" spc="-3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IL</a:t>
            </a:r>
            <a:r>
              <a:rPr sz="800" u="sng" spc="-1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L</a:t>
            </a:r>
            <a:r>
              <a:rPr sz="800" u="sng" spc="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S</a:t>
            </a:r>
            <a:r>
              <a:rPr sz="800" u="sng" spc="-7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 </a:t>
            </a:r>
            <a:r>
              <a:rPr sz="800" u="sng" spc="-3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P</a:t>
            </a:r>
            <a:r>
              <a:rPr sz="800" u="sng" spc="-3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R</a:t>
            </a:r>
            <a:r>
              <a:rPr sz="800" u="sng" spc="2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O</a:t>
            </a:r>
            <a:r>
              <a:rPr sz="800" u="sng" spc="-4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F</a:t>
            </a:r>
            <a:r>
              <a:rPr sz="800" u="sng" spc="-3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IL</a:t>
            </a:r>
            <a:r>
              <a:rPr sz="800" u="sng" spc="-3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E</a:t>
            </a:r>
            <a:r>
              <a:rPr sz="800" u="sng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	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05484" y="1963987"/>
            <a:ext cx="3783965" cy="94043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42875" indent="-130810">
              <a:lnSpc>
                <a:spcPct val="100000"/>
              </a:lnSpc>
              <a:spcBef>
                <a:spcPts val="165"/>
              </a:spcBef>
              <a:buChar char="•"/>
              <a:tabLst>
                <a:tab pos="143510" algn="l"/>
              </a:tabLst>
            </a:pPr>
            <a:r>
              <a:rPr sz="800" spc="-25" dirty="0">
                <a:solidFill>
                  <a:srgbClr val="231F20"/>
                </a:solidFill>
                <a:latin typeface="Trebuchet MS"/>
                <a:cs typeface="Trebuchet MS"/>
              </a:rPr>
              <a:t>10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Trebuchet MS"/>
                <a:cs typeface="Trebuchet MS"/>
              </a:rPr>
              <a:t>years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Trebuchet MS"/>
                <a:cs typeface="Trebuchet MS"/>
              </a:rPr>
              <a:t>teaching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Trebuchet MS"/>
                <a:cs typeface="Trebuchet MS"/>
              </a:rPr>
              <a:t>experience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15" dirty="0">
                <a:solidFill>
                  <a:srgbClr val="231F20"/>
                </a:solidFill>
                <a:latin typeface="Trebuchet MS"/>
                <a:cs typeface="Trebuchet MS"/>
              </a:rPr>
              <a:t>preschool</a:t>
            </a:r>
            <a:r>
              <a:rPr sz="8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15" dirty="0">
                <a:solidFill>
                  <a:srgbClr val="231F20"/>
                </a:solidFill>
                <a:latin typeface="Trebuchet MS"/>
                <a:cs typeface="Trebuchet MS"/>
              </a:rPr>
              <a:t>setting</a:t>
            </a:r>
            <a:endParaRPr sz="800">
              <a:latin typeface="Trebuchet MS"/>
              <a:cs typeface="Trebuchet MS"/>
            </a:endParaRPr>
          </a:p>
          <a:p>
            <a:pPr marL="142875" marR="5080" indent="-130810">
              <a:lnSpc>
                <a:spcPct val="107200"/>
              </a:lnSpc>
              <a:buChar char="•"/>
              <a:tabLst>
                <a:tab pos="143510" algn="l"/>
              </a:tabLst>
            </a:pPr>
            <a:r>
              <a:rPr sz="800" spc="-20" dirty="0">
                <a:solidFill>
                  <a:srgbClr val="231F20"/>
                </a:solidFill>
                <a:latin typeface="Trebuchet MS"/>
                <a:cs typeface="Trebuchet MS"/>
              </a:rPr>
              <a:t>Ability</a:t>
            </a:r>
            <a:r>
              <a:rPr sz="8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sz="8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15" dirty="0">
                <a:solidFill>
                  <a:srgbClr val="231F20"/>
                </a:solidFill>
                <a:latin typeface="Trebuchet MS"/>
                <a:cs typeface="Trebuchet MS"/>
              </a:rPr>
              <a:t>plan</a:t>
            </a:r>
            <a:r>
              <a:rPr sz="8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sz="8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Trebuchet MS"/>
                <a:cs typeface="Trebuchet MS"/>
              </a:rPr>
              <a:t>implement</a:t>
            </a:r>
            <a:r>
              <a:rPr sz="8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Trebuchet MS"/>
                <a:cs typeface="Trebuchet MS"/>
              </a:rPr>
              <a:t>age-appropriate</a:t>
            </a:r>
            <a:r>
              <a:rPr sz="8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sz="8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Trebuchet MS"/>
                <a:cs typeface="Trebuchet MS"/>
              </a:rPr>
              <a:t>culturally-relevant</a:t>
            </a:r>
            <a:r>
              <a:rPr sz="8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Trebuchet MS"/>
                <a:cs typeface="Trebuchet MS"/>
              </a:rPr>
              <a:t>programs</a:t>
            </a:r>
            <a:r>
              <a:rPr sz="8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800" spc="-2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Trebuchet MS"/>
                <a:cs typeface="Trebuchet MS"/>
              </a:rPr>
              <a:t>activities</a:t>
            </a:r>
            <a:endParaRPr sz="800">
              <a:latin typeface="Trebuchet MS"/>
              <a:cs typeface="Trebuchet MS"/>
            </a:endParaRPr>
          </a:p>
          <a:p>
            <a:pPr marL="142875" indent="-130810">
              <a:lnSpc>
                <a:spcPct val="100000"/>
              </a:lnSpc>
              <a:spcBef>
                <a:spcPts val="70"/>
              </a:spcBef>
              <a:buChar char="•"/>
              <a:tabLst>
                <a:tab pos="143510" algn="l"/>
              </a:tabLst>
            </a:pPr>
            <a:r>
              <a:rPr sz="800" spc="-25" dirty="0">
                <a:solidFill>
                  <a:srgbClr val="231F20"/>
                </a:solidFill>
                <a:latin typeface="Trebuchet MS"/>
                <a:cs typeface="Trebuchet MS"/>
              </a:rPr>
              <a:t>Experience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15" dirty="0">
                <a:solidFill>
                  <a:srgbClr val="231F20"/>
                </a:solidFill>
                <a:latin typeface="Trebuchet MS"/>
                <a:cs typeface="Trebuchet MS"/>
              </a:rPr>
              <a:t>maintaining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Trebuchet MS"/>
                <a:cs typeface="Trebuchet MS"/>
              </a:rPr>
              <a:t>developing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Trebuchet MS"/>
                <a:cs typeface="Trebuchet MS"/>
              </a:rPr>
              <a:t>safe</a:t>
            </a:r>
            <a:r>
              <a:rPr sz="8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Trebuchet MS"/>
                <a:cs typeface="Trebuchet MS"/>
              </a:rPr>
              <a:t>learning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15" dirty="0">
                <a:solidFill>
                  <a:srgbClr val="231F20"/>
                </a:solidFill>
                <a:latin typeface="Trebuchet MS"/>
                <a:cs typeface="Trebuchet MS"/>
              </a:rPr>
              <a:t>environment</a:t>
            </a:r>
            <a:endParaRPr sz="800">
              <a:latin typeface="Trebuchet MS"/>
              <a:cs typeface="Trebuchet MS"/>
            </a:endParaRPr>
          </a:p>
          <a:p>
            <a:pPr marL="142875" indent="-130810">
              <a:lnSpc>
                <a:spcPct val="100000"/>
              </a:lnSpc>
              <a:spcBef>
                <a:spcPts val="70"/>
              </a:spcBef>
              <a:buChar char="•"/>
              <a:tabLst>
                <a:tab pos="143510" algn="l"/>
              </a:tabLst>
            </a:pPr>
            <a:r>
              <a:rPr sz="800" spc="-20" dirty="0">
                <a:solidFill>
                  <a:srgbClr val="231F20"/>
                </a:solidFill>
                <a:latin typeface="Trebuchet MS"/>
                <a:cs typeface="Trebuchet MS"/>
              </a:rPr>
              <a:t>Ability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Trebuchet MS"/>
                <a:cs typeface="Trebuchet MS"/>
              </a:rPr>
              <a:t>communicate</a:t>
            </a:r>
            <a:r>
              <a:rPr sz="8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Trebuchet MS"/>
                <a:cs typeface="Trebuchet MS"/>
              </a:rPr>
              <a:t>effectively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sz="8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Trebuchet MS"/>
                <a:cs typeface="Trebuchet MS"/>
              </a:rPr>
              <a:t>respectfully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Trebuchet MS"/>
                <a:cs typeface="Trebuchet MS"/>
              </a:rPr>
              <a:t>with</a:t>
            </a:r>
            <a:r>
              <a:rPr sz="8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Trebuchet MS"/>
                <a:cs typeface="Trebuchet MS"/>
              </a:rPr>
              <a:t>children,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Trebuchet MS"/>
                <a:cs typeface="Trebuchet MS"/>
              </a:rPr>
              <a:t>parents,</a:t>
            </a:r>
            <a:r>
              <a:rPr sz="8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Trebuchet MS"/>
                <a:cs typeface="Trebuchet MS"/>
              </a:rPr>
              <a:t>staff</a:t>
            </a:r>
            <a:endParaRPr sz="800">
              <a:latin typeface="Trebuchet MS"/>
              <a:cs typeface="Trebuchet MS"/>
            </a:endParaRPr>
          </a:p>
          <a:p>
            <a:pPr marL="142875" indent="-130810">
              <a:lnSpc>
                <a:spcPct val="100000"/>
              </a:lnSpc>
              <a:spcBef>
                <a:spcPts val="70"/>
              </a:spcBef>
              <a:buChar char="•"/>
              <a:tabLst>
                <a:tab pos="143510" algn="l"/>
              </a:tabLst>
            </a:pPr>
            <a:r>
              <a:rPr sz="800" spc="-25" dirty="0">
                <a:solidFill>
                  <a:srgbClr val="231F20"/>
                </a:solidFill>
                <a:latin typeface="Trebuchet MS"/>
                <a:cs typeface="Trebuchet MS"/>
              </a:rPr>
              <a:t>Experience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sz="8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15" dirty="0">
                <a:solidFill>
                  <a:srgbClr val="231F20"/>
                </a:solidFill>
                <a:latin typeface="Trebuchet MS"/>
                <a:cs typeface="Trebuchet MS"/>
              </a:rPr>
              <a:t>observation</a:t>
            </a:r>
            <a:r>
              <a:rPr sz="8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Trebuchet MS"/>
                <a:cs typeface="Trebuchet MS"/>
              </a:rPr>
              <a:t>techniques,</a:t>
            </a:r>
            <a:r>
              <a:rPr sz="8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Trebuchet MS"/>
                <a:cs typeface="Trebuchet MS"/>
              </a:rPr>
              <a:t>documentation,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sz="8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Trebuchet MS"/>
                <a:cs typeface="Trebuchet MS"/>
              </a:rPr>
              <a:t>parent</a:t>
            </a:r>
            <a:r>
              <a:rPr sz="8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Trebuchet MS"/>
                <a:cs typeface="Trebuchet MS"/>
              </a:rPr>
              <a:t>conferences</a:t>
            </a:r>
            <a:endParaRPr sz="800">
              <a:latin typeface="Trebuchet MS"/>
              <a:cs typeface="Trebuchet MS"/>
            </a:endParaRPr>
          </a:p>
          <a:p>
            <a:pPr marL="142875" indent="-130810">
              <a:lnSpc>
                <a:spcPct val="100000"/>
              </a:lnSpc>
              <a:spcBef>
                <a:spcPts val="65"/>
              </a:spcBef>
              <a:buChar char="•"/>
              <a:tabLst>
                <a:tab pos="143510" algn="l"/>
              </a:tabLst>
            </a:pPr>
            <a:r>
              <a:rPr sz="800" spc="-25" dirty="0">
                <a:solidFill>
                  <a:srgbClr val="231F20"/>
                </a:solidFill>
                <a:latin typeface="Trebuchet MS"/>
                <a:cs typeface="Trebuchet MS"/>
              </a:rPr>
              <a:t>Active</a:t>
            </a:r>
            <a:r>
              <a:rPr sz="8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Trebuchet MS"/>
                <a:cs typeface="Trebuchet MS"/>
              </a:rPr>
              <a:t>CPR</a:t>
            </a:r>
            <a:r>
              <a:rPr sz="8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Trebuchet MS"/>
                <a:cs typeface="Trebuchet MS"/>
              </a:rPr>
              <a:t>certification</a:t>
            </a:r>
            <a:r>
              <a:rPr sz="8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sz="8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Trebuchet MS"/>
                <a:cs typeface="Trebuchet MS"/>
              </a:rPr>
              <a:t>familiar</a:t>
            </a:r>
            <a:r>
              <a:rPr sz="8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Trebuchet MS"/>
                <a:cs typeface="Trebuchet MS"/>
              </a:rPr>
              <a:t>with</a:t>
            </a:r>
            <a:r>
              <a:rPr sz="8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15" dirty="0">
                <a:solidFill>
                  <a:srgbClr val="231F20"/>
                </a:solidFill>
                <a:latin typeface="Trebuchet MS"/>
                <a:cs typeface="Trebuchet MS"/>
              </a:rPr>
              <a:t>emergency</a:t>
            </a:r>
            <a:r>
              <a:rPr sz="8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Trebuchet MS"/>
                <a:cs typeface="Trebuchet MS"/>
              </a:rPr>
              <a:t>procedures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03884" y="3018020"/>
            <a:ext cx="404876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35425" algn="l"/>
              </a:tabLst>
            </a:pPr>
            <a:r>
              <a:rPr sz="800" u="sng" spc="-3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P</a:t>
            </a:r>
            <a:r>
              <a:rPr sz="800" u="sng" spc="-2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R</a:t>
            </a:r>
            <a:r>
              <a:rPr sz="800" u="sng" spc="2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O</a:t>
            </a:r>
            <a:r>
              <a:rPr sz="800" u="sng" spc="-4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F</a:t>
            </a:r>
            <a:r>
              <a:rPr sz="800" u="sng" spc="-2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E</a:t>
            </a:r>
            <a:r>
              <a:rPr sz="800" u="sng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S</a:t>
            </a:r>
            <a:r>
              <a:rPr sz="800" u="sng" spc="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S</a:t>
            </a:r>
            <a:r>
              <a:rPr sz="800" u="sng" spc="-2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I</a:t>
            </a:r>
            <a:r>
              <a:rPr sz="800" u="sng" spc="2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O</a:t>
            </a:r>
            <a:r>
              <a:rPr sz="800" u="sng" spc="1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NA</a:t>
            </a:r>
            <a:r>
              <a:rPr sz="800" u="sng" spc="-3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L</a:t>
            </a:r>
            <a:r>
              <a:rPr sz="800" u="sng" spc="-7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 </a:t>
            </a:r>
            <a:r>
              <a:rPr sz="800" u="sng" spc="-2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E</a:t>
            </a:r>
            <a:r>
              <a:rPr sz="800" u="sng" spc="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X</a:t>
            </a:r>
            <a:r>
              <a:rPr sz="800" u="sng" spc="-3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P</a:t>
            </a:r>
            <a:r>
              <a:rPr sz="800" u="sng" spc="-3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ERI</a:t>
            </a:r>
            <a:r>
              <a:rPr sz="800" u="sng" spc="-3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E</a:t>
            </a:r>
            <a:r>
              <a:rPr sz="800" u="sng" spc="2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N</a:t>
            </a:r>
            <a:r>
              <a:rPr sz="800" u="sng" spc="-2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C</a:t>
            </a:r>
            <a:r>
              <a:rPr sz="800" u="sng" spc="-3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E</a:t>
            </a:r>
            <a:r>
              <a:rPr sz="800" u="sng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	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011334" y="3279343"/>
            <a:ext cx="61849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5" dirty="0">
                <a:solidFill>
                  <a:srgbClr val="231F20"/>
                </a:solidFill>
                <a:latin typeface="Trebuchet MS"/>
                <a:cs typeface="Trebuchet MS"/>
              </a:rPr>
              <a:t>2</a:t>
            </a:r>
            <a:r>
              <a:rPr sz="800" spc="-40" dirty="0">
                <a:solidFill>
                  <a:srgbClr val="231F20"/>
                </a:solidFill>
                <a:latin typeface="Trebuchet MS"/>
                <a:cs typeface="Trebuchet MS"/>
              </a:rPr>
              <a:t>0</a:t>
            </a:r>
            <a:r>
              <a:rPr sz="800" spc="-85" dirty="0">
                <a:solidFill>
                  <a:srgbClr val="231F20"/>
                </a:solidFill>
                <a:latin typeface="Trebuchet MS"/>
                <a:cs typeface="Trebuchet MS"/>
              </a:rPr>
              <a:t>1</a:t>
            </a:r>
            <a:r>
              <a:rPr sz="800" spc="-10" dirty="0">
                <a:solidFill>
                  <a:srgbClr val="231F20"/>
                </a:solidFill>
                <a:latin typeface="Trebuchet MS"/>
                <a:cs typeface="Trebuchet MS"/>
              </a:rPr>
              <a:t>1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50" dirty="0">
                <a:solidFill>
                  <a:srgbClr val="231F20"/>
                </a:solidFill>
                <a:latin typeface="Trebuchet MS"/>
                <a:cs typeface="Trebuchet MS"/>
              </a:rPr>
              <a:t>-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Trebuchet MS"/>
                <a:cs typeface="Trebuchet MS"/>
              </a:rPr>
              <a:t>P</a:t>
            </a:r>
            <a:r>
              <a:rPr sz="800" spc="-50" dirty="0">
                <a:solidFill>
                  <a:srgbClr val="231F20"/>
                </a:solidFill>
                <a:latin typeface="Trebuchet MS"/>
                <a:cs typeface="Trebuchet MS"/>
              </a:rPr>
              <a:t>r</a:t>
            </a:r>
            <a:r>
              <a:rPr sz="800" spc="-35" dirty="0">
                <a:solidFill>
                  <a:srgbClr val="231F20"/>
                </a:solidFill>
                <a:latin typeface="Trebuchet MS"/>
                <a:cs typeface="Trebuchet MS"/>
              </a:rPr>
              <a:t>e</a:t>
            </a:r>
            <a:r>
              <a:rPr sz="800" spc="-5" dirty="0">
                <a:solidFill>
                  <a:srgbClr val="231F20"/>
                </a:solidFill>
                <a:latin typeface="Trebuchet MS"/>
                <a:cs typeface="Trebuchet MS"/>
              </a:rPr>
              <a:t>s</a:t>
            </a:r>
            <a:r>
              <a:rPr sz="800" spc="-35" dirty="0">
                <a:solidFill>
                  <a:srgbClr val="231F20"/>
                </a:solidFill>
                <a:latin typeface="Trebuchet MS"/>
                <a:cs typeface="Trebuchet MS"/>
              </a:rPr>
              <a:t>e</a:t>
            </a:r>
            <a:r>
              <a:rPr sz="800" spc="5" dirty="0">
                <a:solidFill>
                  <a:srgbClr val="231F20"/>
                </a:solidFill>
                <a:latin typeface="Trebuchet MS"/>
                <a:cs typeface="Trebuchet MS"/>
              </a:rPr>
              <a:t>n</a:t>
            </a:r>
            <a:r>
              <a:rPr sz="800" spc="-55" dirty="0">
                <a:solidFill>
                  <a:srgbClr val="231F20"/>
                </a:solidFill>
                <a:latin typeface="Trebuchet MS"/>
                <a:cs typeface="Trebuchet MS"/>
              </a:rPr>
              <a:t>t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32485" y="3270601"/>
            <a:ext cx="3626485" cy="54864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800" b="1" spc="65" dirty="0">
                <a:solidFill>
                  <a:srgbClr val="231F20"/>
                </a:solidFill>
                <a:latin typeface="Century Gothic"/>
                <a:cs typeface="Century Gothic"/>
              </a:rPr>
              <a:t>L</a:t>
            </a:r>
            <a:r>
              <a:rPr sz="800" b="1" spc="-80" dirty="0">
                <a:solidFill>
                  <a:srgbClr val="231F20"/>
                </a:solidFill>
                <a:latin typeface="Century Gothic"/>
                <a:cs typeface="Century Gothic"/>
              </a:rPr>
              <a:t>e</a:t>
            </a:r>
            <a:r>
              <a:rPr sz="800" b="1" spc="-100" dirty="0">
                <a:solidFill>
                  <a:srgbClr val="231F20"/>
                </a:solidFill>
                <a:latin typeface="Century Gothic"/>
                <a:cs typeface="Century Gothic"/>
              </a:rPr>
              <a:t>a</a:t>
            </a:r>
            <a:r>
              <a:rPr sz="800" b="1" spc="-55" dirty="0">
                <a:solidFill>
                  <a:srgbClr val="231F20"/>
                </a:solidFill>
                <a:latin typeface="Century Gothic"/>
                <a:cs typeface="Century Gothic"/>
              </a:rPr>
              <a:t>d</a:t>
            </a:r>
            <a:r>
              <a:rPr sz="800" b="1" spc="-6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800" b="1" spc="15" dirty="0">
                <a:solidFill>
                  <a:srgbClr val="231F20"/>
                </a:solidFill>
                <a:latin typeface="Century Gothic"/>
                <a:cs typeface="Century Gothic"/>
              </a:rPr>
              <a:t>P</a:t>
            </a:r>
            <a:r>
              <a:rPr sz="800" b="1" spc="-15" dirty="0">
                <a:solidFill>
                  <a:srgbClr val="231F20"/>
                </a:solidFill>
                <a:latin typeface="Century Gothic"/>
                <a:cs typeface="Century Gothic"/>
              </a:rPr>
              <a:t>re</a:t>
            </a:r>
            <a:r>
              <a:rPr sz="800" b="1" spc="5" dirty="0">
                <a:solidFill>
                  <a:srgbClr val="231F20"/>
                </a:solidFill>
                <a:latin typeface="Century Gothic"/>
                <a:cs typeface="Century Gothic"/>
              </a:rPr>
              <a:t>s</a:t>
            </a:r>
            <a:r>
              <a:rPr sz="800" b="1" spc="-145" dirty="0">
                <a:solidFill>
                  <a:srgbClr val="231F20"/>
                </a:solidFill>
                <a:latin typeface="Century Gothic"/>
                <a:cs typeface="Century Gothic"/>
              </a:rPr>
              <a:t>c</a:t>
            </a:r>
            <a:r>
              <a:rPr sz="800" b="1" spc="-5" dirty="0">
                <a:solidFill>
                  <a:srgbClr val="231F20"/>
                </a:solidFill>
                <a:latin typeface="Century Gothic"/>
                <a:cs typeface="Century Gothic"/>
              </a:rPr>
              <a:t>h</a:t>
            </a:r>
            <a:r>
              <a:rPr sz="800" b="1" spc="-45" dirty="0">
                <a:solidFill>
                  <a:srgbClr val="231F20"/>
                </a:solidFill>
                <a:latin typeface="Century Gothic"/>
                <a:cs typeface="Century Gothic"/>
              </a:rPr>
              <a:t>oo</a:t>
            </a:r>
            <a:r>
              <a:rPr sz="800" b="1" spc="25" dirty="0">
                <a:solidFill>
                  <a:srgbClr val="231F20"/>
                </a:solidFill>
                <a:latin typeface="Century Gothic"/>
                <a:cs typeface="Century Gothic"/>
              </a:rPr>
              <a:t>l</a:t>
            </a:r>
            <a:r>
              <a:rPr sz="800" b="1" spc="-6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800" b="1" spc="55" dirty="0">
                <a:solidFill>
                  <a:srgbClr val="231F20"/>
                </a:solidFill>
                <a:latin typeface="Century Gothic"/>
                <a:cs typeface="Century Gothic"/>
              </a:rPr>
              <a:t>T</a:t>
            </a:r>
            <a:r>
              <a:rPr sz="800" b="1" spc="-80" dirty="0">
                <a:solidFill>
                  <a:srgbClr val="231F20"/>
                </a:solidFill>
                <a:latin typeface="Century Gothic"/>
                <a:cs typeface="Century Gothic"/>
              </a:rPr>
              <a:t>e</a:t>
            </a:r>
            <a:r>
              <a:rPr sz="800" b="1" spc="-100" dirty="0">
                <a:solidFill>
                  <a:srgbClr val="231F20"/>
                </a:solidFill>
                <a:latin typeface="Century Gothic"/>
                <a:cs typeface="Century Gothic"/>
              </a:rPr>
              <a:t>a</a:t>
            </a:r>
            <a:r>
              <a:rPr sz="800" b="1" spc="-145" dirty="0">
                <a:solidFill>
                  <a:srgbClr val="231F20"/>
                </a:solidFill>
                <a:latin typeface="Century Gothic"/>
                <a:cs typeface="Century Gothic"/>
              </a:rPr>
              <a:t>c</a:t>
            </a:r>
            <a:r>
              <a:rPr sz="800" b="1" spc="-5" dirty="0">
                <a:solidFill>
                  <a:srgbClr val="231F20"/>
                </a:solidFill>
                <a:latin typeface="Century Gothic"/>
                <a:cs typeface="Century Gothic"/>
              </a:rPr>
              <a:t>h</a:t>
            </a:r>
            <a:r>
              <a:rPr sz="800" b="1" spc="-80" dirty="0">
                <a:solidFill>
                  <a:srgbClr val="231F20"/>
                </a:solidFill>
                <a:latin typeface="Century Gothic"/>
                <a:cs typeface="Century Gothic"/>
              </a:rPr>
              <a:t>e</a:t>
            </a:r>
            <a:r>
              <a:rPr sz="800" b="1" spc="45" dirty="0">
                <a:solidFill>
                  <a:srgbClr val="231F20"/>
                </a:solidFill>
                <a:latin typeface="Century Gothic"/>
                <a:cs typeface="Century Gothic"/>
              </a:rPr>
              <a:t>r</a:t>
            </a:r>
            <a:endParaRPr sz="8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800" i="1" spc="-25" dirty="0">
                <a:solidFill>
                  <a:srgbClr val="231F20"/>
                </a:solidFill>
                <a:latin typeface="Trebuchet MS"/>
                <a:cs typeface="Trebuchet MS"/>
              </a:rPr>
              <a:t>Hacienda</a:t>
            </a:r>
            <a:r>
              <a:rPr sz="800" i="1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i="1" spc="-30" dirty="0">
                <a:solidFill>
                  <a:srgbClr val="231F20"/>
                </a:solidFill>
                <a:latin typeface="Trebuchet MS"/>
                <a:cs typeface="Trebuchet MS"/>
              </a:rPr>
              <a:t>La</a:t>
            </a:r>
            <a:r>
              <a:rPr sz="800" i="1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i="1" spc="-50" dirty="0">
                <a:solidFill>
                  <a:srgbClr val="231F20"/>
                </a:solidFill>
                <a:latin typeface="Trebuchet MS"/>
                <a:cs typeface="Trebuchet MS"/>
              </a:rPr>
              <a:t>Puente</a:t>
            </a:r>
            <a:r>
              <a:rPr sz="800" i="1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i="1" spc="-50" dirty="0">
                <a:solidFill>
                  <a:srgbClr val="231F20"/>
                </a:solidFill>
                <a:latin typeface="Trebuchet MS"/>
                <a:cs typeface="Trebuchet MS"/>
              </a:rPr>
              <a:t>Unified</a:t>
            </a:r>
            <a:r>
              <a:rPr sz="800" i="1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i="1" spc="-25" dirty="0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sz="800" i="1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i="1" spc="-60" dirty="0">
                <a:solidFill>
                  <a:srgbClr val="231F20"/>
                </a:solidFill>
                <a:latin typeface="Trebuchet MS"/>
                <a:cs typeface="Trebuchet MS"/>
              </a:rPr>
              <a:t>District,</a:t>
            </a:r>
            <a:r>
              <a:rPr sz="800" i="1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i="1" spc="-25" dirty="0">
                <a:solidFill>
                  <a:srgbClr val="231F20"/>
                </a:solidFill>
                <a:latin typeface="Trebuchet MS"/>
                <a:cs typeface="Trebuchet MS"/>
              </a:rPr>
              <a:t>Hacienda</a:t>
            </a:r>
            <a:r>
              <a:rPr sz="800" i="1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i="1" spc="-50" dirty="0">
                <a:solidFill>
                  <a:srgbClr val="231F20"/>
                </a:solidFill>
                <a:latin typeface="Trebuchet MS"/>
                <a:cs typeface="Trebuchet MS"/>
              </a:rPr>
              <a:t>Heights,</a:t>
            </a:r>
            <a:r>
              <a:rPr sz="800" i="1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i="1" spc="-25" dirty="0">
                <a:solidFill>
                  <a:srgbClr val="231F20"/>
                </a:solidFill>
                <a:latin typeface="Trebuchet MS"/>
                <a:cs typeface="Trebuchet MS"/>
              </a:rPr>
              <a:t>CA</a:t>
            </a:r>
            <a:endParaRPr sz="800">
              <a:latin typeface="Trebuchet MS"/>
              <a:cs typeface="Trebuchet MS"/>
            </a:endParaRPr>
          </a:p>
          <a:p>
            <a:pPr marL="12700" marR="5080">
              <a:lnSpc>
                <a:spcPct val="107200"/>
              </a:lnSpc>
            </a:pPr>
            <a:r>
              <a:rPr sz="800" spc="-10" dirty="0">
                <a:solidFill>
                  <a:srgbClr val="231F20"/>
                </a:solidFill>
                <a:latin typeface="Trebuchet MS"/>
                <a:cs typeface="Trebuchet MS"/>
              </a:rPr>
              <a:t>Develop</a:t>
            </a:r>
            <a:r>
              <a:rPr sz="8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sz="8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Trebuchet MS"/>
                <a:cs typeface="Trebuchet MS"/>
              </a:rPr>
              <a:t>implement</a:t>
            </a:r>
            <a:r>
              <a:rPr sz="8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Trebuchet MS"/>
                <a:cs typeface="Trebuchet MS"/>
              </a:rPr>
              <a:t>lessons</a:t>
            </a:r>
            <a:r>
              <a:rPr sz="8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sz="8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15" dirty="0">
                <a:solidFill>
                  <a:srgbClr val="231F20"/>
                </a:solidFill>
                <a:latin typeface="Trebuchet MS"/>
                <a:cs typeface="Trebuchet MS"/>
              </a:rPr>
              <a:t>preschool</a:t>
            </a:r>
            <a:r>
              <a:rPr sz="8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Trebuchet MS"/>
                <a:cs typeface="Trebuchet MS"/>
              </a:rPr>
              <a:t>students.</a:t>
            </a:r>
            <a:r>
              <a:rPr sz="8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Trebuchet MS"/>
                <a:cs typeface="Trebuchet MS"/>
              </a:rPr>
              <a:t>Provide</a:t>
            </a:r>
            <a:r>
              <a:rPr sz="8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15" dirty="0">
                <a:solidFill>
                  <a:srgbClr val="231F20"/>
                </a:solidFill>
                <a:latin typeface="Trebuchet MS"/>
                <a:cs typeface="Trebuchet MS"/>
              </a:rPr>
              <a:t>snacks</a:t>
            </a:r>
            <a:r>
              <a:rPr sz="8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sz="8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15" dirty="0">
                <a:solidFill>
                  <a:srgbClr val="231F20"/>
                </a:solidFill>
                <a:latin typeface="Trebuchet MS"/>
                <a:cs typeface="Trebuchet MS"/>
              </a:rPr>
              <a:t>monitor </a:t>
            </a:r>
            <a:r>
              <a:rPr sz="8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Trebuchet MS"/>
                <a:cs typeface="Trebuchet MS"/>
              </a:rPr>
              <a:t>discipline.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Trebuchet MS"/>
                <a:cs typeface="Trebuchet MS"/>
              </a:rPr>
              <a:t>Supervise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Trebuchet MS"/>
                <a:cs typeface="Trebuchet MS"/>
              </a:rPr>
              <a:t>aides,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Trebuchet MS"/>
                <a:cs typeface="Trebuchet MS"/>
              </a:rPr>
              <a:t>assistants,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Trebuchet MS"/>
                <a:cs typeface="Trebuchet MS"/>
              </a:rPr>
              <a:t>practicum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Trebuchet MS"/>
                <a:cs typeface="Trebuchet MS"/>
              </a:rPr>
              <a:t>students.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32485" y="3923908"/>
            <a:ext cx="3797300" cy="54864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  <a:tabLst>
                <a:tab pos="3302000" algn="l"/>
              </a:tabLst>
            </a:pPr>
            <a:r>
              <a:rPr sz="800" b="1" spc="15" dirty="0">
                <a:solidFill>
                  <a:srgbClr val="231F20"/>
                </a:solidFill>
                <a:latin typeface="Century Gothic"/>
                <a:cs typeface="Century Gothic"/>
              </a:rPr>
              <a:t>P</a:t>
            </a:r>
            <a:r>
              <a:rPr sz="800" b="1" spc="-15" dirty="0">
                <a:solidFill>
                  <a:srgbClr val="231F20"/>
                </a:solidFill>
                <a:latin typeface="Century Gothic"/>
                <a:cs typeface="Century Gothic"/>
              </a:rPr>
              <a:t>re</a:t>
            </a:r>
            <a:r>
              <a:rPr sz="800" b="1" spc="5" dirty="0">
                <a:solidFill>
                  <a:srgbClr val="231F20"/>
                </a:solidFill>
                <a:latin typeface="Century Gothic"/>
                <a:cs typeface="Century Gothic"/>
              </a:rPr>
              <a:t>s</a:t>
            </a:r>
            <a:r>
              <a:rPr sz="800" b="1" spc="-145" dirty="0">
                <a:solidFill>
                  <a:srgbClr val="231F20"/>
                </a:solidFill>
                <a:latin typeface="Century Gothic"/>
                <a:cs typeface="Century Gothic"/>
              </a:rPr>
              <a:t>c</a:t>
            </a:r>
            <a:r>
              <a:rPr sz="800" b="1" spc="-5" dirty="0">
                <a:solidFill>
                  <a:srgbClr val="231F20"/>
                </a:solidFill>
                <a:latin typeface="Century Gothic"/>
                <a:cs typeface="Century Gothic"/>
              </a:rPr>
              <a:t>h</a:t>
            </a:r>
            <a:r>
              <a:rPr sz="800" b="1" spc="-45" dirty="0">
                <a:solidFill>
                  <a:srgbClr val="231F20"/>
                </a:solidFill>
                <a:latin typeface="Century Gothic"/>
                <a:cs typeface="Century Gothic"/>
              </a:rPr>
              <a:t>oo</a:t>
            </a:r>
            <a:r>
              <a:rPr sz="800" b="1" spc="25" dirty="0">
                <a:solidFill>
                  <a:srgbClr val="231F20"/>
                </a:solidFill>
                <a:latin typeface="Century Gothic"/>
                <a:cs typeface="Century Gothic"/>
              </a:rPr>
              <a:t>l</a:t>
            </a:r>
            <a:r>
              <a:rPr sz="800" b="1" spc="-6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800" b="1" spc="55" dirty="0">
                <a:solidFill>
                  <a:srgbClr val="231F20"/>
                </a:solidFill>
                <a:latin typeface="Century Gothic"/>
                <a:cs typeface="Century Gothic"/>
              </a:rPr>
              <a:t>T</a:t>
            </a:r>
            <a:r>
              <a:rPr sz="800" b="1" spc="-80" dirty="0">
                <a:solidFill>
                  <a:srgbClr val="231F20"/>
                </a:solidFill>
                <a:latin typeface="Century Gothic"/>
                <a:cs typeface="Century Gothic"/>
              </a:rPr>
              <a:t>e</a:t>
            </a:r>
            <a:r>
              <a:rPr sz="800" b="1" spc="-105" dirty="0">
                <a:solidFill>
                  <a:srgbClr val="231F20"/>
                </a:solidFill>
                <a:latin typeface="Century Gothic"/>
                <a:cs typeface="Century Gothic"/>
              </a:rPr>
              <a:t>a</a:t>
            </a:r>
            <a:r>
              <a:rPr sz="800" b="1" spc="-145" dirty="0">
                <a:solidFill>
                  <a:srgbClr val="231F20"/>
                </a:solidFill>
                <a:latin typeface="Century Gothic"/>
                <a:cs typeface="Century Gothic"/>
              </a:rPr>
              <a:t>c</a:t>
            </a:r>
            <a:r>
              <a:rPr sz="800" b="1" spc="-5" dirty="0">
                <a:solidFill>
                  <a:srgbClr val="231F20"/>
                </a:solidFill>
                <a:latin typeface="Century Gothic"/>
                <a:cs typeface="Century Gothic"/>
              </a:rPr>
              <a:t>h</a:t>
            </a:r>
            <a:r>
              <a:rPr sz="800" b="1" spc="-80" dirty="0">
                <a:solidFill>
                  <a:srgbClr val="231F20"/>
                </a:solidFill>
                <a:latin typeface="Century Gothic"/>
                <a:cs typeface="Century Gothic"/>
              </a:rPr>
              <a:t>e</a:t>
            </a:r>
            <a:r>
              <a:rPr sz="800" b="1" spc="45" dirty="0">
                <a:solidFill>
                  <a:srgbClr val="231F20"/>
                </a:solidFill>
                <a:latin typeface="Century Gothic"/>
                <a:cs typeface="Century Gothic"/>
              </a:rPr>
              <a:t>r</a:t>
            </a:r>
            <a:r>
              <a:rPr sz="800" b="1" dirty="0">
                <a:solidFill>
                  <a:srgbClr val="231F20"/>
                </a:solidFill>
                <a:latin typeface="Century Gothic"/>
                <a:cs typeface="Century Gothic"/>
              </a:rPr>
              <a:t>	</a:t>
            </a:r>
            <a:r>
              <a:rPr sz="800" spc="-15" dirty="0">
                <a:solidFill>
                  <a:srgbClr val="231F20"/>
                </a:solidFill>
                <a:latin typeface="Trebuchet MS"/>
                <a:cs typeface="Trebuchet MS"/>
              </a:rPr>
              <a:t>2</a:t>
            </a:r>
            <a:r>
              <a:rPr sz="800" spc="5" dirty="0">
                <a:solidFill>
                  <a:srgbClr val="231F20"/>
                </a:solidFill>
                <a:latin typeface="Trebuchet MS"/>
                <a:cs typeface="Trebuchet MS"/>
              </a:rPr>
              <a:t>0</a:t>
            </a:r>
            <a:r>
              <a:rPr sz="800" spc="-5" dirty="0">
                <a:solidFill>
                  <a:srgbClr val="231F20"/>
                </a:solidFill>
                <a:latin typeface="Trebuchet MS"/>
                <a:cs typeface="Trebuchet MS"/>
              </a:rPr>
              <a:t>0</a:t>
            </a:r>
            <a:r>
              <a:rPr sz="800" spc="-10" dirty="0">
                <a:solidFill>
                  <a:srgbClr val="231F20"/>
                </a:solidFill>
                <a:latin typeface="Trebuchet MS"/>
                <a:cs typeface="Trebuchet MS"/>
              </a:rPr>
              <a:t>9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50" dirty="0">
                <a:solidFill>
                  <a:srgbClr val="231F20"/>
                </a:solidFill>
                <a:latin typeface="Trebuchet MS"/>
                <a:cs typeface="Trebuchet MS"/>
              </a:rPr>
              <a:t>-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15" dirty="0">
                <a:solidFill>
                  <a:srgbClr val="231F20"/>
                </a:solidFill>
                <a:latin typeface="Trebuchet MS"/>
                <a:cs typeface="Trebuchet MS"/>
              </a:rPr>
              <a:t>2</a:t>
            </a:r>
            <a:r>
              <a:rPr sz="800" spc="-40" dirty="0">
                <a:solidFill>
                  <a:srgbClr val="231F20"/>
                </a:solidFill>
                <a:latin typeface="Trebuchet MS"/>
                <a:cs typeface="Trebuchet MS"/>
              </a:rPr>
              <a:t>0</a:t>
            </a:r>
            <a:r>
              <a:rPr sz="800" spc="-85" dirty="0">
                <a:solidFill>
                  <a:srgbClr val="231F20"/>
                </a:solidFill>
                <a:latin typeface="Trebuchet MS"/>
                <a:cs typeface="Trebuchet MS"/>
              </a:rPr>
              <a:t>1</a:t>
            </a:r>
            <a:r>
              <a:rPr sz="800" spc="-10" dirty="0">
                <a:solidFill>
                  <a:srgbClr val="231F20"/>
                </a:solidFill>
                <a:latin typeface="Trebuchet MS"/>
                <a:cs typeface="Trebuchet MS"/>
              </a:rPr>
              <a:t>1</a:t>
            </a:r>
            <a:endParaRPr sz="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800" i="1" spc="-45" dirty="0">
                <a:solidFill>
                  <a:srgbClr val="231F20"/>
                </a:solidFill>
                <a:latin typeface="Trebuchet MS"/>
                <a:cs typeface="Trebuchet MS"/>
              </a:rPr>
              <a:t>Family</a:t>
            </a:r>
            <a:r>
              <a:rPr sz="800" i="1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i="1" spc="-45" dirty="0">
                <a:solidFill>
                  <a:srgbClr val="231F20"/>
                </a:solidFill>
                <a:latin typeface="Trebuchet MS"/>
                <a:cs typeface="Trebuchet MS"/>
              </a:rPr>
              <a:t>Christian</a:t>
            </a:r>
            <a:r>
              <a:rPr sz="800" i="1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i="1" spc="-50" dirty="0">
                <a:solidFill>
                  <a:srgbClr val="231F20"/>
                </a:solidFill>
                <a:latin typeface="Trebuchet MS"/>
                <a:cs typeface="Trebuchet MS"/>
              </a:rPr>
              <a:t>Preschool,</a:t>
            </a:r>
            <a:r>
              <a:rPr sz="800" i="1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i="1" spc="-30" dirty="0">
                <a:solidFill>
                  <a:srgbClr val="231F20"/>
                </a:solidFill>
                <a:latin typeface="Trebuchet MS"/>
                <a:cs typeface="Trebuchet MS"/>
              </a:rPr>
              <a:t>Rowland</a:t>
            </a:r>
            <a:r>
              <a:rPr sz="800" i="1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i="1" spc="-50" dirty="0">
                <a:solidFill>
                  <a:srgbClr val="231F20"/>
                </a:solidFill>
                <a:latin typeface="Trebuchet MS"/>
                <a:cs typeface="Trebuchet MS"/>
              </a:rPr>
              <a:t>Heights,</a:t>
            </a:r>
            <a:r>
              <a:rPr sz="800" i="1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i="1" spc="-25" dirty="0">
                <a:solidFill>
                  <a:srgbClr val="231F20"/>
                </a:solidFill>
                <a:latin typeface="Trebuchet MS"/>
                <a:cs typeface="Trebuchet MS"/>
              </a:rPr>
              <a:t>CA</a:t>
            </a:r>
            <a:endParaRPr sz="800">
              <a:latin typeface="Trebuchet MS"/>
              <a:cs typeface="Trebuchet MS"/>
            </a:endParaRPr>
          </a:p>
          <a:p>
            <a:pPr marL="12700" marR="389890">
              <a:lnSpc>
                <a:spcPct val="107200"/>
              </a:lnSpc>
            </a:pPr>
            <a:r>
              <a:rPr sz="800" spc="-15" dirty="0">
                <a:solidFill>
                  <a:srgbClr val="231F20"/>
                </a:solidFill>
                <a:latin typeface="Trebuchet MS"/>
                <a:cs typeface="Trebuchet MS"/>
              </a:rPr>
              <a:t>Planned</a:t>
            </a:r>
            <a:r>
              <a:rPr sz="8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sz="8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Trebuchet MS"/>
                <a:cs typeface="Trebuchet MS"/>
              </a:rPr>
              <a:t>implemented</a:t>
            </a:r>
            <a:r>
              <a:rPr sz="8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Trebuchet MS"/>
                <a:cs typeface="Trebuchet MS"/>
              </a:rPr>
              <a:t>curriculum</a:t>
            </a:r>
            <a:r>
              <a:rPr sz="8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sz="8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Trebuchet MS"/>
                <a:cs typeface="Trebuchet MS"/>
              </a:rPr>
              <a:t>children</a:t>
            </a:r>
            <a:r>
              <a:rPr sz="8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Trebuchet MS"/>
                <a:cs typeface="Trebuchet MS"/>
              </a:rPr>
              <a:t>ages</a:t>
            </a:r>
            <a:r>
              <a:rPr sz="8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50" dirty="0">
                <a:solidFill>
                  <a:srgbClr val="231F20"/>
                </a:solidFill>
                <a:latin typeface="Trebuchet MS"/>
                <a:cs typeface="Trebuchet MS"/>
              </a:rPr>
              <a:t>3-5.</a:t>
            </a:r>
            <a:r>
              <a:rPr sz="8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Trebuchet MS"/>
                <a:cs typeface="Trebuchet MS"/>
              </a:rPr>
              <a:t>Led</a:t>
            </a:r>
            <a:r>
              <a:rPr sz="8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Trebuchet MS"/>
                <a:cs typeface="Trebuchet MS"/>
              </a:rPr>
              <a:t>parent-teacher </a:t>
            </a:r>
            <a:r>
              <a:rPr sz="800" spc="-2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Trebuchet MS"/>
                <a:cs typeface="Trebuchet MS"/>
              </a:rPr>
              <a:t>conferences.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32485" y="4577214"/>
            <a:ext cx="3797935" cy="54864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  <a:tabLst>
                <a:tab pos="3287395" algn="l"/>
              </a:tabLst>
            </a:pPr>
            <a:r>
              <a:rPr sz="800" b="1" spc="20" dirty="0">
                <a:solidFill>
                  <a:srgbClr val="231F20"/>
                </a:solidFill>
                <a:latin typeface="Century Gothic"/>
                <a:cs typeface="Century Gothic"/>
              </a:rPr>
              <a:t>S</a:t>
            </a:r>
            <a:r>
              <a:rPr sz="800" b="1" spc="-5" dirty="0">
                <a:solidFill>
                  <a:srgbClr val="231F20"/>
                </a:solidFill>
                <a:latin typeface="Century Gothic"/>
                <a:cs typeface="Century Gothic"/>
              </a:rPr>
              <a:t>u</a:t>
            </a:r>
            <a:r>
              <a:rPr sz="800" b="1" spc="-45" dirty="0">
                <a:solidFill>
                  <a:srgbClr val="231F20"/>
                </a:solidFill>
                <a:latin typeface="Century Gothic"/>
                <a:cs typeface="Century Gothic"/>
              </a:rPr>
              <a:t>b</a:t>
            </a:r>
            <a:r>
              <a:rPr sz="800" b="1" spc="5" dirty="0">
                <a:solidFill>
                  <a:srgbClr val="231F20"/>
                </a:solidFill>
                <a:latin typeface="Century Gothic"/>
                <a:cs typeface="Century Gothic"/>
              </a:rPr>
              <a:t>s</a:t>
            </a:r>
            <a:r>
              <a:rPr sz="800" b="1" spc="65" dirty="0">
                <a:solidFill>
                  <a:srgbClr val="231F20"/>
                </a:solidFill>
                <a:latin typeface="Century Gothic"/>
                <a:cs typeface="Century Gothic"/>
              </a:rPr>
              <a:t>t</a:t>
            </a:r>
            <a:r>
              <a:rPr sz="800" b="1" spc="35" dirty="0">
                <a:solidFill>
                  <a:srgbClr val="231F20"/>
                </a:solidFill>
                <a:latin typeface="Century Gothic"/>
                <a:cs typeface="Century Gothic"/>
              </a:rPr>
              <a:t>i</a:t>
            </a:r>
            <a:r>
              <a:rPr sz="800" b="1" spc="60" dirty="0">
                <a:solidFill>
                  <a:srgbClr val="231F20"/>
                </a:solidFill>
                <a:latin typeface="Century Gothic"/>
                <a:cs typeface="Century Gothic"/>
              </a:rPr>
              <a:t>t</a:t>
            </a:r>
            <a:r>
              <a:rPr sz="800" b="1" spc="-5" dirty="0">
                <a:solidFill>
                  <a:srgbClr val="231F20"/>
                </a:solidFill>
                <a:latin typeface="Century Gothic"/>
                <a:cs typeface="Century Gothic"/>
              </a:rPr>
              <a:t>u</a:t>
            </a:r>
            <a:r>
              <a:rPr sz="800" b="1" spc="60" dirty="0">
                <a:solidFill>
                  <a:srgbClr val="231F20"/>
                </a:solidFill>
                <a:latin typeface="Century Gothic"/>
                <a:cs typeface="Century Gothic"/>
              </a:rPr>
              <a:t>t</a:t>
            </a:r>
            <a:r>
              <a:rPr sz="800" b="1" spc="-90" dirty="0">
                <a:solidFill>
                  <a:srgbClr val="231F20"/>
                </a:solidFill>
                <a:latin typeface="Century Gothic"/>
                <a:cs typeface="Century Gothic"/>
              </a:rPr>
              <a:t>e</a:t>
            </a:r>
            <a:r>
              <a:rPr sz="800" b="1" spc="-6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800" b="1" spc="15" dirty="0">
                <a:solidFill>
                  <a:srgbClr val="231F20"/>
                </a:solidFill>
                <a:latin typeface="Century Gothic"/>
                <a:cs typeface="Century Gothic"/>
              </a:rPr>
              <a:t>P</a:t>
            </a:r>
            <a:r>
              <a:rPr sz="800" b="1" spc="-15" dirty="0">
                <a:solidFill>
                  <a:srgbClr val="231F20"/>
                </a:solidFill>
                <a:latin typeface="Century Gothic"/>
                <a:cs typeface="Century Gothic"/>
              </a:rPr>
              <a:t>re</a:t>
            </a:r>
            <a:r>
              <a:rPr sz="800" b="1" spc="5" dirty="0">
                <a:solidFill>
                  <a:srgbClr val="231F20"/>
                </a:solidFill>
                <a:latin typeface="Century Gothic"/>
                <a:cs typeface="Century Gothic"/>
              </a:rPr>
              <a:t>s</a:t>
            </a:r>
            <a:r>
              <a:rPr sz="800" b="1" spc="-145" dirty="0">
                <a:solidFill>
                  <a:srgbClr val="231F20"/>
                </a:solidFill>
                <a:latin typeface="Century Gothic"/>
                <a:cs typeface="Century Gothic"/>
              </a:rPr>
              <a:t>c</a:t>
            </a:r>
            <a:r>
              <a:rPr sz="800" b="1" spc="-5" dirty="0">
                <a:solidFill>
                  <a:srgbClr val="231F20"/>
                </a:solidFill>
                <a:latin typeface="Century Gothic"/>
                <a:cs typeface="Century Gothic"/>
              </a:rPr>
              <a:t>h</a:t>
            </a:r>
            <a:r>
              <a:rPr sz="800" b="1" spc="-45" dirty="0">
                <a:solidFill>
                  <a:srgbClr val="231F20"/>
                </a:solidFill>
                <a:latin typeface="Century Gothic"/>
                <a:cs typeface="Century Gothic"/>
              </a:rPr>
              <a:t>oo</a:t>
            </a:r>
            <a:r>
              <a:rPr sz="800" b="1" spc="25" dirty="0">
                <a:solidFill>
                  <a:srgbClr val="231F20"/>
                </a:solidFill>
                <a:latin typeface="Century Gothic"/>
                <a:cs typeface="Century Gothic"/>
              </a:rPr>
              <a:t>l</a:t>
            </a:r>
            <a:r>
              <a:rPr sz="800" b="1" spc="-6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800" b="1" spc="55" dirty="0">
                <a:solidFill>
                  <a:srgbClr val="231F20"/>
                </a:solidFill>
                <a:latin typeface="Century Gothic"/>
                <a:cs typeface="Century Gothic"/>
              </a:rPr>
              <a:t>T</a:t>
            </a:r>
            <a:r>
              <a:rPr sz="800" b="1" spc="-80" dirty="0">
                <a:solidFill>
                  <a:srgbClr val="231F20"/>
                </a:solidFill>
                <a:latin typeface="Century Gothic"/>
                <a:cs typeface="Century Gothic"/>
              </a:rPr>
              <a:t>e</a:t>
            </a:r>
            <a:r>
              <a:rPr sz="800" b="1" spc="-100" dirty="0">
                <a:solidFill>
                  <a:srgbClr val="231F20"/>
                </a:solidFill>
                <a:latin typeface="Century Gothic"/>
                <a:cs typeface="Century Gothic"/>
              </a:rPr>
              <a:t>a</a:t>
            </a:r>
            <a:r>
              <a:rPr sz="800" b="1" spc="-145" dirty="0">
                <a:solidFill>
                  <a:srgbClr val="231F20"/>
                </a:solidFill>
                <a:latin typeface="Century Gothic"/>
                <a:cs typeface="Century Gothic"/>
              </a:rPr>
              <a:t>c</a:t>
            </a:r>
            <a:r>
              <a:rPr sz="800" b="1" spc="-5" dirty="0">
                <a:solidFill>
                  <a:srgbClr val="231F20"/>
                </a:solidFill>
                <a:latin typeface="Century Gothic"/>
                <a:cs typeface="Century Gothic"/>
              </a:rPr>
              <a:t>h</a:t>
            </a:r>
            <a:r>
              <a:rPr sz="800" b="1" spc="-80" dirty="0">
                <a:solidFill>
                  <a:srgbClr val="231F20"/>
                </a:solidFill>
                <a:latin typeface="Century Gothic"/>
                <a:cs typeface="Century Gothic"/>
              </a:rPr>
              <a:t>e</a:t>
            </a:r>
            <a:r>
              <a:rPr sz="800" b="1" spc="45" dirty="0">
                <a:solidFill>
                  <a:srgbClr val="231F20"/>
                </a:solidFill>
                <a:latin typeface="Century Gothic"/>
                <a:cs typeface="Century Gothic"/>
              </a:rPr>
              <a:t>r</a:t>
            </a:r>
            <a:r>
              <a:rPr sz="800" b="1" dirty="0">
                <a:solidFill>
                  <a:srgbClr val="231F20"/>
                </a:solidFill>
                <a:latin typeface="Century Gothic"/>
                <a:cs typeface="Century Gothic"/>
              </a:rPr>
              <a:t>	</a:t>
            </a:r>
            <a:r>
              <a:rPr sz="800" spc="-15" dirty="0">
                <a:solidFill>
                  <a:srgbClr val="231F20"/>
                </a:solidFill>
                <a:latin typeface="Trebuchet MS"/>
                <a:cs typeface="Trebuchet MS"/>
              </a:rPr>
              <a:t>2</a:t>
            </a:r>
            <a:r>
              <a:rPr sz="800" spc="5" dirty="0">
                <a:solidFill>
                  <a:srgbClr val="231F20"/>
                </a:solidFill>
                <a:latin typeface="Trebuchet MS"/>
                <a:cs typeface="Trebuchet MS"/>
              </a:rPr>
              <a:t>0</a:t>
            </a:r>
            <a:r>
              <a:rPr sz="800" spc="-10" dirty="0">
                <a:solidFill>
                  <a:srgbClr val="231F20"/>
                </a:solidFill>
                <a:latin typeface="Trebuchet MS"/>
                <a:cs typeface="Trebuchet MS"/>
              </a:rPr>
              <a:t>05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50" dirty="0">
                <a:solidFill>
                  <a:srgbClr val="231F20"/>
                </a:solidFill>
                <a:latin typeface="Trebuchet MS"/>
                <a:cs typeface="Trebuchet MS"/>
              </a:rPr>
              <a:t>-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15" dirty="0">
                <a:solidFill>
                  <a:srgbClr val="231F20"/>
                </a:solidFill>
                <a:latin typeface="Trebuchet MS"/>
                <a:cs typeface="Trebuchet MS"/>
              </a:rPr>
              <a:t>2</a:t>
            </a:r>
            <a:r>
              <a:rPr sz="800" spc="5" dirty="0">
                <a:solidFill>
                  <a:srgbClr val="231F20"/>
                </a:solidFill>
                <a:latin typeface="Trebuchet MS"/>
                <a:cs typeface="Trebuchet MS"/>
              </a:rPr>
              <a:t>0</a:t>
            </a:r>
            <a:r>
              <a:rPr sz="800" spc="-5" dirty="0">
                <a:solidFill>
                  <a:srgbClr val="231F20"/>
                </a:solidFill>
                <a:latin typeface="Trebuchet MS"/>
                <a:cs typeface="Trebuchet MS"/>
              </a:rPr>
              <a:t>0</a:t>
            </a:r>
            <a:r>
              <a:rPr sz="800" spc="-10" dirty="0">
                <a:solidFill>
                  <a:srgbClr val="231F20"/>
                </a:solidFill>
                <a:latin typeface="Trebuchet MS"/>
                <a:cs typeface="Trebuchet MS"/>
              </a:rPr>
              <a:t>9</a:t>
            </a:r>
            <a:endParaRPr sz="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800" i="1" spc="-60" dirty="0">
                <a:solidFill>
                  <a:srgbClr val="231F20"/>
                </a:solidFill>
                <a:latin typeface="Trebuchet MS"/>
                <a:cs typeface="Trebuchet MS"/>
              </a:rPr>
              <a:t>E</a:t>
            </a:r>
            <a:r>
              <a:rPr sz="800" i="1" dirty="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sz="800" i="1" spc="-80" dirty="0">
                <a:solidFill>
                  <a:srgbClr val="231F20"/>
                </a:solidFill>
                <a:latin typeface="Trebuchet MS"/>
                <a:cs typeface="Trebuchet MS"/>
              </a:rPr>
              <a:t>r</a:t>
            </a:r>
            <a:r>
              <a:rPr sz="800" i="1" spc="-70" dirty="0">
                <a:solidFill>
                  <a:srgbClr val="231F20"/>
                </a:solidFill>
                <a:latin typeface="Trebuchet MS"/>
                <a:cs typeface="Trebuchet MS"/>
              </a:rPr>
              <a:t>l</a:t>
            </a:r>
            <a:r>
              <a:rPr sz="800" i="1" spc="-45" dirty="0">
                <a:solidFill>
                  <a:srgbClr val="231F20"/>
                </a:solidFill>
                <a:latin typeface="Trebuchet MS"/>
                <a:cs typeface="Trebuchet MS"/>
              </a:rPr>
              <a:t>y</a:t>
            </a:r>
            <a:r>
              <a:rPr sz="800" i="1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i="1" spc="-60" dirty="0">
                <a:solidFill>
                  <a:srgbClr val="231F20"/>
                </a:solidFill>
                <a:latin typeface="Trebuchet MS"/>
                <a:cs typeface="Trebuchet MS"/>
              </a:rPr>
              <a:t>L</a:t>
            </a:r>
            <a:r>
              <a:rPr sz="800" i="1" spc="-65" dirty="0">
                <a:solidFill>
                  <a:srgbClr val="231F20"/>
                </a:solidFill>
                <a:latin typeface="Trebuchet MS"/>
                <a:cs typeface="Trebuchet MS"/>
              </a:rPr>
              <a:t>e</a:t>
            </a:r>
            <a:r>
              <a:rPr sz="800" i="1" dirty="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sz="800" i="1" spc="-80" dirty="0">
                <a:solidFill>
                  <a:srgbClr val="231F20"/>
                </a:solidFill>
                <a:latin typeface="Trebuchet MS"/>
                <a:cs typeface="Trebuchet MS"/>
              </a:rPr>
              <a:t>r</a:t>
            </a:r>
            <a:r>
              <a:rPr sz="800" i="1" spc="-10" dirty="0">
                <a:solidFill>
                  <a:srgbClr val="231F20"/>
                </a:solidFill>
                <a:latin typeface="Trebuchet MS"/>
                <a:cs typeface="Trebuchet MS"/>
              </a:rPr>
              <a:t>n</a:t>
            </a:r>
            <a:r>
              <a:rPr sz="800" i="1" spc="-60" dirty="0">
                <a:solidFill>
                  <a:srgbClr val="231F20"/>
                </a:solidFill>
                <a:latin typeface="Trebuchet MS"/>
                <a:cs typeface="Trebuchet MS"/>
              </a:rPr>
              <a:t>i</a:t>
            </a:r>
            <a:r>
              <a:rPr sz="800" i="1" spc="-10" dirty="0">
                <a:solidFill>
                  <a:srgbClr val="231F20"/>
                </a:solidFill>
                <a:latin typeface="Trebuchet MS"/>
                <a:cs typeface="Trebuchet MS"/>
              </a:rPr>
              <a:t>n</a:t>
            </a:r>
            <a:r>
              <a:rPr sz="800" i="1" spc="15" dirty="0">
                <a:solidFill>
                  <a:srgbClr val="231F20"/>
                </a:solidFill>
                <a:latin typeface="Trebuchet MS"/>
                <a:cs typeface="Trebuchet MS"/>
              </a:rPr>
              <a:t>g</a:t>
            </a:r>
            <a:r>
              <a:rPr sz="800" i="1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i="1" spc="-45" dirty="0">
                <a:solidFill>
                  <a:srgbClr val="231F20"/>
                </a:solidFill>
                <a:latin typeface="Trebuchet MS"/>
                <a:cs typeface="Trebuchet MS"/>
              </a:rPr>
              <a:t>C</a:t>
            </a:r>
            <a:r>
              <a:rPr sz="800" i="1" spc="-65" dirty="0">
                <a:solidFill>
                  <a:srgbClr val="231F20"/>
                </a:solidFill>
                <a:latin typeface="Trebuchet MS"/>
                <a:cs typeface="Trebuchet MS"/>
              </a:rPr>
              <a:t>e</a:t>
            </a:r>
            <a:r>
              <a:rPr sz="800" i="1" spc="-15" dirty="0">
                <a:solidFill>
                  <a:srgbClr val="231F20"/>
                </a:solidFill>
                <a:latin typeface="Trebuchet MS"/>
                <a:cs typeface="Trebuchet MS"/>
              </a:rPr>
              <a:t>n</a:t>
            </a:r>
            <a:r>
              <a:rPr sz="800" i="1" spc="-95" dirty="0">
                <a:solidFill>
                  <a:srgbClr val="231F20"/>
                </a:solidFill>
                <a:latin typeface="Trebuchet MS"/>
                <a:cs typeface="Trebuchet MS"/>
              </a:rPr>
              <a:t>t</a:t>
            </a:r>
            <a:r>
              <a:rPr sz="800" i="1" spc="-65" dirty="0">
                <a:solidFill>
                  <a:srgbClr val="231F20"/>
                </a:solidFill>
                <a:latin typeface="Trebuchet MS"/>
                <a:cs typeface="Trebuchet MS"/>
              </a:rPr>
              <a:t>e</a:t>
            </a:r>
            <a:r>
              <a:rPr sz="800" i="1" spc="-110" dirty="0">
                <a:solidFill>
                  <a:srgbClr val="231F20"/>
                </a:solidFill>
                <a:latin typeface="Trebuchet MS"/>
                <a:cs typeface="Trebuchet MS"/>
              </a:rPr>
              <a:t>r</a:t>
            </a:r>
            <a:r>
              <a:rPr sz="800" i="1" spc="-125" dirty="0">
                <a:solidFill>
                  <a:srgbClr val="231F20"/>
                </a:solidFill>
                <a:latin typeface="Trebuchet MS"/>
                <a:cs typeface="Trebuchet MS"/>
              </a:rPr>
              <a:t>,</a:t>
            </a:r>
            <a:r>
              <a:rPr sz="800" i="1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i="1" spc="-55" dirty="0">
                <a:solidFill>
                  <a:srgbClr val="231F20"/>
                </a:solidFill>
                <a:latin typeface="Trebuchet MS"/>
                <a:cs typeface="Trebuchet MS"/>
              </a:rPr>
              <a:t>L</a:t>
            </a:r>
            <a:r>
              <a:rPr sz="800" i="1" spc="-5" dirty="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sz="800" i="1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i="1" spc="-20" dirty="0">
                <a:solidFill>
                  <a:srgbClr val="231F20"/>
                </a:solidFill>
                <a:latin typeface="Trebuchet MS"/>
                <a:cs typeface="Trebuchet MS"/>
              </a:rPr>
              <a:t>H</a:t>
            </a:r>
            <a:r>
              <a:rPr sz="800" i="1" dirty="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sz="800" i="1" spc="-25" dirty="0">
                <a:solidFill>
                  <a:srgbClr val="231F20"/>
                </a:solidFill>
                <a:latin typeface="Trebuchet MS"/>
                <a:cs typeface="Trebuchet MS"/>
              </a:rPr>
              <a:t>b</a:t>
            </a:r>
            <a:r>
              <a:rPr sz="800" i="1" spc="-90" dirty="0">
                <a:solidFill>
                  <a:srgbClr val="231F20"/>
                </a:solidFill>
                <a:latin typeface="Trebuchet MS"/>
                <a:cs typeface="Trebuchet MS"/>
              </a:rPr>
              <a:t>r</a:t>
            </a:r>
            <a:r>
              <a:rPr sz="800" i="1" dirty="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sz="800" i="1" spc="-125" dirty="0">
                <a:solidFill>
                  <a:srgbClr val="231F20"/>
                </a:solidFill>
                <a:latin typeface="Trebuchet MS"/>
                <a:cs typeface="Trebuchet MS"/>
              </a:rPr>
              <a:t>,</a:t>
            </a:r>
            <a:r>
              <a:rPr sz="800" i="1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i="1" spc="-15" dirty="0">
                <a:solidFill>
                  <a:srgbClr val="231F20"/>
                </a:solidFill>
                <a:latin typeface="Trebuchet MS"/>
                <a:cs typeface="Trebuchet MS"/>
              </a:rPr>
              <a:t>C</a:t>
            </a:r>
            <a:r>
              <a:rPr sz="800" i="1" spc="-35" dirty="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endParaRPr sz="800">
              <a:latin typeface="Trebuchet MS"/>
              <a:cs typeface="Trebuchet MS"/>
            </a:endParaRPr>
          </a:p>
          <a:p>
            <a:pPr marL="12700" marR="344170">
              <a:lnSpc>
                <a:spcPct val="107200"/>
              </a:lnSpc>
            </a:pPr>
            <a:r>
              <a:rPr sz="800" spc="-20" dirty="0">
                <a:solidFill>
                  <a:srgbClr val="231F20"/>
                </a:solidFill>
                <a:latin typeface="Trebuchet MS"/>
                <a:cs typeface="Trebuchet MS"/>
              </a:rPr>
              <a:t>Performed</a:t>
            </a:r>
            <a:r>
              <a:rPr sz="8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Trebuchet MS"/>
                <a:cs typeface="Trebuchet MS"/>
              </a:rPr>
              <a:t>observations,</a:t>
            </a:r>
            <a:r>
              <a:rPr sz="8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Trebuchet MS"/>
                <a:cs typeface="Trebuchet MS"/>
              </a:rPr>
              <a:t>kept</a:t>
            </a:r>
            <a:r>
              <a:rPr sz="8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Trebuchet MS"/>
                <a:cs typeface="Trebuchet MS"/>
              </a:rPr>
              <a:t>progress</a:t>
            </a:r>
            <a:r>
              <a:rPr sz="8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Trebuchet MS"/>
                <a:cs typeface="Trebuchet MS"/>
              </a:rPr>
              <a:t>notes,</a:t>
            </a:r>
            <a:r>
              <a:rPr sz="8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15" dirty="0">
                <a:solidFill>
                  <a:srgbClr val="231F20"/>
                </a:solidFill>
                <a:latin typeface="Trebuchet MS"/>
                <a:cs typeface="Trebuchet MS"/>
              </a:rPr>
              <a:t>conducted</a:t>
            </a:r>
            <a:r>
              <a:rPr sz="8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Trebuchet MS"/>
                <a:cs typeface="Trebuchet MS"/>
              </a:rPr>
              <a:t>evaluations,</a:t>
            </a:r>
            <a:r>
              <a:rPr sz="8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sz="8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15" dirty="0">
                <a:solidFill>
                  <a:srgbClr val="231F20"/>
                </a:solidFill>
                <a:latin typeface="Trebuchet MS"/>
                <a:cs typeface="Trebuchet MS"/>
              </a:rPr>
              <a:t>made </a:t>
            </a:r>
            <a:r>
              <a:rPr sz="8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Trebuchet MS"/>
                <a:cs typeface="Trebuchet MS"/>
              </a:rPr>
              <a:t>appropriate</a:t>
            </a:r>
            <a:r>
              <a:rPr sz="8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50" dirty="0">
                <a:solidFill>
                  <a:srgbClr val="231F20"/>
                </a:solidFill>
                <a:latin typeface="Trebuchet MS"/>
                <a:cs typeface="Trebuchet MS"/>
              </a:rPr>
              <a:t>referrals.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32485" y="5230521"/>
            <a:ext cx="3797935" cy="67881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  <a:tabLst>
                <a:tab pos="3286125" algn="l"/>
              </a:tabLst>
            </a:pPr>
            <a:r>
              <a:rPr sz="800" b="1" spc="-145" dirty="0">
                <a:solidFill>
                  <a:srgbClr val="231F20"/>
                </a:solidFill>
                <a:latin typeface="Century Gothic"/>
                <a:cs typeface="Century Gothic"/>
              </a:rPr>
              <a:t>C</a:t>
            </a:r>
            <a:r>
              <a:rPr sz="800" b="1" spc="35" dirty="0">
                <a:solidFill>
                  <a:srgbClr val="231F20"/>
                </a:solidFill>
                <a:latin typeface="Century Gothic"/>
                <a:cs typeface="Century Gothic"/>
              </a:rPr>
              <a:t>l</a:t>
            </a:r>
            <a:r>
              <a:rPr sz="800" b="1" spc="-80" dirty="0">
                <a:solidFill>
                  <a:srgbClr val="231F20"/>
                </a:solidFill>
                <a:latin typeface="Century Gothic"/>
                <a:cs typeface="Century Gothic"/>
              </a:rPr>
              <a:t>e</a:t>
            </a:r>
            <a:r>
              <a:rPr sz="800" b="1" spc="50" dirty="0">
                <a:solidFill>
                  <a:srgbClr val="231F20"/>
                </a:solidFill>
                <a:latin typeface="Century Gothic"/>
                <a:cs typeface="Century Gothic"/>
              </a:rPr>
              <a:t>r</a:t>
            </a:r>
            <a:r>
              <a:rPr sz="800" b="1" spc="-5" dirty="0">
                <a:solidFill>
                  <a:srgbClr val="231F20"/>
                </a:solidFill>
                <a:latin typeface="Century Gothic"/>
                <a:cs typeface="Century Gothic"/>
              </a:rPr>
              <a:t>k</a:t>
            </a:r>
            <a:r>
              <a:rPr sz="800" b="1" spc="-95" dirty="0">
                <a:solidFill>
                  <a:srgbClr val="231F20"/>
                </a:solidFill>
                <a:latin typeface="Century Gothic"/>
                <a:cs typeface="Century Gothic"/>
              </a:rPr>
              <a:t>/</a:t>
            </a:r>
            <a:r>
              <a:rPr sz="800" b="1" spc="15" dirty="0">
                <a:solidFill>
                  <a:srgbClr val="231F20"/>
                </a:solidFill>
                <a:latin typeface="Century Gothic"/>
                <a:cs typeface="Century Gothic"/>
              </a:rPr>
              <a:t>H</a:t>
            </a:r>
            <a:r>
              <a:rPr sz="800" b="1" spc="-80" dirty="0">
                <a:solidFill>
                  <a:srgbClr val="231F20"/>
                </a:solidFill>
                <a:latin typeface="Century Gothic"/>
                <a:cs typeface="Century Gothic"/>
              </a:rPr>
              <a:t>e</a:t>
            </a:r>
            <a:r>
              <a:rPr sz="800" b="1" spc="-30" dirty="0">
                <a:solidFill>
                  <a:srgbClr val="231F20"/>
                </a:solidFill>
                <a:latin typeface="Century Gothic"/>
                <a:cs typeface="Century Gothic"/>
              </a:rPr>
              <a:t>al</a:t>
            </a:r>
            <a:r>
              <a:rPr sz="800" b="1" spc="65" dirty="0">
                <a:solidFill>
                  <a:srgbClr val="231F20"/>
                </a:solidFill>
                <a:latin typeface="Century Gothic"/>
                <a:cs typeface="Century Gothic"/>
              </a:rPr>
              <a:t>t</a:t>
            </a:r>
            <a:r>
              <a:rPr sz="800" b="1" spc="-15" dirty="0">
                <a:solidFill>
                  <a:srgbClr val="231F20"/>
                </a:solidFill>
                <a:latin typeface="Century Gothic"/>
                <a:cs typeface="Century Gothic"/>
              </a:rPr>
              <a:t>h</a:t>
            </a:r>
            <a:r>
              <a:rPr sz="800" b="1" spc="-6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800" b="1" spc="-55" dirty="0">
                <a:solidFill>
                  <a:srgbClr val="231F20"/>
                </a:solidFill>
                <a:latin typeface="Century Gothic"/>
                <a:cs typeface="Century Gothic"/>
              </a:rPr>
              <a:t>A</a:t>
            </a:r>
            <a:r>
              <a:rPr sz="800" b="1" dirty="0">
                <a:solidFill>
                  <a:srgbClr val="231F20"/>
                </a:solidFill>
                <a:latin typeface="Century Gothic"/>
                <a:cs typeface="Century Gothic"/>
              </a:rPr>
              <a:t>s</a:t>
            </a:r>
            <a:r>
              <a:rPr sz="800" b="1" spc="5" dirty="0">
                <a:solidFill>
                  <a:srgbClr val="231F20"/>
                </a:solidFill>
                <a:latin typeface="Century Gothic"/>
                <a:cs typeface="Century Gothic"/>
              </a:rPr>
              <a:t>s</a:t>
            </a:r>
            <a:r>
              <a:rPr sz="800" b="1" spc="35" dirty="0">
                <a:solidFill>
                  <a:srgbClr val="231F20"/>
                </a:solidFill>
                <a:latin typeface="Century Gothic"/>
                <a:cs typeface="Century Gothic"/>
              </a:rPr>
              <a:t>ist</a:t>
            </a:r>
            <a:r>
              <a:rPr sz="800" b="1" spc="-55" dirty="0">
                <a:solidFill>
                  <a:srgbClr val="231F20"/>
                </a:solidFill>
                <a:latin typeface="Century Gothic"/>
                <a:cs typeface="Century Gothic"/>
              </a:rPr>
              <a:t>an</a:t>
            </a:r>
            <a:r>
              <a:rPr sz="800" b="1" spc="50" dirty="0">
                <a:solidFill>
                  <a:srgbClr val="231F20"/>
                </a:solidFill>
                <a:latin typeface="Century Gothic"/>
                <a:cs typeface="Century Gothic"/>
              </a:rPr>
              <a:t>t</a:t>
            </a:r>
            <a:r>
              <a:rPr sz="800" b="1" dirty="0">
                <a:solidFill>
                  <a:srgbClr val="231F20"/>
                </a:solidFill>
                <a:latin typeface="Century Gothic"/>
                <a:cs typeface="Century Gothic"/>
              </a:rPr>
              <a:t>	</a:t>
            </a:r>
            <a:r>
              <a:rPr sz="800" spc="-15" dirty="0">
                <a:solidFill>
                  <a:srgbClr val="231F20"/>
                </a:solidFill>
                <a:latin typeface="Trebuchet MS"/>
                <a:cs typeface="Trebuchet MS"/>
              </a:rPr>
              <a:t>2</a:t>
            </a:r>
            <a:r>
              <a:rPr sz="800" spc="5" dirty="0">
                <a:solidFill>
                  <a:srgbClr val="231F20"/>
                </a:solidFill>
                <a:latin typeface="Trebuchet MS"/>
                <a:cs typeface="Trebuchet MS"/>
              </a:rPr>
              <a:t>00</a:t>
            </a:r>
            <a:r>
              <a:rPr sz="800" spc="-10" dirty="0">
                <a:solidFill>
                  <a:srgbClr val="231F20"/>
                </a:solidFill>
                <a:latin typeface="Trebuchet MS"/>
                <a:cs typeface="Trebuchet MS"/>
              </a:rPr>
              <a:t>0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50" dirty="0">
                <a:solidFill>
                  <a:srgbClr val="231F20"/>
                </a:solidFill>
                <a:latin typeface="Trebuchet MS"/>
                <a:cs typeface="Trebuchet MS"/>
              </a:rPr>
              <a:t>-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15" dirty="0">
                <a:solidFill>
                  <a:srgbClr val="231F20"/>
                </a:solidFill>
                <a:latin typeface="Trebuchet MS"/>
                <a:cs typeface="Trebuchet MS"/>
              </a:rPr>
              <a:t>2</a:t>
            </a:r>
            <a:r>
              <a:rPr sz="800" spc="5" dirty="0">
                <a:solidFill>
                  <a:srgbClr val="231F20"/>
                </a:solidFill>
                <a:latin typeface="Trebuchet MS"/>
                <a:cs typeface="Trebuchet MS"/>
              </a:rPr>
              <a:t>0</a:t>
            </a:r>
            <a:r>
              <a:rPr sz="800" spc="-10" dirty="0">
                <a:solidFill>
                  <a:srgbClr val="231F20"/>
                </a:solidFill>
                <a:latin typeface="Trebuchet MS"/>
                <a:cs typeface="Trebuchet MS"/>
              </a:rPr>
              <a:t>05</a:t>
            </a:r>
            <a:endParaRPr sz="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800" i="1" spc="-40" dirty="0">
                <a:solidFill>
                  <a:srgbClr val="231F20"/>
                </a:solidFill>
                <a:latin typeface="Trebuchet MS"/>
                <a:cs typeface="Trebuchet MS"/>
              </a:rPr>
              <a:t>Montebello</a:t>
            </a:r>
            <a:r>
              <a:rPr sz="800" i="1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i="1" spc="-50" dirty="0">
                <a:solidFill>
                  <a:srgbClr val="231F20"/>
                </a:solidFill>
                <a:latin typeface="Trebuchet MS"/>
                <a:cs typeface="Trebuchet MS"/>
              </a:rPr>
              <a:t>Unified</a:t>
            </a:r>
            <a:r>
              <a:rPr sz="800" i="1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i="1" spc="-25" dirty="0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sz="800" i="1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i="1" spc="-60" dirty="0">
                <a:solidFill>
                  <a:srgbClr val="231F20"/>
                </a:solidFill>
                <a:latin typeface="Trebuchet MS"/>
                <a:cs typeface="Trebuchet MS"/>
              </a:rPr>
              <a:t>District,</a:t>
            </a:r>
            <a:r>
              <a:rPr sz="800" i="1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i="1" spc="-50" dirty="0">
                <a:solidFill>
                  <a:srgbClr val="231F20"/>
                </a:solidFill>
                <a:latin typeface="Trebuchet MS"/>
                <a:cs typeface="Trebuchet MS"/>
              </a:rPr>
              <a:t>Montebello,</a:t>
            </a:r>
            <a:r>
              <a:rPr sz="800" i="1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i="1" spc="-25" dirty="0">
                <a:solidFill>
                  <a:srgbClr val="231F20"/>
                </a:solidFill>
                <a:latin typeface="Trebuchet MS"/>
                <a:cs typeface="Trebuchet MS"/>
              </a:rPr>
              <a:t>CA</a:t>
            </a:r>
            <a:endParaRPr sz="800">
              <a:latin typeface="Trebuchet MS"/>
              <a:cs typeface="Trebuchet MS"/>
            </a:endParaRPr>
          </a:p>
          <a:p>
            <a:pPr marL="12700" marR="82550">
              <a:lnSpc>
                <a:spcPct val="107200"/>
              </a:lnSpc>
            </a:pPr>
            <a:r>
              <a:rPr sz="800" spc="-10" dirty="0">
                <a:solidFill>
                  <a:srgbClr val="231F20"/>
                </a:solidFill>
                <a:latin typeface="Trebuchet MS"/>
                <a:cs typeface="Trebuchet MS"/>
              </a:rPr>
              <a:t>Conducted</a:t>
            </a:r>
            <a:r>
              <a:rPr sz="8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sz="8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Trebuchet MS"/>
                <a:cs typeface="Trebuchet MS"/>
              </a:rPr>
              <a:t>documented</a:t>
            </a:r>
            <a:r>
              <a:rPr sz="8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Trebuchet MS"/>
                <a:cs typeface="Trebuchet MS"/>
              </a:rPr>
              <a:t>health</a:t>
            </a:r>
            <a:r>
              <a:rPr sz="8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Trebuchet MS"/>
                <a:cs typeface="Trebuchet MS"/>
              </a:rPr>
              <a:t>assessments.</a:t>
            </a:r>
            <a:r>
              <a:rPr sz="8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Trebuchet MS"/>
                <a:cs typeface="Trebuchet MS"/>
              </a:rPr>
              <a:t>Administered,</a:t>
            </a:r>
            <a:r>
              <a:rPr sz="8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Trebuchet MS"/>
                <a:cs typeface="Trebuchet MS"/>
              </a:rPr>
              <a:t>recorded,</a:t>
            </a:r>
            <a:r>
              <a:rPr sz="8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sz="8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5" dirty="0">
                <a:solidFill>
                  <a:srgbClr val="231F20"/>
                </a:solidFill>
                <a:latin typeface="Trebuchet MS"/>
                <a:cs typeface="Trebuchet MS"/>
              </a:rPr>
              <a:t>logged </a:t>
            </a:r>
            <a:r>
              <a:rPr sz="800" spc="-2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Trebuchet MS"/>
                <a:cs typeface="Trebuchet MS"/>
              </a:rPr>
              <a:t>medications. </a:t>
            </a:r>
            <a:r>
              <a:rPr sz="800" spc="-10" dirty="0">
                <a:solidFill>
                  <a:srgbClr val="231F20"/>
                </a:solidFill>
                <a:latin typeface="Trebuchet MS"/>
                <a:cs typeface="Trebuchet MS"/>
              </a:rPr>
              <a:t>Handled </a:t>
            </a:r>
            <a:r>
              <a:rPr sz="800" spc="-20" dirty="0">
                <a:solidFill>
                  <a:srgbClr val="231F20"/>
                </a:solidFill>
                <a:latin typeface="Trebuchet MS"/>
                <a:cs typeface="Trebuchet MS"/>
              </a:rPr>
              <a:t>record-keeping </a:t>
            </a:r>
            <a:r>
              <a:rPr sz="800" spc="-5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800" spc="-20" dirty="0">
                <a:solidFill>
                  <a:srgbClr val="231F20"/>
                </a:solidFill>
                <a:latin typeface="Trebuchet MS"/>
                <a:cs typeface="Trebuchet MS"/>
              </a:rPr>
              <a:t>maintained </a:t>
            </a:r>
            <a:r>
              <a:rPr sz="800" spc="-25" dirty="0">
                <a:solidFill>
                  <a:srgbClr val="231F20"/>
                </a:solidFill>
                <a:latin typeface="Trebuchet MS"/>
                <a:cs typeface="Trebuchet MS"/>
              </a:rPr>
              <a:t>logs. </a:t>
            </a:r>
            <a:r>
              <a:rPr sz="800" spc="-30" dirty="0">
                <a:solidFill>
                  <a:srgbClr val="231F20"/>
                </a:solidFill>
                <a:latin typeface="Trebuchet MS"/>
                <a:cs typeface="Trebuchet MS"/>
              </a:rPr>
              <a:t>Filed </a:t>
            </a:r>
            <a:r>
              <a:rPr sz="800" spc="-25" dirty="0">
                <a:solidFill>
                  <a:srgbClr val="231F20"/>
                </a:solidFill>
                <a:latin typeface="Trebuchet MS"/>
                <a:cs typeface="Trebuchet MS"/>
              </a:rPr>
              <a:t>medical </a:t>
            </a:r>
            <a:r>
              <a:rPr sz="800" spc="-5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800" spc="-25" dirty="0">
                <a:solidFill>
                  <a:srgbClr val="231F20"/>
                </a:solidFill>
                <a:latin typeface="Trebuchet MS"/>
                <a:cs typeface="Trebuchet MS"/>
              </a:rPr>
              <a:t>child </a:t>
            </a:r>
            <a:r>
              <a:rPr sz="8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15" dirty="0">
                <a:solidFill>
                  <a:srgbClr val="231F20"/>
                </a:solidFill>
                <a:latin typeface="Trebuchet MS"/>
                <a:cs typeface="Trebuchet MS"/>
              </a:rPr>
              <a:t>abuse</a:t>
            </a:r>
            <a:r>
              <a:rPr sz="8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Trebuchet MS"/>
                <a:cs typeface="Trebuchet MS"/>
              </a:rPr>
              <a:t>reports.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03884" y="6023231"/>
            <a:ext cx="4048760" cy="9315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35425" algn="l"/>
              </a:tabLst>
            </a:pPr>
            <a:r>
              <a:rPr sz="800" u="sng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EDUCATION</a:t>
            </a:r>
            <a:r>
              <a:rPr sz="800" u="sng" spc="-7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 </a:t>
            </a:r>
            <a:r>
              <a:rPr sz="800" u="sng" spc="-8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&amp;</a:t>
            </a:r>
            <a:r>
              <a:rPr sz="800" u="sng" spc="-7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 </a:t>
            </a:r>
            <a:r>
              <a:rPr sz="800" u="sng" spc="-2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rebuchet MS"/>
                <a:cs typeface="Trebuchet MS"/>
              </a:rPr>
              <a:t>CERTIFICATIONS	</a:t>
            </a:r>
            <a:endParaRPr sz="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900">
              <a:latin typeface="Trebuchet MS"/>
              <a:cs typeface="Trebuchet MS"/>
            </a:endParaRPr>
          </a:p>
          <a:p>
            <a:pPr marL="241300">
              <a:lnSpc>
                <a:spcPct val="100000"/>
              </a:lnSpc>
              <a:tabLst>
                <a:tab pos="3175000" algn="l"/>
              </a:tabLst>
            </a:pPr>
            <a:r>
              <a:rPr sz="800" spc="-30" dirty="0">
                <a:solidFill>
                  <a:srgbClr val="231F20"/>
                </a:solidFill>
                <a:latin typeface="Trebuchet MS"/>
                <a:cs typeface="Trebuchet MS"/>
              </a:rPr>
              <a:t>R</a:t>
            </a:r>
            <a:r>
              <a:rPr sz="800" spc="-40" dirty="0">
                <a:solidFill>
                  <a:srgbClr val="231F20"/>
                </a:solidFill>
                <a:latin typeface="Trebuchet MS"/>
                <a:cs typeface="Trebuchet MS"/>
              </a:rPr>
              <a:t>i</a:t>
            </a:r>
            <a:r>
              <a:rPr sz="800" spc="5" dirty="0">
                <a:solidFill>
                  <a:srgbClr val="231F20"/>
                </a:solidFill>
                <a:latin typeface="Trebuchet MS"/>
                <a:cs typeface="Trebuchet MS"/>
              </a:rPr>
              <a:t>o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5" dirty="0">
                <a:solidFill>
                  <a:srgbClr val="231F20"/>
                </a:solidFill>
                <a:latin typeface="Trebuchet MS"/>
                <a:cs typeface="Trebuchet MS"/>
              </a:rPr>
              <a:t>H</a:t>
            </a:r>
            <a:r>
              <a:rPr sz="800" spc="10" dirty="0">
                <a:solidFill>
                  <a:srgbClr val="231F20"/>
                </a:solidFill>
                <a:latin typeface="Trebuchet MS"/>
                <a:cs typeface="Trebuchet MS"/>
              </a:rPr>
              <a:t>ond</a:t>
            </a:r>
            <a:r>
              <a:rPr sz="800" spc="5" dirty="0">
                <a:solidFill>
                  <a:srgbClr val="231F20"/>
                </a:solidFill>
                <a:latin typeface="Trebuchet MS"/>
                <a:cs typeface="Trebuchet MS"/>
              </a:rPr>
              <a:t>o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Trebuchet MS"/>
                <a:cs typeface="Trebuchet MS"/>
              </a:rPr>
              <a:t>C</a:t>
            </a:r>
            <a:r>
              <a:rPr sz="800" spc="15" dirty="0">
                <a:solidFill>
                  <a:srgbClr val="231F20"/>
                </a:solidFill>
                <a:latin typeface="Trebuchet MS"/>
                <a:cs typeface="Trebuchet MS"/>
              </a:rPr>
              <a:t>o</a:t>
            </a:r>
            <a:r>
              <a:rPr sz="800" spc="-50" dirty="0">
                <a:solidFill>
                  <a:srgbClr val="231F20"/>
                </a:solidFill>
                <a:latin typeface="Trebuchet MS"/>
                <a:cs typeface="Trebuchet MS"/>
              </a:rPr>
              <a:t>l</a:t>
            </a:r>
            <a:r>
              <a:rPr sz="800" spc="-45" dirty="0">
                <a:solidFill>
                  <a:srgbClr val="231F20"/>
                </a:solidFill>
                <a:latin typeface="Trebuchet MS"/>
                <a:cs typeface="Trebuchet MS"/>
              </a:rPr>
              <a:t>l</a:t>
            </a:r>
            <a:r>
              <a:rPr sz="800" spc="-30" dirty="0">
                <a:solidFill>
                  <a:srgbClr val="231F20"/>
                </a:solidFill>
                <a:latin typeface="Trebuchet MS"/>
                <a:cs typeface="Trebuchet MS"/>
              </a:rPr>
              <a:t>e</a:t>
            </a:r>
            <a:r>
              <a:rPr sz="800" spc="50" dirty="0">
                <a:solidFill>
                  <a:srgbClr val="231F20"/>
                </a:solidFill>
                <a:latin typeface="Trebuchet MS"/>
                <a:cs typeface="Trebuchet MS"/>
              </a:rPr>
              <a:t>g</a:t>
            </a:r>
            <a:r>
              <a:rPr sz="800" spc="-40" dirty="0">
                <a:solidFill>
                  <a:srgbClr val="231F20"/>
                </a:solidFill>
                <a:latin typeface="Trebuchet MS"/>
                <a:cs typeface="Trebuchet MS"/>
              </a:rPr>
              <a:t>e</a:t>
            </a:r>
            <a:r>
              <a:rPr sz="800" spc="-130" dirty="0">
                <a:solidFill>
                  <a:srgbClr val="231F20"/>
                </a:solidFill>
                <a:latin typeface="Trebuchet MS"/>
                <a:cs typeface="Trebuchet MS"/>
              </a:rPr>
              <a:t>,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5" dirty="0">
                <a:solidFill>
                  <a:srgbClr val="231F20"/>
                </a:solidFill>
                <a:latin typeface="Trebuchet MS"/>
                <a:cs typeface="Trebuchet MS"/>
              </a:rPr>
              <a:t>Wh</a:t>
            </a:r>
            <a:r>
              <a:rPr sz="800" spc="-40" dirty="0">
                <a:solidFill>
                  <a:srgbClr val="231F20"/>
                </a:solidFill>
                <a:latin typeface="Trebuchet MS"/>
                <a:cs typeface="Trebuchet MS"/>
              </a:rPr>
              <a:t>i</a:t>
            </a:r>
            <a:r>
              <a:rPr sz="800" spc="-35" dirty="0">
                <a:solidFill>
                  <a:srgbClr val="231F20"/>
                </a:solidFill>
                <a:latin typeface="Trebuchet MS"/>
                <a:cs typeface="Trebuchet MS"/>
              </a:rPr>
              <a:t>t</a:t>
            </a:r>
            <a:r>
              <a:rPr sz="800" spc="-55" dirty="0">
                <a:solidFill>
                  <a:srgbClr val="231F20"/>
                </a:solidFill>
                <a:latin typeface="Trebuchet MS"/>
                <a:cs typeface="Trebuchet MS"/>
              </a:rPr>
              <a:t>t</a:t>
            </a:r>
            <a:r>
              <a:rPr sz="800" spc="-40" dirty="0">
                <a:solidFill>
                  <a:srgbClr val="231F20"/>
                </a:solidFill>
                <a:latin typeface="Trebuchet MS"/>
                <a:cs typeface="Trebuchet MS"/>
              </a:rPr>
              <a:t>i</a:t>
            </a:r>
            <a:r>
              <a:rPr sz="800" spc="-35" dirty="0">
                <a:solidFill>
                  <a:srgbClr val="231F20"/>
                </a:solidFill>
                <a:latin typeface="Trebuchet MS"/>
                <a:cs typeface="Trebuchet MS"/>
              </a:rPr>
              <a:t>e</a:t>
            </a:r>
            <a:r>
              <a:rPr sz="800" spc="-80" dirty="0">
                <a:solidFill>
                  <a:srgbClr val="231F20"/>
                </a:solidFill>
                <a:latin typeface="Trebuchet MS"/>
                <a:cs typeface="Trebuchet MS"/>
              </a:rPr>
              <a:t>r</a:t>
            </a:r>
            <a:r>
              <a:rPr sz="800" spc="-130" dirty="0">
                <a:solidFill>
                  <a:srgbClr val="231F20"/>
                </a:solidFill>
                <a:latin typeface="Trebuchet MS"/>
                <a:cs typeface="Trebuchet MS"/>
              </a:rPr>
              <a:t>,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dirty="0">
                <a:solidFill>
                  <a:srgbClr val="231F20"/>
                </a:solidFill>
                <a:latin typeface="Trebuchet MS"/>
                <a:cs typeface="Trebuchet MS"/>
              </a:rPr>
              <a:t>C</a:t>
            </a:r>
            <a:r>
              <a:rPr sz="800" spc="15" dirty="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sz="800" dirty="0">
                <a:solidFill>
                  <a:srgbClr val="231F20"/>
                </a:solidFill>
                <a:latin typeface="Trebuchet MS"/>
                <a:cs typeface="Trebuchet MS"/>
              </a:rPr>
              <a:t>	</a:t>
            </a:r>
            <a:r>
              <a:rPr sz="800" spc="-15" dirty="0">
                <a:solidFill>
                  <a:srgbClr val="231F20"/>
                </a:solidFill>
                <a:latin typeface="Trebuchet MS"/>
                <a:cs typeface="Trebuchet MS"/>
              </a:rPr>
              <a:t>E</a:t>
            </a:r>
            <a:r>
              <a:rPr sz="800" spc="-30" dirty="0">
                <a:solidFill>
                  <a:srgbClr val="231F20"/>
                </a:solidFill>
                <a:latin typeface="Trebuchet MS"/>
                <a:cs typeface="Trebuchet MS"/>
              </a:rPr>
              <a:t>x</a:t>
            </a:r>
            <a:r>
              <a:rPr sz="800" spc="15" dirty="0">
                <a:solidFill>
                  <a:srgbClr val="231F20"/>
                </a:solidFill>
                <a:latin typeface="Trebuchet MS"/>
                <a:cs typeface="Trebuchet MS"/>
              </a:rPr>
              <a:t>p</a:t>
            </a:r>
            <a:r>
              <a:rPr sz="800" spc="-30" dirty="0">
                <a:solidFill>
                  <a:srgbClr val="231F20"/>
                </a:solidFill>
                <a:latin typeface="Trebuchet MS"/>
                <a:cs typeface="Trebuchet MS"/>
              </a:rPr>
              <a:t>e</a:t>
            </a:r>
            <a:r>
              <a:rPr sz="800" spc="-20" dirty="0">
                <a:solidFill>
                  <a:srgbClr val="231F20"/>
                </a:solidFill>
                <a:latin typeface="Trebuchet MS"/>
                <a:cs typeface="Trebuchet MS"/>
              </a:rPr>
              <a:t>c</a:t>
            </a:r>
            <a:r>
              <a:rPr sz="800" spc="-55" dirty="0">
                <a:solidFill>
                  <a:srgbClr val="231F20"/>
                </a:solidFill>
                <a:latin typeface="Trebuchet MS"/>
                <a:cs typeface="Trebuchet MS"/>
              </a:rPr>
              <a:t>t</a:t>
            </a:r>
            <a:r>
              <a:rPr sz="800" spc="-30" dirty="0">
                <a:solidFill>
                  <a:srgbClr val="231F20"/>
                </a:solidFill>
                <a:latin typeface="Trebuchet MS"/>
                <a:cs typeface="Trebuchet MS"/>
              </a:rPr>
              <a:t>e</a:t>
            </a:r>
            <a:r>
              <a:rPr sz="800" spc="5" dirty="0">
                <a:solidFill>
                  <a:srgbClr val="231F20"/>
                </a:solidFill>
                <a:latin typeface="Trebuchet MS"/>
                <a:cs typeface="Trebuchet MS"/>
              </a:rPr>
              <a:t>d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50" dirty="0">
                <a:solidFill>
                  <a:srgbClr val="231F20"/>
                </a:solidFill>
                <a:latin typeface="Trebuchet MS"/>
                <a:cs typeface="Trebuchet MS"/>
              </a:rPr>
              <a:t>D</a:t>
            </a:r>
            <a:r>
              <a:rPr sz="800" spc="-30" dirty="0">
                <a:solidFill>
                  <a:srgbClr val="231F20"/>
                </a:solidFill>
                <a:latin typeface="Trebuchet MS"/>
                <a:cs typeface="Trebuchet MS"/>
              </a:rPr>
              <a:t>ec</a:t>
            </a:r>
            <a:r>
              <a:rPr sz="800" spc="-130" dirty="0">
                <a:solidFill>
                  <a:srgbClr val="231F20"/>
                </a:solidFill>
                <a:latin typeface="Trebuchet MS"/>
                <a:cs typeface="Trebuchet MS"/>
              </a:rPr>
              <a:t>.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15" dirty="0">
                <a:solidFill>
                  <a:srgbClr val="231F20"/>
                </a:solidFill>
                <a:latin typeface="Trebuchet MS"/>
                <a:cs typeface="Trebuchet MS"/>
              </a:rPr>
              <a:t>2</a:t>
            </a:r>
            <a:r>
              <a:rPr sz="800" spc="-40" dirty="0">
                <a:solidFill>
                  <a:srgbClr val="231F20"/>
                </a:solidFill>
                <a:latin typeface="Trebuchet MS"/>
                <a:cs typeface="Trebuchet MS"/>
              </a:rPr>
              <a:t>0</a:t>
            </a:r>
            <a:r>
              <a:rPr sz="800" spc="-55" dirty="0">
                <a:solidFill>
                  <a:srgbClr val="231F20"/>
                </a:solidFill>
                <a:latin typeface="Trebuchet MS"/>
                <a:cs typeface="Trebuchet MS"/>
              </a:rPr>
              <a:t>1</a:t>
            </a:r>
            <a:r>
              <a:rPr sz="800" spc="-10" dirty="0">
                <a:solidFill>
                  <a:srgbClr val="231F20"/>
                </a:solidFill>
                <a:latin typeface="Trebuchet MS"/>
                <a:cs typeface="Trebuchet MS"/>
              </a:rPr>
              <a:t>5</a:t>
            </a:r>
            <a:endParaRPr sz="800">
              <a:latin typeface="Trebuchet MS"/>
              <a:cs typeface="Trebuchet MS"/>
            </a:endParaRPr>
          </a:p>
          <a:p>
            <a:pPr marL="241300">
              <a:lnSpc>
                <a:spcPct val="100000"/>
              </a:lnSpc>
              <a:spcBef>
                <a:spcPts val="70"/>
              </a:spcBef>
            </a:pPr>
            <a:r>
              <a:rPr sz="800" b="1" spc="-55" dirty="0">
                <a:solidFill>
                  <a:srgbClr val="231F20"/>
                </a:solidFill>
                <a:latin typeface="Century Gothic"/>
                <a:cs typeface="Century Gothic"/>
              </a:rPr>
              <a:t>A</a:t>
            </a:r>
            <a:r>
              <a:rPr sz="800" b="1" dirty="0">
                <a:solidFill>
                  <a:srgbClr val="231F20"/>
                </a:solidFill>
                <a:latin typeface="Century Gothic"/>
                <a:cs typeface="Century Gothic"/>
              </a:rPr>
              <a:t>s</a:t>
            </a:r>
            <a:r>
              <a:rPr sz="800" b="1" spc="5" dirty="0">
                <a:solidFill>
                  <a:srgbClr val="231F20"/>
                </a:solidFill>
                <a:latin typeface="Century Gothic"/>
                <a:cs typeface="Century Gothic"/>
              </a:rPr>
              <a:t>s</a:t>
            </a:r>
            <a:r>
              <a:rPr sz="800" b="1" spc="-95" dirty="0">
                <a:solidFill>
                  <a:srgbClr val="231F20"/>
                </a:solidFill>
                <a:latin typeface="Century Gothic"/>
                <a:cs typeface="Century Gothic"/>
              </a:rPr>
              <a:t>oc</a:t>
            </a:r>
            <a:r>
              <a:rPr sz="800" b="1" spc="35" dirty="0">
                <a:solidFill>
                  <a:srgbClr val="231F20"/>
                </a:solidFill>
                <a:latin typeface="Century Gothic"/>
                <a:cs typeface="Century Gothic"/>
              </a:rPr>
              <a:t>i</a:t>
            </a:r>
            <a:r>
              <a:rPr sz="800" b="1" spc="-105" dirty="0">
                <a:solidFill>
                  <a:srgbClr val="231F20"/>
                </a:solidFill>
                <a:latin typeface="Century Gothic"/>
                <a:cs typeface="Century Gothic"/>
              </a:rPr>
              <a:t>a</a:t>
            </a:r>
            <a:r>
              <a:rPr sz="800" b="1" spc="60" dirty="0">
                <a:solidFill>
                  <a:srgbClr val="231F20"/>
                </a:solidFill>
                <a:latin typeface="Century Gothic"/>
                <a:cs typeface="Century Gothic"/>
              </a:rPr>
              <a:t>t</a:t>
            </a:r>
            <a:r>
              <a:rPr sz="800" b="1" spc="-90" dirty="0">
                <a:solidFill>
                  <a:srgbClr val="231F20"/>
                </a:solidFill>
                <a:latin typeface="Century Gothic"/>
                <a:cs typeface="Century Gothic"/>
              </a:rPr>
              <a:t>e</a:t>
            </a:r>
            <a:r>
              <a:rPr sz="800" b="1" spc="-6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800" b="1" spc="5" dirty="0">
                <a:solidFill>
                  <a:srgbClr val="231F20"/>
                </a:solidFill>
                <a:latin typeface="Century Gothic"/>
                <a:cs typeface="Century Gothic"/>
              </a:rPr>
              <a:t>o</a:t>
            </a:r>
            <a:r>
              <a:rPr sz="800" b="1" spc="-5" dirty="0">
                <a:solidFill>
                  <a:srgbClr val="231F20"/>
                </a:solidFill>
                <a:latin typeface="Century Gothic"/>
                <a:cs typeface="Century Gothic"/>
              </a:rPr>
              <a:t>f</a:t>
            </a:r>
            <a:r>
              <a:rPr sz="800" b="1" spc="-6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800" b="1" spc="25" dirty="0">
                <a:solidFill>
                  <a:srgbClr val="231F20"/>
                </a:solidFill>
                <a:latin typeface="Century Gothic"/>
                <a:cs typeface="Century Gothic"/>
              </a:rPr>
              <a:t>S</a:t>
            </a:r>
            <a:r>
              <a:rPr sz="800" b="1" spc="-145" dirty="0">
                <a:solidFill>
                  <a:srgbClr val="231F20"/>
                </a:solidFill>
                <a:latin typeface="Century Gothic"/>
                <a:cs typeface="Century Gothic"/>
              </a:rPr>
              <a:t>c</a:t>
            </a:r>
            <a:r>
              <a:rPr sz="800" b="1" spc="35" dirty="0">
                <a:solidFill>
                  <a:srgbClr val="231F20"/>
                </a:solidFill>
                <a:latin typeface="Century Gothic"/>
                <a:cs typeface="Century Gothic"/>
              </a:rPr>
              <a:t>i</a:t>
            </a:r>
            <a:r>
              <a:rPr sz="800" b="1" spc="-80" dirty="0">
                <a:solidFill>
                  <a:srgbClr val="231F20"/>
                </a:solidFill>
                <a:latin typeface="Century Gothic"/>
                <a:cs typeface="Century Gothic"/>
              </a:rPr>
              <a:t>e</a:t>
            </a:r>
            <a:r>
              <a:rPr sz="800" b="1" spc="-5" dirty="0">
                <a:solidFill>
                  <a:srgbClr val="231F20"/>
                </a:solidFill>
                <a:latin typeface="Century Gothic"/>
                <a:cs typeface="Century Gothic"/>
              </a:rPr>
              <a:t>n</a:t>
            </a:r>
            <a:r>
              <a:rPr sz="800" b="1" spc="-150" dirty="0">
                <a:solidFill>
                  <a:srgbClr val="231F20"/>
                </a:solidFill>
                <a:latin typeface="Century Gothic"/>
                <a:cs typeface="Century Gothic"/>
              </a:rPr>
              <a:t>c</a:t>
            </a:r>
            <a:r>
              <a:rPr sz="800" b="1" spc="-90" dirty="0">
                <a:solidFill>
                  <a:srgbClr val="231F20"/>
                </a:solidFill>
                <a:latin typeface="Century Gothic"/>
                <a:cs typeface="Century Gothic"/>
              </a:rPr>
              <a:t>e</a:t>
            </a:r>
            <a:r>
              <a:rPr sz="800" b="1" spc="-6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800" b="1" spc="35" dirty="0">
                <a:solidFill>
                  <a:srgbClr val="231F20"/>
                </a:solidFill>
                <a:latin typeface="Century Gothic"/>
                <a:cs typeface="Century Gothic"/>
              </a:rPr>
              <a:t>i</a:t>
            </a:r>
            <a:r>
              <a:rPr sz="800" b="1" spc="-15" dirty="0">
                <a:solidFill>
                  <a:srgbClr val="231F20"/>
                </a:solidFill>
                <a:latin typeface="Century Gothic"/>
                <a:cs typeface="Century Gothic"/>
              </a:rPr>
              <a:t>n</a:t>
            </a:r>
            <a:r>
              <a:rPr sz="800" b="1" spc="-6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800" b="1" spc="-145" dirty="0">
                <a:solidFill>
                  <a:srgbClr val="231F20"/>
                </a:solidFill>
                <a:latin typeface="Century Gothic"/>
                <a:cs typeface="Century Gothic"/>
              </a:rPr>
              <a:t>C</a:t>
            </a:r>
            <a:r>
              <a:rPr sz="800" b="1" spc="-10" dirty="0">
                <a:solidFill>
                  <a:srgbClr val="231F20"/>
                </a:solidFill>
                <a:latin typeface="Century Gothic"/>
                <a:cs typeface="Century Gothic"/>
              </a:rPr>
              <a:t>h</a:t>
            </a:r>
            <a:r>
              <a:rPr sz="800" b="1" spc="35" dirty="0">
                <a:solidFill>
                  <a:srgbClr val="231F20"/>
                </a:solidFill>
                <a:latin typeface="Century Gothic"/>
                <a:cs typeface="Century Gothic"/>
              </a:rPr>
              <a:t>i</a:t>
            </a:r>
            <a:r>
              <a:rPr sz="800" b="1" dirty="0">
                <a:solidFill>
                  <a:srgbClr val="231F20"/>
                </a:solidFill>
                <a:latin typeface="Century Gothic"/>
                <a:cs typeface="Century Gothic"/>
              </a:rPr>
              <a:t>l</a:t>
            </a:r>
            <a:r>
              <a:rPr sz="800" b="1" spc="-20" dirty="0">
                <a:solidFill>
                  <a:srgbClr val="231F20"/>
                </a:solidFill>
                <a:latin typeface="Century Gothic"/>
                <a:cs typeface="Century Gothic"/>
              </a:rPr>
              <a:t>d</a:t>
            </a:r>
            <a:r>
              <a:rPr sz="800" b="1" spc="-6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800" b="1" spc="-40" dirty="0">
                <a:solidFill>
                  <a:srgbClr val="231F20"/>
                </a:solidFill>
                <a:latin typeface="Century Gothic"/>
                <a:cs typeface="Century Gothic"/>
              </a:rPr>
              <a:t>D</a:t>
            </a:r>
            <a:r>
              <a:rPr sz="800" b="1" spc="-45" dirty="0">
                <a:solidFill>
                  <a:srgbClr val="231F20"/>
                </a:solidFill>
                <a:latin typeface="Century Gothic"/>
                <a:cs typeface="Century Gothic"/>
              </a:rPr>
              <a:t>e</a:t>
            </a:r>
            <a:r>
              <a:rPr sz="800" b="1" spc="-30" dirty="0">
                <a:solidFill>
                  <a:srgbClr val="231F20"/>
                </a:solidFill>
                <a:latin typeface="Century Gothic"/>
                <a:cs typeface="Century Gothic"/>
              </a:rPr>
              <a:t>v</a:t>
            </a:r>
            <a:r>
              <a:rPr sz="800" b="1" spc="-75" dirty="0">
                <a:solidFill>
                  <a:srgbClr val="231F20"/>
                </a:solidFill>
                <a:latin typeface="Century Gothic"/>
                <a:cs typeface="Century Gothic"/>
              </a:rPr>
              <a:t>e</a:t>
            </a:r>
            <a:r>
              <a:rPr sz="800" b="1" spc="-5" dirty="0">
                <a:solidFill>
                  <a:srgbClr val="231F20"/>
                </a:solidFill>
                <a:latin typeface="Century Gothic"/>
                <a:cs typeface="Century Gothic"/>
              </a:rPr>
              <a:t>lo</a:t>
            </a:r>
            <a:r>
              <a:rPr sz="800" b="1" spc="-60" dirty="0">
                <a:solidFill>
                  <a:srgbClr val="231F20"/>
                </a:solidFill>
                <a:latin typeface="Century Gothic"/>
                <a:cs typeface="Century Gothic"/>
              </a:rPr>
              <a:t>pme</a:t>
            </a:r>
            <a:r>
              <a:rPr sz="800" b="1" spc="-10" dirty="0">
                <a:solidFill>
                  <a:srgbClr val="231F20"/>
                </a:solidFill>
                <a:latin typeface="Century Gothic"/>
                <a:cs typeface="Century Gothic"/>
              </a:rPr>
              <a:t>n</a:t>
            </a:r>
            <a:r>
              <a:rPr sz="800" b="1" spc="50" dirty="0">
                <a:solidFill>
                  <a:srgbClr val="231F20"/>
                </a:solidFill>
                <a:latin typeface="Century Gothic"/>
                <a:cs typeface="Century Gothic"/>
              </a:rPr>
              <a:t>t</a:t>
            </a:r>
            <a:endParaRPr sz="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850">
              <a:latin typeface="Century Gothic"/>
              <a:cs typeface="Century Gothic"/>
            </a:endParaRPr>
          </a:p>
          <a:p>
            <a:pPr marL="241300">
              <a:lnSpc>
                <a:spcPct val="100000"/>
              </a:lnSpc>
              <a:tabLst>
                <a:tab pos="3578860" algn="l"/>
              </a:tabLst>
            </a:pPr>
            <a:r>
              <a:rPr sz="800" spc="80" dirty="0">
                <a:solidFill>
                  <a:srgbClr val="231F20"/>
                </a:solidFill>
                <a:latin typeface="Trebuchet MS"/>
                <a:cs typeface="Trebuchet MS"/>
              </a:rPr>
              <a:t>M</a:t>
            </a:r>
            <a:r>
              <a:rPr sz="800" spc="-45" dirty="0">
                <a:solidFill>
                  <a:srgbClr val="231F20"/>
                </a:solidFill>
                <a:latin typeface="Trebuchet MS"/>
                <a:cs typeface="Trebuchet MS"/>
              </a:rPr>
              <a:t>t</a:t>
            </a:r>
            <a:r>
              <a:rPr sz="800" spc="-130" dirty="0">
                <a:solidFill>
                  <a:srgbClr val="231F20"/>
                </a:solidFill>
                <a:latin typeface="Trebuchet MS"/>
                <a:cs typeface="Trebuchet MS"/>
              </a:rPr>
              <a:t>.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15" dirty="0">
                <a:solidFill>
                  <a:srgbClr val="231F20"/>
                </a:solidFill>
                <a:latin typeface="Trebuchet MS"/>
                <a:cs typeface="Trebuchet MS"/>
              </a:rPr>
              <a:t>S</a:t>
            </a:r>
            <a:r>
              <a:rPr sz="800" spc="-30" dirty="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sz="800" spc="5" dirty="0">
                <a:solidFill>
                  <a:srgbClr val="231F20"/>
                </a:solidFill>
                <a:latin typeface="Trebuchet MS"/>
                <a:cs typeface="Trebuchet MS"/>
              </a:rPr>
              <a:t>n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15" dirty="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sz="800" spc="5" dirty="0">
                <a:solidFill>
                  <a:srgbClr val="231F20"/>
                </a:solidFill>
                <a:latin typeface="Trebuchet MS"/>
                <a:cs typeface="Trebuchet MS"/>
              </a:rPr>
              <a:t>n</a:t>
            </a:r>
            <a:r>
              <a:rPr sz="800" spc="-20" dirty="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sz="800" spc="5" dirty="0">
                <a:solidFill>
                  <a:srgbClr val="231F20"/>
                </a:solidFill>
                <a:latin typeface="Trebuchet MS"/>
                <a:cs typeface="Trebuchet MS"/>
              </a:rPr>
              <a:t>n</a:t>
            </a:r>
            <a:r>
              <a:rPr sz="800" spc="-40" dirty="0">
                <a:solidFill>
                  <a:srgbClr val="231F20"/>
                </a:solidFill>
                <a:latin typeface="Trebuchet MS"/>
                <a:cs typeface="Trebuchet MS"/>
              </a:rPr>
              <a:t>i</a:t>
            </a:r>
            <a:r>
              <a:rPr sz="800" spc="5" dirty="0">
                <a:solidFill>
                  <a:srgbClr val="231F20"/>
                </a:solidFill>
                <a:latin typeface="Trebuchet MS"/>
                <a:cs typeface="Trebuchet MS"/>
              </a:rPr>
              <a:t>o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Trebuchet MS"/>
                <a:cs typeface="Trebuchet MS"/>
              </a:rPr>
              <a:t>C</a:t>
            </a:r>
            <a:r>
              <a:rPr sz="800" spc="15" dirty="0">
                <a:solidFill>
                  <a:srgbClr val="231F20"/>
                </a:solidFill>
                <a:latin typeface="Trebuchet MS"/>
                <a:cs typeface="Trebuchet MS"/>
              </a:rPr>
              <a:t>o</a:t>
            </a:r>
            <a:r>
              <a:rPr sz="800" spc="-50" dirty="0">
                <a:solidFill>
                  <a:srgbClr val="231F20"/>
                </a:solidFill>
                <a:latin typeface="Trebuchet MS"/>
                <a:cs typeface="Trebuchet MS"/>
              </a:rPr>
              <a:t>l</a:t>
            </a:r>
            <a:r>
              <a:rPr sz="800" spc="-45" dirty="0">
                <a:solidFill>
                  <a:srgbClr val="231F20"/>
                </a:solidFill>
                <a:latin typeface="Trebuchet MS"/>
                <a:cs typeface="Trebuchet MS"/>
              </a:rPr>
              <a:t>l</a:t>
            </a:r>
            <a:r>
              <a:rPr sz="800" spc="-30" dirty="0">
                <a:solidFill>
                  <a:srgbClr val="231F20"/>
                </a:solidFill>
                <a:latin typeface="Trebuchet MS"/>
                <a:cs typeface="Trebuchet MS"/>
              </a:rPr>
              <a:t>e</a:t>
            </a:r>
            <a:r>
              <a:rPr sz="800" spc="50" dirty="0">
                <a:solidFill>
                  <a:srgbClr val="231F20"/>
                </a:solidFill>
                <a:latin typeface="Trebuchet MS"/>
                <a:cs typeface="Trebuchet MS"/>
              </a:rPr>
              <a:t>g</a:t>
            </a:r>
            <a:r>
              <a:rPr sz="800" spc="-40" dirty="0">
                <a:solidFill>
                  <a:srgbClr val="231F20"/>
                </a:solidFill>
                <a:latin typeface="Trebuchet MS"/>
                <a:cs typeface="Trebuchet MS"/>
              </a:rPr>
              <a:t>e</a:t>
            </a:r>
            <a:r>
              <a:rPr sz="800" spc="-130" dirty="0">
                <a:solidFill>
                  <a:srgbClr val="231F20"/>
                </a:solidFill>
                <a:latin typeface="Trebuchet MS"/>
                <a:cs typeface="Trebuchet MS"/>
              </a:rPr>
              <a:t>,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Trebuchet MS"/>
                <a:cs typeface="Trebuchet MS"/>
              </a:rPr>
              <a:t>W</a:t>
            </a:r>
            <a:r>
              <a:rPr sz="800" spc="-30" dirty="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sz="800" spc="-50" dirty="0">
                <a:solidFill>
                  <a:srgbClr val="231F20"/>
                </a:solidFill>
                <a:latin typeface="Trebuchet MS"/>
                <a:cs typeface="Trebuchet MS"/>
              </a:rPr>
              <a:t>l</a:t>
            </a:r>
            <a:r>
              <a:rPr sz="800" spc="5" dirty="0">
                <a:solidFill>
                  <a:srgbClr val="231F20"/>
                </a:solidFill>
                <a:latin typeface="Trebuchet MS"/>
                <a:cs typeface="Trebuchet MS"/>
              </a:rPr>
              <a:t>nu</a:t>
            </a:r>
            <a:r>
              <a:rPr sz="800" spc="-50" dirty="0">
                <a:solidFill>
                  <a:srgbClr val="231F20"/>
                </a:solidFill>
                <a:latin typeface="Trebuchet MS"/>
                <a:cs typeface="Trebuchet MS"/>
              </a:rPr>
              <a:t>t</a:t>
            </a:r>
            <a:r>
              <a:rPr sz="800" spc="-130" dirty="0">
                <a:solidFill>
                  <a:srgbClr val="231F20"/>
                </a:solidFill>
                <a:latin typeface="Trebuchet MS"/>
                <a:cs typeface="Trebuchet MS"/>
              </a:rPr>
              <a:t>,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dirty="0">
                <a:solidFill>
                  <a:srgbClr val="231F20"/>
                </a:solidFill>
                <a:latin typeface="Trebuchet MS"/>
                <a:cs typeface="Trebuchet MS"/>
              </a:rPr>
              <a:t>C</a:t>
            </a:r>
            <a:r>
              <a:rPr sz="800" spc="15" dirty="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sz="800" dirty="0">
                <a:solidFill>
                  <a:srgbClr val="231F20"/>
                </a:solidFill>
                <a:latin typeface="Trebuchet MS"/>
                <a:cs typeface="Trebuchet MS"/>
              </a:rPr>
              <a:t>	</a:t>
            </a:r>
            <a:r>
              <a:rPr sz="800" spc="-85" dirty="0">
                <a:solidFill>
                  <a:srgbClr val="231F20"/>
                </a:solidFill>
                <a:latin typeface="Trebuchet MS"/>
                <a:cs typeface="Trebuchet MS"/>
              </a:rPr>
              <a:t>J</a:t>
            </a:r>
            <a:r>
              <a:rPr sz="800" spc="5" dirty="0">
                <a:solidFill>
                  <a:srgbClr val="231F20"/>
                </a:solidFill>
                <a:latin typeface="Trebuchet MS"/>
                <a:cs typeface="Trebuchet MS"/>
              </a:rPr>
              <a:t>u</a:t>
            </a:r>
            <a:r>
              <a:rPr sz="800" spc="10" dirty="0">
                <a:solidFill>
                  <a:srgbClr val="231F20"/>
                </a:solidFill>
                <a:latin typeface="Trebuchet MS"/>
                <a:cs typeface="Trebuchet MS"/>
              </a:rPr>
              <a:t>n</a:t>
            </a:r>
            <a:r>
              <a:rPr sz="800" spc="-40" dirty="0">
                <a:solidFill>
                  <a:srgbClr val="231F20"/>
                </a:solidFill>
                <a:latin typeface="Trebuchet MS"/>
                <a:cs typeface="Trebuchet MS"/>
              </a:rPr>
              <a:t>e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15" dirty="0">
                <a:solidFill>
                  <a:srgbClr val="231F20"/>
                </a:solidFill>
                <a:latin typeface="Trebuchet MS"/>
                <a:cs typeface="Trebuchet MS"/>
              </a:rPr>
              <a:t>2</a:t>
            </a:r>
            <a:r>
              <a:rPr sz="800" spc="5" dirty="0">
                <a:solidFill>
                  <a:srgbClr val="231F20"/>
                </a:solidFill>
                <a:latin typeface="Trebuchet MS"/>
                <a:cs typeface="Trebuchet MS"/>
              </a:rPr>
              <a:t>0</a:t>
            </a:r>
            <a:r>
              <a:rPr sz="800" spc="-25" dirty="0">
                <a:solidFill>
                  <a:srgbClr val="231F20"/>
                </a:solidFill>
                <a:latin typeface="Trebuchet MS"/>
                <a:cs typeface="Trebuchet MS"/>
              </a:rPr>
              <a:t>0</a:t>
            </a:r>
            <a:r>
              <a:rPr sz="800" spc="-10" dirty="0">
                <a:solidFill>
                  <a:srgbClr val="231F20"/>
                </a:solidFill>
                <a:latin typeface="Trebuchet MS"/>
                <a:cs typeface="Trebuchet MS"/>
              </a:rPr>
              <a:t>2</a:t>
            </a:r>
            <a:endParaRPr sz="800">
              <a:latin typeface="Trebuchet MS"/>
              <a:cs typeface="Trebuchet MS"/>
            </a:endParaRPr>
          </a:p>
          <a:p>
            <a:pPr marL="241300">
              <a:lnSpc>
                <a:spcPct val="100000"/>
              </a:lnSpc>
              <a:spcBef>
                <a:spcPts val="70"/>
              </a:spcBef>
            </a:pPr>
            <a:r>
              <a:rPr sz="800" b="1" spc="-25" dirty="0">
                <a:solidFill>
                  <a:srgbClr val="231F20"/>
                </a:solidFill>
                <a:latin typeface="Century Gothic"/>
                <a:cs typeface="Century Gothic"/>
              </a:rPr>
              <a:t>Child</a:t>
            </a:r>
            <a:r>
              <a:rPr sz="800" b="1" spc="-6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800" b="1" spc="-30" dirty="0">
                <a:solidFill>
                  <a:srgbClr val="231F20"/>
                </a:solidFill>
                <a:latin typeface="Century Gothic"/>
                <a:cs typeface="Century Gothic"/>
              </a:rPr>
              <a:t>Development</a:t>
            </a:r>
            <a:r>
              <a:rPr sz="800" b="1" spc="-6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800" b="1" spc="-45" dirty="0">
                <a:solidFill>
                  <a:srgbClr val="231F20"/>
                </a:solidFill>
                <a:latin typeface="Century Gothic"/>
                <a:cs typeface="Century Gothic"/>
              </a:rPr>
              <a:t>Teacher</a:t>
            </a:r>
            <a:r>
              <a:rPr sz="800" b="1" spc="-6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800" b="1" dirty="0">
                <a:solidFill>
                  <a:srgbClr val="231F20"/>
                </a:solidFill>
                <a:latin typeface="Century Gothic"/>
                <a:cs typeface="Century Gothic"/>
              </a:rPr>
              <a:t>Permit,</a:t>
            </a:r>
            <a:r>
              <a:rPr sz="800" b="1" spc="-6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800" b="1" spc="-25" dirty="0">
                <a:solidFill>
                  <a:srgbClr val="231F20"/>
                </a:solidFill>
                <a:latin typeface="Century Gothic"/>
                <a:cs typeface="Century Gothic"/>
              </a:rPr>
              <a:t>Certificate</a:t>
            </a:r>
            <a:r>
              <a:rPr sz="800" b="1" spc="-6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800" b="1" spc="-20" dirty="0">
                <a:solidFill>
                  <a:srgbClr val="231F20"/>
                </a:solidFill>
                <a:latin typeface="Century Gothic"/>
                <a:cs typeface="Century Gothic"/>
              </a:rPr>
              <a:t>Levels</a:t>
            </a:r>
            <a:r>
              <a:rPr sz="800" b="1" spc="-6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800" b="1" spc="-5" dirty="0">
                <a:solidFill>
                  <a:srgbClr val="231F20"/>
                </a:solidFill>
                <a:latin typeface="Century Gothic"/>
                <a:cs typeface="Century Gothic"/>
              </a:rPr>
              <a:t>1</a:t>
            </a:r>
            <a:r>
              <a:rPr sz="800" b="1" spc="-6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800" b="1" spc="-5" dirty="0">
                <a:solidFill>
                  <a:srgbClr val="231F20"/>
                </a:solidFill>
                <a:latin typeface="Century Gothic"/>
                <a:cs typeface="Century Gothic"/>
              </a:rPr>
              <a:t>&amp;</a:t>
            </a:r>
            <a:r>
              <a:rPr sz="800" b="1" spc="-6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800" b="1" spc="-5" dirty="0">
                <a:solidFill>
                  <a:srgbClr val="231F20"/>
                </a:solidFill>
                <a:latin typeface="Century Gothic"/>
                <a:cs typeface="Century Gothic"/>
              </a:rPr>
              <a:t>2</a:t>
            </a:r>
            <a:endParaRPr sz="800">
              <a:latin typeface="Century Gothic"/>
              <a:cs typeface="Century Gothic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451484" y="0"/>
            <a:ext cx="9492615" cy="7086600"/>
            <a:chOff x="451484" y="0"/>
            <a:chExt cx="9492615" cy="7086600"/>
          </a:xfrm>
        </p:grpSpPr>
        <p:sp>
          <p:nvSpPr>
            <p:cNvPr id="45" name="object 45"/>
            <p:cNvSpPr/>
            <p:nvPr/>
          </p:nvSpPr>
          <p:spPr>
            <a:xfrm>
              <a:off x="457834" y="516890"/>
              <a:ext cx="4340860" cy="6563359"/>
            </a:xfrm>
            <a:custGeom>
              <a:avLst/>
              <a:gdLst/>
              <a:ahLst/>
              <a:cxnLst/>
              <a:rect l="l" t="t" r="r" b="b"/>
              <a:pathLst>
                <a:path w="4340860" h="6563359">
                  <a:moveTo>
                    <a:pt x="0" y="6563359"/>
                  </a:moveTo>
                  <a:lnTo>
                    <a:pt x="4340745" y="6563359"/>
                  </a:lnTo>
                  <a:lnTo>
                    <a:pt x="4340745" y="0"/>
                  </a:lnTo>
                  <a:lnTo>
                    <a:pt x="0" y="0"/>
                  </a:lnTo>
                  <a:lnTo>
                    <a:pt x="0" y="6563359"/>
                  </a:lnTo>
                  <a:close/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9578340" y="0"/>
              <a:ext cx="365760" cy="5025390"/>
            </a:xfrm>
            <a:custGeom>
              <a:avLst/>
              <a:gdLst/>
              <a:ahLst/>
              <a:cxnLst/>
              <a:rect l="l" t="t" r="r" b="b"/>
              <a:pathLst>
                <a:path w="365759" h="5025390">
                  <a:moveTo>
                    <a:pt x="365759" y="0"/>
                  </a:moveTo>
                  <a:lnTo>
                    <a:pt x="0" y="0"/>
                  </a:lnTo>
                  <a:lnTo>
                    <a:pt x="0" y="5025390"/>
                  </a:lnTo>
                  <a:lnTo>
                    <a:pt x="365759" y="5025390"/>
                  </a:lnTo>
                  <a:lnTo>
                    <a:pt x="365759" y="0"/>
                  </a:lnTo>
                  <a:close/>
                </a:path>
              </a:pathLst>
            </a:custGeom>
            <a:solidFill>
              <a:srgbClr val="A15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1600955" y="252702"/>
            <a:ext cx="2069464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5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100" b="1" spc="-80" dirty="0">
                <a:solidFill>
                  <a:srgbClr val="231F20"/>
                </a:solidFill>
                <a:latin typeface="Arial"/>
                <a:cs typeface="Arial"/>
              </a:rPr>
              <a:t>x</a:t>
            </a:r>
            <a:r>
              <a:rPr sz="1100" b="1" spc="-5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100" b="1" spc="-6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100" b="1" spc="-114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100" b="1" spc="-12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100" b="1" spc="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100" b="1" spc="-114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100" b="1" spc="-6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135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100" b="1" spc="-12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100" b="1" spc="-4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100" b="1" spc="-125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15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100" b="1" spc="-100" dirty="0">
                <a:solidFill>
                  <a:srgbClr val="231F20"/>
                </a:solidFill>
                <a:latin typeface="Arial"/>
                <a:cs typeface="Arial"/>
              </a:rPr>
              <a:t>x</a:t>
            </a:r>
            <a:r>
              <a:rPr sz="1100" b="1" spc="-125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100" b="1" spc="-6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100" b="1" spc="-5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100" b="1" spc="-3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100" b="1" spc="-4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100" b="1" spc="-114" dirty="0">
                <a:solidFill>
                  <a:srgbClr val="231F20"/>
                </a:solidFill>
                <a:latin typeface="Arial"/>
                <a:cs typeface="Arial"/>
              </a:rPr>
              <a:t>nc</a:t>
            </a:r>
            <a:r>
              <a:rPr sz="1100" b="1" spc="-6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11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100" b="1" spc="-8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100" b="1" spc="-11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100" b="1" spc="-13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100" b="1" spc="-40" dirty="0">
                <a:solidFill>
                  <a:srgbClr val="231F20"/>
                </a:solidFill>
                <a:latin typeface="Arial"/>
                <a:cs typeface="Arial"/>
              </a:rPr>
              <a:t>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9569195" y="299720"/>
            <a:ext cx="339090" cy="375920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395"/>
              </a:lnSpc>
            </a:pPr>
            <a:r>
              <a:rPr sz="2000" b="1" spc="200" dirty="0">
                <a:solidFill>
                  <a:srgbClr val="FFFFFF"/>
                </a:solidFill>
                <a:latin typeface="Calibri"/>
                <a:cs typeface="Calibri"/>
              </a:rPr>
              <a:t>Resumes</a:t>
            </a:r>
            <a:r>
              <a:rPr sz="2000" b="1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70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2000" b="1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315" dirty="0">
                <a:solidFill>
                  <a:srgbClr val="FFFFFF"/>
                </a:solidFill>
                <a:latin typeface="Calibri"/>
                <a:cs typeface="Calibri"/>
              </a:rPr>
              <a:t>Correspondence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98280" y="9470478"/>
            <a:ext cx="947419" cy="480059"/>
            <a:chOff x="3298280" y="9470478"/>
            <a:chExt cx="947419" cy="480059"/>
          </a:xfrm>
        </p:grpSpPr>
        <p:sp>
          <p:nvSpPr>
            <p:cNvPr id="3" name="object 3"/>
            <p:cNvSpPr/>
            <p:nvPr/>
          </p:nvSpPr>
          <p:spPr>
            <a:xfrm>
              <a:off x="3304630" y="9476828"/>
              <a:ext cx="934719" cy="467359"/>
            </a:xfrm>
            <a:custGeom>
              <a:avLst/>
              <a:gdLst/>
              <a:ahLst/>
              <a:cxnLst/>
              <a:rect l="l" t="t" r="r" b="b"/>
              <a:pathLst>
                <a:path w="934720" h="467359">
                  <a:moveTo>
                    <a:pt x="467271" y="0"/>
                  </a:moveTo>
                  <a:lnTo>
                    <a:pt x="0" y="467271"/>
                  </a:lnTo>
                  <a:lnTo>
                    <a:pt x="934542" y="467271"/>
                  </a:lnTo>
                  <a:lnTo>
                    <a:pt x="467271" y="0"/>
                  </a:lnTo>
                  <a:close/>
                </a:path>
              </a:pathLst>
            </a:custGeom>
            <a:solidFill>
              <a:srgbClr val="FDB9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04630" y="9476828"/>
              <a:ext cx="934719" cy="467359"/>
            </a:xfrm>
            <a:custGeom>
              <a:avLst/>
              <a:gdLst/>
              <a:ahLst/>
              <a:cxnLst/>
              <a:rect l="l" t="t" r="r" b="b"/>
              <a:pathLst>
                <a:path w="934720" h="467359">
                  <a:moveTo>
                    <a:pt x="934542" y="467271"/>
                  </a:moveTo>
                  <a:lnTo>
                    <a:pt x="467271" y="0"/>
                  </a:lnTo>
                  <a:lnTo>
                    <a:pt x="0" y="467271"/>
                  </a:lnTo>
                </a:path>
              </a:pathLst>
            </a:custGeom>
            <a:ln w="126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664205" y="9591927"/>
            <a:ext cx="2095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15" dirty="0">
                <a:solidFill>
                  <a:srgbClr val="231F20"/>
                </a:solidFill>
                <a:latin typeface="Calibri"/>
                <a:cs typeface="Calibri"/>
              </a:rPr>
              <a:t>22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4826" y="9657866"/>
            <a:ext cx="10287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Career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Planning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Guide</a:t>
            </a:r>
            <a:endParaRPr sz="9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48773" y="306678"/>
            <a:ext cx="239959" cy="23311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4839" y="306678"/>
            <a:ext cx="239959" cy="23311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75825" y="306671"/>
            <a:ext cx="239959" cy="23311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6802" y="306673"/>
            <a:ext cx="239959" cy="23311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57796" y="306675"/>
            <a:ext cx="239959" cy="23311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71398" y="306678"/>
            <a:ext cx="239959" cy="23311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07464" y="306678"/>
            <a:ext cx="239959" cy="23311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98450" y="306672"/>
            <a:ext cx="239959" cy="23311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89427" y="306674"/>
            <a:ext cx="239959" cy="233115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80421" y="306676"/>
            <a:ext cx="239959" cy="233115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685" algn="ctr">
              <a:lnSpc>
                <a:spcPct val="100000"/>
              </a:lnSpc>
              <a:spcBef>
                <a:spcPts val="100"/>
              </a:spcBef>
            </a:pPr>
            <a:r>
              <a:rPr spc="465" dirty="0"/>
              <a:t>Functional</a:t>
            </a:r>
          </a:p>
          <a:p>
            <a:pPr marL="146685" algn="ctr">
              <a:lnSpc>
                <a:spcPct val="100000"/>
              </a:lnSpc>
            </a:pPr>
            <a:r>
              <a:rPr spc="525" dirty="0"/>
              <a:t>and</a:t>
            </a:r>
            <a:r>
              <a:rPr spc="-15" dirty="0"/>
              <a:t> </a:t>
            </a:r>
            <a:r>
              <a:rPr spc="405" dirty="0"/>
              <a:t>Combination</a:t>
            </a:r>
            <a:r>
              <a:rPr spc="-15" dirty="0"/>
              <a:t> </a:t>
            </a:r>
            <a:r>
              <a:rPr spc="225" dirty="0"/>
              <a:t>Resumes</a:t>
            </a:r>
          </a:p>
        </p:txBody>
      </p:sp>
      <p:grpSp>
        <p:nvGrpSpPr>
          <p:cNvPr id="18" name="object 18"/>
          <p:cNvGrpSpPr/>
          <p:nvPr/>
        </p:nvGrpSpPr>
        <p:grpSpPr>
          <a:xfrm>
            <a:off x="1002385" y="2827680"/>
            <a:ext cx="5610225" cy="6593205"/>
            <a:chOff x="1002385" y="2827680"/>
            <a:chExt cx="5610225" cy="6593205"/>
          </a:xfrm>
        </p:grpSpPr>
        <p:sp>
          <p:nvSpPr>
            <p:cNvPr id="19" name="object 19"/>
            <p:cNvSpPr/>
            <p:nvPr/>
          </p:nvSpPr>
          <p:spPr>
            <a:xfrm>
              <a:off x="1002385" y="2827680"/>
              <a:ext cx="5610225" cy="6593205"/>
            </a:xfrm>
            <a:custGeom>
              <a:avLst/>
              <a:gdLst/>
              <a:ahLst/>
              <a:cxnLst/>
              <a:rect l="l" t="t" r="r" b="b"/>
              <a:pathLst>
                <a:path w="5610225" h="6593205">
                  <a:moveTo>
                    <a:pt x="5609844" y="0"/>
                  </a:moveTo>
                  <a:lnTo>
                    <a:pt x="0" y="0"/>
                  </a:lnTo>
                  <a:lnTo>
                    <a:pt x="0" y="6592824"/>
                  </a:lnTo>
                  <a:lnTo>
                    <a:pt x="5609844" y="6592824"/>
                  </a:lnTo>
                  <a:lnTo>
                    <a:pt x="5609844" y="0"/>
                  </a:lnTo>
                  <a:close/>
                </a:path>
              </a:pathLst>
            </a:custGeom>
            <a:solidFill>
              <a:srgbClr val="231F2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42670" y="2841663"/>
              <a:ext cx="5458460" cy="6441440"/>
            </a:xfrm>
            <a:custGeom>
              <a:avLst/>
              <a:gdLst/>
              <a:ahLst/>
              <a:cxnLst/>
              <a:rect l="l" t="t" r="r" b="b"/>
              <a:pathLst>
                <a:path w="5458460" h="6441440">
                  <a:moveTo>
                    <a:pt x="5458459" y="0"/>
                  </a:moveTo>
                  <a:lnTo>
                    <a:pt x="0" y="0"/>
                  </a:lnTo>
                  <a:lnTo>
                    <a:pt x="0" y="6441401"/>
                  </a:lnTo>
                  <a:lnTo>
                    <a:pt x="5458459" y="6441401"/>
                  </a:lnTo>
                  <a:lnTo>
                    <a:pt x="54584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201420" y="4038639"/>
              <a:ext cx="5140960" cy="0"/>
            </a:xfrm>
            <a:custGeom>
              <a:avLst/>
              <a:gdLst/>
              <a:ahLst/>
              <a:cxnLst/>
              <a:rect l="l" t="t" r="r" b="b"/>
              <a:pathLst>
                <a:path w="5140960">
                  <a:moveTo>
                    <a:pt x="0" y="0"/>
                  </a:moveTo>
                  <a:lnTo>
                    <a:pt x="5140960" y="0"/>
                  </a:lnTo>
                </a:path>
              </a:pathLst>
            </a:custGeom>
            <a:ln w="6350">
              <a:solidFill>
                <a:srgbClr val="458D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201420" y="6350039"/>
              <a:ext cx="5140960" cy="0"/>
            </a:xfrm>
            <a:custGeom>
              <a:avLst/>
              <a:gdLst/>
              <a:ahLst/>
              <a:cxnLst/>
              <a:rect l="l" t="t" r="r" b="b"/>
              <a:pathLst>
                <a:path w="5140960">
                  <a:moveTo>
                    <a:pt x="0" y="0"/>
                  </a:moveTo>
                  <a:lnTo>
                    <a:pt x="5140960" y="0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201420" y="7175539"/>
              <a:ext cx="5140960" cy="0"/>
            </a:xfrm>
            <a:custGeom>
              <a:avLst/>
              <a:gdLst/>
              <a:ahLst/>
              <a:cxnLst/>
              <a:rect l="l" t="t" r="r" b="b"/>
              <a:pathLst>
                <a:path w="5140960">
                  <a:moveTo>
                    <a:pt x="0" y="0"/>
                  </a:moveTo>
                  <a:lnTo>
                    <a:pt x="5140960" y="0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01420" y="8166139"/>
              <a:ext cx="5140960" cy="0"/>
            </a:xfrm>
            <a:custGeom>
              <a:avLst/>
              <a:gdLst/>
              <a:ahLst/>
              <a:cxnLst/>
              <a:rect l="l" t="t" r="r" b="b"/>
              <a:pathLst>
                <a:path w="5140960">
                  <a:moveTo>
                    <a:pt x="0" y="0"/>
                  </a:moveTo>
                  <a:lnTo>
                    <a:pt x="5140960" y="0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4266699" y="2931834"/>
            <a:ext cx="208851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434975">
              <a:lnSpc>
                <a:spcPct val="125000"/>
              </a:lnSpc>
              <a:spcBef>
                <a:spcPts val="100"/>
              </a:spcBef>
            </a:pPr>
            <a:r>
              <a:rPr sz="800" spc="-20" dirty="0">
                <a:solidFill>
                  <a:srgbClr val="231F20"/>
                </a:solidFill>
                <a:latin typeface="Trebuchet MS"/>
                <a:cs typeface="Trebuchet MS"/>
              </a:rPr>
              <a:t>4</a:t>
            </a:r>
            <a:r>
              <a:rPr sz="800" spc="-10" dirty="0">
                <a:solidFill>
                  <a:srgbClr val="231F20"/>
                </a:solidFill>
                <a:latin typeface="Trebuchet MS"/>
                <a:cs typeface="Trebuchet MS"/>
              </a:rPr>
              <a:t>56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Trebuchet MS"/>
                <a:cs typeface="Trebuchet MS"/>
              </a:rPr>
              <a:t>C</a:t>
            </a:r>
            <a:r>
              <a:rPr sz="800" spc="-30" dirty="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sz="800" spc="5" dirty="0">
                <a:solidFill>
                  <a:srgbClr val="231F20"/>
                </a:solidFill>
                <a:latin typeface="Trebuchet MS"/>
                <a:cs typeface="Trebuchet MS"/>
              </a:rPr>
              <a:t>m</a:t>
            </a:r>
            <a:r>
              <a:rPr sz="800" spc="10" dirty="0">
                <a:solidFill>
                  <a:srgbClr val="231F20"/>
                </a:solidFill>
                <a:latin typeface="Trebuchet MS"/>
                <a:cs typeface="Trebuchet MS"/>
              </a:rPr>
              <a:t>p</a:t>
            </a:r>
            <a:r>
              <a:rPr sz="800" dirty="0">
                <a:solidFill>
                  <a:srgbClr val="231F20"/>
                </a:solidFill>
                <a:latin typeface="Trebuchet MS"/>
                <a:cs typeface="Trebuchet MS"/>
              </a:rPr>
              <a:t>u</a:t>
            </a:r>
            <a:r>
              <a:rPr sz="800" spc="-10" dirty="0">
                <a:solidFill>
                  <a:srgbClr val="231F20"/>
                </a:solidFill>
                <a:latin typeface="Trebuchet MS"/>
                <a:cs typeface="Trebuchet MS"/>
              </a:rPr>
              <a:t>s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50" dirty="0">
                <a:solidFill>
                  <a:srgbClr val="231F20"/>
                </a:solidFill>
                <a:latin typeface="Trebuchet MS"/>
                <a:cs typeface="Trebuchet MS"/>
              </a:rPr>
              <a:t>D</a:t>
            </a:r>
            <a:r>
              <a:rPr sz="800" spc="-45" dirty="0">
                <a:solidFill>
                  <a:srgbClr val="231F20"/>
                </a:solidFill>
                <a:latin typeface="Trebuchet MS"/>
                <a:cs typeface="Trebuchet MS"/>
              </a:rPr>
              <a:t>r</a:t>
            </a:r>
            <a:r>
              <a:rPr sz="800" spc="-40" dirty="0">
                <a:solidFill>
                  <a:srgbClr val="231F20"/>
                </a:solidFill>
                <a:latin typeface="Trebuchet MS"/>
                <a:cs typeface="Trebuchet MS"/>
              </a:rPr>
              <a:t>i</a:t>
            </a:r>
            <a:r>
              <a:rPr sz="800" spc="-15" dirty="0">
                <a:solidFill>
                  <a:srgbClr val="231F20"/>
                </a:solidFill>
                <a:latin typeface="Trebuchet MS"/>
                <a:cs typeface="Trebuchet MS"/>
              </a:rPr>
              <a:t>v</a:t>
            </a:r>
            <a:r>
              <a:rPr sz="800" spc="-40" dirty="0">
                <a:solidFill>
                  <a:srgbClr val="231F20"/>
                </a:solidFill>
                <a:latin typeface="Trebuchet MS"/>
                <a:cs typeface="Trebuchet MS"/>
              </a:rPr>
              <a:t>e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229" dirty="0">
                <a:solidFill>
                  <a:srgbClr val="231F20"/>
                </a:solidFill>
                <a:latin typeface="Trebuchet MS"/>
                <a:cs typeface="Trebuchet MS"/>
              </a:rPr>
              <a:t>|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5" dirty="0">
                <a:solidFill>
                  <a:srgbClr val="231F20"/>
                </a:solidFill>
                <a:latin typeface="Trebuchet MS"/>
                <a:cs typeface="Trebuchet MS"/>
              </a:rPr>
              <a:t>Wh</a:t>
            </a:r>
            <a:r>
              <a:rPr sz="800" spc="-40" dirty="0">
                <a:solidFill>
                  <a:srgbClr val="231F20"/>
                </a:solidFill>
                <a:latin typeface="Trebuchet MS"/>
                <a:cs typeface="Trebuchet MS"/>
              </a:rPr>
              <a:t>i</a:t>
            </a:r>
            <a:r>
              <a:rPr sz="800" spc="-35" dirty="0">
                <a:solidFill>
                  <a:srgbClr val="231F20"/>
                </a:solidFill>
                <a:latin typeface="Trebuchet MS"/>
                <a:cs typeface="Trebuchet MS"/>
              </a:rPr>
              <a:t>t</a:t>
            </a:r>
            <a:r>
              <a:rPr sz="800" spc="-55" dirty="0">
                <a:solidFill>
                  <a:srgbClr val="231F20"/>
                </a:solidFill>
                <a:latin typeface="Trebuchet MS"/>
                <a:cs typeface="Trebuchet MS"/>
              </a:rPr>
              <a:t>t</a:t>
            </a:r>
            <a:r>
              <a:rPr sz="800" spc="-40" dirty="0">
                <a:solidFill>
                  <a:srgbClr val="231F20"/>
                </a:solidFill>
                <a:latin typeface="Trebuchet MS"/>
                <a:cs typeface="Trebuchet MS"/>
              </a:rPr>
              <a:t>i</a:t>
            </a:r>
            <a:r>
              <a:rPr sz="800" spc="-35" dirty="0">
                <a:solidFill>
                  <a:srgbClr val="231F20"/>
                </a:solidFill>
                <a:latin typeface="Trebuchet MS"/>
                <a:cs typeface="Trebuchet MS"/>
              </a:rPr>
              <a:t>e</a:t>
            </a:r>
            <a:r>
              <a:rPr sz="800" spc="-80" dirty="0">
                <a:solidFill>
                  <a:srgbClr val="231F20"/>
                </a:solidFill>
                <a:latin typeface="Trebuchet MS"/>
                <a:cs typeface="Trebuchet MS"/>
              </a:rPr>
              <a:t>r</a:t>
            </a:r>
            <a:r>
              <a:rPr sz="800" spc="-130" dirty="0">
                <a:solidFill>
                  <a:srgbClr val="231F20"/>
                </a:solidFill>
                <a:latin typeface="Trebuchet MS"/>
                <a:cs typeface="Trebuchet MS"/>
              </a:rPr>
              <a:t>,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dirty="0">
                <a:solidFill>
                  <a:srgbClr val="231F20"/>
                </a:solidFill>
                <a:latin typeface="Trebuchet MS"/>
                <a:cs typeface="Trebuchet MS"/>
              </a:rPr>
              <a:t>C</a:t>
            </a:r>
            <a:r>
              <a:rPr sz="800" spc="15" dirty="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dirty="0">
                <a:solidFill>
                  <a:srgbClr val="231F20"/>
                </a:solidFill>
                <a:latin typeface="Trebuchet MS"/>
                <a:cs typeface="Trebuchet MS"/>
              </a:rPr>
              <a:t>9</a:t>
            </a:r>
            <a:r>
              <a:rPr sz="800" spc="5" dirty="0">
                <a:solidFill>
                  <a:srgbClr val="231F20"/>
                </a:solidFill>
                <a:latin typeface="Trebuchet MS"/>
                <a:cs typeface="Trebuchet MS"/>
              </a:rPr>
              <a:t>0</a:t>
            </a:r>
            <a:r>
              <a:rPr sz="800" dirty="0">
                <a:solidFill>
                  <a:srgbClr val="231F20"/>
                </a:solidFill>
                <a:latin typeface="Trebuchet MS"/>
                <a:cs typeface="Trebuchet MS"/>
              </a:rPr>
              <a:t>6</a:t>
            </a:r>
            <a:r>
              <a:rPr sz="800" spc="-40" dirty="0">
                <a:solidFill>
                  <a:srgbClr val="231F20"/>
                </a:solidFill>
                <a:latin typeface="Trebuchet MS"/>
                <a:cs typeface="Trebuchet MS"/>
              </a:rPr>
              <a:t>0</a:t>
            </a:r>
            <a:r>
              <a:rPr sz="800" spc="-10" dirty="0">
                <a:solidFill>
                  <a:srgbClr val="231F20"/>
                </a:solidFill>
                <a:latin typeface="Trebuchet MS"/>
                <a:cs typeface="Trebuchet MS"/>
              </a:rPr>
              <a:t>1  5</a:t>
            </a:r>
            <a:r>
              <a:rPr sz="800" spc="-20" dirty="0">
                <a:solidFill>
                  <a:srgbClr val="231F20"/>
                </a:solidFill>
                <a:latin typeface="Trebuchet MS"/>
                <a:cs typeface="Trebuchet MS"/>
              </a:rPr>
              <a:t>6</a:t>
            </a:r>
            <a:r>
              <a:rPr sz="800" dirty="0">
                <a:solidFill>
                  <a:srgbClr val="231F20"/>
                </a:solidFill>
                <a:latin typeface="Trebuchet MS"/>
                <a:cs typeface="Trebuchet MS"/>
              </a:rPr>
              <a:t>2</a:t>
            </a:r>
            <a:r>
              <a:rPr sz="800" spc="-110" dirty="0">
                <a:solidFill>
                  <a:srgbClr val="231F20"/>
                </a:solidFill>
                <a:latin typeface="Trebuchet MS"/>
                <a:cs typeface="Trebuchet MS"/>
              </a:rPr>
              <a:t>.</a:t>
            </a:r>
            <a:r>
              <a:rPr sz="800" spc="-30" dirty="0">
                <a:solidFill>
                  <a:srgbClr val="231F20"/>
                </a:solidFill>
                <a:latin typeface="Trebuchet MS"/>
                <a:cs typeface="Trebuchet MS"/>
              </a:rPr>
              <a:t>55</a:t>
            </a:r>
            <a:r>
              <a:rPr sz="800" spc="-15" dirty="0">
                <a:solidFill>
                  <a:srgbClr val="231F20"/>
                </a:solidFill>
                <a:latin typeface="Trebuchet MS"/>
                <a:cs typeface="Trebuchet MS"/>
              </a:rPr>
              <a:t>5</a:t>
            </a:r>
            <a:r>
              <a:rPr sz="800" spc="-175" dirty="0">
                <a:solidFill>
                  <a:srgbClr val="231F20"/>
                </a:solidFill>
                <a:latin typeface="Trebuchet MS"/>
                <a:cs typeface="Trebuchet MS"/>
              </a:rPr>
              <a:t>.</a:t>
            </a:r>
            <a:r>
              <a:rPr sz="800" spc="-40" dirty="0">
                <a:solidFill>
                  <a:srgbClr val="231F20"/>
                </a:solidFill>
                <a:latin typeface="Trebuchet MS"/>
                <a:cs typeface="Trebuchet MS"/>
              </a:rPr>
              <a:t>10</a:t>
            </a:r>
            <a:r>
              <a:rPr sz="800" spc="-60" dirty="0">
                <a:solidFill>
                  <a:srgbClr val="231F20"/>
                </a:solidFill>
                <a:latin typeface="Trebuchet MS"/>
                <a:cs typeface="Trebuchet MS"/>
              </a:rPr>
              <a:t>1</a:t>
            </a:r>
            <a:r>
              <a:rPr sz="800" spc="-10" dirty="0">
                <a:solidFill>
                  <a:srgbClr val="231F20"/>
                </a:solidFill>
                <a:latin typeface="Trebuchet MS"/>
                <a:cs typeface="Trebuchet MS"/>
              </a:rPr>
              <a:t>2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229" dirty="0">
                <a:solidFill>
                  <a:srgbClr val="231F20"/>
                </a:solidFill>
                <a:latin typeface="Trebuchet MS"/>
                <a:cs typeface="Trebuchet MS"/>
              </a:rPr>
              <a:t>|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50" dirty="0">
                <a:solidFill>
                  <a:srgbClr val="231F20"/>
                </a:solidFill>
                <a:latin typeface="Trebuchet MS"/>
                <a:cs typeface="Trebuchet MS"/>
                <a:hlinkClick r:id="rId4"/>
              </a:rPr>
              <a:t>r</a:t>
            </a:r>
            <a:r>
              <a:rPr sz="800" spc="-30" dirty="0">
                <a:solidFill>
                  <a:srgbClr val="231F20"/>
                </a:solidFill>
                <a:latin typeface="Trebuchet MS"/>
                <a:cs typeface="Trebuchet MS"/>
                <a:hlinkClick r:id="rId4"/>
              </a:rPr>
              <a:t>e</a:t>
            </a:r>
            <a:r>
              <a:rPr sz="800" spc="-20" dirty="0">
                <a:solidFill>
                  <a:srgbClr val="231F20"/>
                </a:solidFill>
                <a:latin typeface="Trebuchet MS"/>
                <a:cs typeface="Trebuchet MS"/>
                <a:hlinkClick r:id="rId4"/>
              </a:rPr>
              <a:t>x</a:t>
            </a:r>
            <a:r>
              <a:rPr sz="800" spc="-120" dirty="0">
                <a:solidFill>
                  <a:srgbClr val="231F20"/>
                </a:solidFill>
                <a:latin typeface="Trebuchet MS"/>
                <a:cs typeface="Trebuchet MS"/>
                <a:hlinkClick r:id="rId4"/>
              </a:rPr>
              <a:t>.</a:t>
            </a:r>
            <a:r>
              <a:rPr sz="800" spc="-50" dirty="0">
                <a:solidFill>
                  <a:srgbClr val="231F20"/>
                </a:solidFill>
                <a:latin typeface="Trebuchet MS"/>
                <a:cs typeface="Trebuchet MS"/>
                <a:hlinkClick r:id="rId4"/>
              </a:rPr>
              <a:t>r</a:t>
            </a:r>
            <a:r>
              <a:rPr sz="800" spc="15" dirty="0">
                <a:solidFill>
                  <a:srgbClr val="231F20"/>
                </a:solidFill>
                <a:latin typeface="Trebuchet MS"/>
                <a:cs typeface="Trebuchet MS"/>
                <a:hlinkClick r:id="rId4"/>
              </a:rPr>
              <a:t>o</a:t>
            </a:r>
            <a:r>
              <a:rPr sz="800" spc="-10" dirty="0">
                <a:solidFill>
                  <a:srgbClr val="231F20"/>
                </a:solidFill>
                <a:latin typeface="Trebuchet MS"/>
                <a:cs typeface="Trebuchet MS"/>
                <a:hlinkClick r:id="rId4"/>
              </a:rPr>
              <a:t>ad</a:t>
            </a:r>
            <a:r>
              <a:rPr sz="800" spc="-20" dirty="0">
                <a:solidFill>
                  <a:srgbClr val="231F20"/>
                </a:solidFill>
                <a:latin typeface="Trebuchet MS"/>
                <a:cs typeface="Trebuchet MS"/>
                <a:hlinkClick r:id="rId4"/>
              </a:rPr>
              <a:t>ru</a:t>
            </a:r>
            <a:r>
              <a:rPr sz="800" spc="5" dirty="0">
                <a:solidFill>
                  <a:srgbClr val="231F20"/>
                </a:solidFill>
                <a:latin typeface="Trebuchet MS"/>
                <a:cs typeface="Trebuchet MS"/>
                <a:hlinkClick r:id="rId4"/>
              </a:rPr>
              <a:t>n</a:t>
            </a:r>
            <a:r>
              <a:rPr sz="800" spc="10" dirty="0">
                <a:solidFill>
                  <a:srgbClr val="231F20"/>
                </a:solidFill>
                <a:latin typeface="Trebuchet MS"/>
                <a:cs typeface="Trebuchet MS"/>
                <a:hlinkClick r:id="rId4"/>
              </a:rPr>
              <a:t>n</a:t>
            </a:r>
            <a:r>
              <a:rPr sz="800" spc="-35" dirty="0">
                <a:solidFill>
                  <a:srgbClr val="231F20"/>
                </a:solidFill>
                <a:latin typeface="Trebuchet MS"/>
                <a:cs typeface="Trebuchet MS"/>
                <a:hlinkClick r:id="rId4"/>
              </a:rPr>
              <a:t>e</a:t>
            </a:r>
            <a:r>
              <a:rPr sz="800" spc="-50" dirty="0">
                <a:solidFill>
                  <a:srgbClr val="231F20"/>
                </a:solidFill>
                <a:latin typeface="Trebuchet MS"/>
                <a:cs typeface="Trebuchet MS"/>
                <a:hlinkClick r:id="rId4"/>
              </a:rPr>
              <a:t>r</a:t>
            </a:r>
            <a:r>
              <a:rPr sz="800" spc="-25" dirty="0">
                <a:solidFill>
                  <a:srgbClr val="231F20"/>
                </a:solidFill>
                <a:latin typeface="Trebuchet MS"/>
                <a:cs typeface="Trebuchet MS"/>
                <a:hlinkClick r:id="rId4"/>
              </a:rPr>
              <a:t>@</a:t>
            </a:r>
            <a:r>
              <a:rPr sz="800" spc="-5" dirty="0">
                <a:solidFill>
                  <a:srgbClr val="231F20"/>
                </a:solidFill>
                <a:latin typeface="Trebuchet MS"/>
                <a:cs typeface="Trebuchet MS"/>
                <a:hlinkClick r:id="rId4"/>
              </a:rPr>
              <a:t>m</a:t>
            </a:r>
            <a:r>
              <a:rPr sz="800" spc="-50" dirty="0">
                <a:solidFill>
                  <a:srgbClr val="231F20"/>
                </a:solidFill>
                <a:latin typeface="Trebuchet MS"/>
                <a:cs typeface="Trebuchet MS"/>
                <a:hlinkClick r:id="rId4"/>
              </a:rPr>
              <a:t>y</a:t>
            </a:r>
            <a:r>
              <a:rPr sz="800" spc="-120" dirty="0">
                <a:solidFill>
                  <a:srgbClr val="231F20"/>
                </a:solidFill>
                <a:latin typeface="Trebuchet MS"/>
                <a:cs typeface="Trebuchet MS"/>
                <a:hlinkClick r:id="rId4"/>
              </a:rPr>
              <a:t>.</a:t>
            </a:r>
            <a:r>
              <a:rPr sz="800" spc="-45" dirty="0">
                <a:solidFill>
                  <a:srgbClr val="231F20"/>
                </a:solidFill>
                <a:latin typeface="Trebuchet MS"/>
                <a:cs typeface="Trebuchet MS"/>
                <a:hlinkClick r:id="rId4"/>
              </a:rPr>
              <a:t>r</a:t>
            </a:r>
            <a:r>
              <a:rPr sz="800" spc="-40" dirty="0">
                <a:solidFill>
                  <a:srgbClr val="231F20"/>
                </a:solidFill>
                <a:latin typeface="Trebuchet MS"/>
                <a:cs typeface="Trebuchet MS"/>
                <a:hlinkClick r:id="rId4"/>
              </a:rPr>
              <a:t>i</a:t>
            </a:r>
            <a:r>
              <a:rPr sz="800" spc="10" dirty="0">
                <a:solidFill>
                  <a:srgbClr val="231F20"/>
                </a:solidFill>
                <a:latin typeface="Trebuchet MS"/>
                <a:cs typeface="Trebuchet MS"/>
                <a:hlinkClick r:id="rId4"/>
              </a:rPr>
              <a:t>ohond</a:t>
            </a:r>
            <a:r>
              <a:rPr sz="800" dirty="0">
                <a:solidFill>
                  <a:srgbClr val="231F20"/>
                </a:solidFill>
                <a:latin typeface="Trebuchet MS"/>
                <a:cs typeface="Trebuchet MS"/>
                <a:hlinkClick r:id="rId4"/>
              </a:rPr>
              <a:t>o</a:t>
            </a:r>
            <a:r>
              <a:rPr sz="800" spc="-130" dirty="0">
                <a:solidFill>
                  <a:srgbClr val="231F20"/>
                </a:solidFill>
                <a:latin typeface="Trebuchet MS"/>
                <a:cs typeface="Trebuchet MS"/>
                <a:hlinkClick r:id="rId4"/>
              </a:rPr>
              <a:t>.</a:t>
            </a:r>
            <a:r>
              <a:rPr sz="800" spc="-30" dirty="0">
                <a:solidFill>
                  <a:srgbClr val="231F20"/>
                </a:solidFill>
                <a:latin typeface="Trebuchet MS"/>
                <a:cs typeface="Trebuchet MS"/>
                <a:hlinkClick r:id="rId4"/>
              </a:rPr>
              <a:t>e</a:t>
            </a:r>
            <a:r>
              <a:rPr sz="800" spc="5" dirty="0">
                <a:solidFill>
                  <a:srgbClr val="231F20"/>
                </a:solidFill>
                <a:latin typeface="Trebuchet MS"/>
                <a:cs typeface="Trebuchet MS"/>
                <a:hlinkClick r:id="rId4"/>
              </a:rPr>
              <a:t>d</a:t>
            </a:r>
            <a:r>
              <a:rPr sz="800" dirty="0">
                <a:solidFill>
                  <a:srgbClr val="231F20"/>
                </a:solidFill>
                <a:latin typeface="Trebuchet MS"/>
                <a:cs typeface="Trebuchet MS"/>
                <a:hlinkClick r:id="rId4"/>
              </a:rPr>
              <a:t>u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01419" y="3394114"/>
            <a:ext cx="5140960" cy="203200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0" rIns="0" bIns="0" rtlCol="0">
            <a:spAutoFit/>
          </a:bodyPr>
          <a:lstStyle/>
          <a:p>
            <a:pPr marL="69850">
              <a:lnSpc>
                <a:spcPct val="100000"/>
              </a:lnSpc>
            </a:pPr>
            <a:r>
              <a:rPr sz="1100" b="1" spc="15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100" b="1" spc="25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1100" b="1" spc="-75" dirty="0">
                <a:solidFill>
                  <a:srgbClr val="FFFFFF"/>
                </a:solidFill>
                <a:latin typeface="Century Gothic"/>
                <a:cs typeface="Century Gothic"/>
              </a:rPr>
              <a:t>X</a:t>
            </a:r>
            <a:r>
              <a:rPr sz="1100" b="1" spc="-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100" b="1" spc="-165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100" b="1" spc="-105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100" b="1" spc="5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11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100" b="1" spc="45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1100" b="1" spc="-50" dirty="0">
                <a:solidFill>
                  <a:srgbClr val="FFFFFF"/>
                </a:solidFill>
                <a:latin typeface="Century Gothic"/>
                <a:cs typeface="Century Gothic"/>
              </a:rPr>
              <a:t>NN</a:t>
            </a:r>
            <a:r>
              <a:rPr sz="1100" b="1" spc="25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1100" b="1" spc="10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201419" y="3749714"/>
            <a:ext cx="5086350" cy="2458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888365" algn="l"/>
              </a:tabLst>
            </a:pPr>
            <a:r>
              <a:rPr sz="800" spc="-30" dirty="0">
                <a:solidFill>
                  <a:srgbClr val="231F20"/>
                </a:solidFill>
                <a:latin typeface="Trebuchet MS"/>
                <a:cs typeface="Trebuchet MS"/>
              </a:rPr>
              <a:t>OBJECTIVE	</a:t>
            </a:r>
            <a:r>
              <a:rPr sz="800" spc="-10" dirty="0">
                <a:solidFill>
                  <a:srgbClr val="231F20"/>
                </a:solidFill>
                <a:latin typeface="Trebuchet MS"/>
                <a:cs typeface="Trebuchet MS"/>
              </a:rPr>
              <a:t>Seeking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sz="8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Trebuchet MS"/>
                <a:cs typeface="Trebuchet MS"/>
              </a:rPr>
              <a:t>managerial</a:t>
            </a:r>
            <a:r>
              <a:rPr sz="8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Trebuchet MS"/>
                <a:cs typeface="Trebuchet MS"/>
              </a:rPr>
              <a:t>position</a:t>
            </a:r>
            <a:r>
              <a:rPr sz="8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sz="8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45" dirty="0">
                <a:solidFill>
                  <a:srgbClr val="231F20"/>
                </a:solidFill>
                <a:latin typeface="Trebuchet MS"/>
                <a:cs typeface="Trebuchet MS"/>
              </a:rPr>
              <a:t>retail</a:t>
            </a:r>
            <a:r>
              <a:rPr sz="8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Trebuchet MS"/>
                <a:cs typeface="Trebuchet MS"/>
              </a:rPr>
              <a:t>sales</a:t>
            </a:r>
            <a:r>
              <a:rPr sz="8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Trebuchet MS"/>
                <a:cs typeface="Trebuchet MS"/>
              </a:rPr>
              <a:t>or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Trebuchet MS"/>
                <a:cs typeface="Trebuchet MS"/>
              </a:rPr>
              <a:t>customer</a:t>
            </a:r>
            <a:r>
              <a:rPr sz="8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Trebuchet MS"/>
                <a:cs typeface="Trebuchet MS"/>
              </a:rPr>
              <a:t>service.</a:t>
            </a:r>
            <a:endParaRPr sz="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95"/>
              </a:spcBef>
              <a:tabLst>
                <a:tab pos="888365" algn="l"/>
              </a:tabLst>
            </a:pPr>
            <a:r>
              <a:rPr sz="800" spc="-10" dirty="0">
                <a:solidFill>
                  <a:srgbClr val="231F20"/>
                </a:solidFill>
                <a:latin typeface="Trebuchet MS"/>
                <a:cs typeface="Trebuchet MS"/>
              </a:rPr>
              <a:t>PROFESSIONAL	</a:t>
            </a:r>
            <a:r>
              <a:rPr sz="800" b="1" spc="-25" dirty="0">
                <a:solidFill>
                  <a:srgbClr val="231F20"/>
                </a:solidFill>
                <a:latin typeface="Century Gothic"/>
                <a:cs typeface="Century Gothic"/>
              </a:rPr>
              <a:t>MANAGEMENT</a:t>
            </a:r>
            <a:endParaRPr sz="800">
              <a:latin typeface="Century Gothic"/>
              <a:cs typeface="Century Gothic"/>
            </a:endParaRPr>
          </a:p>
          <a:p>
            <a:pPr marL="889000" marR="88265" indent="-889000">
              <a:lnSpc>
                <a:spcPct val="135400"/>
              </a:lnSpc>
              <a:tabLst>
                <a:tab pos="888365" algn="l"/>
              </a:tabLst>
            </a:pPr>
            <a:r>
              <a:rPr sz="800" spc="-10" dirty="0">
                <a:solidFill>
                  <a:srgbClr val="231F20"/>
                </a:solidFill>
                <a:latin typeface="Trebuchet MS"/>
                <a:cs typeface="Trebuchet MS"/>
              </a:rPr>
              <a:t>ACHIEVEMENTS	</a:t>
            </a:r>
            <a:r>
              <a:rPr sz="800" spc="-35" dirty="0">
                <a:solidFill>
                  <a:srgbClr val="231F20"/>
                </a:solidFill>
                <a:latin typeface="Trebuchet MS"/>
                <a:cs typeface="Trebuchet MS"/>
              </a:rPr>
              <a:t>Trained</a:t>
            </a:r>
            <a:r>
              <a:rPr sz="8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15" dirty="0">
                <a:solidFill>
                  <a:srgbClr val="231F20"/>
                </a:solidFill>
                <a:latin typeface="Trebuchet MS"/>
                <a:cs typeface="Trebuchet MS"/>
              </a:rPr>
              <a:t>employees</a:t>
            </a:r>
            <a:r>
              <a:rPr sz="8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sz="8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15" dirty="0">
                <a:solidFill>
                  <a:srgbClr val="231F20"/>
                </a:solidFill>
                <a:latin typeface="Trebuchet MS"/>
                <a:cs typeface="Trebuchet MS"/>
              </a:rPr>
              <a:t>new</a:t>
            </a:r>
            <a:r>
              <a:rPr sz="8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Trebuchet MS"/>
                <a:cs typeface="Trebuchet MS"/>
              </a:rPr>
              <a:t>managers</a:t>
            </a:r>
            <a:r>
              <a:rPr sz="8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sz="8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Trebuchet MS"/>
                <a:cs typeface="Trebuchet MS"/>
              </a:rPr>
              <a:t>daily</a:t>
            </a:r>
            <a:r>
              <a:rPr sz="8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45" dirty="0">
                <a:solidFill>
                  <a:srgbClr val="231F20"/>
                </a:solidFill>
                <a:latin typeface="Trebuchet MS"/>
                <a:cs typeface="Trebuchet MS"/>
              </a:rPr>
              <a:t>retail</a:t>
            </a:r>
            <a:r>
              <a:rPr sz="8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Trebuchet MS"/>
                <a:cs typeface="Trebuchet MS"/>
              </a:rPr>
              <a:t>store</a:t>
            </a:r>
            <a:r>
              <a:rPr sz="8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Trebuchet MS"/>
                <a:cs typeface="Trebuchet MS"/>
              </a:rPr>
              <a:t>operations.</a:t>
            </a:r>
            <a:r>
              <a:rPr sz="8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15" dirty="0">
                <a:solidFill>
                  <a:srgbClr val="231F20"/>
                </a:solidFill>
                <a:latin typeface="Trebuchet MS"/>
                <a:cs typeface="Trebuchet MS"/>
              </a:rPr>
              <a:t>Maintained</a:t>
            </a:r>
            <a:r>
              <a:rPr sz="8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sz="8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Trebuchet MS"/>
                <a:cs typeface="Trebuchet MS"/>
              </a:rPr>
              <a:t>amended </a:t>
            </a:r>
            <a:r>
              <a:rPr sz="8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Trebuchet MS"/>
                <a:cs typeface="Trebuchet MS"/>
              </a:rPr>
              <a:t>work </a:t>
            </a:r>
            <a:r>
              <a:rPr sz="800" spc="-25" dirty="0">
                <a:solidFill>
                  <a:srgbClr val="231F20"/>
                </a:solidFill>
                <a:latin typeface="Trebuchet MS"/>
                <a:cs typeface="Trebuchet MS"/>
              </a:rPr>
              <a:t>schedules. </a:t>
            </a:r>
            <a:r>
              <a:rPr sz="800" spc="-30" dirty="0">
                <a:solidFill>
                  <a:srgbClr val="231F20"/>
                </a:solidFill>
                <a:latin typeface="Trebuchet MS"/>
                <a:cs typeface="Trebuchet MS"/>
              </a:rPr>
              <a:t>Calculated </a:t>
            </a:r>
            <a:r>
              <a:rPr sz="800" spc="-25" dirty="0">
                <a:solidFill>
                  <a:srgbClr val="231F20"/>
                </a:solidFill>
                <a:latin typeface="Trebuchet MS"/>
                <a:cs typeface="Trebuchet MS"/>
              </a:rPr>
              <a:t>weekly payroll </a:t>
            </a:r>
            <a:r>
              <a:rPr sz="800" spc="-35" dirty="0">
                <a:solidFill>
                  <a:srgbClr val="231F20"/>
                </a:solidFill>
                <a:latin typeface="Trebuchet MS"/>
                <a:cs typeface="Trebuchet MS"/>
              </a:rPr>
              <a:t>for </a:t>
            </a:r>
            <a:r>
              <a:rPr sz="800" spc="5" dirty="0">
                <a:solidFill>
                  <a:srgbClr val="231F20"/>
                </a:solidFill>
                <a:latin typeface="Trebuchet MS"/>
                <a:cs typeface="Trebuchet MS"/>
              </a:rPr>
              <a:t>100+ </a:t>
            </a:r>
            <a:r>
              <a:rPr sz="800" spc="-25" dirty="0">
                <a:solidFill>
                  <a:srgbClr val="231F20"/>
                </a:solidFill>
                <a:latin typeface="Trebuchet MS"/>
                <a:cs typeface="Trebuchet MS"/>
              </a:rPr>
              <a:t>employees. </a:t>
            </a:r>
            <a:r>
              <a:rPr sz="800" spc="-15" dirty="0">
                <a:solidFill>
                  <a:srgbClr val="231F20"/>
                </a:solidFill>
                <a:latin typeface="Trebuchet MS"/>
                <a:cs typeface="Trebuchet MS"/>
              </a:rPr>
              <a:t>Assisted </a:t>
            </a:r>
            <a:r>
              <a:rPr sz="800" spc="-10" dirty="0">
                <a:solidFill>
                  <a:srgbClr val="231F20"/>
                </a:solidFill>
                <a:latin typeface="Trebuchet MS"/>
                <a:cs typeface="Trebuchet MS"/>
              </a:rPr>
              <a:t>Loss </a:t>
            </a:r>
            <a:r>
              <a:rPr sz="800" spc="-25" dirty="0">
                <a:solidFill>
                  <a:srgbClr val="231F20"/>
                </a:solidFill>
                <a:latin typeface="Trebuchet MS"/>
                <a:cs typeface="Trebuchet MS"/>
              </a:rPr>
              <a:t>Prevention </a:t>
            </a:r>
            <a:r>
              <a:rPr sz="8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15" dirty="0">
                <a:solidFill>
                  <a:srgbClr val="231F20"/>
                </a:solidFill>
                <a:latin typeface="Trebuchet MS"/>
                <a:cs typeface="Trebuchet MS"/>
              </a:rPr>
              <a:t>Department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Trebuchet MS"/>
                <a:cs typeface="Trebuchet MS"/>
              </a:rPr>
              <a:t>with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Trebuchet MS"/>
                <a:cs typeface="Trebuchet MS"/>
              </a:rPr>
              <a:t>daily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Trebuchet MS"/>
                <a:cs typeface="Trebuchet MS"/>
              </a:rPr>
              <a:t>monitoring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sz="8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Trebuchet MS"/>
                <a:cs typeface="Trebuchet MS"/>
              </a:rPr>
              <a:t>security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Trebuchet MS"/>
                <a:cs typeface="Trebuchet MS"/>
              </a:rPr>
              <a:t>cameras.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Trebuchet MS"/>
                <a:cs typeface="Trebuchet MS"/>
              </a:rPr>
              <a:t>Conducted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Trebuchet MS"/>
                <a:cs typeface="Trebuchet MS"/>
              </a:rPr>
              <a:t>store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Trebuchet MS"/>
                <a:cs typeface="Trebuchet MS"/>
              </a:rPr>
              <a:t>audits.</a:t>
            </a:r>
            <a:endParaRPr sz="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900">
              <a:latin typeface="Trebuchet MS"/>
              <a:cs typeface="Trebuchet MS"/>
            </a:endParaRPr>
          </a:p>
          <a:p>
            <a:pPr marL="889000">
              <a:lnSpc>
                <a:spcPct val="100000"/>
              </a:lnSpc>
              <a:spcBef>
                <a:spcPts val="595"/>
              </a:spcBef>
            </a:pPr>
            <a:r>
              <a:rPr sz="800" b="1" spc="-5" dirty="0">
                <a:solidFill>
                  <a:srgbClr val="231F20"/>
                </a:solidFill>
                <a:latin typeface="Century Gothic"/>
                <a:cs typeface="Century Gothic"/>
              </a:rPr>
              <a:t>SUPERVISION</a:t>
            </a:r>
            <a:endParaRPr sz="800">
              <a:latin typeface="Century Gothic"/>
              <a:cs typeface="Century Gothic"/>
            </a:endParaRPr>
          </a:p>
          <a:p>
            <a:pPr marL="889000" marR="212090">
              <a:lnSpc>
                <a:spcPct val="135400"/>
              </a:lnSpc>
            </a:pPr>
            <a:r>
              <a:rPr sz="800" spc="-35" dirty="0">
                <a:solidFill>
                  <a:srgbClr val="231F20"/>
                </a:solidFill>
                <a:latin typeface="Trebuchet MS"/>
                <a:cs typeface="Trebuchet MS"/>
              </a:rPr>
              <a:t>Trained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Trebuchet MS"/>
                <a:cs typeface="Trebuchet MS"/>
              </a:rPr>
              <a:t>guards</a:t>
            </a:r>
            <a:r>
              <a:rPr sz="8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10" dirty="0">
                <a:solidFill>
                  <a:srgbClr val="231F20"/>
                </a:solidFill>
                <a:latin typeface="Trebuchet MS"/>
                <a:cs typeface="Trebuchet MS"/>
              </a:rPr>
              <a:t>on</a:t>
            </a:r>
            <a:r>
              <a:rPr sz="8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Trebuchet MS"/>
                <a:cs typeface="Trebuchet MS"/>
              </a:rPr>
              <a:t>both</a:t>
            </a:r>
            <a:r>
              <a:rPr sz="8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Trebuchet MS"/>
                <a:cs typeface="Trebuchet MS"/>
              </a:rPr>
              <a:t>residential</a:t>
            </a:r>
            <a:r>
              <a:rPr sz="8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sz="8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Trebuchet MS"/>
                <a:cs typeface="Trebuchet MS"/>
              </a:rPr>
              <a:t>commercial</a:t>
            </a:r>
            <a:r>
              <a:rPr sz="8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45" dirty="0">
                <a:solidFill>
                  <a:srgbClr val="231F20"/>
                </a:solidFill>
                <a:latin typeface="Trebuchet MS"/>
                <a:cs typeface="Trebuchet MS"/>
              </a:rPr>
              <a:t>sites.</a:t>
            </a:r>
            <a:r>
              <a:rPr sz="8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Trebuchet MS"/>
                <a:cs typeface="Trebuchet MS"/>
              </a:rPr>
              <a:t>Handled</a:t>
            </a:r>
            <a:r>
              <a:rPr sz="8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Trebuchet MS"/>
                <a:cs typeface="Trebuchet MS"/>
              </a:rPr>
              <a:t>scheduling</a:t>
            </a:r>
            <a:r>
              <a:rPr sz="8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sz="8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15" dirty="0">
                <a:solidFill>
                  <a:srgbClr val="231F20"/>
                </a:solidFill>
                <a:latin typeface="Trebuchet MS"/>
                <a:cs typeface="Trebuchet MS"/>
              </a:rPr>
              <a:t>conducted </a:t>
            </a:r>
            <a:r>
              <a:rPr sz="8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15" dirty="0">
                <a:solidFill>
                  <a:srgbClr val="231F20"/>
                </a:solidFill>
                <a:latin typeface="Trebuchet MS"/>
                <a:cs typeface="Trebuchet MS"/>
              </a:rPr>
              <a:t>uniform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Trebuchet MS"/>
                <a:cs typeface="Trebuchet MS"/>
              </a:rPr>
              <a:t>inspections.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Trebuchet MS"/>
                <a:cs typeface="Trebuchet MS"/>
              </a:rPr>
              <a:t>Verified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Trebuchet MS"/>
                <a:cs typeface="Trebuchet MS"/>
              </a:rPr>
              <a:t>approved</a:t>
            </a:r>
            <a:r>
              <a:rPr sz="8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Trebuchet MS"/>
                <a:cs typeface="Trebuchet MS"/>
              </a:rPr>
              <a:t>usage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Trebuchet MS"/>
                <a:cs typeface="Trebuchet MS"/>
              </a:rPr>
              <a:t>company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Trebuchet MS"/>
                <a:cs typeface="Trebuchet MS"/>
              </a:rPr>
              <a:t>equipment.</a:t>
            </a:r>
            <a:endParaRPr sz="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900">
              <a:latin typeface="Trebuchet MS"/>
              <a:cs typeface="Trebuchet MS"/>
            </a:endParaRPr>
          </a:p>
          <a:p>
            <a:pPr marL="889000">
              <a:lnSpc>
                <a:spcPct val="100000"/>
              </a:lnSpc>
              <a:spcBef>
                <a:spcPts val="595"/>
              </a:spcBef>
            </a:pPr>
            <a:r>
              <a:rPr sz="800" b="1" spc="15" dirty="0">
                <a:solidFill>
                  <a:srgbClr val="231F20"/>
                </a:solidFill>
                <a:latin typeface="Century Gothic"/>
                <a:cs typeface="Century Gothic"/>
              </a:rPr>
              <a:t>S</a:t>
            </a:r>
            <a:r>
              <a:rPr sz="800" b="1" spc="-70" dirty="0">
                <a:solidFill>
                  <a:srgbClr val="231F20"/>
                </a:solidFill>
                <a:latin typeface="Century Gothic"/>
                <a:cs typeface="Century Gothic"/>
              </a:rPr>
              <a:t>A</a:t>
            </a:r>
            <a:r>
              <a:rPr sz="800" b="1" spc="35" dirty="0">
                <a:solidFill>
                  <a:srgbClr val="231F20"/>
                </a:solidFill>
                <a:latin typeface="Century Gothic"/>
                <a:cs typeface="Century Gothic"/>
              </a:rPr>
              <a:t>F</a:t>
            </a:r>
            <a:r>
              <a:rPr sz="800" b="1" spc="20" dirty="0">
                <a:solidFill>
                  <a:srgbClr val="231F20"/>
                </a:solidFill>
                <a:latin typeface="Century Gothic"/>
                <a:cs typeface="Century Gothic"/>
              </a:rPr>
              <a:t>E</a:t>
            </a:r>
            <a:r>
              <a:rPr sz="800" b="1" spc="125" dirty="0">
                <a:solidFill>
                  <a:srgbClr val="231F20"/>
                </a:solidFill>
                <a:latin typeface="Century Gothic"/>
                <a:cs typeface="Century Gothic"/>
              </a:rPr>
              <a:t>T</a:t>
            </a:r>
            <a:r>
              <a:rPr sz="800" b="1" spc="-15" dirty="0">
                <a:solidFill>
                  <a:srgbClr val="231F20"/>
                </a:solidFill>
                <a:latin typeface="Century Gothic"/>
                <a:cs typeface="Century Gothic"/>
              </a:rPr>
              <a:t>Y</a:t>
            </a:r>
            <a:r>
              <a:rPr sz="800" b="1" spc="-6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800" b="1" spc="-5" dirty="0">
                <a:solidFill>
                  <a:srgbClr val="231F20"/>
                </a:solidFill>
                <a:latin typeface="Century Gothic"/>
                <a:cs typeface="Century Gothic"/>
              </a:rPr>
              <a:t>&amp;</a:t>
            </a:r>
            <a:r>
              <a:rPr sz="800" b="1" spc="-6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800" b="1" spc="20" dirty="0">
                <a:solidFill>
                  <a:srgbClr val="231F20"/>
                </a:solidFill>
                <a:latin typeface="Century Gothic"/>
                <a:cs typeface="Century Gothic"/>
              </a:rPr>
              <a:t>S</a:t>
            </a:r>
            <a:r>
              <a:rPr sz="800" b="1" spc="15" dirty="0">
                <a:solidFill>
                  <a:srgbClr val="231F20"/>
                </a:solidFill>
                <a:latin typeface="Century Gothic"/>
                <a:cs typeface="Century Gothic"/>
              </a:rPr>
              <a:t>E</a:t>
            </a:r>
            <a:r>
              <a:rPr sz="800" b="1" spc="-150" dirty="0">
                <a:solidFill>
                  <a:srgbClr val="231F20"/>
                </a:solidFill>
                <a:latin typeface="Century Gothic"/>
                <a:cs typeface="Century Gothic"/>
              </a:rPr>
              <a:t>C</a:t>
            </a:r>
            <a:r>
              <a:rPr sz="800" b="1" spc="40" dirty="0">
                <a:solidFill>
                  <a:srgbClr val="231F20"/>
                </a:solidFill>
                <a:latin typeface="Century Gothic"/>
                <a:cs typeface="Century Gothic"/>
              </a:rPr>
              <a:t>U</a:t>
            </a:r>
            <a:r>
              <a:rPr sz="800" b="1" spc="25" dirty="0">
                <a:solidFill>
                  <a:srgbClr val="231F20"/>
                </a:solidFill>
                <a:latin typeface="Century Gothic"/>
                <a:cs typeface="Century Gothic"/>
              </a:rPr>
              <a:t>R</a:t>
            </a:r>
            <a:r>
              <a:rPr sz="800" b="1" spc="5" dirty="0">
                <a:solidFill>
                  <a:srgbClr val="231F20"/>
                </a:solidFill>
                <a:latin typeface="Century Gothic"/>
                <a:cs typeface="Century Gothic"/>
              </a:rPr>
              <a:t>I</a:t>
            </a:r>
            <a:r>
              <a:rPr sz="800" b="1" spc="125" dirty="0">
                <a:solidFill>
                  <a:srgbClr val="231F20"/>
                </a:solidFill>
                <a:latin typeface="Century Gothic"/>
                <a:cs typeface="Century Gothic"/>
              </a:rPr>
              <a:t>T</a:t>
            </a:r>
            <a:r>
              <a:rPr sz="800" b="1" spc="-15" dirty="0">
                <a:solidFill>
                  <a:srgbClr val="231F20"/>
                </a:solidFill>
                <a:latin typeface="Century Gothic"/>
                <a:cs typeface="Century Gothic"/>
              </a:rPr>
              <a:t>Y</a:t>
            </a:r>
            <a:endParaRPr sz="800">
              <a:latin typeface="Century Gothic"/>
              <a:cs typeface="Century Gothic"/>
            </a:endParaRPr>
          </a:p>
          <a:p>
            <a:pPr marL="889000" marR="5080">
              <a:lnSpc>
                <a:spcPct val="135400"/>
              </a:lnSpc>
            </a:pPr>
            <a:r>
              <a:rPr sz="800" spc="-15" dirty="0">
                <a:solidFill>
                  <a:srgbClr val="231F20"/>
                </a:solidFill>
                <a:latin typeface="Trebuchet MS"/>
                <a:cs typeface="Trebuchet MS"/>
              </a:rPr>
              <a:t>Provided </a:t>
            </a:r>
            <a:r>
              <a:rPr sz="800" spc="-30" dirty="0">
                <a:solidFill>
                  <a:srgbClr val="231F20"/>
                </a:solidFill>
                <a:latin typeface="Trebuchet MS"/>
                <a:cs typeface="Trebuchet MS"/>
              </a:rPr>
              <a:t>safety </a:t>
            </a:r>
            <a:r>
              <a:rPr sz="800" spc="-5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800" spc="-25" dirty="0">
                <a:solidFill>
                  <a:srgbClr val="231F20"/>
                </a:solidFill>
                <a:latin typeface="Trebuchet MS"/>
                <a:cs typeface="Trebuchet MS"/>
              </a:rPr>
              <a:t>security </a:t>
            </a:r>
            <a:r>
              <a:rPr sz="800" spc="-35" dirty="0">
                <a:solidFill>
                  <a:srgbClr val="231F20"/>
                </a:solidFill>
                <a:latin typeface="Trebuchet MS"/>
                <a:cs typeface="Trebuchet MS"/>
              </a:rPr>
              <a:t>for </a:t>
            </a:r>
            <a:r>
              <a:rPr sz="800" spc="-10" dirty="0">
                <a:solidFill>
                  <a:srgbClr val="231F20"/>
                </a:solidFill>
                <a:latin typeface="Trebuchet MS"/>
                <a:cs typeface="Trebuchet MS"/>
              </a:rPr>
              <a:t>campuses </a:t>
            </a:r>
            <a:r>
              <a:rPr sz="800" spc="-5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800" spc="-45" dirty="0">
                <a:solidFill>
                  <a:srgbClr val="231F20"/>
                </a:solidFill>
                <a:latin typeface="Trebuchet MS"/>
                <a:cs typeface="Trebuchet MS"/>
              </a:rPr>
              <a:t>retail </a:t>
            </a:r>
            <a:r>
              <a:rPr sz="800" spc="-35" dirty="0">
                <a:solidFill>
                  <a:srgbClr val="231F20"/>
                </a:solidFill>
                <a:latin typeface="Trebuchet MS"/>
                <a:cs typeface="Trebuchet MS"/>
              </a:rPr>
              <a:t>stores. </a:t>
            </a:r>
            <a:r>
              <a:rPr sz="800" spc="-30" dirty="0">
                <a:solidFill>
                  <a:srgbClr val="231F20"/>
                </a:solidFill>
                <a:latin typeface="Trebuchet MS"/>
                <a:cs typeface="Trebuchet MS"/>
              </a:rPr>
              <a:t>Patrolled </a:t>
            </a:r>
            <a:r>
              <a:rPr sz="800" spc="-25" dirty="0">
                <a:solidFill>
                  <a:srgbClr val="231F20"/>
                </a:solidFill>
                <a:latin typeface="Trebuchet MS"/>
                <a:cs typeface="Trebuchet MS"/>
              </a:rPr>
              <a:t>perimeters </a:t>
            </a:r>
            <a:r>
              <a:rPr sz="800" spc="-5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800" spc="-25" dirty="0">
                <a:solidFill>
                  <a:srgbClr val="231F20"/>
                </a:solidFill>
                <a:latin typeface="Trebuchet MS"/>
                <a:cs typeface="Trebuchet MS"/>
              </a:rPr>
              <a:t>wrote </a:t>
            </a:r>
            <a:r>
              <a:rPr sz="8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Trebuchet MS"/>
                <a:cs typeface="Trebuchet MS"/>
              </a:rPr>
              <a:t>incident</a:t>
            </a:r>
            <a:r>
              <a:rPr sz="8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Trebuchet MS"/>
                <a:cs typeface="Trebuchet MS"/>
              </a:rPr>
              <a:t>reports</a:t>
            </a:r>
            <a:r>
              <a:rPr sz="8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Trebuchet MS"/>
                <a:cs typeface="Trebuchet MS"/>
              </a:rPr>
              <a:t>as</a:t>
            </a:r>
            <a:r>
              <a:rPr sz="8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Trebuchet MS"/>
                <a:cs typeface="Trebuchet MS"/>
              </a:rPr>
              <a:t>necessary.</a:t>
            </a:r>
            <a:r>
              <a:rPr sz="8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Trebuchet MS"/>
                <a:cs typeface="Trebuchet MS"/>
              </a:rPr>
              <a:t>Recorded</a:t>
            </a:r>
            <a:r>
              <a:rPr sz="8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45" dirty="0">
                <a:solidFill>
                  <a:srgbClr val="231F20"/>
                </a:solidFill>
                <a:latin typeface="Trebuchet MS"/>
                <a:cs typeface="Trebuchet MS"/>
              </a:rPr>
              <a:t>arrivals,</a:t>
            </a:r>
            <a:r>
              <a:rPr sz="8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Trebuchet MS"/>
                <a:cs typeface="Trebuchet MS"/>
              </a:rPr>
              <a:t>departures,</a:t>
            </a:r>
            <a:r>
              <a:rPr sz="8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sz="8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Trebuchet MS"/>
                <a:cs typeface="Trebuchet MS"/>
              </a:rPr>
              <a:t>temperature</a:t>
            </a:r>
            <a:r>
              <a:rPr sz="8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15" dirty="0">
                <a:solidFill>
                  <a:srgbClr val="231F20"/>
                </a:solidFill>
                <a:latin typeface="Trebuchet MS"/>
                <a:cs typeface="Trebuchet MS"/>
              </a:rPr>
              <a:t>readings</a:t>
            </a:r>
            <a:r>
              <a:rPr sz="8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sz="8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Trebuchet MS"/>
                <a:cs typeface="Trebuchet MS"/>
              </a:rPr>
              <a:t>delivery </a:t>
            </a:r>
            <a:r>
              <a:rPr sz="8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Trebuchet MS"/>
                <a:cs typeface="Trebuchet MS"/>
              </a:rPr>
              <a:t>trucks.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201419" y="6391314"/>
            <a:ext cx="2940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spc="-15" dirty="0">
                <a:solidFill>
                  <a:srgbClr val="231F20"/>
                </a:solidFill>
                <a:latin typeface="Trebuchet MS"/>
                <a:cs typeface="Trebuchet MS"/>
              </a:rPr>
              <a:t>SKILLS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192020" y="6348134"/>
            <a:ext cx="2165985" cy="685800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130175" indent="-130810">
              <a:lnSpc>
                <a:spcPct val="100000"/>
              </a:lnSpc>
              <a:spcBef>
                <a:spcPts val="439"/>
              </a:spcBef>
              <a:buChar char="•"/>
              <a:tabLst>
                <a:tab pos="130810" algn="l"/>
              </a:tabLst>
            </a:pPr>
            <a:r>
              <a:rPr sz="800" spc="-25" dirty="0">
                <a:solidFill>
                  <a:srgbClr val="231F20"/>
                </a:solidFill>
                <a:latin typeface="Trebuchet MS"/>
                <a:cs typeface="Trebuchet MS"/>
              </a:rPr>
              <a:t>Security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130" dirty="0">
                <a:solidFill>
                  <a:srgbClr val="231F20"/>
                </a:solidFill>
                <a:latin typeface="Trebuchet MS"/>
                <a:cs typeface="Trebuchet MS"/>
              </a:rPr>
              <a:t>,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Trebuchet MS"/>
                <a:cs typeface="Trebuchet MS"/>
              </a:rPr>
              <a:t>field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Trebuchet MS"/>
                <a:cs typeface="Trebuchet MS"/>
              </a:rPr>
              <a:t>supervision,</a:t>
            </a:r>
            <a:r>
              <a:rPr sz="8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15" dirty="0">
                <a:solidFill>
                  <a:srgbClr val="231F20"/>
                </a:solidFill>
                <a:latin typeface="Trebuchet MS"/>
                <a:cs typeface="Trebuchet MS"/>
              </a:rPr>
              <a:t>loss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Trebuchet MS"/>
                <a:cs typeface="Trebuchet MS"/>
              </a:rPr>
              <a:t>prevention</a:t>
            </a:r>
            <a:endParaRPr sz="800">
              <a:latin typeface="Trebuchet MS"/>
              <a:cs typeface="Trebuchet MS"/>
            </a:endParaRPr>
          </a:p>
          <a:p>
            <a:pPr marL="130175" indent="-130810">
              <a:lnSpc>
                <a:spcPct val="100000"/>
              </a:lnSpc>
              <a:spcBef>
                <a:spcPts val="340"/>
              </a:spcBef>
              <a:buChar char="•"/>
              <a:tabLst>
                <a:tab pos="130810" algn="l"/>
              </a:tabLst>
            </a:pPr>
            <a:r>
              <a:rPr sz="800" spc="-15" dirty="0">
                <a:solidFill>
                  <a:srgbClr val="231F20"/>
                </a:solidFill>
                <a:latin typeface="Trebuchet MS"/>
                <a:cs typeface="Trebuchet MS"/>
              </a:rPr>
              <a:t>E</a:t>
            </a:r>
            <a:r>
              <a:rPr sz="800" spc="-10" dirty="0">
                <a:solidFill>
                  <a:srgbClr val="231F20"/>
                </a:solidFill>
                <a:latin typeface="Trebuchet MS"/>
                <a:cs typeface="Trebuchet MS"/>
              </a:rPr>
              <a:t>x</a:t>
            </a:r>
            <a:r>
              <a:rPr sz="800" spc="-55" dirty="0">
                <a:solidFill>
                  <a:srgbClr val="231F20"/>
                </a:solidFill>
                <a:latin typeface="Trebuchet MS"/>
                <a:cs typeface="Trebuchet MS"/>
              </a:rPr>
              <a:t>t</a:t>
            </a:r>
            <a:r>
              <a:rPr sz="800" spc="-10" dirty="0">
                <a:solidFill>
                  <a:srgbClr val="231F20"/>
                </a:solidFill>
                <a:latin typeface="Trebuchet MS"/>
                <a:cs typeface="Trebuchet MS"/>
              </a:rPr>
              <a:t>e</a:t>
            </a:r>
            <a:r>
              <a:rPr sz="800" spc="-15" dirty="0">
                <a:solidFill>
                  <a:srgbClr val="231F20"/>
                </a:solidFill>
                <a:latin typeface="Trebuchet MS"/>
                <a:cs typeface="Trebuchet MS"/>
              </a:rPr>
              <a:t>n</a:t>
            </a:r>
            <a:r>
              <a:rPr sz="800" spc="-10" dirty="0">
                <a:solidFill>
                  <a:srgbClr val="231F20"/>
                </a:solidFill>
                <a:latin typeface="Trebuchet MS"/>
                <a:cs typeface="Trebuchet MS"/>
              </a:rPr>
              <a:t>s</a:t>
            </a:r>
            <a:r>
              <a:rPr sz="800" spc="-15" dirty="0">
                <a:solidFill>
                  <a:srgbClr val="231F20"/>
                </a:solidFill>
                <a:latin typeface="Trebuchet MS"/>
                <a:cs typeface="Trebuchet MS"/>
              </a:rPr>
              <a:t>i</a:t>
            </a:r>
            <a:r>
              <a:rPr sz="800" spc="-40" dirty="0">
                <a:solidFill>
                  <a:srgbClr val="231F20"/>
                </a:solidFill>
                <a:latin typeface="Trebuchet MS"/>
                <a:cs typeface="Trebuchet MS"/>
              </a:rPr>
              <a:t>ve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Trebuchet MS"/>
                <a:cs typeface="Trebuchet MS"/>
              </a:rPr>
              <a:t>c</a:t>
            </a:r>
            <a:r>
              <a:rPr sz="800" dirty="0">
                <a:solidFill>
                  <a:srgbClr val="231F20"/>
                </a:solidFill>
                <a:latin typeface="Trebuchet MS"/>
                <a:cs typeface="Trebuchet MS"/>
              </a:rPr>
              <a:t>us</a:t>
            </a:r>
            <a:r>
              <a:rPr sz="800" spc="-55" dirty="0">
                <a:solidFill>
                  <a:srgbClr val="231F20"/>
                </a:solidFill>
                <a:latin typeface="Trebuchet MS"/>
                <a:cs typeface="Trebuchet MS"/>
              </a:rPr>
              <a:t>t</a:t>
            </a:r>
            <a:r>
              <a:rPr sz="800" spc="10" dirty="0">
                <a:solidFill>
                  <a:srgbClr val="231F20"/>
                </a:solidFill>
                <a:latin typeface="Trebuchet MS"/>
                <a:cs typeface="Trebuchet MS"/>
              </a:rPr>
              <a:t>om</a:t>
            </a:r>
            <a:r>
              <a:rPr sz="800" spc="-45" dirty="0">
                <a:solidFill>
                  <a:srgbClr val="231F20"/>
                </a:solidFill>
                <a:latin typeface="Trebuchet MS"/>
                <a:cs typeface="Trebuchet MS"/>
              </a:rPr>
              <a:t>e</a:t>
            </a:r>
            <a:r>
              <a:rPr sz="800" spc="-40" dirty="0">
                <a:solidFill>
                  <a:srgbClr val="231F20"/>
                </a:solidFill>
                <a:latin typeface="Trebuchet MS"/>
                <a:cs typeface="Trebuchet MS"/>
              </a:rPr>
              <a:t>r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Trebuchet MS"/>
                <a:cs typeface="Trebuchet MS"/>
              </a:rPr>
              <a:t>s</a:t>
            </a:r>
            <a:r>
              <a:rPr sz="800" spc="-45" dirty="0">
                <a:solidFill>
                  <a:srgbClr val="231F20"/>
                </a:solidFill>
                <a:latin typeface="Trebuchet MS"/>
                <a:cs typeface="Trebuchet MS"/>
              </a:rPr>
              <a:t>e</a:t>
            </a:r>
            <a:r>
              <a:rPr sz="800" spc="-10" dirty="0">
                <a:solidFill>
                  <a:srgbClr val="231F20"/>
                </a:solidFill>
                <a:latin typeface="Trebuchet MS"/>
                <a:cs typeface="Trebuchet MS"/>
              </a:rPr>
              <a:t>r</a:t>
            </a:r>
            <a:r>
              <a:rPr sz="800" dirty="0">
                <a:solidFill>
                  <a:srgbClr val="231F20"/>
                </a:solidFill>
                <a:latin typeface="Trebuchet MS"/>
                <a:cs typeface="Trebuchet MS"/>
              </a:rPr>
              <a:t>v</a:t>
            </a:r>
            <a:r>
              <a:rPr sz="800" spc="-40" dirty="0">
                <a:solidFill>
                  <a:srgbClr val="231F20"/>
                </a:solidFill>
                <a:latin typeface="Trebuchet MS"/>
                <a:cs typeface="Trebuchet MS"/>
              </a:rPr>
              <a:t>i</a:t>
            </a:r>
            <a:r>
              <a:rPr sz="800" spc="-45" dirty="0">
                <a:solidFill>
                  <a:srgbClr val="231F20"/>
                </a:solidFill>
                <a:latin typeface="Trebuchet MS"/>
                <a:cs typeface="Trebuchet MS"/>
              </a:rPr>
              <a:t>c</a:t>
            </a:r>
            <a:r>
              <a:rPr sz="800" spc="-40" dirty="0">
                <a:solidFill>
                  <a:srgbClr val="231F20"/>
                </a:solidFill>
                <a:latin typeface="Trebuchet MS"/>
                <a:cs typeface="Trebuchet MS"/>
              </a:rPr>
              <a:t>e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Trebuchet MS"/>
                <a:cs typeface="Trebuchet MS"/>
              </a:rPr>
              <a:t>ex</a:t>
            </a:r>
            <a:r>
              <a:rPr sz="800" spc="15" dirty="0">
                <a:solidFill>
                  <a:srgbClr val="231F20"/>
                </a:solidFill>
                <a:latin typeface="Trebuchet MS"/>
                <a:cs typeface="Trebuchet MS"/>
              </a:rPr>
              <a:t>p</a:t>
            </a:r>
            <a:r>
              <a:rPr sz="800" spc="-30" dirty="0">
                <a:solidFill>
                  <a:srgbClr val="231F20"/>
                </a:solidFill>
                <a:latin typeface="Trebuchet MS"/>
                <a:cs typeface="Trebuchet MS"/>
              </a:rPr>
              <a:t>erien</a:t>
            </a:r>
            <a:r>
              <a:rPr sz="800" spc="-40" dirty="0">
                <a:solidFill>
                  <a:srgbClr val="231F20"/>
                </a:solidFill>
                <a:latin typeface="Trebuchet MS"/>
                <a:cs typeface="Trebuchet MS"/>
              </a:rPr>
              <a:t>ce</a:t>
            </a:r>
            <a:endParaRPr sz="800">
              <a:latin typeface="Trebuchet MS"/>
              <a:cs typeface="Trebuchet MS"/>
            </a:endParaRPr>
          </a:p>
          <a:p>
            <a:pPr marL="130175" indent="-130810">
              <a:lnSpc>
                <a:spcPct val="100000"/>
              </a:lnSpc>
              <a:spcBef>
                <a:spcPts val="340"/>
              </a:spcBef>
              <a:buChar char="•"/>
              <a:tabLst>
                <a:tab pos="130810" algn="l"/>
              </a:tabLst>
            </a:pPr>
            <a:r>
              <a:rPr sz="800" spc="-20" dirty="0">
                <a:solidFill>
                  <a:srgbClr val="231F20"/>
                </a:solidFill>
                <a:latin typeface="Trebuchet MS"/>
                <a:cs typeface="Trebuchet MS"/>
              </a:rPr>
              <a:t>C</a:t>
            </a:r>
            <a:r>
              <a:rPr sz="800" spc="10" dirty="0">
                <a:solidFill>
                  <a:srgbClr val="231F20"/>
                </a:solidFill>
                <a:latin typeface="Trebuchet MS"/>
                <a:cs typeface="Trebuchet MS"/>
              </a:rPr>
              <a:t>o</a:t>
            </a:r>
            <a:r>
              <a:rPr sz="800" spc="5" dirty="0">
                <a:solidFill>
                  <a:srgbClr val="231F20"/>
                </a:solidFill>
                <a:latin typeface="Trebuchet MS"/>
                <a:cs typeface="Trebuchet MS"/>
              </a:rPr>
              <a:t>m</a:t>
            </a:r>
            <a:r>
              <a:rPr sz="800" spc="10" dirty="0">
                <a:solidFill>
                  <a:srgbClr val="231F20"/>
                </a:solidFill>
                <a:latin typeface="Trebuchet MS"/>
                <a:cs typeface="Trebuchet MS"/>
              </a:rPr>
              <a:t>p</a:t>
            </a:r>
            <a:r>
              <a:rPr sz="800" spc="5" dirty="0">
                <a:solidFill>
                  <a:srgbClr val="231F20"/>
                </a:solidFill>
                <a:latin typeface="Trebuchet MS"/>
                <a:cs typeface="Trebuchet MS"/>
              </a:rPr>
              <a:t>u</a:t>
            </a:r>
            <a:r>
              <a:rPr sz="800" spc="-55" dirty="0">
                <a:solidFill>
                  <a:srgbClr val="231F20"/>
                </a:solidFill>
                <a:latin typeface="Trebuchet MS"/>
                <a:cs typeface="Trebuchet MS"/>
              </a:rPr>
              <a:t>t</a:t>
            </a:r>
            <a:r>
              <a:rPr sz="800" spc="-45" dirty="0">
                <a:solidFill>
                  <a:srgbClr val="231F20"/>
                </a:solidFill>
                <a:latin typeface="Trebuchet MS"/>
                <a:cs typeface="Trebuchet MS"/>
              </a:rPr>
              <a:t>e</a:t>
            </a:r>
            <a:r>
              <a:rPr sz="800" spc="-40" dirty="0">
                <a:solidFill>
                  <a:srgbClr val="231F20"/>
                </a:solidFill>
                <a:latin typeface="Trebuchet MS"/>
                <a:cs typeface="Trebuchet MS"/>
              </a:rPr>
              <a:t>r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10" dirty="0">
                <a:solidFill>
                  <a:srgbClr val="231F20"/>
                </a:solidFill>
                <a:latin typeface="Trebuchet MS"/>
                <a:cs typeface="Trebuchet MS"/>
              </a:rPr>
              <a:t>p</a:t>
            </a:r>
            <a:r>
              <a:rPr sz="800" spc="-50" dirty="0">
                <a:solidFill>
                  <a:srgbClr val="231F20"/>
                </a:solidFill>
                <a:latin typeface="Trebuchet MS"/>
                <a:cs typeface="Trebuchet MS"/>
              </a:rPr>
              <a:t>r</a:t>
            </a:r>
            <a:r>
              <a:rPr sz="800" spc="10" dirty="0">
                <a:solidFill>
                  <a:srgbClr val="231F20"/>
                </a:solidFill>
                <a:latin typeface="Trebuchet MS"/>
                <a:cs typeface="Trebuchet MS"/>
              </a:rPr>
              <a:t>o</a:t>
            </a:r>
            <a:r>
              <a:rPr sz="800" spc="-60" dirty="0">
                <a:solidFill>
                  <a:srgbClr val="231F20"/>
                </a:solidFill>
                <a:latin typeface="Trebuchet MS"/>
                <a:cs typeface="Trebuchet MS"/>
              </a:rPr>
              <a:t>f</a:t>
            </a:r>
            <a:r>
              <a:rPr sz="800" spc="-45" dirty="0">
                <a:solidFill>
                  <a:srgbClr val="231F20"/>
                </a:solidFill>
                <a:latin typeface="Trebuchet MS"/>
                <a:cs typeface="Trebuchet MS"/>
              </a:rPr>
              <a:t>i</a:t>
            </a:r>
            <a:r>
              <a:rPr sz="800" spc="-40" dirty="0">
                <a:solidFill>
                  <a:srgbClr val="231F20"/>
                </a:solidFill>
                <a:latin typeface="Trebuchet MS"/>
                <a:cs typeface="Trebuchet MS"/>
              </a:rPr>
              <a:t>c</a:t>
            </a:r>
            <a:r>
              <a:rPr sz="800" spc="-20" dirty="0">
                <a:solidFill>
                  <a:srgbClr val="231F20"/>
                </a:solidFill>
                <a:latin typeface="Trebuchet MS"/>
                <a:cs typeface="Trebuchet MS"/>
              </a:rPr>
              <a:t>ie</a:t>
            </a:r>
            <a:r>
              <a:rPr sz="800" spc="-30" dirty="0">
                <a:solidFill>
                  <a:srgbClr val="231F20"/>
                </a:solidFill>
                <a:latin typeface="Trebuchet MS"/>
                <a:cs typeface="Trebuchet MS"/>
              </a:rPr>
              <a:t>n</a:t>
            </a:r>
            <a:r>
              <a:rPr sz="800" spc="-55" dirty="0">
                <a:solidFill>
                  <a:srgbClr val="231F20"/>
                </a:solidFill>
                <a:latin typeface="Trebuchet MS"/>
                <a:cs typeface="Trebuchet MS"/>
              </a:rPr>
              <a:t>t</a:t>
            </a:r>
            <a:endParaRPr sz="800">
              <a:latin typeface="Trebuchet MS"/>
              <a:cs typeface="Trebuchet MS"/>
            </a:endParaRPr>
          </a:p>
          <a:p>
            <a:pPr marL="130175" indent="-130810">
              <a:lnSpc>
                <a:spcPct val="100000"/>
              </a:lnSpc>
              <a:spcBef>
                <a:spcPts val="340"/>
              </a:spcBef>
              <a:buChar char="•"/>
              <a:tabLst>
                <a:tab pos="130810" algn="l"/>
              </a:tabLst>
            </a:pPr>
            <a:r>
              <a:rPr sz="800" spc="-35" dirty="0">
                <a:solidFill>
                  <a:srgbClr val="231F20"/>
                </a:solidFill>
                <a:latin typeface="Trebuchet MS"/>
                <a:cs typeface="Trebuchet MS"/>
              </a:rPr>
              <a:t>Excellent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Trebuchet MS"/>
                <a:cs typeface="Trebuchet MS"/>
              </a:rPr>
              <a:t>oral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sz="8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Trebuchet MS"/>
                <a:cs typeface="Trebuchet MS"/>
              </a:rPr>
              <a:t>written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15" dirty="0">
                <a:solidFill>
                  <a:srgbClr val="231F20"/>
                </a:solidFill>
                <a:latin typeface="Trebuchet MS"/>
                <a:cs typeface="Trebuchet MS"/>
              </a:rPr>
              <a:t>communication</a:t>
            </a:r>
            <a:r>
              <a:rPr sz="8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Trebuchet MS"/>
                <a:cs typeface="Trebuchet MS"/>
              </a:rPr>
              <a:t>skills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201419" y="7216814"/>
            <a:ext cx="53213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231F20"/>
                </a:solidFill>
                <a:latin typeface="Trebuchet MS"/>
                <a:cs typeface="Trebuchet MS"/>
              </a:rPr>
              <a:t>EDUCATION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870752" y="7216814"/>
            <a:ext cx="43624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spc="45" dirty="0">
                <a:solidFill>
                  <a:srgbClr val="231F20"/>
                </a:solidFill>
                <a:latin typeface="Trebuchet MS"/>
                <a:cs typeface="Trebuchet MS"/>
              </a:rPr>
              <a:t>D</a:t>
            </a:r>
            <a:r>
              <a:rPr sz="800" spc="-35" dirty="0">
                <a:solidFill>
                  <a:srgbClr val="231F20"/>
                </a:solidFill>
                <a:latin typeface="Trebuchet MS"/>
                <a:cs typeface="Trebuchet MS"/>
              </a:rPr>
              <a:t>E</a:t>
            </a:r>
            <a:r>
              <a:rPr sz="800" spc="5" dirty="0">
                <a:solidFill>
                  <a:srgbClr val="231F20"/>
                </a:solidFill>
                <a:latin typeface="Trebuchet MS"/>
                <a:cs typeface="Trebuchet MS"/>
              </a:rPr>
              <a:t>C</a:t>
            </a:r>
            <a:r>
              <a:rPr sz="800" spc="-130" dirty="0">
                <a:solidFill>
                  <a:srgbClr val="231F20"/>
                </a:solidFill>
                <a:latin typeface="Trebuchet MS"/>
                <a:cs typeface="Trebuchet MS"/>
              </a:rPr>
              <a:t>.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15" dirty="0">
                <a:solidFill>
                  <a:srgbClr val="231F20"/>
                </a:solidFill>
                <a:latin typeface="Trebuchet MS"/>
                <a:cs typeface="Trebuchet MS"/>
              </a:rPr>
              <a:t>2</a:t>
            </a:r>
            <a:r>
              <a:rPr sz="800" spc="-40" dirty="0">
                <a:solidFill>
                  <a:srgbClr val="231F20"/>
                </a:solidFill>
                <a:latin typeface="Trebuchet MS"/>
                <a:cs typeface="Trebuchet MS"/>
              </a:rPr>
              <a:t>0</a:t>
            </a:r>
            <a:r>
              <a:rPr sz="800" spc="-50" dirty="0">
                <a:solidFill>
                  <a:srgbClr val="231F20"/>
                </a:solidFill>
                <a:latin typeface="Trebuchet MS"/>
                <a:cs typeface="Trebuchet MS"/>
              </a:rPr>
              <a:t>1</a:t>
            </a:r>
            <a:r>
              <a:rPr sz="800" spc="-10" dirty="0">
                <a:solidFill>
                  <a:srgbClr val="231F20"/>
                </a:solidFill>
                <a:latin typeface="Trebuchet MS"/>
                <a:cs typeface="Trebuchet MS"/>
              </a:rPr>
              <a:t>4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090420" y="7173634"/>
            <a:ext cx="1576705" cy="35560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40"/>
              </a:spcBef>
            </a:pPr>
            <a:r>
              <a:rPr sz="800" spc="-30" dirty="0">
                <a:solidFill>
                  <a:srgbClr val="231F20"/>
                </a:solidFill>
                <a:latin typeface="Trebuchet MS"/>
                <a:cs typeface="Trebuchet MS"/>
              </a:rPr>
              <a:t>R</a:t>
            </a:r>
            <a:r>
              <a:rPr sz="800" dirty="0">
                <a:solidFill>
                  <a:srgbClr val="231F20"/>
                </a:solidFill>
                <a:latin typeface="Trebuchet MS"/>
                <a:cs typeface="Trebuchet MS"/>
              </a:rPr>
              <a:t>I</a:t>
            </a:r>
            <a:r>
              <a:rPr sz="800" spc="-15" dirty="0">
                <a:solidFill>
                  <a:srgbClr val="231F20"/>
                </a:solidFill>
                <a:latin typeface="Trebuchet MS"/>
                <a:cs typeface="Trebuchet MS"/>
              </a:rPr>
              <a:t>O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15" dirty="0">
                <a:solidFill>
                  <a:srgbClr val="231F20"/>
                </a:solidFill>
                <a:latin typeface="Trebuchet MS"/>
                <a:cs typeface="Trebuchet MS"/>
              </a:rPr>
              <a:t>HO</a:t>
            </a:r>
            <a:r>
              <a:rPr sz="800" spc="20" dirty="0">
                <a:solidFill>
                  <a:srgbClr val="231F20"/>
                </a:solidFill>
                <a:latin typeface="Trebuchet MS"/>
                <a:cs typeface="Trebuchet MS"/>
              </a:rPr>
              <a:t>N</a:t>
            </a:r>
            <a:r>
              <a:rPr sz="800" spc="50" dirty="0">
                <a:solidFill>
                  <a:srgbClr val="231F20"/>
                </a:solidFill>
                <a:latin typeface="Trebuchet MS"/>
                <a:cs typeface="Trebuchet MS"/>
              </a:rPr>
              <a:t>D</a:t>
            </a:r>
            <a:r>
              <a:rPr sz="800" spc="10" dirty="0">
                <a:solidFill>
                  <a:srgbClr val="231F20"/>
                </a:solidFill>
                <a:latin typeface="Trebuchet MS"/>
                <a:cs typeface="Trebuchet MS"/>
              </a:rPr>
              <a:t>O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Trebuchet MS"/>
                <a:cs typeface="Trebuchet MS"/>
              </a:rPr>
              <a:t>C</a:t>
            </a:r>
            <a:r>
              <a:rPr sz="800" spc="20" dirty="0">
                <a:solidFill>
                  <a:srgbClr val="231F20"/>
                </a:solidFill>
                <a:latin typeface="Trebuchet MS"/>
                <a:cs typeface="Trebuchet MS"/>
              </a:rPr>
              <a:t>O</a:t>
            </a:r>
            <a:r>
              <a:rPr sz="800" spc="-30" dirty="0">
                <a:solidFill>
                  <a:srgbClr val="231F20"/>
                </a:solidFill>
                <a:latin typeface="Trebuchet MS"/>
                <a:cs typeface="Trebuchet MS"/>
              </a:rPr>
              <a:t>LL</a:t>
            </a:r>
            <a:r>
              <a:rPr sz="800" spc="-35" dirty="0">
                <a:solidFill>
                  <a:srgbClr val="231F20"/>
                </a:solidFill>
                <a:latin typeface="Trebuchet MS"/>
                <a:cs typeface="Trebuchet MS"/>
              </a:rPr>
              <a:t>E</a:t>
            </a:r>
            <a:r>
              <a:rPr sz="800" spc="-15" dirty="0">
                <a:solidFill>
                  <a:srgbClr val="231F20"/>
                </a:solidFill>
                <a:latin typeface="Trebuchet MS"/>
                <a:cs typeface="Trebuchet MS"/>
              </a:rPr>
              <a:t>G</a:t>
            </a:r>
            <a:r>
              <a:rPr sz="800" spc="-30" dirty="0">
                <a:solidFill>
                  <a:srgbClr val="231F20"/>
                </a:solidFill>
                <a:latin typeface="Trebuchet MS"/>
                <a:cs typeface="Trebuchet MS"/>
              </a:rPr>
              <a:t>E</a:t>
            </a:r>
            <a:r>
              <a:rPr sz="800" spc="-130" dirty="0">
                <a:solidFill>
                  <a:srgbClr val="231F20"/>
                </a:solidFill>
                <a:latin typeface="Trebuchet MS"/>
                <a:cs typeface="Trebuchet MS"/>
              </a:rPr>
              <a:t>,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dirty="0">
                <a:solidFill>
                  <a:srgbClr val="231F20"/>
                </a:solidFill>
                <a:latin typeface="Trebuchet MS"/>
                <a:cs typeface="Trebuchet MS"/>
              </a:rPr>
              <a:t>WH</a:t>
            </a:r>
            <a:r>
              <a:rPr sz="800" spc="-25" dirty="0">
                <a:solidFill>
                  <a:srgbClr val="231F20"/>
                </a:solidFill>
                <a:latin typeface="Trebuchet MS"/>
                <a:cs typeface="Trebuchet MS"/>
              </a:rPr>
              <a:t>I</a:t>
            </a:r>
            <a:r>
              <a:rPr sz="800" spc="-30" dirty="0">
                <a:solidFill>
                  <a:srgbClr val="231F20"/>
                </a:solidFill>
                <a:latin typeface="Trebuchet MS"/>
                <a:cs typeface="Trebuchet MS"/>
              </a:rPr>
              <a:t>T</a:t>
            </a:r>
            <a:r>
              <a:rPr sz="800" spc="-60" dirty="0">
                <a:solidFill>
                  <a:srgbClr val="231F20"/>
                </a:solidFill>
                <a:latin typeface="Trebuchet MS"/>
                <a:cs typeface="Trebuchet MS"/>
              </a:rPr>
              <a:t>T</a:t>
            </a:r>
            <a:r>
              <a:rPr sz="800" spc="-30" dirty="0">
                <a:solidFill>
                  <a:srgbClr val="231F20"/>
                </a:solidFill>
                <a:latin typeface="Trebuchet MS"/>
                <a:cs typeface="Trebuchet MS"/>
              </a:rPr>
              <a:t>I</a:t>
            </a:r>
            <a:r>
              <a:rPr sz="800" spc="-35" dirty="0">
                <a:solidFill>
                  <a:srgbClr val="231F20"/>
                </a:solidFill>
                <a:latin typeface="Trebuchet MS"/>
                <a:cs typeface="Trebuchet MS"/>
              </a:rPr>
              <a:t>E</a:t>
            </a:r>
            <a:r>
              <a:rPr sz="800" spc="-15" dirty="0">
                <a:solidFill>
                  <a:srgbClr val="231F20"/>
                </a:solidFill>
                <a:latin typeface="Trebuchet MS"/>
                <a:cs typeface="Trebuchet MS"/>
              </a:rPr>
              <a:t>R</a:t>
            </a:r>
            <a:r>
              <a:rPr sz="800" spc="-130" dirty="0">
                <a:solidFill>
                  <a:srgbClr val="231F20"/>
                </a:solidFill>
                <a:latin typeface="Trebuchet MS"/>
                <a:cs typeface="Trebuchet MS"/>
              </a:rPr>
              <a:t>,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dirty="0">
                <a:solidFill>
                  <a:srgbClr val="231F20"/>
                </a:solidFill>
                <a:latin typeface="Trebuchet MS"/>
                <a:cs typeface="Trebuchet MS"/>
              </a:rPr>
              <a:t>C</a:t>
            </a:r>
            <a:r>
              <a:rPr sz="800" spc="15" dirty="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endParaRPr sz="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40"/>
              </a:spcBef>
            </a:pPr>
            <a:r>
              <a:rPr sz="800" spc="-40" dirty="0">
                <a:solidFill>
                  <a:srgbClr val="231F20"/>
                </a:solidFill>
                <a:latin typeface="Trebuchet MS"/>
                <a:cs typeface="Trebuchet MS"/>
              </a:rPr>
              <a:t>Certificate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Trebuchet MS"/>
                <a:cs typeface="Trebuchet MS"/>
              </a:rPr>
              <a:t>Effective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Trebuchet MS"/>
                <a:cs typeface="Trebuchet MS"/>
              </a:rPr>
              <a:t>Supervision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201419" y="7668934"/>
            <a:ext cx="3705860" cy="118110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889000">
              <a:lnSpc>
                <a:spcPct val="100000"/>
              </a:lnSpc>
              <a:spcBef>
                <a:spcPts val="440"/>
              </a:spcBef>
            </a:pPr>
            <a:r>
              <a:rPr sz="800" dirty="0">
                <a:solidFill>
                  <a:srgbClr val="231F20"/>
                </a:solidFill>
                <a:latin typeface="Trebuchet MS"/>
                <a:cs typeface="Trebuchet MS"/>
              </a:rPr>
              <a:t>WH</a:t>
            </a:r>
            <a:r>
              <a:rPr sz="800" spc="-25" dirty="0">
                <a:solidFill>
                  <a:srgbClr val="231F20"/>
                </a:solidFill>
                <a:latin typeface="Trebuchet MS"/>
                <a:cs typeface="Trebuchet MS"/>
              </a:rPr>
              <a:t>I</a:t>
            </a:r>
            <a:r>
              <a:rPr sz="800" spc="-30" dirty="0">
                <a:solidFill>
                  <a:srgbClr val="231F20"/>
                </a:solidFill>
                <a:latin typeface="Trebuchet MS"/>
                <a:cs typeface="Trebuchet MS"/>
              </a:rPr>
              <a:t>T</a:t>
            </a:r>
            <a:r>
              <a:rPr sz="800" spc="-60" dirty="0">
                <a:solidFill>
                  <a:srgbClr val="231F20"/>
                </a:solidFill>
                <a:latin typeface="Trebuchet MS"/>
                <a:cs typeface="Trebuchet MS"/>
              </a:rPr>
              <a:t>T</a:t>
            </a:r>
            <a:r>
              <a:rPr sz="800" spc="-30" dirty="0">
                <a:solidFill>
                  <a:srgbClr val="231F20"/>
                </a:solidFill>
                <a:latin typeface="Trebuchet MS"/>
                <a:cs typeface="Trebuchet MS"/>
              </a:rPr>
              <a:t>I</a:t>
            </a:r>
            <a:r>
              <a:rPr sz="800" spc="-35" dirty="0">
                <a:solidFill>
                  <a:srgbClr val="231F20"/>
                </a:solidFill>
                <a:latin typeface="Trebuchet MS"/>
                <a:cs typeface="Trebuchet MS"/>
              </a:rPr>
              <a:t>E</a:t>
            </a:r>
            <a:r>
              <a:rPr sz="800" spc="-40" dirty="0">
                <a:solidFill>
                  <a:srgbClr val="231F20"/>
                </a:solidFill>
                <a:latin typeface="Trebuchet MS"/>
                <a:cs typeface="Trebuchet MS"/>
              </a:rPr>
              <a:t>R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dirty="0">
                <a:solidFill>
                  <a:srgbClr val="231F20"/>
                </a:solidFill>
                <a:latin typeface="Trebuchet MS"/>
                <a:cs typeface="Trebuchet MS"/>
              </a:rPr>
              <a:t>H</a:t>
            </a:r>
            <a:r>
              <a:rPr sz="800" spc="-30" dirty="0">
                <a:solidFill>
                  <a:srgbClr val="231F20"/>
                </a:solidFill>
                <a:latin typeface="Trebuchet MS"/>
                <a:cs typeface="Trebuchet MS"/>
              </a:rPr>
              <a:t>I</a:t>
            </a:r>
            <a:r>
              <a:rPr sz="800" spc="-15" dirty="0">
                <a:solidFill>
                  <a:srgbClr val="231F20"/>
                </a:solidFill>
                <a:latin typeface="Trebuchet MS"/>
                <a:cs typeface="Trebuchet MS"/>
              </a:rPr>
              <a:t>G</a:t>
            </a:r>
            <a:r>
              <a:rPr sz="800" spc="-5" dirty="0">
                <a:solidFill>
                  <a:srgbClr val="231F20"/>
                </a:solidFill>
                <a:latin typeface="Trebuchet MS"/>
                <a:cs typeface="Trebuchet MS"/>
              </a:rPr>
              <a:t>H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10" dirty="0">
                <a:solidFill>
                  <a:srgbClr val="231F20"/>
                </a:solidFill>
                <a:latin typeface="Trebuchet MS"/>
                <a:cs typeface="Trebuchet MS"/>
              </a:rPr>
              <a:t>S</a:t>
            </a:r>
            <a:r>
              <a:rPr sz="800" spc="-20" dirty="0">
                <a:solidFill>
                  <a:srgbClr val="231F20"/>
                </a:solidFill>
                <a:latin typeface="Trebuchet MS"/>
                <a:cs typeface="Trebuchet MS"/>
              </a:rPr>
              <a:t>C</a:t>
            </a:r>
            <a:r>
              <a:rPr sz="800" spc="15" dirty="0">
                <a:solidFill>
                  <a:srgbClr val="231F20"/>
                </a:solidFill>
                <a:latin typeface="Trebuchet MS"/>
                <a:cs typeface="Trebuchet MS"/>
              </a:rPr>
              <a:t>HO</a:t>
            </a:r>
            <a:r>
              <a:rPr sz="800" spc="20" dirty="0">
                <a:solidFill>
                  <a:srgbClr val="231F20"/>
                </a:solidFill>
                <a:latin typeface="Trebuchet MS"/>
                <a:cs typeface="Trebuchet MS"/>
              </a:rPr>
              <a:t>O</a:t>
            </a:r>
            <a:r>
              <a:rPr sz="800" spc="-30" dirty="0">
                <a:solidFill>
                  <a:srgbClr val="231F20"/>
                </a:solidFill>
                <a:latin typeface="Trebuchet MS"/>
                <a:cs typeface="Trebuchet MS"/>
              </a:rPr>
              <a:t>L</a:t>
            </a:r>
            <a:endParaRPr sz="800">
              <a:latin typeface="Trebuchet MS"/>
              <a:cs typeface="Trebuchet MS"/>
            </a:endParaRPr>
          </a:p>
          <a:p>
            <a:pPr marL="889000">
              <a:lnSpc>
                <a:spcPct val="100000"/>
              </a:lnSpc>
              <a:spcBef>
                <a:spcPts val="340"/>
              </a:spcBef>
            </a:pPr>
            <a:r>
              <a:rPr sz="800" spc="-5" dirty="0">
                <a:solidFill>
                  <a:srgbClr val="231F20"/>
                </a:solidFill>
                <a:latin typeface="Trebuchet MS"/>
                <a:cs typeface="Trebuchet MS"/>
              </a:rPr>
              <a:t>Diploma</a:t>
            </a:r>
            <a:endParaRPr sz="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Trebuchet MS"/>
              <a:cs typeface="Trebuchet MS"/>
            </a:endParaRPr>
          </a:p>
          <a:p>
            <a:pPr marL="889000" marR="5080" indent="-889000">
              <a:lnSpc>
                <a:spcPct val="135400"/>
              </a:lnSpc>
              <a:tabLst>
                <a:tab pos="888365" algn="l"/>
              </a:tabLst>
            </a:pPr>
            <a:r>
              <a:rPr sz="800" spc="-10" dirty="0">
                <a:solidFill>
                  <a:srgbClr val="231F20"/>
                </a:solidFill>
                <a:latin typeface="Trebuchet MS"/>
                <a:cs typeface="Trebuchet MS"/>
              </a:rPr>
              <a:t>WORK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Trebuchet MS"/>
                <a:cs typeface="Trebuchet MS"/>
              </a:rPr>
              <a:t>HISTORY	SECURITY </a:t>
            </a:r>
            <a:r>
              <a:rPr sz="800" spc="-30" dirty="0">
                <a:solidFill>
                  <a:srgbClr val="231F20"/>
                </a:solidFill>
                <a:latin typeface="Trebuchet MS"/>
                <a:cs typeface="Trebuchet MS"/>
              </a:rPr>
              <a:t>GUARD, </a:t>
            </a:r>
            <a:r>
              <a:rPr sz="800" spc="-15" dirty="0">
                <a:solidFill>
                  <a:srgbClr val="231F20"/>
                </a:solidFill>
                <a:latin typeface="Trebuchet MS"/>
                <a:cs typeface="Trebuchet MS"/>
              </a:rPr>
              <a:t>INTERNATIONAL </a:t>
            </a:r>
            <a:r>
              <a:rPr sz="800" spc="-25" dirty="0">
                <a:solidFill>
                  <a:srgbClr val="231F20"/>
                </a:solidFill>
                <a:latin typeface="Trebuchet MS"/>
                <a:cs typeface="Trebuchet MS"/>
              </a:rPr>
              <a:t>BANK, </a:t>
            </a:r>
            <a:r>
              <a:rPr sz="800" spc="-10" dirty="0">
                <a:solidFill>
                  <a:srgbClr val="231F20"/>
                </a:solidFill>
                <a:latin typeface="Trebuchet MS"/>
                <a:cs typeface="Trebuchet MS"/>
              </a:rPr>
              <a:t>LOS </a:t>
            </a:r>
            <a:r>
              <a:rPr sz="800" spc="-25" dirty="0">
                <a:solidFill>
                  <a:srgbClr val="231F20"/>
                </a:solidFill>
                <a:latin typeface="Trebuchet MS"/>
                <a:cs typeface="Trebuchet MS"/>
              </a:rPr>
              <a:t>ANGELES, </a:t>
            </a:r>
            <a:r>
              <a:rPr sz="800" spc="5" dirty="0">
                <a:solidFill>
                  <a:srgbClr val="231F20"/>
                </a:solidFill>
                <a:latin typeface="Trebuchet MS"/>
                <a:cs typeface="Trebuchet MS"/>
              </a:rPr>
              <a:t>CA </a:t>
            </a:r>
            <a:r>
              <a:rPr sz="8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Trebuchet MS"/>
                <a:cs typeface="Trebuchet MS"/>
              </a:rPr>
              <a:t>FIELD </a:t>
            </a:r>
            <a:r>
              <a:rPr sz="800" spc="-25" dirty="0">
                <a:solidFill>
                  <a:srgbClr val="231F20"/>
                </a:solidFill>
                <a:latin typeface="Trebuchet MS"/>
                <a:cs typeface="Trebuchet MS"/>
              </a:rPr>
              <a:t>SUPERVISOR, </a:t>
            </a:r>
            <a:r>
              <a:rPr sz="800" dirty="0">
                <a:solidFill>
                  <a:srgbClr val="231F20"/>
                </a:solidFill>
                <a:latin typeface="Trebuchet MS"/>
                <a:cs typeface="Trebuchet MS"/>
              </a:rPr>
              <a:t>PARAMOUNT </a:t>
            </a:r>
            <a:r>
              <a:rPr sz="800" spc="-30" dirty="0">
                <a:solidFill>
                  <a:srgbClr val="231F20"/>
                </a:solidFill>
                <a:latin typeface="Trebuchet MS"/>
                <a:cs typeface="Trebuchet MS"/>
              </a:rPr>
              <a:t>CLOTHING, DUARTE, </a:t>
            </a:r>
            <a:r>
              <a:rPr sz="800" spc="5" dirty="0">
                <a:solidFill>
                  <a:srgbClr val="231F20"/>
                </a:solidFill>
                <a:latin typeface="Trebuchet MS"/>
                <a:cs typeface="Trebuchet MS"/>
              </a:rPr>
              <a:t>CA </a:t>
            </a:r>
            <a:r>
              <a:rPr sz="8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dirty="0">
                <a:solidFill>
                  <a:srgbClr val="231F20"/>
                </a:solidFill>
                <a:latin typeface="Trebuchet MS"/>
                <a:cs typeface="Trebuchet MS"/>
              </a:rPr>
              <a:t>C</a:t>
            </a:r>
            <a:r>
              <a:rPr sz="800" spc="20" dirty="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sz="800" spc="80" dirty="0">
                <a:solidFill>
                  <a:srgbClr val="231F20"/>
                </a:solidFill>
                <a:latin typeface="Trebuchet MS"/>
                <a:cs typeface="Trebuchet MS"/>
              </a:rPr>
              <a:t>M</a:t>
            </a:r>
            <a:r>
              <a:rPr sz="800" spc="-30" dirty="0">
                <a:solidFill>
                  <a:srgbClr val="231F20"/>
                </a:solidFill>
                <a:latin typeface="Trebuchet MS"/>
                <a:cs typeface="Trebuchet MS"/>
              </a:rPr>
              <a:t>P</a:t>
            </a:r>
            <a:r>
              <a:rPr sz="800" spc="-10" dirty="0">
                <a:solidFill>
                  <a:srgbClr val="231F20"/>
                </a:solidFill>
                <a:latin typeface="Trebuchet MS"/>
                <a:cs typeface="Trebuchet MS"/>
              </a:rPr>
              <a:t>U</a:t>
            </a:r>
            <a:r>
              <a:rPr sz="800" spc="5" dirty="0">
                <a:solidFill>
                  <a:srgbClr val="231F20"/>
                </a:solidFill>
                <a:latin typeface="Trebuchet MS"/>
                <a:cs typeface="Trebuchet MS"/>
              </a:rPr>
              <a:t>S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dirty="0">
                <a:solidFill>
                  <a:srgbClr val="231F20"/>
                </a:solidFill>
                <a:latin typeface="Trebuchet MS"/>
                <a:cs typeface="Trebuchet MS"/>
              </a:rPr>
              <a:t>S</a:t>
            </a:r>
            <a:r>
              <a:rPr sz="800" spc="15" dirty="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sz="800" spc="-45" dirty="0">
                <a:solidFill>
                  <a:srgbClr val="231F20"/>
                </a:solidFill>
                <a:latin typeface="Trebuchet MS"/>
                <a:cs typeface="Trebuchet MS"/>
              </a:rPr>
              <a:t>F</a:t>
            </a:r>
            <a:r>
              <a:rPr sz="800" spc="-15" dirty="0">
                <a:solidFill>
                  <a:srgbClr val="231F20"/>
                </a:solidFill>
                <a:latin typeface="Trebuchet MS"/>
                <a:cs typeface="Trebuchet MS"/>
              </a:rPr>
              <a:t>E</a:t>
            </a:r>
            <a:r>
              <a:rPr sz="800" spc="-35" dirty="0">
                <a:solidFill>
                  <a:srgbClr val="231F20"/>
                </a:solidFill>
                <a:latin typeface="Trebuchet MS"/>
                <a:cs typeface="Trebuchet MS"/>
              </a:rPr>
              <a:t>T</a:t>
            </a:r>
            <a:r>
              <a:rPr sz="800" spc="-25" dirty="0">
                <a:solidFill>
                  <a:srgbClr val="231F20"/>
                </a:solidFill>
                <a:latin typeface="Trebuchet MS"/>
                <a:cs typeface="Trebuchet MS"/>
              </a:rPr>
              <a:t>Y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20" dirty="0">
                <a:solidFill>
                  <a:srgbClr val="231F20"/>
                </a:solidFill>
                <a:latin typeface="Trebuchet MS"/>
                <a:cs typeface="Trebuchet MS"/>
              </a:rPr>
              <a:t>O</a:t>
            </a:r>
            <a:r>
              <a:rPr sz="800" spc="-45" dirty="0">
                <a:solidFill>
                  <a:srgbClr val="231F20"/>
                </a:solidFill>
                <a:latin typeface="Trebuchet MS"/>
                <a:cs typeface="Trebuchet MS"/>
              </a:rPr>
              <a:t>FF</a:t>
            </a:r>
            <a:r>
              <a:rPr sz="800" spc="-30" dirty="0">
                <a:solidFill>
                  <a:srgbClr val="231F20"/>
                </a:solidFill>
                <a:latin typeface="Trebuchet MS"/>
                <a:cs typeface="Trebuchet MS"/>
              </a:rPr>
              <a:t>I</a:t>
            </a:r>
            <a:r>
              <a:rPr sz="800" spc="-20" dirty="0">
                <a:solidFill>
                  <a:srgbClr val="231F20"/>
                </a:solidFill>
                <a:latin typeface="Trebuchet MS"/>
                <a:cs typeface="Trebuchet MS"/>
              </a:rPr>
              <a:t>C</a:t>
            </a:r>
            <a:r>
              <a:rPr sz="800" spc="-35" dirty="0">
                <a:solidFill>
                  <a:srgbClr val="231F20"/>
                </a:solidFill>
                <a:latin typeface="Trebuchet MS"/>
                <a:cs typeface="Trebuchet MS"/>
              </a:rPr>
              <a:t>E</a:t>
            </a:r>
            <a:r>
              <a:rPr sz="800" spc="-15" dirty="0">
                <a:solidFill>
                  <a:srgbClr val="231F20"/>
                </a:solidFill>
                <a:latin typeface="Trebuchet MS"/>
                <a:cs typeface="Trebuchet MS"/>
              </a:rPr>
              <a:t>R</a:t>
            </a:r>
            <a:r>
              <a:rPr sz="800" spc="-130" dirty="0">
                <a:solidFill>
                  <a:srgbClr val="231F20"/>
                </a:solidFill>
                <a:latin typeface="Trebuchet MS"/>
                <a:cs typeface="Trebuchet MS"/>
              </a:rPr>
              <a:t>,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15" dirty="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sz="800" spc="-30" dirty="0">
                <a:solidFill>
                  <a:srgbClr val="231F20"/>
                </a:solidFill>
                <a:latin typeface="Trebuchet MS"/>
                <a:cs typeface="Trebuchet MS"/>
              </a:rPr>
              <a:t>R</a:t>
            </a:r>
            <a:r>
              <a:rPr sz="800" spc="-35" dirty="0">
                <a:solidFill>
                  <a:srgbClr val="231F20"/>
                </a:solidFill>
                <a:latin typeface="Trebuchet MS"/>
                <a:cs typeface="Trebuchet MS"/>
              </a:rPr>
              <a:t>R</a:t>
            </a:r>
            <a:r>
              <a:rPr sz="800" spc="-10" dirty="0">
                <a:solidFill>
                  <a:srgbClr val="231F20"/>
                </a:solidFill>
                <a:latin typeface="Trebuchet MS"/>
                <a:cs typeface="Trebuchet MS"/>
              </a:rPr>
              <a:t>O</a:t>
            </a:r>
            <a:r>
              <a:rPr sz="800" spc="-45" dirty="0">
                <a:solidFill>
                  <a:srgbClr val="231F20"/>
                </a:solidFill>
                <a:latin typeface="Trebuchet MS"/>
                <a:cs typeface="Trebuchet MS"/>
              </a:rPr>
              <a:t>Y</a:t>
            </a:r>
            <a:r>
              <a:rPr sz="800" spc="10" dirty="0">
                <a:solidFill>
                  <a:srgbClr val="231F20"/>
                </a:solidFill>
                <a:latin typeface="Trebuchet MS"/>
                <a:cs typeface="Trebuchet MS"/>
              </a:rPr>
              <a:t>O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dirty="0">
                <a:solidFill>
                  <a:srgbClr val="231F20"/>
                </a:solidFill>
                <a:latin typeface="Trebuchet MS"/>
                <a:cs typeface="Trebuchet MS"/>
              </a:rPr>
              <a:t>H</a:t>
            </a:r>
            <a:r>
              <a:rPr sz="800" spc="-30" dirty="0">
                <a:solidFill>
                  <a:srgbClr val="231F20"/>
                </a:solidFill>
                <a:latin typeface="Trebuchet MS"/>
                <a:cs typeface="Trebuchet MS"/>
              </a:rPr>
              <a:t>I</a:t>
            </a:r>
            <a:r>
              <a:rPr sz="800" spc="-15" dirty="0">
                <a:solidFill>
                  <a:srgbClr val="231F20"/>
                </a:solidFill>
                <a:latin typeface="Trebuchet MS"/>
                <a:cs typeface="Trebuchet MS"/>
              </a:rPr>
              <a:t>G</a:t>
            </a:r>
            <a:r>
              <a:rPr sz="800" spc="-5" dirty="0">
                <a:solidFill>
                  <a:srgbClr val="231F20"/>
                </a:solidFill>
                <a:latin typeface="Trebuchet MS"/>
                <a:cs typeface="Trebuchet MS"/>
              </a:rPr>
              <a:t>H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10" dirty="0">
                <a:solidFill>
                  <a:srgbClr val="231F20"/>
                </a:solidFill>
                <a:latin typeface="Trebuchet MS"/>
                <a:cs typeface="Trebuchet MS"/>
              </a:rPr>
              <a:t>S</a:t>
            </a:r>
            <a:r>
              <a:rPr sz="800" spc="-20" dirty="0">
                <a:solidFill>
                  <a:srgbClr val="231F20"/>
                </a:solidFill>
                <a:latin typeface="Trebuchet MS"/>
                <a:cs typeface="Trebuchet MS"/>
              </a:rPr>
              <a:t>C</a:t>
            </a:r>
            <a:r>
              <a:rPr sz="800" spc="5" dirty="0">
                <a:solidFill>
                  <a:srgbClr val="231F20"/>
                </a:solidFill>
                <a:latin typeface="Trebuchet MS"/>
                <a:cs typeface="Trebuchet MS"/>
              </a:rPr>
              <a:t>H</a:t>
            </a:r>
            <a:r>
              <a:rPr sz="800" spc="20" dirty="0">
                <a:solidFill>
                  <a:srgbClr val="231F20"/>
                </a:solidFill>
                <a:latin typeface="Trebuchet MS"/>
                <a:cs typeface="Trebuchet MS"/>
              </a:rPr>
              <a:t>OO</a:t>
            </a:r>
            <a:r>
              <a:rPr sz="800" spc="-15" dirty="0">
                <a:solidFill>
                  <a:srgbClr val="231F20"/>
                </a:solidFill>
                <a:latin typeface="Trebuchet MS"/>
                <a:cs typeface="Trebuchet MS"/>
              </a:rPr>
              <a:t>L</a:t>
            </a:r>
            <a:r>
              <a:rPr sz="800" spc="-130" dirty="0">
                <a:solidFill>
                  <a:srgbClr val="231F20"/>
                </a:solidFill>
                <a:latin typeface="Trebuchet MS"/>
                <a:cs typeface="Trebuchet MS"/>
              </a:rPr>
              <a:t>,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Trebuchet MS"/>
                <a:cs typeface="Trebuchet MS"/>
              </a:rPr>
              <a:t>E</a:t>
            </a:r>
            <a:r>
              <a:rPr sz="800" spc="-30" dirty="0">
                <a:solidFill>
                  <a:srgbClr val="231F20"/>
                </a:solidFill>
                <a:latin typeface="Trebuchet MS"/>
                <a:cs typeface="Trebuchet MS"/>
              </a:rPr>
              <a:t>L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80" dirty="0">
                <a:solidFill>
                  <a:srgbClr val="231F20"/>
                </a:solidFill>
                <a:latin typeface="Trebuchet MS"/>
                <a:cs typeface="Trebuchet MS"/>
              </a:rPr>
              <a:t>M</a:t>
            </a:r>
            <a:r>
              <a:rPr sz="800" spc="20" dirty="0">
                <a:solidFill>
                  <a:srgbClr val="231F20"/>
                </a:solidFill>
                <a:latin typeface="Trebuchet MS"/>
                <a:cs typeface="Trebuchet MS"/>
              </a:rPr>
              <a:t>O</a:t>
            </a:r>
            <a:r>
              <a:rPr sz="800" spc="25" dirty="0">
                <a:solidFill>
                  <a:srgbClr val="231F20"/>
                </a:solidFill>
                <a:latin typeface="Trebuchet MS"/>
                <a:cs typeface="Trebuchet MS"/>
              </a:rPr>
              <a:t>N</a:t>
            </a:r>
            <a:r>
              <a:rPr sz="800" spc="-60" dirty="0">
                <a:solidFill>
                  <a:srgbClr val="231F20"/>
                </a:solidFill>
                <a:latin typeface="Trebuchet MS"/>
                <a:cs typeface="Trebuchet MS"/>
              </a:rPr>
              <a:t>T</a:t>
            </a:r>
            <a:r>
              <a:rPr sz="800" spc="-30" dirty="0">
                <a:solidFill>
                  <a:srgbClr val="231F20"/>
                </a:solidFill>
                <a:latin typeface="Trebuchet MS"/>
                <a:cs typeface="Trebuchet MS"/>
              </a:rPr>
              <a:t>E</a:t>
            </a:r>
            <a:r>
              <a:rPr sz="800" spc="-130" dirty="0">
                <a:solidFill>
                  <a:srgbClr val="231F20"/>
                </a:solidFill>
                <a:latin typeface="Trebuchet MS"/>
                <a:cs typeface="Trebuchet MS"/>
              </a:rPr>
              <a:t>,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dirty="0">
                <a:solidFill>
                  <a:srgbClr val="231F20"/>
                </a:solidFill>
                <a:latin typeface="Trebuchet MS"/>
                <a:cs typeface="Trebuchet MS"/>
              </a:rPr>
              <a:t>C</a:t>
            </a:r>
            <a:r>
              <a:rPr sz="800" spc="10" dirty="0">
                <a:solidFill>
                  <a:srgbClr val="231F20"/>
                </a:solidFill>
                <a:latin typeface="Trebuchet MS"/>
                <a:cs typeface="Trebuchet MS"/>
              </a:rPr>
              <a:t>A  </a:t>
            </a:r>
            <a:r>
              <a:rPr sz="800" spc="-35" dirty="0">
                <a:solidFill>
                  <a:srgbClr val="231F20"/>
                </a:solidFill>
                <a:latin typeface="Trebuchet MS"/>
                <a:cs typeface="Trebuchet MS"/>
              </a:rPr>
              <a:t>TICKET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40" dirty="0">
                <a:solidFill>
                  <a:srgbClr val="231F20"/>
                </a:solidFill>
                <a:latin typeface="Trebuchet MS"/>
                <a:cs typeface="Trebuchet MS"/>
              </a:rPr>
              <a:t>SELLER,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5" dirty="0">
                <a:solidFill>
                  <a:srgbClr val="231F20"/>
                </a:solidFill>
                <a:latin typeface="Trebuchet MS"/>
                <a:cs typeface="Trebuchet MS"/>
              </a:rPr>
              <a:t>DODGER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15" dirty="0">
                <a:solidFill>
                  <a:srgbClr val="231F20"/>
                </a:solidFill>
                <a:latin typeface="Trebuchet MS"/>
                <a:cs typeface="Trebuchet MS"/>
              </a:rPr>
              <a:t>STADIUM,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Trebuchet MS"/>
                <a:cs typeface="Trebuchet MS"/>
              </a:rPr>
              <a:t>LOS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Trebuchet MS"/>
                <a:cs typeface="Trebuchet MS"/>
              </a:rPr>
              <a:t>ANGELES,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5" dirty="0">
                <a:solidFill>
                  <a:srgbClr val="231F20"/>
                </a:solidFill>
                <a:latin typeface="Trebuchet MS"/>
                <a:cs typeface="Trebuchet MS"/>
              </a:rPr>
              <a:t>CA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319064" y="8164234"/>
            <a:ext cx="988060" cy="685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 marR="5080" indent="57785">
              <a:lnSpc>
                <a:spcPct val="135400"/>
              </a:lnSpc>
              <a:spcBef>
                <a:spcPts val="100"/>
              </a:spcBef>
            </a:pPr>
            <a:r>
              <a:rPr sz="800" dirty="0">
                <a:solidFill>
                  <a:srgbClr val="231F20"/>
                </a:solidFill>
                <a:latin typeface="Trebuchet MS"/>
                <a:cs typeface="Trebuchet MS"/>
              </a:rPr>
              <a:t>AU</a:t>
            </a:r>
            <a:r>
              <a:rPr sz="800" spc="-5" dirty="0">
                <a:solidFill>
                  <a:srgbClr val="231F20"/>
                </a:solidFill>
                <a:latin typeface="Trebuchet MS"/>
                <a:cs typeface="Trebuchet MS"/>
              </a:rPr>
              <a:t>G</a:t>
            </a:r>
            <a:r>
              <a:rPr sz="800" spc="-130" dirty="0">
                <a:solidFill>
                  <a:srgbClr val="231F20"/>
                </a:solidFill>
                <a:latin typeface="Trebuchet MS"/>
                <a:cs typeface="Trebuchet MS"/>
              </a:rPr>
              <a:t>.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15" dirty="0">
                <a:solidFill>
                  <a:srgbClr val="231F20"/>
                </a:solidFill>
                <a:latin typeface="Trebuchet MS"/>
                <a:cs typeface="Trebuchet MS"/>
              </a:rPr>
              <a:t>2</a:t>
            </a:r>
            <a:r>
              <a:rPr sz="800" spc="-40" dirty="0">
                <a:solidFill>
                  <a:srgbClr val="231F20"/>
                </a:solidFill>
                <a:latin typeface="Trebuchet MS"/>
                <a:cs typeface="Trebuchet MS"/>
              </a:rPr>
              <a:t>0</a:t>
            </a:r>
            <a:r>
              <a:rPr sz="800" spc="-60" dirty="0">
                <a:solidFill>
                  <a:srgbClr val="231F20"/>
                </a:solidFill>
                <a:latin typeface="Trebuchet MS"/>
                <a:cs typeface="Trebuchet MS"/>
              </a:rPr>
              <a:t>1</a:t>
            </a:r>
            <a:r>
              <a:rPr sz="800" spc="-10" dirty="0">
                <a:solidFill>
                  <a:srgbClr val="231F20"/>
                </a:solidFill>
                <a:latin typeface="Trebuchet MS"/>
                <a:cs typeface="Trebuchet MS"/>
              </a:rPr>
              <a:t>3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50" dirty="0">
                <a:solidFill>
                  <a:srgbClr val="231F20"/>
                </a:solidFill>
                <a:latin typeface="Trebuchet MS"/>
                <a:cs typeface="Trebuchet MS"/>
              </a:rPr>
              <a:t>-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Trebuchet MS"/>
                <a:cs typeface="Trebuchet MS"/>
              </a:rPr>
              <a:t>PR</a:t>
            </a:r>
            <a:r>
              <a:rPr sz="800" spc="-25" dirty="0">
                <a:solidFill>
                  <a:srgbClr val="231F20"/>
                </a:solidFill>
                <a:latin typeface="Trebuchet MS"/>
                <a:cs typeface="Trebuchet MS"/>
              </a:rPr>
              <a:t>E</a:t>
            </a:r>
            <a:r>
              <a:rPr sz="800" spc="5" dirty="0">
                <a:solidFill>
                  <a:srgbClr val="231F20"/>
                </a:solidFill>
                <a:latin typeface="Trebuchet MS"/>
                <a:cs typeface="Trebuchet MS"/>
              </a:rPr>
              <a:t>S</a:t>
            </a:r>
            <a:r>
              <a:rPr sz="800" spc="-35" dirty="0">
                <a:solidFill>
                  <a:srgbClr val="231F20"/>
                </a:solidFill>
                <a:latin typeface="Trebuchet MS"/>
                <a:cs typeface="Trebuchet MS"/>
              </a:rPr>
              <a:t>E</a:t>
            </a:r>
            <a:r>
              <a:rPr sz="800" spc="25" dirty="0">
                <a:solidFill>
                  <a:srgbClr val="231F20"/>
                </a:solidFill>
                <a:latin typeface="Trebuchet MS"/>
                <a:cs typeface="Trebuchet MS"/>
              </a:rPr>
              <a:t>N</a:t>
            </a:r>
            <a:r>
              <a:rPr sz="800" spc="-50" dirty="0">
                <a:solidFill>
                  <a:srgbClr val="231F20"/>
                </a:solidFill>
                <a:latin typeface="Trebuchet MS"/>
                <a:cs typeface="Trebuchet MS"/>
              </a:rPr>
              <a:t>T  </a:t>
            </a:r>
            <a:r>
              <a:rPr sz="800" dirty="0">
                <a:solidFill>
                  <a:srgbClr val="231F20"/>
                </a:solidFill>
                <a:latin typeface="Trebuchet MS"/>
                <a:cs typeface="Trebuchet MS"/>
              </a:rPr>
              <a:t>AU</a:t>
            </a:r>
            <a:r>
              <a:rPr sz="800" spc="-5" dirty="0">
                <a:solidFill>
                  <a:srgbClr val="231F20"/>
                </a:solidFill>
                <a:latin typeface="Trebuchet MS"/>
                <a:cs typeface="Trebuchet MS"/>
              </a:rPr>
              <a:t>G</a:t>
            </a:r>
            <a:r>
              <a:rPr sz="800" spc="-130" dirty="0">
                <a:solidFill>
                  <a:srgbClr val="231F20"/>
                </a:solidFill>
                <a:latin typeface="Trebuchet MS"/>
                <a:cs typeface="Trebuchet MS"/>
              </a:rPr>
              <a:t>.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15" dirty="0">
                <a:solidFill>
                  <a:srgbClr val="231F20"/>
                </a:solidFill>
                <a:latin typeface="Trebuchet MS"/>
                <a:cs typeface="Trebuchet MS"/>
              </a:rPr>
              <a:t>2</a:t>
            </a:r>
            <a:r>
              <a:rPr sz="800" spc="-40" dirty="0">
                <a:solidFill>
                  <a:srgbClr val="231F20"/>
                </a:solidFill>
                <a:latin typeface="Trebuchet MS"/>
                <a:cs typeface="Trebuchet MS"/>
              </a:rPr>
              <a:t>0</a:t>
            </a:r>
            <a:r>
              <a:rPr sz="800" spc="-85" dirty="0">
                <a:solidFill>
                  <a:srgbClr val="231F20"/>
                </a:solidFill>
                <a:latin typeface="Trebuchet MS"/>
                <a:cs typeface="Trebuchet MS"/>
              </a:rPr>
              <a:t>1</a:t>
            </a:r>
            <a:r>
              <a:rPr sz="800" spc="-10" dirty="0">
                <a:solidFill>
                  <a:srgbClr val="231F20"/>
                </a:solidFill>
                <a:latin typeface="Trebuchet MS"/>
                <a:cs typeface="Trebuchet MS"/>
              </a:rPr>
              <a:t>1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105" dirty="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85" dirty="0">
                <a:solidFill>
                  <a:srgbClr val="231F20"/>
                </a:solidFill>
                <a:latin typeface="Trebuchet MS"/>
                <a:cs typeface="Trebuchet MS"/>
              </a:rPr>
              <a:t>J</a:t>
            </a:r>
            <a:r>
              <a:rPr sz="800" dirty="0">
                <a:solidFill>
                  <a:srgbClr val="231F20"/>
                </a:solidFill>
                <a:latin typeface="Trebuchet MS"/>
                <a:cs typeface="Trebuchet MS"/>
              </a:rPr>
              <a:t>U</a:t>
            </a:r>
            <a:r>
              <a:rPr sz="800" spc="-85" dirty="0">
                <a:solidFill>
                  <a:srgbClr val="231F20"/>
                </a:solidFill>
                <a:latin typeface="Trebuchet MS"/>
                <a:cs typeface="Trebuchet MS"/>
              </a:rPr>
              <a:t>L</a:t>
            </a:r>
            <a:r>
              <a:rPr sz="800" spc="-25" dirty="0">
                <a:solidFill>
                  <a:srgbClr val="231F20"/>
                </a:solidFill>
                <a:latin typeface="Trebuchet MS"/>
                <a:cs typeface="Trebuchet MS"/>
              </a:rPr>
              <a:t>Y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15" dirty="0">
                <a:solidFill>
                  <a:srgbClr val="231F20"/>
                </a:solidFill>
                <a:latin typeface="Trebuchet MS"/>
                <a:cs typeface="Trebuchet MS"/>
              </a:rPr>
              <a:t>2</a:t>
            </a:r>
            <a:r>
              <a:rPr sz="800" spc="-40" dirty="0">
                <a:solidFill>
                  <a:srgbClr val="231F20"/>
                </a:solidFill>
                <a:latin typeface="Trebuchet MS"/>
                <a:cs typeface="Trebuchet MS"/>
              </a:rPr>
              <a:t>0</a:t>
            </a:r>
            <a:r>
              <a:rPr sz="800" spc="-60" dirty="0">
                <a:solidFill>
                  <a:srgbClr val="231F20"/>
                </a:solidFill>
                <a:latin typeface="Trebuchet MS"/>
                <a:cs typeface="Trebuchet MS"/>
              </a:rPr>
              <a:t>1</a:t>
            </a:r>
            <a:r>
              <a:rPr sz="800" spc="-10" dirty="0">
                <a:solidFill>
                  <a:srgbClr val="231F20"/>
                </a:solidFill>
                <a:latin typeface="Trebuchet MS"/>
                <a:cs typeface="Trebuchet MS"/>
              </a:rPr>
              <a:t>3</a:t>
            </a:r>
            <a:endParaRPr sz="800">
              <a:latin typeface="Trebuchet MS"/>
              <a:cs typeface="Trebuchet MS"/>
            </a:endParaRPr>
          </a:p>
          <a:p>
            <a:pPr marL="28575">
              <a:lnSpc>
                <a:spcPct val="100000"/>
              </a:lnSpc>
              <a:spcBef>
                <a:spcPts val="340"/>
              </a:spcBef>
            </a:pPr>
            <a:r>
              <a:rPr sz="800" spc="80" dirty="0">
                <a:solidFill>
                  <a:srgbClr val="231F20"/>
                </a:solidFill>
                <a:latin typeface="Trebuchet MS"/>
                <a:cs typeface="Trebuchet MS"/>
              </a:rPr>
              <a:t>M</a:t>
            </a:r>
            <a:r>
              <a:rPr sz="800" spc="-35" dirty="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sz="800" spc="-25" dirty="0">
                <a:solidFill>
                  <a:srgbClr val="231F20"/>
                </a:solidFill>
                <a:latin typeface="Trebuchet MS"/>
                <a:cs typeface="Trebuchet MS"/>
              </a:rPr>
              <a:t>Y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15" dirty="0">
                <a:solidFill>
                  <a:srgbClr val="231F20"/>
                </a:solidFill>
                <a:latin typeface="Trebuchet MS"/>
                <a:cs typeface="Trebuchet MS"/>
              </a:rPr>
              <a:t>2</a:t>
            </a:r>
            <a:r>
              <a:rPr sz="800" spc="-40" dirty="0">
                <a:solidFill>
                  <a:srgbClr val="231F20"/>
                </a:solidFill>
                <a:latin typeface="Trebuchet MS"/>
                <a:cs typeface="Trebuchet MS"/>
              </a:rPr>
              <a:t>0</a:t>
            </a:r>
            <a:r>
              <a:rPr sz="800" spc="-85" dirty="0">
                <a:solidFill>
                  <a:srgbClr val="231F20"/>
                </a:solidFill>
                <a:latin typeface="Trebuchet MS"/>
                <a:cs typeface="Trebuchet MS"/>
              </a:rPr>
              <a:t>1</a:t>
            </a:r>
            <a:r>
              <a:rPr sz="800" spc="-10" dirty="0">
                <a:solidFill>
                  <a:srgbClr val="231F20"/>
                </a:solidFill>
                <a:latin typeface="Trebuchet MS"/>
                <a:cs typeface="Trebuchet MS"/>
              </a:rPr>
              <a:t>1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105" dirty="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85" dirty="0">
                <a:solidFill>
                  <a:srgbClr val="231F20"/>
                </a:solidFill>
                <a:latin typeface="Trebuchet MS"/>
                <a:cs typeface="Trebuchet MS"/>
              </a:rPr>
              <a:t>J</a:t>
            </a:r>
            <a:r>
              <a:rPr sz="800" dirty="0">
                <a:solidFill>
                  <a:srgbClr val="231F20"/>
                </a:solidFill>
                <a:latin typeface="Trebuchet MS"/>
                <a:cs typeface="Trebuchet MS"/>
              </a:rPr>
              <a:t>U</a:t>
            </a:r>
            <a:r>
              <a:rPr sz="800" spc="20" dirty="0">
                <a:solidFill>
                  <a:srgbClr val="231F20"/>
                </a:solidFill>
                <a:latin typeface="Trebuchet MS"/>
                <a:cs typeface="Trebuchet MS"/>
              </a:rPr>
              <a:t>N</a:t>
            </a:r>
            <a:r>
              <a:rPr sz="800" spc="-35" dirty="0">
                <a:solidFill>
                  <a:srgbClr val="231F20"/>
                </a:solidFill>
                <a:latin typeface="Trebuchet MS"/>
                <a:cs typeface="Trebuchet MS"/>
              </a:rPr>
              <a:t>E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15" dirty="0">
                <a:solidFill>
                  <a:srgbClr val="231F20"/>
                </a:solidFill>
                <a:latin typeface="Trebuchet MS"/>
                <a:cs typeface="Trebuchet MS"/>
              </a:rPr>
              <a:t>2</a:t>
            </a:r>
            <a:r>
              <a:rPr sz="800" spc="-40" dirty="0">
                <a:solidFill>
                  <a:srgbClr val="231F20"/>
                </a:solidFill>
                <a:latin typeface="Trebuchet MS"/>
                <a:cs typeface="Trebuchet MS"/>
              </a:rPr>
              <a:t>0</a:t>
            </a:r>
            <a:r>
              <a:rPr sz="800" spc="-85" dirty="0">
                <a:solidFill>
                  <a:srgbClr val="231F20"/>
                </a:solidFill>
                <a:latin typeface="Trebuchet MS"/>
                <a:cs typeface="Trebuchet MS"/>
              </a:rPr>
              <a:t>1</a:t>
            </a:r>
            <a:r>
              <a:rPr sz="800" spc="-10" dirty="0">
                <a:solidFill>
                  <a:srgbClr val="231F20"/>
                </a:solidFill>
                <a:latin typeface="Trebuchet MS"/>
                <a:cs typeface="Trebuchet MS"/>
              </a:rPr>
              <a:t>1</a:t>
            </a:r>
            <a:endParaRPr sz="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40"/>
              </a:spcBef>
            </a:pPr>
            <a:r>
              <a:rPr sz="800" spc="45" dirty="0">
                <a:solidFill>
                  <a:srgbClr val="231F20"/>
                </a:solidFill>
                <a:latin typeface="Trebuchet MS"/>
                <a:cs typeface="Trebuchet MS"/>
              </a:rPr>
              <a:t>D</a:t>
            </a:r>
            <a:r>
              <a:rPr sz="800" spc="-35" dirty="0">
                <a:solidFill>
                  <a:srgbClr val="231F20"/>
                </a:solidFill>
                <a:latin typeface="Trebuchet MS"/>
                <a:cs typeface="Trebuchet MS"/>
              </a:rPr>
              <a:t>E</a:t>
            </a:r>
            <a:r>
              <a:rPr sz="800" spc="5" dirty="0">
                <a:solidFill>
                  <a:srgbClr val="231F20"/>
                </a:solidFill>
                <a:latin typeface="Trebuchet MS"/>
                <a:cs typeface="Trebuchet MS"/>
              </a:rPr>
              <a:t>C</a:t>
            </a:r>
            <a:r>
              <a:rPr sz="800" spc="-130" dirty="0">
                <a:solidFill>
                  <a:srgbClr val="231F20"/>
                </a:solidFill>
                <a:latin typeface="Trebuchet MS"/>
                <a:cs typeface="Trebuchet MS"/>
              </a:rPr>
              <a:t>.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15" dirty="0">
                <a:solidFill>
                  <a:srgbClr val="231F20"/>
                </a:solidFill>
                <a:latin typeface="Trebuchet MS"/>
                <a:cs typeface="Trebuchet MS"/>
              </a:rPr>
              <a:t>2</a:t>
            </a:r>
            <a:r>
              <a:rPr sz="800" spc="5" dirty="0">
                <a:solidFill>
                  <a:srgbClr val="231F20"/>
                </a:solidFill>
                <a:latin typeface="Trebuchet MS"/>
                <a:cs typeface="Trebuchet MS"/>
              </a:rPr>
              <a:t>0</a:t>
            </a:r>
            <a:r>
              <a:rPr sz="800" spc="-5" dirty="0">
                <a:solidFill>
                  <a:srgbClr val="231F20"/>
                </a:solidFill>
                <a:latin typeface="Trebuchet MS"/>
                <a:cs typeface="Trebuchet MS"/>
              </a:rPr>
              <a:t>0</a:t>
            </a:r>
            <a:r>
              <a:rPr sz="800" spc="-10" dirty="0">
                <a:solidFill>
                  <a:srgbClr val="231F20"/>
                </a:solidFill>
                <a:latin typeface="Trebuchet MS"/>
                <a:cs typeface="Trebuchet MS"/>
              </a:rPr>
              <a:t>9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105" dirty="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85" dirty="0">
                <a:solidFill>
                  <a:srgbClr val="231F20"/>
                </a:solidFill>
                <a:latin typeface="Trebuchet MS"/>
                <a:cs typeface="Trebuchet MS"/>
              </a:rPr>
              <a:t>J</a:t>
            </a:r>
            <a:r>
              <a:rPr sz="800" dirty="0">
                <a:solidFill>
                  <a:srgbClr val="231F20"/>
                </a:solidFill>
                <a:latin typeface="Trebuchet MS"/>
                <a:cs typeface="Trebuchet MS"/>
              </a:rPr>
              <a:t>U</a:t>
            </a:r>
            <a:r>
              <a:rPr sz="800" spc="20" dirty="0">
                <a:solidFill>
                  <a:srgbClr val="231F20"/>
                </a:solidFill>
                <a:latin typeface="Trebuchet MS"/>
                <a:cs typeface="Trebuchet MS"/>
              </a:rPr>
              <a:t>N</a:t>
            </a:r>
            <a:r>
              <a:rPr sz="800" spc="-35" dirty="0">
                <a:solidFill>
                  <a:srgbClr val="231F20"/>
                </a:solidFill>
                <a:latin typeface="Trebuchet MS"/>
                <a:cs typeface="Trebuchet MS"/>
              </a:rPr>
              <a:t>E</a:t>
            </a:r>
            <a:r>
              <a:rPr sz="8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00" spc="-15" dirty="0">
                <a:solidFill>
                  <a:srgbClr val="231F20"/>
                </a:solidFill>
                <a:latin typeface="Trebuchet MS"/>
                <a:cs typeface="Trebuchet MS"/>
              </a:rPr>
              <a:t>2</a:t>
            </a:r>
            <a:r>
              <a:rPr sz="800" spc="-40" dirty="0">
                <a:solidFill>
                  <a:srgbClr val="231F20"/>
                </a:solidFill>
                <a:latin typeface="Trebuchet MS"/>
                <a:cs typeface="Trebuchet MS"/>
              </a:rPr>
              <a:t>01</a:t>
            </a:r>
            <a:r>
              <a:rPr sz="800" spc="-10" dirty="0">
                <a:solidFill>
                  <a:srgbClr val="231F20"/>
                </a:solidFill>
                <a:latin typeface="Trebuchet MS"/>
                <a:cs typeface="Trebuchet MS"/>
              </a:rPr>
              <a:t>0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042669" y="2841663"/>
            <a:ext cx="5458460" cy="6441440"/>
          </a:xfrm>
          <a:custGeom>
            <a:avLst/>
            <a:gdLst/>
            <a:ahLst/>
            <a:cxnLst/>
            <a:rect l="l" t="t" r="r" b="b"/>
            <a:pathLst>
              <a:path w="5458460" h="6441440">
                <a:moveTo>
                  <a:pt x="0" y="6441401"/>
                </a:moveTo>
                <a:lnTo>
                  <a:pt x="5458459" y="6441401"/>
                </a:lnTo>
                <a:lnTo>
                  <a:pt x="5458459" y="0"/>
                </a:lnTo>
                <a:lnTo>
                  <a:pt x="0" y="0"/>
                </a:lnTo>
                <a:lnTo>
                  <a:pt x="0" y="6441401"/>
                </a:lnTo>
                <a:close/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444500" y="1052574"/>
            <a:ext cx="670877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4615">
              <a:lnSpc>
                <a:spcPct val="100000"/>
              </a:lnSpc>
              <a:spcBef>
                <a:spcPts val="100"/>
              </a:spcBef>
            </a:pP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65" dirty="0">
                <a:solidFill>
                  <a:srgbClr val="231F20"/>
                </a:solidFill>
                <a:latin typeface="Arial"/>
                <a:cs typeface="Arial"/>
              </a:rPr>
              <a:t>functional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75" dirty="0">
                <a:solidFill>
                  <a:srgbClr val="231F20"/>
                </a:solidFill>
                <a:latin typeface="Arial"/>
                <a:cs typeface="Arial"/>
              </a:rPr>
              <a:t>resume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focuses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transferrable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skill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sets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specific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job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which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applying.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dates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employment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play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lesser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role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this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type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of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resume.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experience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based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specific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skill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sets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should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include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heading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(for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example,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 Customer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Relations,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Sales,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Management)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related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job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applying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for.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b="1" spc="-80" dirty="0">
                <a:solidFill>
                  <a:srgbClr val="231F20"/>
                </a:solidFill>
                <a:latin typeface="Arial"/>
                <a:cs typeface="Arial"/>
              </a:rPr>
              <a:t>Combination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80" dirty="0">
                <a:solidFill>
                  <a:srgbClr val="231F20"/>
                </a:solidFill>
                <a:latin typeface="Arial"/>
                <a:cs typeface="Arial"/>
              </a:rPr>
              <a:t>resumes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group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work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experience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skill-related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categories,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with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job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titles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listed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at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bottom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of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resume.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Either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these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formats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recommended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career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changers,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seasoned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professionals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various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experiences,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those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returning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to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workforce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after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an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extended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absence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or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employment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gaps.</a:t>
            </a:r>
            <a:endParaRPr sz="10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036319" y="2486362"/>
            <a:ext cx="5471160" cy="259079"/>
          </a:xfrm>
          <a:custGeom>
            <a:avLst/>
            <a:gdLst/>
            <a:ahLst/>
            <a:cxnLst/>
            <a:rect l="l" t="t" r="r" b="b"/>
            <a:pathLst>
              <a:path w="5471159" h="259080">
                <a:moveTo>
                  <a:pt x="5318760" y="0"/>
                </a:moveTo>
                <a:lnTo>
                  <a:pt x="152400" y="0"/>
                </a:lnTo>
                <a:lnTo>
                  <a:pt x="0" y="129539"/>
                </a:lnTo>
                <a:lnTo>
                  <a:pt x="152400" y="259079"/>
                </a:lnTo>
                <a:lnTo>
                  <a:pt x="5318760" y="259079"/>
                </a:lnTo>
                <a:lnTo>
                  <a:pt x="5471160" y="129539"/>
                </a:lnTo>
                <a:lnTo>
                  <a:pt x="5318760" y="0"/>
                </a:lnTo>
                <a:close/>
              </a:path>
            </a:pathLst>
          </a:custGeom>
          <a:solidFill>
            <a:srgbClr val="FDB9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2449987" y="2472950"/>
            <a:ext cx="26339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95" dirty="0">
                <a:solidFill>
                  <a:srgbClr val="231F20"/>
                </a:solidFill>
                <a:latin typeface="Arial"/>
                <a:cs typeface="Arial"/>
              </a:rPr>
              <a:t>SAMPLE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90" dirty="0">
                <a:solidFill>
                  <a:srgbClr val="231F20"/>
                </a:solidFill>
                <a:latin typeface="Arial"/>
                <a:cs typeface="Arial"/>
              </a:rPr>
              <a:t>FUNCTIONAL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95" dirty="0">
                <a:solidFill>
                  <a:srgbClr val="231F20"/>
                </a:solidFill>
                <a:latin typeface="Arial"/>
                <a:cs typeface="Arial"/>
              </a:rPr>
              <a:t>RESUME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26105" y="9591927"/>
            <a:ext cx="2095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15" dirty="0">
                <a:solidFill>
                  <a:srgbClr val="231F20"/>
                </a:solidFill>
                <a:latin typeface="Calibri"/>
                <a:cs typeface="Calibri"/>
              </a:rPr>
              <a:t>23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02627" y="9657866"/>
            <a:ext cx="15024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231F20"/>
                </a:solidFill>
                <a:latin typeface="Arial"/>
                <a:cs typeface="Arial"/>
                <a:hlinkClick r:id="rId2"/>
              </a:rPr>
              <a:t>www.riohondo.edu/career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-center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88200" y="0"/>
            <a:ext cx="355600" cy="4979670"/>
          </a:xfrm>
          <a:custGeom>
            <a:avLst/>
            <a:gdLst/>
            <a:ahLst/>
            <a:cxnLst/>
            <a:rect l="l" t="t" r="r" b="b"/>
            <a:pathLst>
              <a:path w="355600" h="4979670">
                <a:moveTo>
                  <a:pt x="355600" y="0"/>
                </a:moveTo>
                <a:lnTo>
                  <a:pt x="0" y="0"/>
                </a:lnTo>
                <a:lnTo>
                  <a:pt x="0" y="4979670"/>
                </a:lnTo>
                <a:lnTo>
                  <a:pt x="355600" y="4979670"/>
                </a:lnTo>
                <a:lnTo>
                  <a:pt x="355600" y="0"/>
                </a:lnTo>
                <a:close/>
              </a:path>
            </a:pathLst>
          </a:custGeom>
          <a:solidFill>
            <a:srgbClr val="A150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179056" y="254000"/>
            <a:ext cx="339090" cy="375920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395"/>
              </a:lnSpc>
            </a:pPr>
            <a:r>
              <a:rPr sz="2000" b="1" spc="200" dirty="0">
                <a:solidFill>
                  <a:srgbClr val="FFFFFF"/>
                </a:solidFill>
                <a:latin typeface="Calibri"/>
                <a:cs typeface="Calibri"/>
              </a:rPr>
              <a:t>Resumes</a:t>
            </a:r>
            <a:r>
              <a:rPr sz="2000" b="1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70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2000" b="1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315" dirty="0">
                <a:solidFill>
                  <a:srgbClr val="FFFFFF"/>
                </a:solidFill>
                <a:latin typeface="Calibri"/>
                <a:cs typeface="Calibri"/>
              </a:rPr>
              <a:t>Correspondence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86425" y="306678"/>
            <a:ext cx="239959" cy="23311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2492" y="306678"/>
            <a:ext cx="239959" cy="23311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3477" y="306671"/>
            <a:ext cx="239959" cy="23311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4454" y="306673"/>
            <a:ext cx="239959" cy="23311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95449" y="306675"/>
            <a:ext cx="239959" cy="233115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308369" y="224162"/>
            <a:ext cx="27749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0040" marR="5080" indent="-307975">
              <a:lnSpc>
                <a:spcPct val="100000"/>
              </a:lnSpc>
              <a:spcBef>
                <a:spcPts val="100"/>
              </a:spcBef>
            </a:pPr>
            <a:r>
              <a:rPr spc="425" dirty="0"/>
              <a:t>Power</a:t>
            </a:r>
            <a:r>
              <a:rPr spc="-35" dirty="0"/>
              <a:t> </a:t>
            </a:r>
            <a:r>
              <a:rPr spc="315" dirty="0"/>
              <a:t>Verbs</a:t>
            </a:r>
            <a:r>
              <a:rPr spc="-35" dirty="0"/>
              <a:t> </a:t>
            </a:r>
            <a:r>
              <a:rPr spc="585" dirty="0"/>
              <a:t>for </a:t>
            </a:r>
            <a:r>
              <a:rPr spc="-525" dirty="0"/>
              <a:t> </a:t>
            </a:r>
            <a:r>
              <a:rPr spc="530" dirty="0"/>
              <a:t>Your</a:t>
            </a:r>
            <a:r>
              <a:rPr spc="-10" dirty="0"/>
              <a:t> </a:t>
            </a:r>
            <a:r>
              <a:rPr spc="235" dirty="0"/>
              <a:t>Resume</a:t>
            </a: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28945" y="306678"/>
            <a:ext cx="239959" cy="23311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65012" y="306678"/>
            <a:ext cx="239959" cy="23311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55997" y="306672"/>
            <a:ext cx="239959" cy="23311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46974" y="306674"/>
            <a:ext cx="239959" cy="233115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37968" y="306676"/>
            <a:ext cx="239959" cy="233115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292100" y="1022755"/>
            <a:ext cx="807720" cy="649732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85"/>
              </a:spcBef>
            </a:pP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accelerated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omm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d 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accomplished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achieved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acquired</a:t>
            </a:r>
            <a:endParaRPr sz="1000">
              <a:latin typeface="Arial"/>
              <a:cs typeface="Arial"/>
            </a:endParaRPr>
          </a:p>
          <a:p>
            <a:pPr marL="12700" marR="127000">
              <a:lnSpc>
                <a:spcPct val="101099"/>
              </a:lnSpc>
            </a:pP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acted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activated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adapted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added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addressed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adjusted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min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d  admitted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advanced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advised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aided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alleviated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allocated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allowed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altered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ameliorated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amended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analyzed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appointed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apportioned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appraised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apprised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approved</a:t>
            </a:r>
            <a:endParaRPr sz="1000">
              <a:latin typeface="Arial"/>
              <a:cs typeface="Arial"/>
            </a:endParaRPr>
          </a:p>
          <a:p>
            <a:pPr marL="12700" marR="91440">
              <a:lnSpc>
                <a:spcPct val="101099"/>
              </a:lnSpc>
            </a:pP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x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ma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d  arbitrated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arranged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ascertained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assembled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assessed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assigned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assisted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attained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attested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audited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augmented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authored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authorized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92100" y="7650142"/>
            <a:ext cx="709930" cy="94869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85"/>
              </a:spcBef>
            </a:pP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balanced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bolstered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boosted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d 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budgeted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built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92100" y="8729018"/>
            <a:ext cx="584835" cy="486409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85"/>
              </a:spcBef>
            </a:pP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calculated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2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ued 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2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ze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447850" y="1022755"/>
            <a:ext cx="782955" cy="492760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170"/>
              </a:lnSpc>
              <a:spcBef>
                <a:spcPts val="160"/>
              </a:spcBef>
            </a:pP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certified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chaired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charted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clarified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classified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coached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collaborated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collected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commissioned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committed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communicated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compared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compiled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composed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 computed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c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tu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ze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d 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concluded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confirmed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consented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consolidated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constructed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contracted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contributed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converted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convinced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cooperated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coordinated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correlated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corresponded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counseled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created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critiqued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customized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447850" y="6068929"/>
            <a:ext cx="732155" cy="270129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170"/>
              </a:lnSpc>
              <a:spcBef>
                <a:spcPts val="160"/>
              </a:spcBef>
            </a:pP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debugged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deciphered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 dedicated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delegated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deliberated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mon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2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d 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designated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designed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determined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devaluated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developed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 devised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diagnosed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directed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disbursed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dispatched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displayed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drafted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447850" y="8888850"/>
            <a:ext cx="442595" cy="32639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1170"/>
              </a:lnSpc>
              <a:spcBef>
                <a:spcPts val="165"/>
              </a:spcBef>
            </a:pP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eased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li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603601" y="1022755"/>
            <a:ext cx="628015" cy="418528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170"/>
              </a:lnSpc>
              <a:spcBef>
                <a:spcPts val="160"/>
              </a:spcBef>
            </a:pP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edited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educated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elevated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elicited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employed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d 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enabled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2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ed 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endorsed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engineered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enhanced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enlarged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enlisted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enriched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2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d 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envisioned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established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estimated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evaluated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examined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 excelled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executed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 exercised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expanded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expedited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explained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extended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extracted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603601" y="5326845"/>
            <a:ext cx="610870" cy="166243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170"/>
              </a:lnSpc>
              <a:spcBef>
                <a:spcPts val="160"/>
              </a:spcBef>
            </a:pP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fabricated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facilitated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il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z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d 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fashioned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figured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finalized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forecasted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formulated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fostered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founded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fulfilled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603601" y="7107848"/>
            <a:ext cx="595630" cy="62357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170"/>
              </a:lnSpc>
              <a:spcBef>
                <a:spcPts val="160"/>
              </a:spcBef>
            </a:pP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generated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grew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2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ee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d 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guided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603601" y="7849932"/>
            <a:ext cx="28321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603601" y="8146767"/>
            <a:ext cx="686435" cy="106870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170"/>
              </a:lnSpc>
              <a:spcBef>
                <a:spcPts val="160"/>
              </a:spcBef>
            </a:pP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identified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illustrated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mp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ed 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improved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improvised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increased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indexed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759352" y="1022755"/>
            <a:ext cx="641350" cy="626300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170"/>
              </a:lnSpc>
              <a:spcBef>
                <a:spcPts val="160"/>
              </a:spcBef>
            </a:pP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indicated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inferred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influenced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informed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initiated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innovated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inspected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inspired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instituted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instructed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integrated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interceded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interpreted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interviewed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introduced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invented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nv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ti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ga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ed 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involved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issued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950">
              <a:latin typeface="Arial"/>
              <a:cs typeface="Arial"/>
            </a:endParaRPr>
          </a:p>
          <a:p>
            <a:pPr marL="12700" marR="212090">
              <a:lnSpc>
                <a:spcPts val="1170"/>
              </a:lnSpc>
              <a:spcBef>
                <a:spcPts val="5"/>
              </a:spcBef>
            </a:pP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judged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j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ed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Arial"/>
              <a:cs typeface="Arial"/>
            </a:endParaRPr>
          </a:p>
          <a:p>
            <a:pPr marL="12700" marR="24765">
              <a:lnSpc>
                <a:spcPts val="1170"/>
              </a:lnSpc>
            </a:pP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launched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lectured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led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licensed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lightened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linked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maintained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marketed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measured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 mediated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minimized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mobilized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modeled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moderated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z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d 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modified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monitored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motivated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multiplied</a:t>
            </a:r>
            <a:endParaRPr sz="1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759352" y="7404681"/>
            <a:ext cx="5619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negotiated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759352" y="7701515"/>
            <a:ext cx="670560" cy="15138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170"/>
              </a:lnSpc>
              <a:spcBef>
                <a:spcPts val="160"/>
              </a:spcBef>
            </a:pP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officiated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operated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ch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2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d 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organized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originated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overhauled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Arial"/>
              <a:cs typeface="Arial"/>
            </a:endParaRPr>
          </a:p>
          <a:p>
            <a:pPr marL="12700" marR="112395" algn="just">
              <a:lnSpc>
                <a:spcPts val="1170"/>
              </a:lnSpc>
              <a:spcBef>
                <a:spcPts val="5"/>
              </a:spcBef>
            </a:pP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4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ed  p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2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ded 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pioneered</a:t>
            </a:r>
            <a:endParaRPr sz="1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915103" y="1022755"/>
            <a:ext cx="684530" cy="206375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3099"/>
              </a:lnSpc>
              <a:spcBef>
                <a:spcPts val="60"/>
              </a:spcBef>
            </a:pP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planned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polished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prepared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prescribed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prioritized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processed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procured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produced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2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d 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projected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promoted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publicized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purchased</a:t>
            </a:r>
            <a:endParaRPr sz="1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915103" y="3222818"/>
            <a:ext cx="588645" cy="33528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3099"/>
              </a:lnSpc>
              <a:spcBef>
                <a:spcPts val="60"/>
              </a:spcBef>
            </a:pP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queried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q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ed</a:t>
            </a:r>
            <a:endParaRPr sz="1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915103" y="3694259"/>
            <a:ext cx="872490" cy="552132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461009">
              <a:lnSpc>
                <a:spcPct val="103099"/>
              </a:lnSpc>
              <a:spcBef>
                <a:spcPts val="60"/>
              </a:spcBef>
            </a:pP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raised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rated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ze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03099"/>
              </a:lnSpc>
            </a:pP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recommended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reconciled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recorded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recruited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rectified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(l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12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) 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refined</a:t>
            </a:r>
            <a:endParaRPr sz="1000">
              <a:latin typeface="Arial"/>
              <a:cs typeface="Arial"/>
            </a:endParaRPr>
          </a:p>
          <a:p>
            <a:pPr marL="12700" marR="220345">
              <a:lnSpc>
                <a:spcPct val="103099"/>
              </a:lnSpc>
            </a:pP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referred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reformed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regarded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regulated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il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2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d  reinforced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rejuvenated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related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relieved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remedied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remodeled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repaired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reported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represented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researched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reserved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resolved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(problems)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restored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retrieved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revamped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reviewed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revised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revitalized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revived</a:t>
            </a:r>
            <a:endParaRPr sz="1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070853" y="1011594"/>
            <a:ext cx="741680" cy="5095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61925">
              <a:lnSpc>
                <a:spcPct val="107300"/>
              </a:lnSpc>
              <a:spcBef>
                <a:spcPts val="100"/>
              </a:spcBef>
            </a:pP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ed 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satisfied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scheduled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screened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z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ed 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secured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 served</a:t>
            </a:r>
            <a:endParaRPr sz="1000">
              <a:latin typeface="Arial"/>
              <a:cs typeface="Arial"/>
            </a:endParaRPr>
          </a:p>
          <a:p>
            <a:pPr marL="12700" marR="32384">
              <a:lnSpc>
                <a:spcPct val="107300"/>
              </a:lnSpc>
            </a:pP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s 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settled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shaped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smoothed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solicited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solved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sought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spearheaded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specified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spoke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stimulated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streamlined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strengthened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studied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submitted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su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2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d 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suggested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summarized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supervised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07300"/>
              </a:lnSpc>
            </a:pP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su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pp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em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d 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surveyed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sustained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synthesized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systematized</a:t>
            </a:r>
            <a:endParaRPr sz="10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070853" y="6245560"/>
            <a:ext cx="653415" cy="133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tabulated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tailored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traced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trained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transacted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2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d 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translated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transmitted</a:t>
            </a:r>
            <a:endParaRPr sz="1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070853" y="7717615"/>
            <a:ext cx="506730" cy="353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updated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10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070853" y="8208300"/>
            <a:ext cx="523240" cy="680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0"/>
              </a:spcBef>
            </a:pP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validated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valued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verified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ze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10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070853" y="9037267"/>
            <a:ext cx="3136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07200" y="9265360"/>
            <a:ext cx="4870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i="1" spc="-70" dirty="0">
                <a:solidFill>
                  <a:srgbClr val="231F20"/>
                </a:solidFill>
                <a:latin typeface="Arial"/>
                <a:cs typeface="Arial"/>
              </a:rPr>
              <a:t>Adapted</a:t>
            </a:r>
            <a:r>
              <a:rPr sz="10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30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1000" i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45" dirty="0">
                <a:solidFill>
                  <a:srgbClr val="231F20"/>
                </a:solidFill>
                <a:latin typeface="Arial"/>
                <a:cs typeface="Arial"/>
              </a:rPr>
              <a:t>permission</a:t>
            </a:r>
            <a:r>
              <a:rPr sz="10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40" dirty="0">
                <a:solidFill>
                  <a:srgbClr val="231F20"/>
                </a:solidFill>
                <a:latin typeface="Arial"/>
                <a:cs typeface="Arial"/>
              </a:rPr>
              <a:t>from</a:t>
            </a:r>
            <a:r>
              <a:rPr sz="1000" i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5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90" dirty="0">
                <a:solidFill>
                  <a:srgbClr val="231F20"/>
                </a:solidFill>
                <a:latin typeface="Arial"/>
                <a:cs typeface="Arial"/>
              </a:rPr>
              <a:t>Career</a:t>
            </a:r>
            <a:r>
              <a:rPr sz="1000" i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70" dirty="0">
                <a:solidFill>
                  <a:srgbClr val="231F20"/>
                </a:solidFill>
                <a:latin typeface="Arial"/>
                <a:cs typeface="Arial"/>
              </a:rPr>
              <a:t>Resource</a:t>
            </a:r>
            <a:r>
              <a:rPr sz="10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65" dirty="0">
                <a:solidFill>
                  <a:srgbClr val="231F20"/>
                </a:solidFill>
                <a:latin typeface="Arial"/>
                <a:cs typeface="Arial"/>
              </a:rPr>
              <a:t>Manual</a:t>
            </a:r>
            <a:r>
              <a:rPr sz="1000" i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3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i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5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50" dirty="0">
                <a:solidFill>
                  <a:srgbClr val="231F20"/>
                </a:solidFill>
                <a:latin typeface="Arial"/>
                <a:cs typeface="Arial"/>
              </a:rPr>
              <a:t>University</a:t>
            </a:r>
            <a:r>
              <a:rPr sz="1000" i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3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50" dirty="0">
                <a:solidFill>
                  <a:srgbClr val="231F20"/>
                </a:solidFill>
                <a:latin typeface="Arial"/>
                <a:cs typeface="Arial"/>
              </a:rPr>
              <a:t>California,</a:t>
            </a:r>
            <a:r>
              <a:rPr sz="1000" i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60" dirty="0">
                <a:solidFill>
                  <a:srgbClr val="231F20"/>
                </a:solidFill>
                <a:latin typeface="Arial"/>
                <a:cs typeface="Arial"/>
              </a:rPr>
              <a:t>Davis.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98280" y="9470478"/>
            <a:ext cx="947419" cy="480059"/>
            <a:chOff x="3298280" y="9470478"/>
            <a:chExt cx="947419" cy="480059"/>
          </a:xfrm>
        </p:grpSpPr>
        <p:sp>
          <p:nvSpPr>
            <p:cNvPr id="3" name="object 3"/>
            <p:cNvSpPr/>
            <p:nvPr/>
          </p:nvSpPr>
          <p:spPr>
            <a:xfrm>
              <a:off x="3304630" y="9476828"/>
              <a:ext cx="934719" cy="467359"/>
            </a:xfrm>
            <a:custGeom>
              <a:avLst/>
              <a:gdLst/>
              <a:ahLst/>
              <a:cxnLst/>
              <a:rect l="l" t="t" r="r" b="b"/>
              <a:pathLst>
                <a:path w="934720" h="467359">
                  <a:moveTo>
                    <a:pt x="467271" y="0"/>
                  </a:moveTo>
                  <a:lnTo>
                    <a:pt x="0" y="467271"/>
                  </a:lnTo>
                  <a:lnTo>
                    <a:pt x="934542" y="467271"/>
                  </a:lnTo>
                  <a:lnTo>
                    <a:pt x="467271" y="0"/>
                  </a:lnTo>
                  <a:close/>
                </a:path>
              </a:pathLst>
            </a:custGeom>
            <a:solidFill>
              <a:srgbClr val="FDB9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04630" y="9476828"/>
              <a:ext cx="934719" cy="467359"/>
            </a:xfrm>
            <a:custGeom>
              <a:avLst/>
              <a:gdLst/>
              <a:ahLst/>
              <a:cxnLst/>
              <a:rect l="l" t="t" r="r" b="b"/>
              <a:pathLst>
                <a:path w="934720" h="467359">
                  <a:moveTo>
                    <a:pt x="934542" y="467271"/>
                  </a:moveTo>
                  <a:lnTo>
                    <a:pt x="467271" y="0"/>
                  </a:lnTo>
                  <a:lnTo>
                    <a:pt x="0" y="467271"/>
                  </a:lnTo>
                </a:path>
              </a:pathLst>
            </a:custGeom>
            <a:ln w="126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664205" y="9591927"/>
            <a:ext cx="2095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15" dirty="0">
                <a:solidFill>
                  <a:srgbClr val="231F20"/>
                </a:solidFill>
                <a:latin typeface="Calibri"/>
                <a:cs typeface="Calibri"/>
              </a:rPr>
              <a:t>24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4826" y="9657866"/>
            <a:ext cx="10287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Career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Planning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Guide</a:t>
            </a:r>
            <a:endParaRPr sz="9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87846" y="306678"/>
            <a:ext cx="239959" cy="23311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3913" y="306678"/>
            <a:ext cx="239959" cy="23311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14899" y="306671"/>
            <a:ext cx="239959" cy="23311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5875" y="306673"/>
            <a:ext cx="239959" cy="23311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96870" y="306675"/>
            <a:ext cx="239959" cy="233115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709791" y="224162"/>
            <a:ext cx="22707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415" dirty="0"/>
              <a:t>Cover</a:t>
            </a:r>
            <a:r>
              <a:rPr spc="-60" dirty="0"/>
              <a:t> </a:t>
            </a:r>
            <a:r>
              <a:rPr spc="335" dirty="0"/>
              <a:t>Letters</a:t>
            </a: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32324" y="306678"/>
            <a:ext cx="239959" cy="23311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68391" y="306678"/>
            <a:ext cx="239959" cy="23311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59376" y="306672"/>
            <a:ext cx="239959" cy="233115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0353" y="306674"/>
            <a:ext cx="239959" cy="233115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41348" y="306676"/>
            <a:ext cx="239959" cy="233115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1501902" y="3357232"/>
            <a:ext cx="4897120" cy="6026150"/>
            <a:chOff x="1501902" y="3357232"/>
            <a:chExt cx="4897120" cy="6026150"/>
          </a:xfrm>
        </p:grpSpPr>
        <p:sp>
          <p:nvSpPr>
            <p:cNvPr id="19" name="object 19"/>
            <p:cNvSpPr/>
            <p:nvPr/>
          </p:nvSpPr>
          <p:spPr>
            <a:xfrm>
              <a:off x="1501902" y="3357232"/>
              <a:ext cx="4897120" cy="6026150"/>
            </a:xfrm>
            <a:custGeom>
              <a:avLst/>
              <a:gdLst/>
              <a:ahLst/>
              <a:cxnLst/>
              <a:rect l="l" t="t" r="r" b="b"/>
              <a:pathLst>
                <a:path w="4897120" h="6026150">
                  <a:moveTo>
                    <a:pt x="4896612" y="0"/>
                  </a:moveTo>
                  <a:lnTo>
                    <a:pt x="0" y="0"/>
                  </a:lnTo>
                  <a:lnTo>
                    <a:pt x="0" y="6025896"/>
                  </a:lnTo>
                  <a:lnTo>
                    <a:pt x="4896612" y="6025896"/>
                  </a:lnTo>
                  <a:lnTo>
                    <a:pt x="4896612" y="0"/>
                  </a:lnTo>
                  <a:close/>
                </a:path>
              </a:pathLst>
            </a:custGeom>
            <a:solidFill>
              <a:srgbClr val="231F2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43050" y="3371214"/>
              <a:ext cx="4744720" cy="5873750"/>
            </a:xfrm>
            <a:custGeom>
              <a:avLst/>
              <a:gdLst/>
              <a:ahLst/>
              <a:cxnLst/>
              <a:rect l="l" t="t" r="r" b="b"/>
              <a:pathLst>
                <a:path w="4744720" h="5873750">
                  <a:moveTo>
                    <a:pt x="4744720" y="0"/>
                  </a:moveTo>
                  <a:lnTo>
                    <a:pt x="0" y="0"/>
                  </a:lnTo>
                  <a:lnTo>
                    <a:pt x="0" y="5873749"/>
                  </a:lnTo>
                  <a:lnTo>
                    <a:pt x="4744720" y="5873749"/>
                  </a:lnTo>
                  <a:lnTo>
                    <a:pt x="47447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689100" y="3488690"/>
            <a:ext cx="4454525" cy="50520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720850" marR="1714500" indent="240665">
              <a:lnSpc>
                <a:spcPct val="101899"/>
              </a:lnSpc>
              <a:spcBef>
                <a:spcPts val="80"/>
              </a:spcBef>
            </a:pP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Y</a:t>
            </a:r>
            <a:r>
              <a:rPr sz="900" spc="15" dirty="0">
                <a:solidFill>
                  <a:srgbClr val="231F20"/>
                </a:solidFill>
                <a:latin typeface="Trebuchet MS"/>
                <a:cs typeface="Trebuchet MS"/>
              </a:rPr>
              <a:t>o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ur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Trebuchet MS"/>
                <a:cs typeface="Trebuchet MS"/>
              </a:rPr>
              <a:t>N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m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e  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Y</a:t>
            </a:r>
            <a:r>
              <a:rPr sz="900" spc="15" dirty="0">
                <a:solidFill>
                  <a:srgbClr val="231F20"/>
                </a:solidFill>
                <a:latin typeface="Trebuchet MS"/>
                <a:cs typeface="Trebuchet MS"/>
              </a:rPr>
              <a:t>o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u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r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90" dirty="0">
                <a:solidFill>
                  <a:srgbClr val="231F20"/>
                </a:solidFill>
                <a:latin typeface="Trebuchet MS"/>
                <a:cs typeface="Trebuchet MS"/>
              </a:rPr>
              <a:t>M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ili</a:t>
            </a:r>
            <a:r>
              <a:rPr sz="900" spc="10" dirty="0">
                <a:solidFill>
                  <a:srgbClr val="231F20"/>
                </a:solidFill>
                <a:latin typeface="Trebuchet MS"/>
                <a:cs typeface="Trebuchet MS"/>
              </a:rPr>
              <a:t>n</a:t>
            </a:r>
            <a:r>
              <a:rPr sz="900" spc="50" dirty="0">
                <a:solidFill>
                  <a:srgbClr val="231F20"/>
                </a:solidFill>
                <a:latin typeface="Trebuchet MS"/>
                <a:cs typeface="Trebuchet MS"/>
              </a:rPr>
              <a:t>g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Trebuchet MS"/>
                <a:cs typeface="Trebuchet MS"/>
              </a:rPr>
              <a:t>Ad</a:t>
            </a:r>
            <a:r>
              <a:rPr sz="900" spc="5" dirty="0">
                <a:solidFill>
                  <a:srgbClr val="231F20"/>
                </a:solidFill>
                <a:latin typeface="Trebuchet MS"/>
                <a:cs typeface="Trebuchet MS"/>
              </a:rPr>
              <a:t>d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r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e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ss  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Y</a:t>
            </a:r>
            <a:r>
              <a:rPr sz="900" spc="10" dirty="0">
                <a:solidFill>
                  <a:srgbClr val="231F20"/>
                </a:solidFill>
                <a:latin typeface="Trebuchet MS"/>
                <a:cs typeface="Trebuchet MS"/>
              </a:rPr>
              <a:t>o</a:t>
            </a:r>
            <a:r>
              <a:rPr sz="900" spc="5" dirty="0">
                <a:solidFill>
                  <a:srgbClr val="231F20"/>
                </a:solidFill>
                <a:latin typeface="Trebuchet MS"/>
                <a:cs typeface="Trebuchet MS"/>
              </a:rPr>
              <a:t>u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r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P</a:t>
            </a:r>
            <a:r>
              <a:rPr sz="900" spc="10" dirty="0">
                <a:solidFill>
                  <a:srgbClr val="231F20"/>
                </a:solidFill>
                <a:latin typeface="Trebuchet MS"/>
                <a:cs typeface="Trebuchet MS"/>
              </a:rPr>
              <a:t>hon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e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Trebuchet MS"/>
                <a:cs typeface="Trebuchet MS"/>
              </a:rPr>
              <a:t>N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um</a:t>
            </a:r>
            <a:r>
              <a:rPr sz="900" spc="20" dirty="0">
                <a:solidFill>
                  <a:srgbClr val="231F20"/>
                </a:solidFill>
                <a:latin typeface="Trebuchet MS"/>
                <a:cs typeface="Trebuchet MS"/>
              </a:rPr>
              <a:t>b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er  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Y</a:t>
            </a:r>
            <a:r>
              <a:rPr sz="900" spc="15" dirty="0">
                <a:solidFill>
                  <a:srgbClr val="231F20"/>
                </a:solidFill>
                <a:latin typeface="Trebuchet MS"/>
                <a:cs typeface="Trebuchet MS"/>
              </a:rPr>
              <a:t>o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u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r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E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m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i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l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Trebuchet MS"/>
                <a:cs typeface="Trebuchet MS"/>
              </a:rPr>
              <a:t>Ad</a:t>
            </a:r>
            <a:r>
              <a:rPr sz="900" spc="5" dirty="0">
                <a:solidFill>
                  <a:srgbClr val="231F20"/>
                </a:solidFill>
                <a:latin typeface="Trebuchet MS"/>
                <a:cs typeface="Trebuchet MS"/>
              </a:rPr>
              <a:t>d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r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e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ss</a:t>
            </a: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900">
              <a:latin typeface="Trebuchet MS"/>
              <a:cs typeface="Trebuchet MS"/>
            </a:endParaRPr>
          </a:p>
          <a:p>
            <a:pPr marL="12700" marR="3745865">
              <a:lnSpc>
                <a:spcPct val="101899"/>
              </a:lnSpc>
            </a:pP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C</a:t>
            </a:r>
            <a:r>
              <a:rPr sz="900" spc="15" dirty="0">
                <a:solidFill>
                  <a:srgbClr val="231F20"/>
                </a:solidFill>
                <a:latin typeface="Trebuchet MS"/>
                <a:cs typeface="Trebuchet MS"/>
              </a:rPr>
              <a:t>o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n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t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c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t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Na</a:t>
            </a:r>
            <a:r>
              <a:rPr sz="900" spc="5" dirty="0">
                <a:solidFill>
                  <a:srgbClr val="231F20"/>
                </a:solidFill>
                <a:latin typeface="Trebuchet MS"/>
                <a:cs typeface="Trebuchet MS"/>
              </a:rPr>
              <a:t>m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e  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Title</a:t>
            </a:r>
            <a:endParaRPr sz="900">
              <a:latin typeface="Trebuchet MS"/>
              <a:cs typeface="Trebuchet MS"/>
            </a:endParaRPr>
          </a:p>
          <a:p>
            <a:pPr marL="12700" marR="2887345">
              <a:lnSpc>
                <a:spcPct val="101899"/>
              </a:lnSpc>
            </a:pP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C</a:t>
            </a:r>
            <a:r>
              <a:rPr sz="900" spc="15" dirty="0">
                <a:solidFill>
                  <a:srgbClr val="231F20"/>
                </a:solidFill>
                <a:latin typeface="Trebuchet MS"/>
                <a:cs typeface="Trebuchet MS"/>
              </a:rPr>
              <a:t>o</a:t>
            </a:r>
            <a:r>
              <a:rPr sz="900" spc="5" dirty="0">
                <a:solidFill>
                  <a:srgbClr val="231F20"/>
                </a:solidFill>
                <a:latin typeface="Trebuchet MS"/>
                <a:cs typeface="Trebuchet MS"/>
              </a:rPr>
              <a:t>m</a:t>
            </a:r>
            <a:r>
              <a:rPr sz="900" spc="10" dirty="0">
                <a:solidFill>
                  <a:srgbClr val="231F20"/>
                </a:solidFill>
                <a:latin typeface="Trebuchet MS"/>
                <a:cs typeface="Trebuchet MS"/>
              </a:rPr>
              <a:t>p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n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y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Trebuchet MS"/>
                <a:cs typeface="Trebuchet MS"/>
              </a:rPr>
              <a:t>o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r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Trebuchet MS"/>
                <a:cs typeface="Trebuchet MS"/>
              </a:rPr>
              <a:t>O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rg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an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i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z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t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i</a:t>
            </a:r>
            <a:r>
              <a:rPr sz="900" spc="15" dirty="0">
                <a:solidFill>
                  <a:srgbClr val="231F20"/>
                </a:solidFill>
                <a:latin typeface="Trebuchet MS"/>
                <a:cs typeface="Trebuchet MS"/>
              </a:rPr>
              <a:t>o</a:t>
            </a:r>
            <a:r>
              <a:rPr sz="900" spc="5" dirty="0">
                <a:solidFill>
                  <a:srgbClr val="231F20"/>
                </a:solidFill>
                <a:latin typeface="Trebuchet MS"/>
                <a:cs typeface="Trebuchet MS"/>
              </a:rPr>
              <a:t>n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Trebuchet MS"/>
                <a:cs typeface="Trebuchet MS"/>
              </a:rPr>
              <a:t>N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m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e  C</a:t>
            </a:r>
            <a:r>
              <a:rPr sz="900" spc="15" dirty="0">
                <a:solidFill>
                  <a:srgbClr val="231F20"/>
                </a:solidFill>
                <a:latin typeface="Trebuchet MS"/>
                <a:cs typeface="Trebuchet MS"/>
              </a:rPr>
              <a:t>o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m</a:t>
            </a:r>
            <a:r>
              <a:rPr sz="900" spc="15" dirty="0">
                <a:solidFill>
                  <a:srgbClr val="231F20"/>
                </a:solidFill>
                <a:latin typeface="Trebuchet MS"/>
                <a:cs typeface="Trebuchet MS"/>
              </a:rPr>
              <a:t>p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n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y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90" dirty="0">
                <a:solidFill>
                  <a:srgbClr val="231F20"/>
                </a:solidFill>
                <a:latin typeface="Trebuchet MS"/>
                <a:cs typeface="Trebuchet MS"/>
              </a:rPr>
              <a:t>M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ili</a:t>
            </a:r>
            <a:r>
              <a:rPr sz="900" spc="10" dirty="0">
                <a:solidFill>
                  <a:srgbClr val="231F20"/>
                </a:solidFill>
                <a:latin typeface="Trebuchet MS"/>
                <a:cs typeface="Trebuchet MS"/>
              </a:rPr>
              <a:t>n</a:t>
            </a:r>
            <a:r>
              <a:rPr sz="900" spc="50" dirty="0">
                <a:solidFill>
                  <a:srgbClr val="231F20"/>
                </a:solidFill>
                <a:latin typeface="Trebuchet MS"/>
                <a:cs typeface="Trebuchet MS"/>
              </a:rPr>
              <a:t>g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Trebuchet MS"/>
                <a:cs typeface="Trebuchet MS"/>
              </a:rPr>
              <a:t>Ad</a:t>
            </a:r>
            <a:r>
              <a:rPr sz="900" spc="5" dirty="0">
                <a:solidFill>
                  <a:srgbClr val="231F20"/>
                </a:solidFill>
                <a:latin typeface="Trebuchet MS"/>
                <a:cs typeface="Trebuchet MS"/>
              </a:rPr>
              <a:t>d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r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e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ss</a:t>
            </a: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9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900" spc="45" dirty="0">
                <a:solidFill>
                  <a:srgbClr val="231F20"/>
                </a:solidFill>
                <a:latin typeface="Trebuchet MS"/>
                <a:cs typeface="Trebuchet MS"/>
              </a:rPr>
              <a:t>D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t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e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Trebuchet MS"/>
                <a:cs typeface="Trebuchet MS"/>
              </a:rPr>
              <a:t>o</a:t>
            </a:r>
            <a:r>
              <a:rPr sz="900" spc="-70" dirty="0">
                <a:solidFill>
                  <a:srgbClr val="231F20"/>
                </a:solidFill>
                <a:latin typeface="Trebuchet MS"/>
                <a:cs typeface="Trebuchet MS"/>
              </a:rPr>
              <a:t>f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Le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t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t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e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r</a:t>
            </a: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9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900" spc="55" dirty="0">
                <a:solidFill>
                  <a:srgbClr val="231F20"/>
                </a:solidFill>
                <a:latin typeface="Trebuchet MS"/>
                <a:cs typeface="Trebuchet MS"/>
              </a:rPr>
              <a:t>D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ea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r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Trebuchet MS"/>
                <a:cs typeface="Trebuchet MS"/>
              </a:rPr>
              <a:t>____________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_</a:t>
            </a:r>
            <a:r>
              <a:rPr sz="900" spc="-145" dirty="0">
                <a:solidFill>
                  <a:srgbClr val="231F20"/>
                </a:solidFill>
                <a:latin typeface="Trebuchet MS"/>
                <a:cs typeface="Trebuchet MS"/>
              </a:rPr>
              <a:t>:</a:t>
            </a: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900">
              <a:latin typeface="Trebuchet MS"/>
              <a:cs typeface="Trebuchet MS"/>
            </a:endParaRPr>
          </a:p>
          <a:p>
            <a:pPr marL="12700" marR="71120">
              <a:lnSpc>
                <a:spcPct val="101899"/>
              </a:lnSpc>
            </a:pPr>
            <a:r>
              <a:rPr sz="900" b="1" spc="-45" dirty="0">
                <a:solidFill>
                  <a:srgbClr val="231F20"/>
                </a:solidFill>
                <a:latin typeface="Century Gothic"/>
                <a:cs typeface="Century Gothic"/>
              </a:rPr>
              <a:t>(Opening</a:t>
            </a:r>
            <a:r>
              <a:rPr sz="900" b="1" spc="-6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b="1" spc="-30" dirty="0">
                <a:solidFill>
                  <a:srgbClr val="231F20"/>
                </a:solidFill>
                <a:latin typeface="Century Gothic"/>
                <a:cs typeface="Century Gothic"/>
              </a:rPr>
              <a:t>Paragraph—State</a:t>
            </a:r>
            <a:r>
              <a:rPr sz="900" b="1" spc="-6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b="1" spc="-20" dirty="0">
                <a:solidFill>
                  <a:srgbClr val="231F20"/>
                </a:solidFill>
                <a:latin typeface="Century Gothic"/>
                <a:cs typeface="Century Gothic"/>
              </a:rPr>
              <a:t>your</a:t>
            </a:r>
            <a:r>
              <a:rPr sz="900" b="1" spc="-6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b="1" spc="-40" dirty="0">
                <a:solidFill>
                  <a:srgbClr val="231F20"/>
                </a:solidFill>
                <a:latin typeface="Century Gothic"/>
                <a:cs typeface="Century Gothic"/>
              </a:rPr>
              <a:t>reason</a:t>
            </a:r>
            <a:r>
              <a:rPr sz="900" b="1" spc="-6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Century Gothic"/>
                <a:cs typeface="Century Gothic"/>
              </a:rPr>
              <a:t>for</a:t>
            </a:r>
            <a:r>
              <a:rPr sz="900" b="1" spc="-6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b="1" spc="-40" dirty="0">
                <a:solidFill>
                  <a:srgbClr val="231F20"/>
                </a:solidFill>
                <a:latin typeface="Century Gothic"/>
                <a:cs typeface="Century Gothic"/>
              </a:rPr>
              <a:t>contacting</a:t>
            </a:r>
            <a:r>
              <a:rPr sz="900" b="1" spc="-6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b="1" spc="-15" dirty="0">
                <a:solidFill>
                  <a:srgbClr val="231F20"/>
                </a:solidFill>
                <a:latin typeface="Century Gothic"/>
                <a:cs typeface="Century Gothic"/>
              </a:rPr>
              <a:t>the</a:t>
            </a:r>
            <a:r>
              <a:rPr sz="900" b="1" spc="-6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b="1" spc="-75" dirty="0">
                <a:solidFill>
                  <a:srgbClr val="231F20"/>
                </a:solidFill>
                <a:latin typeface="Century Gothic"/>
                <a:cs typeface="Century Gothic"/>
              </a:rPr>
              <a:t>company.)</a:t>
            </a:r>
            <a:r>
              <a:rPr sz="900" b="1" spc="-6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I</a:t>
            </a:r>
            <a:r>
              <a:rPr sz="9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am</a:t>
            </a:r>
            <a:r>
              <a:rPr sz="9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submitting </a:t>
            </a:r>
            <a:r>
              <a:rPr sz="900" spc="-2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my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resume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in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response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to the job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opening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for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Program 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Manager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position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recently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posted </a:t>
            </a:r>
            <a:r>
              <a:rPr sz="900" spc="10" dirty="0">
                <a:solidFill>
                  <a:srgbClr val="231F20"/>
                </a:solidFill>
                <a:latin typeface="Trebuchet MS"/>
                <a:cs typeface="Trebuchet MS"/>
              </a:rPr>
              <a:t>on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College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Central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Network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website. 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Currently,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I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am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working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toward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an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Associate’s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degree in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Business 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Management </a:t>
            </a:r>
            <a:r>
              <a:rPr sz="900" spc="-95" dirty="0">
                <a:solidFill>
                  <a:srgbClr val="231F20"/>
                </a:solidFill>
                <a:latin typeface="Trebuchet MS"/>
                <a:cs typeface="Trebuchet MS"/>
              </a:rPr>
              <a:t>&amp;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Supervision,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I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would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welcome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opportunity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to contribute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my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strong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leadership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interpersonal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skills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your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growing </a:t>
            </a:r>
            <a:r>
              <a:rPr sz="900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team.</a:t>
            </a: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900">
              <a:latin typeface="Trebuchet MS"/>
              <a:cs typeface="Trebuchet MS"/>
            </a:endParaRPr>
          </a:p>
          <a:p>
            <a:pPr marL="12700" marR="243204">
              <a:lnSpc>
                <a:spcPct val="101899"/>
              </a:lnSpc>
            </a:pPr>
            <a:r>
              <a:rPr sz="900" b="1" spc="-35" dirty="0">
                <a:solidFill>
                  <a:srgbClr val="231F20"/>
                </a:solidFill>
                <a:latin typeface="Century Gothic"/>
                <a:cs typeface="Century Gothic"/>
              </a:rPr>
              <a:t>(Middle </a:t>
            </a:r>
            <a:r>
              <a:rPr sz="900" b="1" spc="-40" dirty="0">
                <a:solidFill>
                  <a:srgbClr val="231F20"/>
                </a:solidFill>
                <a:latin typeface="Century Gothic"/>
                <a:cs typeface="Century Gothic"/>
              </a:rPr>
              <a:t>Paragraph(s)—Describe </a:t>
            </a:r>
            <a:r>
              <a:rPr sz="900" b="1" spc="-20" dirty="0">
                <a:solidFill>
                  <a:srgbClr val="231F20"/>
                </a:solidFill>
                <a:latin typeface="Century Gothic"/>
                <a:cs typeface="Century Gothic"/>
              </a:rPr>
              <a:t>your </a:t>
            </a:r>
            <a:r>
              <a:rPr sz="900" b="1" dirty="0">
                <a:solidFill>
                  <a:srgbClr val="231F20"/>
                </a:solidFill>
                <a:latin typeface="Century Gothic"/>
                <a:cs typeface="Century Gothic"/>
              </a:rPr>
              <a:t>interest </a:t>
            </a:r>
            <a:r>
              <a:rPr sz="900" b="1" spc="10" dirty="0">
                <a:solidFill>
                  <a:srgbClr val="231F20"/>
                </a:solidFill>
                <a:latin typeface="Century Gothic"/>
                <a:cs typeface="Century Gothic"/>
              </a:rPr>
              <a:t>in </a:t>
            </a:r>
            <a:r>
              <a:rPr sz="900" b="1" spc="-15" dirty="0">
                <a:solidFill>
                  <a:srgbClr val="231F20"/>
                </a:solidFill>
                <a:latin typeface="Century Gothic"/>
                <a:cs typeface="Century Gothic"/>
              </a:rPr>
              <a:t>the </a:t>
            </a:r>
            <a:r>
              <a:rPr sz="900" b="1" spc="-5" dirty="0">
                <a:solidFill>
                  <a:srgbClr val="231F20"/>
                </a:solidFill>
                <a:latin typeface="Century Gothic"/>
                <a:cs typeface="Century Gothic"/>
              </a:rPr>
              <a:t>position </a:t>
            </a:r>
            <a:r>
              <a:rPr sz="900" b="1" spc="-60" dirty="0">
                <a:solidFill>
                  <a:srgbClr val="231F20"/>
                </a:solidFill>
                <a:latin typeface="Century Gothic"/>
                <a:cs typeface="Century Gothic"/>
              </a:rPr>
              <a:t>and </a:t>
            </a:r>
            <a:r>
              <a:rPr sz="900" b="1" spc="-75" dirty="0">
                <a:solidFill>
                  <a:srgbClr val="231F20"/>
                </a:solidFill>
                <a:latin typeface="Century Gothic"/>
                <a:cs typeface="Century Gothic"/>
              </a:rPr>
              <a:t>company, </a:t>
            </a:r>
            <a:r>
              <a:rPr sz="900" b="1" spc="-60" dirty="0">
                <a:solidFill>
                  <a:srgbClr val="231F20"/>
                </a:solidFill>
                <a:latin typeface="Century Gothic"/>
                <a:cs typeface="Century Gothic"/>
              </a:rPr>
              <a:t>and </a:t>
            </a:r>
            <a:r>
              <a:rPr sz="900" b="1" spc="-5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b="1" dirty="0">
                <a:solidFill>
                  <a:srgbClr val="231F20"/>
                </a:solidFill>
                <a:latin typeface="Century Gothic"/>
                <a:cs typeface="Century Gothic"/>
              </a:rPr>
              <a:t>highlight</a:t>
            </a:r>
            <a:r>
              <a:rPr sz="900" b="1" spc="-6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b="1" spc="-20" dirty="0">
                <a:solidFill>
                  <a:srgbClr val="231F20"/>
                </a:solidFill>
                <a:latin typeface="Century Gothic"/>
                <a:cs typeface="Century Gothic"/>
              </a:rPr>
              <a:t>your</a:t>
            </a:r>
            <a:r>
              <a:rPr sz="900" b="1" spc="-5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b="1" spc="-20" dirty="0">
                <a:solidFill>
                  <a:srgbClr val="231F20"/>
                </a:solidFill>
                <a:latin typeface="Century Gothic"/>
                <a:cs typeface="Century Gothic"/>
              </a:rPr>
              <a:t>qualifications,</a:t>
            </a:r>
            <a:r>
              <a:rPr sz="900" b="1" spc="-5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Century Gothic"/>
                <a:cs typeface="Century Gothic"/>
              </a:rPr>
              <a:t>skills,</a:t>
            </a:r>
            <a:r>
              <a:rPr sz="900" b="1" spc="-6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b="1" spc="-60" dirty="0">
                <a:solidFill>
                  <a:srgbClr val="231F20"/>
                </a:solidFill>
                <a:latin typeface="Century Gothic"/>
                <a:cs typeface="Century Gothic"/>
              </a:rPr>
              <a:t>and</a:t>
            </a:r>
            <a:r>
              <a:rPr sz="900" b="1" spc="-5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b="1" spc="-50" dirty="0">
                <a:solidFill>
                  <a:srgbClr val="231F20"/>
                </a:solidFill>
                <a:latin typeface="Century Gothic"/>
                <a:cs typeface="Century Gothic"/>
              </a:rPr>
              <a:t>experiences</a:t>
            </a:r>
            <a:r>
              <a:rPr sz="900" b="1" spc="-5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b="1" spc="-40" dirty="0">
                <a:solidFill>
                  <a:srgbClr val="231F20"/>
                </a:solidFill>
                <a:latin typeface="Century Gothic"/>
                <a:cs typeface="Century Gothic"/>
              </a:rPr>
              <a:t>which</a:t>
            </a:r>
            <a:r>
              <a:rPr sz="900" b="1" spc="-5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231F20"/>
                </a:solidFill>
                <a:latin typeface="Century Gothic"/>
                <a:cs typeface="Century Gothic"/>
              </a:rPr>
              <a:t>relate</a:t>
            </a:r>
            <a:r>
              <a:rPr sz="900" b="1" spc="-6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b="1" dirty="0">
                <a:solidFill>
                  <a:srgbClr val="231F20"/>
                </a:solidFill>
                <a:latin typeface="Century Gothic"/>
                <a:cs typeface="Century Gothic"/>
              </a:rPr>
              <a:t>to</a:t>
            </a:r>
            <a:r>
              <a:rPr sz="900" b="1" spc="-5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b="1" spc="-15" dirty="0">
                <a:solidFill>
                  <a:srgbClr val="231F20"/>
                </a:solidFill>
                <a:latin typeface="Century Gothic"/>
                <a:cs typeface="Century Gothic"/>
              </a:rPr>
              <a:t>the</a:t>
            </a:r>
            <a:r>
              <a:rPr sz="900" b="1" spc="-5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b="1" spc="-10" dirty="0">
                <a:solidFill>
                  <a:srgbClr val="231F20"/>
                </a:solidFill>
                <a:latin typeface="Century Gothic"/>
                <a:cs typeface="Century Gothic"/>
              </a:rPr>
              <a:t>position.) </a:t>
            </a:r>
            <a:r>
              <a:rPr sz="900" b="1" spc="-24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I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am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confident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that I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have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much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offer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your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company.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Your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commitment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to integrity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“green”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solutions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align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closely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with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my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personal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values.</a:t>
            </a:r>
            <a:r>
              <a:rPr sz="900" spc="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Through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my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internship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last </a:t>
            </a:r>
            <a:r>
              <a:rPr sz="900" spc="-254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semester,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I</a:t>
            </a:r>
            <a:r>
              <a:rPr sz="9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acquired</a:t>
            </a:r>
            <a:r>
              <a:rPr sz="9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an</a:t>
            </a:r>
            <a:r>
              <a:rPr sz="9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in-depth</a:t>
            </a:r>
            <a:r>
              <a:rPr sz="9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understanding</a:t>
            </a:r>
            <a:r>
              <a:rPr sz="9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sz="9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sz="9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responsibilities</a:t>
            </a:r>
            <a:r>
              <a:rPr sz="9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associated</a:t>
            </a:r>
            <a:r>
              <a:rPr sz="9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with</a:t>
            </a:r>
            <a:endParaRPr sz="900">
              <a:latin typeface="Trebuchet MS"/>
              <a:cs typeface="Trebuchet MS"/>
            </a:endParaRPr>
          </a:p>
          <a:p>
            <a:pPr marL="12700" marR="34290">
              <a:lnSpc>
                <a:spcPct val="101899"/>
              </a:lnSpc>
            </a:pP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working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this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field.</a:t>
            </a:r>
            <a:r>
              <a:rPr sz="900" spc="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Additionally,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I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have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developed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excellent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supervisory,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coordination,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900" spc="-254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planning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skills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through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my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education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professional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experience.</a:t>
            </a: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900">
              <a:latin typeface="Trebuchet MS"/>
              <a:cs typeface="Trebuchet MS"/>
            </a:endParaRPr>
          </a:p>
          <a:p>
            <a:pPr marL="12700" marR="5080">
              <a:lnSpc>
                <a:spcPct val="101899"/>
              </a:lnSpc>
            </a:pPr>
            <a:r>
              <a:rPr sz="900" b="1" spc="-40" dirty="0">
                <a:solidFill>
                  <a:srgbClr val="231F20"/>
                </a:solidFill>
                <a:latin typeface="Century Gothic"/>
                <a:cs typeface="Century Gothic"/>
              </a:rPr>
              <a:t>(Closing</a:t>
            </a:r>
            <a:r>
              <a:rPr sz="900" b="1" spc="-6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231F20"/>
                </a:solidFill>
                <a:latin typeface="Century Gothic"/>
                <a:cs typeface="Century Gothic"/>
              </a:rPr>
              <a:t>Paragraph—Reiterate</a:t>
            </a:r>
            <a:r>
              <a:rPr sz="900" b="1" spc="-6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b="1" spc="-20" dirty="0">
                <a:solidFill>
                  <a:srgbClr val="231F20"/>
                </a:solidFill>
                <a:latin typeface="Century Gothic"/>
                <a:cs typeface="Century Gothic"/>
              </a:rPr>
              <a:t>your</a:t>
            </a:r>
            <a:r>
              <a:rPr sz="900" b="1" spc="-6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b="1" dirty="0">
                <a:solidFill>
                  <a:srgbClr val="231F20"/>
                </a:solidFill>
                <a:latin typeface="Century Gothic"/>
                <a:cs typeface="Century Gothic"/>
              </a:rPr>
              <a:t>interest</a:t>
            </a:r>
            <a:r>
              <a:rPr sz="900" b="1" spc="-6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Century Gothic"/>
                <a:cs typeface="Century Gothic"/>
              </a:rPr>
              <a:t>in</a:t>
            </a:r>
            <a:r>
              <a:rPr sz="900" b="1" spc="-6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b="1" spc="-15" dirty="0">
                <a:solidFill>
                  <a:srgbClr val="231F20"/>
                </a:solidFill>
                <a:latin typeface="Century Gothic"/>
                <a:cs typeface="Century Gothic"/>
              </a:rPr>
              <a:t>the</a:t>
            </a:r>
            <a:r>
              <a:rPr sz="900" b="1" spc="-6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Century Gothic"/>
                <a:cs typeface="Century Gothic"/>
              </a:rPr>
              <a:t>position</a:t>
            </a:r>
            <a:r>
              <a:rPr sz="900" b="1" spc="-6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b="1" spc="-60" dirty="0">
                <a:solidFill>
                  <a:srgbClr val="231F20"/>
                </a:solidFill>
                <a:latin typeface="Century Gothic"/>
                <a:cs typeface="Century Gothic"/>
              </a:rPr>
              <a:t>and</a:t>
            </a:r>
            <a:r>
              <a:rPr sz="900" b="1" spc="-7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b="1" spc="-20" dirty="0">
                <a:solidFill>
                  <a:srgbClr val="231F20"/>
                </a:solidFill>
                <a:latin typeface="Century Gothic"/>
                <a:cs typeface="Century Gothic"/>
              </a:rPr>
              <a:t>your</a:t>
            </a:r>
            <a:r>
              <a:rPr sz="900" b="1" spc="-6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231F20"/>
                </a:solidFill>
                <a:latin typeface="Century Gothic"/>
                <a:cs typeface="Century Gothic"/>
              </a:rPr>
              <a:t>desire</a:t>
            </a:r>
            <a:r>
              <a:rPr sz="900" b="1" spc="-6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b="1" dirty="0">
                <a:solidFill>
                  <a:srgbClr val="231F20"/>
                </a:solidFill>
                <a:latin typeface="Century Gothic"/>
                <a:cs typeface="Century Gothic"/>
              </a:rPr>
              <a:t>to</a:t>
            </a:r>
            <a:r>
              <a:rPr sz="900" b="1" spc="-6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b="1" spc="-45" dirty="0">
                <a:solidFill>
                  <a:srgbClr val="231F20"/>
                </a:solidFill>
                <a:latin typeface="Century Gothic"/>
                <a:cs typeface="Century Gothic"/>
              </a:rPr>
              <a:t>arrange </a:t>
            </a:r>
            <a:r>
              <a:rPr sz="900" b="1" spc="-4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b="1" spc="-65" dirty="0">
                <a:solidFill>
                  <a:srgbClr val="231F20"/>
                </a:solidFill>
                <a:latin typeface="Century Gothic"/>
                <a:cs typeface="Century Gothic"/>
              </a:rPr>
              <a:t>an </a:t>
            </a:r>
            <a:r>
              <a:rPr sz="900" b="1" spc="-15" dirty="0">
                <a:solidFill>
                  <a:srgbClr val="231F20"/>
                </a:solidFill>
                <a:latin typeface="Century Gothic"/>
                <a:cs typeface="Century Gothic"/>
              </a:rPr>
              <a:t>interview.)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I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very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much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look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forward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speaking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with 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you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in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person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about my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interest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in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Program 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Manager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position.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I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can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be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reached 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at 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(562)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555-5555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or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by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email 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at 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  <a:hlinkClick r:id="rId4"/>
              </a:rPr>
              <a:t>road.runner1234@my.riohondo.edu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in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order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schedule an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interview 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at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your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convenience.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Thank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you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advance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your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consideration.</a:t>
            </a: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9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Sincerely,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689100" y="8543290"/>
            <a:ext cx="1295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275" dirty="0">
                <a:solidFill>
                  <a:srgbClr val="231F20"/>
                </a:solidFill>
                <a:latin typeface="Garamond"/>
                <a:cs typeface="Garamond"/>
              </a:rPr>
              <a:t>Y</a:t>
            </a:r>
            <a:r>
              <a:rPr sz="1800" i="1" spc="-220" dirty="0">
                <a:solidFill>
                  <a:srgbClr val="231F20"/>
                </a:solidFill>
                <a:latin typeface="Garamond"/>
                <a:cs typeface="Garamond"/>
              </a:rPr>
              <a:t>ou</a:t>
            </a:r>
            <a:r>
              <a:rPr sz="1800" i="1" spc="60" dirty="0">
                <a:solidFill>
                  <a:srgbClr val="231F20"/>
                </a:solidFill>
                <a:latin typeface="Garamond"/>
                <a:cs typeface="Garamond"/>
              </a:rPr>
              <a:t>r</a:t>
            </a:r>
            <a:r>
              <a:rPr sz="1800" i="1" spc="-17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800" i="1" spc="-40" dirty="0">
                <a:solidFill>
                  <a:srgbClr val="231F20"/>
                </a:solidFill>
                <a:latin typeface="Garamond"/>
                <a:cs typeface="Garamond"/>
              </a:rPr>
              <a:t>S</a:t>
            </a:r>
            <a:r>
              <a:rPr sz="1800" i="1" spc="-45" dirty="0">
                <a:solidFill>
                  <a:srgbClr val="231F20"/>
                </a:solidFill>
                <a:latin typeface="Garamond"/>
                <a:cs typeface="Garamond"/>
              </a:rPr>
              <a:t>i</a:t>
            </a:r>
            <a:r>
              <a:rPr sz="1800" i="1" spc="-75" dirty="0">
                <a:solidFill>
                  <a:srgbClr val="231F20"/>
                </a:solidFill>
                <a:latin typeface="Garamond"/>
                <a:cs typeface="Garamond"/>
              </a:rPr>
              <a:t>g</a:t>
            </a:r>
            <a:r>
              <a:rPr sz="1800" i="1" spc="-140" dirty="0">
                <a:solidFill>
                  <a:srgbClr val="231F20"/>
                </a:solidFill>
                <a:latin typeface="Garamond"/>
                <a:cs typeface="Garamond"/>
              </a:rPr>
              <a:t>n</a:t>
            </a:r>
            <a:r>
              <a:rPr sz="1800" i="1" spc="-215" dirty="0">
                <a:solidFill>
                  <a:srgbClr val="231F20"/>
                </a:solidFill>
                <a:latin typeface="Garamond"/>
                <a:cs typeface="Garamond"/>
              </a:rPr>
              <a:t>a</a:t>
            </a:r>
            <a:r>
              <a:rPr sz="1800" i="1" spc="-130" dirty="0">
                <a:solidFill>
                  <a:srgbClr val="231F20"/>
                </a:solidFill>
                <a:latin typeface="Garamond"/>
                <a:cs typeface="Garamond"/>
              </a:rPr>
              <a:t>t</a:t>
            </a:r>
            <a:r>
              <a:rPr sz="1800" i="1" spc="-240" dirty="0">
                <a:solidFill>
                  <a:srgbClr val="231F20"/>
                </a:solidFill>
                <a:latin typeface="Garamond"/>
                <a:cs typeface="Garamond"/>
              </a:rPr>
              <a:t>u</a:t>
            </a:r>
            <a:r>
              <a:rPr sz="1800" i="1" spc="-120" dirty="0">
                <a:solidFill>
                  <a:srgbClr val="231F20"/>
                </a:solidFill>
                <a:latin typeface="Garamond"/>
                <a:cs typeface="Garamond"/>
              </a:rPr>
              <a:t>re</a:t>
            </a:r>
            <a:r>
              <a:rPr sz="1800" i="1" spc="-175" dirty="0">
                <a:solidFill>
                  <a:srgbClr val="231F20"/>
                </a:solidFill>
                <a:latin typeface="Garamond"/>
                <a:cs typeface="Garamond"/>
              </a:rPr>
              <a:t> </a:t>
            </a:r>
            <a:r>
              <a:rPr sz="1800" i="1" spc="-185" dirty="0">
                <a:solidFill>
                  <a:srgbClr val="231F20"/>
                </a:solidFill>
                <a:latin typeface="Garamond"/>
                <a:cs typeface="Garamond"/>
              </a:rPr>
              <a:t>H</a:t>
            </a:r>
            <a:r>
              <a:rPr sz="1800" i="1" spc="-175" dirty="0">
                <a:solidFill>
                  <a:srgbClr val="231F20"/>
                </a:solidFill>
                <a:latin typeface="Garamond"/>
                <a:cs typeface="Garamond"/>
              </a:rPr>
              <a:t>e</a:t>
            </a:r>
            <a:r>
              <a:rPr sz="1800" i="1" spc="-120" dirty="0">
                <a:solidFill>
                  <a:srgbClr val="231F20"/>
                </a:solidFill>
                <a:latin typeface="Garamond"/>
                <a:cs typeface="Garamond"/>
              </a:rPr>
              <a:t>re</a:t>
            </a:r>
            <a:endParaRPr sz="1800">
              <a:latin typeface="Garamond"/>
              <a:cs typeface="Garamond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689100" y="8936990"/>
            <a:ext cx="96964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30" dirty="0">
                <a:solidFill>
                  <a:srgbClr val="231F20"/>
                </a:solidFill>
                <a:latin typeface="Trebuchet MS"/>
                <a:cs typeface="Trebuchet MS"/>
              </a:rPr>
              <a:t>T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y</a:t>
            </a:r>
            <a:r>
              <a:rPr sz="900" spc="20" dirty="0">
                <a:solidFill>
                  <a:srgbClr val="231F20"/>
                </a:solidFill>
                <a:latin typeface="Trebuchet MS"/>
                <a:cs typeface="Trebuchet MS"/>
              </a:rPr>
              <a:t>p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e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y</a:t>
            </a:r>
            <a:r>
              <a:rPr sz="900" spc="15" dirty="0">
                <a:solidFill>
                  <a:srgbClr val="231F20"/>
                </a:solidFill>
                <a:latin typeface="Trebuchet MS"/>
                <a:cs typeface="Trebuchet MS"/>
              </a:rPr>
              <a:t>o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u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r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f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u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l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l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Trebuchet MS"/>
                <a:cs typeface="Trebuchet MS"/>
              </a:rPr>
              <a:t>n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sz="900" spc="5" dirty="0">
                <a:solidFill>
                  <a:srgbClr val="231F20"/>
                </a:solidFill>
                <a:latin typeface="Trebuchet MS"/>
                <a:cs typeface="Trebuchet MS"/>
              </a:rPr>
              <a:t>m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e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543050" y="3371215"/>
            <a:ext cx="4744720" cy="5873750"/>
          </a:xfrm>
          <a:custGeom>
            <a:avLst/>
            <a:gdLst/>
            <a:ahLst/>
            <a:cxnLst/>
            <a:rect l="l" t="t" r="r" b="b"/>
            <a:pathLst>
              <a:path w="4744720" h="5873750">
                <a:moveTo>
                  <a:pt x="0" y="5873749"/>
                </a:moveTo>
                <a:lnTo>
                  <a:pt x="4744720" y="5873749"/>
                </a:lnTo>
                <a:lnTo>
                  <a:pt x="4744720" y="0"/>
                </a:lnTo>
                <a:lnTo>
                  <a:pt x="0" y="0"/>
                </a:lnTo>
                <a:lnTo>
                  <a:pt x="0" y="5873749"/>
                </a:lnTo>
                <a:close/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44500" y="778254"/>
            <a:ext cx="6763384" cy="2006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3189">
              <a:lnSpc>
                <a:spcPct val="100000"/>
              </a:lnSpc>
              <a:spcBef>
                <a:spcPts val="100"/>
              </a:spcBef>
            </a:pP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customized,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well-written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cover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letter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should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always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accompany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resume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can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increase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chances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being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invited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interview.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letter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often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first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point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contact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between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potential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employer,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so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making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positive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first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impression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through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writing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critical.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correspondence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should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always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concise,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professional,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targeted.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cover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letter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an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opportunity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demonstrate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1)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knowledge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of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position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company,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2)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how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experience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aligns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qualifications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desired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by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employer.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95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will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want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make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strong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connection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between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employer’s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needs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background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abilities.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Arial"/>
              <a:cs typeface="Arial"/>
            </a:endParaRPr>
          </a:p>
          <a:p>
            <a:pPr marL="12700" marR="140970">
              <a:lnSpc>
                <a:spcPct val="100000"/>
              </a:lnSpc>
            </a:pP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While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ideal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address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cover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letter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particular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person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making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employment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decisions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whenever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possible,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“Dear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Hiring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Manager”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“Dear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Human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Resources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Manager”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also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acceptable.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Follow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up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with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employer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if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don’t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hear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back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from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them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after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2-3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weeks.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Use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same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font,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header,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paper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that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used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resume.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536700" y="3003570"/>
            <a:ext cx="4757420" cy="259079"/>
          </a:xfrm>
          <a:custGeom>
            <a:avLst/>
            <a:gdLst/>
            <a:ahLst/>
            <a:cxnLst/>
            <a:rect l="l" t="t" r="r" b="b"/>
            <a:pathLst>
              <a:path w="4757420" h="259079">
                <a:moveTo>
                  <a:pt x="4605020" y="0"/>
                </a:moveTo>
                <a:lnTo>
                  <a:pt x="152400" y="0"/>
                </a:lnTo>
                <a:lnTo>
                  <a:pt x="0" y="129539"/>
                </a:lnTo>
                <a:lnTo>
                  <a:pt x="152400" y="259079"/>
                </a:lnTo>
                <a:lnTo>
                  <a:pt x="4605020" y="259079"/>
                </a:lnTo>
                <a:lnTo>
                  <a:pt x="4757420" y="129539"/>
                </a:lnTo>
                <a:lnTo>
                  <a:pt x="4605020" y="0"/>
                </a:lnTo>
                <a:close/>
              </a:path>
            </a:pathLst>
          </a:custGeom>
          <a:solidFill>
            <a:srgbClr val="FDB9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421789" y="2990157"/>
            <a:ext cx="29673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95" dirty="0">
                <a:solidFill>
                  <a:srgbClr val="231F20"/>
                </a:solidFill>
                <a:latin typeface="Arial"/>
                <a:cs typeface="Arial"/>
              </a:rPr>
              <a:t>SAMPLE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235" dirty="0">
                <a:solidFill>
                  <a:srgbClr val="231F20"/>
                </a:solidFill>
                <a:latin typeface="Arial"/>
                <a:cs typeface="Arial"/>
              </a:rPr>
              <a:t>COVER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210" dirty="0">
                <a:solidFill>
                  <a:srgbClr val="231F20"/>
                </a:solidFill>
                <a:latin typeface="Arial"/>
                <a:cs typeface="Arial"/>
              </a:rPr>
              <a:t>LETTER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95" dirty="0">
                <a:solidFill>
                  <a:srgbClr val="231F20"/>
                </a:solidFill>
                <a:latin typeface="Arial"/>
                <a:cs typeface="Arial"/>
              </a:rPr>
              <a:t>TEMPL</a:t>
            </a:r>
            <a:r>
              <a:rPr sz="1600" b="1" spc="-29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600" b="1" spc="-225" dirty="0">
                <a:solidFill>
                  <a:srgbClr val="231F20"/>
                </a:solidFill>
                <a:latin typeface="Arial"/>
                <a:cs typeface="Arial"/>
              </a:rPr>
              <a:t>TE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26105" y="9591927"/>
            <a:ext cx="2095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15" dirty="0">
                <a:solidFill>
                  <a:srgbClr val="231F20"/>
                </a:solidFill>
                <a:latin typeface="Calibri"/>
                <a:cs typeface="Calibri"/>
              </a:rPr>
              <a:t>25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02627" y="9657866"/>
            <a:ext cx="15024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231F20"/>
                </a:solidFill>
                <a:latin typeface="Arial"/>
                <a:cs typeface="Arial"/>
                <a:hlinkClick r:id="rId2"/>
              </a:rPr>
              <a:t>www.riohondo.edu/career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-center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88200" y="0"/>
            <a:ext cx="355600" cy="4979670"/>
          </a:xfrm>
          <a:custGeom>
            <a:avLst/>
            <a:gdLst/>
            <a:ahLst/>
            <a:cxnLst/>
            <a:rect l="l" t="t" r="r" b="b"/>
            <a:pathLst>
              <a:path w="355600" h="4979670">
                <a:moveTo>
                  <a:pt x="355600" y="0"/>
                </a:moveTo>
                <a:lnTo>
                  <a:pt x="0" y="0"/>
                </a:lnTo>
                <a:lnTo>
                  <a:pt x="0" y="4979670"/>
                </a:lnTo>
                <a:lnTo>
                  <a:pt x="355600" y="4979670"/>
                </a:lnTo>
                <a:lnTo>
                  <a:pt x="355600" y="0"/>
                </a:lnTo>
                <a:close/>
              </a:path>
            </a:pathLst>
          </a:custGeom>
          <a:solidFill>
            <a:srgbClr val="A150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179056" y="254000"/>
            <a:ext cx="339090" cy="375920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395"/>
              </a:lnSpc>
            </a:pPr>
            <a:r>
              <a:rPr sz="2000" b="1" spc="200" dirty="0">
                <a:solidFill>
                  <a:srgbClr val="FFFFFF"/>
                </a:solidFill>
                <a:latin typeface="Calibri"/>
                <a:cs typeface="Calibri"/>
              </a:rPr>
              <a:t>Resumes</a:t>
            </a:r>
            <a:r>
              <a:rPr sz="2000" b="1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70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2000" b="1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315" dirty="0">
                <a:solidFill>
                  <a:srgbClr val="FFFFFF"/>
                </a:solidFill>
                <a:latin typeface="Calibri"/>
                <a:cs typeface="Calibri"/>
              </a:rPr>
              <a:t>Correspondence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13304" y="306678"/>
            <a:ext cx="239959" cy="23311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9371" y="306678"/>
            <a:ext cx="239959" cy="23311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0356" y="306671"/>
            <a:ext cx="239959" cy="23311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1333" y="306673"/>
            <a:ext cx="239959" cy="23311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22328" y="306675"/>
            <a:ext cx="239959" cy="233115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135248" y="224162"/>
            <a:ext cx="3115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15" dirty="0"/>
              <a:t>Thank</a:t>
            </a:r>
            <a:r>
              <a:rPr spc="-30" dirty="0"/>
              <a:t> </a:t>
            </a:r>
            <a:r>
              <a:rPr spc="475" dirty="0"/>
              <a:t>You</a:t>
            </a:r>
            <a:r>
              <a:rPr spc="-35" dirty="0"/>
              <a:t> </a:t>
            </a:r>
            <a:r>
              <a:rPr spc="335" dirty="0"/>
              <a:t>Letters</a:t>
            </a: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02066" y="306678"/>
            <a:ext cx="239959" cy="23311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38133" y="306678"/>
            <a:ext cx="239959" cy="23311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29118" y="306672"/>
            <a:ext cx="239959" cy="23311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20095" y="306674"/>
            <a:ext cx="239959" cy="233115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11090" y="306676"/>
            <a:ext cx="239959" cy="233115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1256385" y="2818726"/>
            <a:ext cx="4897120" cy="6026150"/>
            <a:chOff x="1256385" y="2818726"/>
            <a:chExt cx="4897120" cy="6026150"/>
          </a:xfrm>
        </p:grpSpPr>
        <p:sp>
          <p:nvSpPr>
            <p:cNvPr id="18" name="object 18"/>
            <p:cNvSpPr/>
            <p:nvPr/>
          </p:nvSpPr>
          <p:spPr>
            <a:xfrm>
              <a:off x="1256385" y="2818726"/>
              <a:ext cx="4897120" cy="6026150"/>
            </a:xfrm>
            <a:custGeom>
              <a:avLst/>
              <a:gdLst/>
              <a:ahLst/>
              <a:cxnLst/>
              <a:rect l="l" t="t" r="r" b="b"/>
              <a:pathLst>
                <a:path w="4897120" h="6026150">
                  <a:moveTo>
                    <a:pt x="4896612" y="0"/>
                  </a:moveTo>
                  <a:lnTo>
                    <a:pt x="0" y="0"/>
                  </a:lnTo>
                  <a:lnTo>
                    <a:pt x="0" y="6025896"/>
                  </a:lnTo>
                  <a:lnTo>
                    <a:pt x="4896612" y="6025896"/>
                  </a:lnTo>
                  <a:lnTo>
                    <a:pt x="4896612" y="0"/>
                  </a:lnTo>
                  <a:close/>
                </a:path>
              </a:pathLst>
            </a:custGeom>
            <a:solidFill>
              <a:srgbClr val="231F2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296670" y="2832709"/>
              <a:ext cx="4744720" cy="5873750"/>
            </a:xfrm>
            <a:custGeom>
              <a:avLst/>
              <a:gdLst/>
              <a:ahLst/>
              <a:cxnLst/>
              <a:rect l="l" t="t" r="r" b="b"/>
              <a:pathLst>
                <a:path w="4744720" h="5873750">
                  <a:moveTo>
                    <a:pt x="4744720" y="0"/>
                  </a:moveTo>
                  <a:lnTo>
                    <a:pt x="0" y="0"/>
                  </a:lnTo>
                  <a:lnTo>
                    <a:pt x="0" y="5873750"/>
                  </a:lnTo>
                  <a:lnTo>
                    <a:pt x="4744720" y="5873750"/>
                  </a:lnTo>
                  <a:lnTo>
                    <a:pt x="47447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442719" y="2950191"/>
            <a:ext cx="414020" cy="5816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80"/>
              </a:spcBef>
            </a:pPr>
            <a:r>
              <a:rPr sz="900" spc="-95" dirty="0">
                <a:solidFill>
                  <a:srgbClr val="231F20"/>
                </a:solidFill>
                <a:latin typeface="Trebuchet MS"/>
                <a:cs typeface="Trebuchet MS"/>
              </a:rPr>
              <a:t>To: </a:t>
            </a:r>
            <a:r>
              <a:rPr sz="9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From: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Trebuchet MS"/>
                <a:cs typeface="Trebuchet MS"/>
              </a:rPr>
              <a:t>S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u</a:t>
            </a:r>
            <a:r>
              <a:rPr sz="900" spc="5" dirty="0">
                <a:solidFill>
                  <a:srgbClr val="231F20"/>
                </a:solidFill>
                <a:latin typeface="Trebuchet MS"/>
                <a:cs typeface="Trebuchet MS"/>
              </a:rPr>
              <a:t>b</a:t>
            </a:r>
            <a:r>
              <a:rPr sz="900" spc="-110" dirty="0">
                <a:solidFill>
                  <a:srgbClr val="231F20"/>
                </a:solidFill>
                <a:latin typeface="Trebuchet MS"/>
                <a:cs typeface="Trebuchet MS"/>
              </a:rPr>
              <a:t>j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e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c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t</a:t>
            </a:r>
            <a:r>
              <a:rPr sz="900" spc="-130" dirty="0">
                <a:solidFill>
                  <a:srgbClr val="231F20"/>
                </a:solidFill>
                <a:latin typeface="Trebuchet MS"/>
                <a:cs typeface="Trebuchet MS"/>
              </a:rPr>
              <a:t>:  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Date: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357120" y="2950191"/>
            <a:ext cx="3126740" cy="581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R</a:t>
            </a:r>
            <a:r>
              <a:rPr sz="900" spc="15" dirty="0">
                <a:solidFill>
                  <a:srgbClr val="231F20"/>
                </a:solidFill>
                <a:latin typeface="Trebuchet MS"/>
                <a:cs typeface="Trebuchet MS"/>
              </a:rPr>
              <a:t>o</a:t>
            </a:r>
            <a:r>
              <a:rPr sz="900" spc="5" dirty="0">
                <a:solidFill>
                  <a:srgbClr val="231F20"/>
                </a:solidFill>
                <a:latin typeface="Trebuchet MS"/>
                <a:cs typeface="Trebuchet MS"/>
              </a:rPr>
              <a:t>b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y</a:t>
            </a:r>
            <a:r>
              <a:rPr sz="900" spc="5" dirty="0">
                <a:solidFill>
                  <a:srgbClr val="231F20"/>
                </a:solidFill>
                <a:latin typeface="Trebuchet MS"/>
                <a:cs typeface="Trebuchet MS"/>
              </a:rPr>
              <a:t>n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R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e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c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r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ui</a:t>
            </a:r>
            <a:r>
              <a:rPr sz="900" spc="-65" dirty="0">
                <a:solidFill>
                  <a:srgbClr val="231F20"/>
                </a:solidFill>
                <a:latin typeface="Trebuchet MS"/>
                <a:cs typeface="Trebuchet MS"/>
              </a:rPr>
              <a:t>t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e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r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40" dirty="0">
                <a:solidFill>
                  <a:srgbClr val="231F20"/>
                </a:solidFill>
                <a:latin typeface="Trebuchet MS"/>
                <a:cs typeface="Trebuchet MS"/>
              </a:rPr>
              <a:t>&lt;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  <a:hlinkClick r:id="rId5"/>
              </a:rPr>
              <a:t>r</a:t>
            </a:r>
            <a:r>
              <a:rPr sz="900" spc="15" dirty="0">
                <a:solidFill>
                  <a:srgbClr val="231F20"/>
                </a:solidFill>
                <a:latin typeface="Trebuchet MS"/>
                <a:cs typeface="Trebuchet MS"/>
                <a:hlinkClick r:id="rId5"/>
              </a:rPr>
              <a:t>o</a:t>
            </a:r>
            <a:r>
              <a:rPr sz="900" spc="5" dirty="0">
                <a:solidFill>
                  <a:srgbClr val="231F20"/>
                </a:solidFill>
                <a:latin typeface="Trebuchet MS"/>
                <a:cs typeface="Trebuchet MS"/>
                <a:hlinkClick r:id="rId5"/>
              </a:rPr>
              <a:t>b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  <a:hlinkClick r:id="rId5"/>
              </a:rPr>
              <a:t>y</a:t>
            </a:r>
            <a:r>
              <a:rPr sz="900" spc="10" dirty="0">
                <a:solidFill>
                  <a:srgbClr val="231F20"/>
                </a:solidFill>
                <a:latin typeface="Trebuchet MS"/>
                <a:cs typeface="Trebuchet MS"/>
                <a:hlinkClick r:id="rId5"/>
              </a:rPr>
              <a:t>n</a:t>
            </a:r>
            <a:r>
              <a:rPr sz="900" spc="-135" dirty="0">
                <a:solidFill>
                  <a:srgbClr val="231F20"/>
                </a:solidFill>
                <a:latin typeface="Trebuchet MS"/>
                <a:cs typeface="Trebuchet MS"/>
                <a:hlinkClick r:id="rId5"/>
              </a:rPr>
              <a:t>.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  <a:hlinkClick r:id="rId5"/>
              </a:rPr>
              <a:t>r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  <a:hlinkClick r:id="rId5"/>
              </a:rPr>
              <a:t>e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  <a:hlinkClick r:id="rId5"/>
              </a:rPr>
              <a:t>c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  <a:hlinkClick r:id="rId5"/>
              </a:rPr>
              <a:t>r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  <a:hlinkClick r:id="rId5"/>
              </a:rPr>
              <a:t>ui</a:t>
            </a:r>
            <a:r>
              <a:rPr sz="900" spc="-65" dirty="0">
                <a:solidFill>
                  <a:srgbClr val="231F20"/>
                </a:solidFill>
                <a:latin typeface="Trebuchet MS"/>
                <a:cs typeface="Trebuchet MS"/>
                <a:hlinkClick r:id="rId5"/>
              </a:rPr>
              <a:t>t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  <a:hlinkClick r:id="rId5"/>
              </a:rPr>
              <a:t>e</a:t>
            </a:r>
            <a:r>
              <a:rPr sz="900" spc="-65" dirty="0">
                <a:solidFill>
                  <a:srgbClr val="231F20"/>
                </a:solidFill>
                <a:latin typeface="Trebuchet MS"/>
                <a:cs typeface="Trebuchet MS"/>
                <a:hlinkClick r:id="rId5"/>
              </a:rPr>
              <a:t>r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  <a:hlinkClick r:id="rId5"/>
              </a:rPr>
              <a:t>@a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  <a:hlinkClick r:id="rId5"/>
              </a:rPr>
              <a:t>b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  <a:hlinkClick r:id="rId5"/>
              </a:rPr>
              <a:t>c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  <a:hlinkClick r:id="rId5"/>
              </a:rPr>
              <a:t>s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  <a:hlinkClick r:id="rId5"/>
              </a:rPr>
              <a:t>c</a:t>
            </a:r>
            <a:r>
              <a:rPr sz="900" spc="10" dirty="0">
                <a:solidFill>
                  <a:srgbClr val="231F20"/>
                </a:solidFill>
                <a:latin typeface="Trebuchet MS"/>
                <a:cs typeface="Trebuchet MS"/>
                <a:hlinkClick r:id="rId5"/>
              </a:rPr>
              <a:t>h</a:t>
            </a:r>
            <a:r>
              <a:rPr sz="900" spc="20" dirty="0">
                <a:solidFill>
                  <a:srgbClr val="231F20"/>
                </a:solidFill>
                <a:latin typeface="Trebuchet MS"/>
                <a:cs typeface="Trebuchet MS"/>
                <a:hlinkClick r:id="rId5"/>
              </a:rPr>
              <a:t>o</a:t>
            </a:r>
            <a:r>
              <a:rPr sz="900" spc="15" dirty="0">
                <a:solidFill>
                  <a:srgbClr val="231F20"/>
                </a:solidFill>
                <a:latin typeface="Trebuchet MS"/>
                <a:cs typeface="Trebuchet MS"/>
                <a:hlinkClick r:id="rId5"/>
              </a:rPr>
              <a:t>o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  <a:hlinkClick r:id="rId5"/>
              </a:rPr>
              <a:t>l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  <a:hlinkClick r:id="rId5"/>
              </a:rPr>
              <a:t>.</a:t>
            </a:r>
            <a:r>
              <a:rPr sz="900" spc="-120" dirty="0">
                <a:solidFill>
                  <a:srgbClr val="231F20"/>
                </a:solidFill>
                <a:latin typeface="Trebuchet MS"/>
                <a:cs typeface="Trebuchet MS"/>
                <a:hlinkClick r:id="rId5"/>
              </a:rPr>
              <a:t>c</a:t>
            </a:r>
            <a:r>
              <a:rPr sz="900" spc="15" dirty="0">
                <a:solidFill>
                  <a:srgbClr val="231F20"/>
                </a:solidFill>
                <a:latin typeface="Trebuchet MS"/>
                <a:cs typeface="Trebuchet MS"/>
                <a:hlinkClick r:id="rId5"/>
              </a:rPr>
              <a:t>o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  <a:hlinkClick r:id="rId5"/>
              </a:rPr>
              <a:t>m</a:t>
            </a:r>
            <a:r>
              <a:rPr sz="900" spc="60" dirty="0">
                <a:solidFill>
                  <a:srgbClr val="231F20"/>
                </a:solidFill>
                <a:latin typeface="Trebuchet MS"/>
                <a:cs typeface="Trebuchet MS"/>
              </a:rPr>
              <a:t>&gt;</a:t>
            </a:r>
            <a:endParaRPr sz="900">
              <a:latin typeface="Trebuchet MS"/>
              <a:cs typeface="Trebuchet MS"/>
            </a:endParaRPr>
          </a:p>
          <a:p>
            <a:pPr marL="12700" marR="5080">
              <a:lnSpc>
                <a:spcPct val="101899"/>
              </a:lnSpc>
            </a:pP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Raquel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Roadrunner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&lt;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  <a:hlinkClick r:id="rId6"/>
              </a:rPr>
              <a:t>raquel.roadrunner1234@my.riohondo.edu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&gt; </a:t>
            </a:r>
            <a:r>
              <a:rPr sz="900" spc="-2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Trebuchet MS"/>
                <a:cs typeface="Trebuchet MS"/>
              </a:rPr>
              <a:t>T</a:t>
            </a:r>
            <a:r>
              <a:rPr sz="900" spc="5" dirty="0">
                <a:solidFill>
                  <a:srgbClr val="231F20"/>
                </a:solidFill>
                <a:latin typeface="Trebuchet MS"/>
                <a:cs typeface="Trebuchet MS"/>
              </a:rPr>
              <a:t>h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sz="900" spc="5" dirty="0">
                <a:solidFill>
                  <a:srgbClr val="231F20"/>
                </a:solidFill>
                <a:latin typeface="Trebuchet MS"/>
                <a:cs typeface="Trebuchet MS"/>
              </a:rPr>
              <a:t>n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k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y</a:t>
            </a:r>
            <a:r>
              <a:rPr sz="900" spc="15" dirty="0">
                <a:solidFill>
                  <a:srgbClr val="231F20"/>
                </a:solidFill>
                <a:latin typeface="Trebuchet MS"/>
                <a:cs typeface="Trebuchet MS"/>
              </a:rPr>
              <a:t>o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u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Trebuchet MS"/>
                <a:cs typeface="Trebuchet MS"/>
              </a:rPr>
              <a:t>f</a:t>
            </a:r>
            <a:r>
              <a:rPr sz="900" spc="15" dirty="0">
                <a:solidFill>
                  <a:srgbClr val="231F20"/>
                </a:solidFill>
                <a:latin typeface="Trebuchet MS"/>
                <a:cs typeface="Trebuchet MS"/>
              </a:rPr>
              <a:t>o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r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th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e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i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n</a:t>
            </a:r>
            <a:r>
              <a:rPr sz="900" spc="-65" dirty="0">
                <a:solidFill>
                  <a:srgbClr val="231F20"/>
                </a:solidFill>
                <a:latin typeface="Trebuchet MS"/>
                <a:cs typeface="Trebuchet MS"/>
              </a:rPr>
              <a:t>t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e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r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v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i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e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w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20" dirty="0">
                <a:solidFill>
                  <a:srgbClr val="231F20"/>
                </a:solidFill>
                <a:latin typeface="Trebuchet MS"/>
                <a:cs typeface="Trebuchet MS"/>
              </a:rPr>
              <a:t>N</a:t>
            </a:r>
            <a:r>
              <a:rPr sz="900" spc="5" dirty="0">
                <a:solidFill>
                  <a:srgbClr val="231F20"/>
                </a:solidFill>
                <a:latin typeface="Trebuchet MS"/>
                <a:cs typeface="Trebuchet MS"/>
              </a:rPr>
              <a:t>o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v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e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m</a:t>
            </a:r>
            <a:r>
              <a:rPr sz="900" spc="20" dirty="0">
                <a:solidFill>
                  <a:srgbClr val="231F20"/>
                </a:solidFill>
                <a:latin typeface="Trebuchet MS"/>
                <a:cs typeface="Trebuchet MS"/>
              </a:rPr>
              <a:t>b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e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r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1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0</a:t>
            </a:r>
            <a:r>
              <a:rPr sz="900" spc="-145" dirty="0">
                <a:solidFill>
                  <a:srgbClr val="231F20"/>
                </a:solidFill>
                <a:latin typeface="Trebuchet MS"/>
                <a:cs typeface="Trebuchet MS"/>
              </a:rPr>
              <a:t>,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2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0</a:t>
            </a:r>
            <a:r>
              <a:rPr sz="900" spc="-70" dirty="0">
                <a:solidFill>
                  <a:srgbClr val="231F20"/>
                </a:solidFill>
                <a:latin typeface="Trebuchet MS"/>
                <a:cs typeface="Trebuchet MS"/>
              </a:rPr>
              <a:t>1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5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442719" y="3648690"/>
            <a:ext cx="4376420" cy="435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5" dirty="0">
                <a:solidFill>
                  <a:srgbClr val="231F20"/>
                </a:solidFill>
                <a:latin typeface="Trebuchet MS"/>
                <a:cs typeface="Trebuchet MS"/>
              </a:rPr>
              <a:t>D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e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ar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85" dirty="0">
                <a:solidFill>
                  <a:srgbClr val="231F20"/>
                </a:solidFill>
                <a:latin typeface="Trebuchet MS"/>
                <a:cs typeface="Trebuchet MS"/>
              </a:rPr>
              <a:t>M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s</a:t>
            </a:r>
            <a:r>
              <a:rPr sz="900" spc="-125" dirty="0">
                <a:solidFill>
                  <a:srgbClr val="231F20"/>
                </a:solidFill>
                <a:latin typeface="Trebuchet MS"/>
                <a:cs typeface="Trebuchet MS"/>
              </a:rPr>
              <a:t>.</a:t>
            </a:r>
            <a:r>
              <a:rPr sz="900" spc="-170" dirty="0">
                <a:solidFill>
                  <a:srgbClr val="231F20"/>
                </a:solidFill>
                <a:latin typeface="Trebuchet MS"/>
                <a:cs typeface="Trebuchet MS"/>
              </a:rPr>
              <a:t>/</a:t>
            </a:r>
            <a:r>
              <a:rPr sz="900" spc="90" dirty="0">
                <a:solidFill>
                  <a:srgbClr val="231F20"/>
                </a:solidFill>
                <a:latin typeface="Trebuchet MS"/>
                <a:cs typeface="Trebuchet MS"/>
              </a:rPr>
              <a:t>M</a:t>
            </a:r>
            <a:r>
              <a:rPr sz="900" spc="-95" dirty="0">
                <a:solidFill>
                  <a:srgbClr val="231F20"/>
                </a:solidFill>
                <a:latin typeface="Trebuchet MS"/>
                <a:cs typeface="Trebuchet MS"/>
              </a:rPr>
              <a:t>r</a:t>
            </a:r>
            <a:r>
              <a:rPr sz="900" spc="-145" dirty="0">
                <a:solidFill>
                  <a:srgbClr val="231F20"/>
                </a:solidFill>
                <a:latin typeface="Trebuchet MS"/>
                <a:cs typeface="Trebuchet MS"/>
              </a:rPr>
              <a:t>.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R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e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c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r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ui</a:t>
            </a:r>
            <a:r>
              <a:rPr sz="900" spc="-65" dirty="0">
                <a:solidFill>
                  <a:srgbClr val="231F20"/>
                </a:solidFill>
                <a:latin typeface="Trebuchet MS"/>
                <a:cs typeface="Trebuchet MS"/>
              </a:rPr>
              <a:t>t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e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r</a:t>
            </a:r>
            <a:r>
              <a:rPr sz="900" spc="-145" dirty="0">
                <a:solidFill>
                  <a:srgbClr val="231F20"/>
                </a:solidFill>
                <a:latin typeface="Trebuchet MS"/>
                <a:cs typeface="Trebuchet MS"/>
              </a:rPr>
              <a:t>:</a:t>
            </a: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900">
              <a:latin typeface="Trebuchet MS"/>
              <a:cs typeface="Trebuchet MS"/>
            </a:endParaRPr>
          </a:p>
          <a:p>
            <a:pPr marL="12700" marR="120650">
              <a:lnSpc>
                <a:spcPct val="101899"/>
              </a:lnSpc>
              <a:spcBef>
                <a:spcPts val="5"/>
              </a:spcBef>
            </a:pPr>
            <a:r>
              <a:rPr sz="900" b="1" spc="-45" dirty="0">
                <a:solidFill>
                  <a:srgbClr val="231F20"/>
                </a:solidFill>
                <a:latin typeface="Century Gothic"/>
                <a:cs typeface="Century Gothic"/>
              </a:rPr>
              <a:t>(Opening </a:t>
            </a:r>
            <a:r>
              <a:rPr sz="900" b="1" spc="-25" dirty="0">
                <a:solidFill>
                  <a:srgbClr val="231F20"/>
                </a:solidFill>
                <a:latin typeface="Century Gothic"/>
                <a:cs typeface="Century Gothic"/>
              </a:rPr>
              <a:t>Paragraph—Express </a:t>
            </a:r>
            <a:r>
              <a:rPr sz="900" b="1" spc="-20" dirty="0">
                <a:solidFill>
                  <a:srgbClr val="231F20"/>
                </a:solidFill>
                <a:latin typeface="Century Gothic"/>
                <a:cs typeface="Century Gothic"/>
              </a:rPr>
              <a:t>your </a:t>
            </a:r>
            <a:r>
              <a:rPr sz="900" b="1" spc="-40" dirty="0">
                <a:solidFill>
                  <a:srgbClr val="231F20"/>
                </a:solidFill>
                <a:latin typeface="Century Gothic"/>
                <a:cs typeface="Century Gothic"/>
              </a:rPr>
              <a:t>appreciation </a:t>
            </a:r>
            <a:r>
              <a:rPr sz="900" b="1" spc="20" dirty="0">
                <a:solidFill>
                  <a:srgbClr val="231F20"/>
                </a:solidFill>
                <a:latin typeface="Century Gothic"/>
                <a:cs typeface="Century Gothic"/>
              </a:rPr>
              <a:t>for </a:t>
            </a:r>
            <a:r>
              <a:rPr sz="900" b="1" spc="-15" dirty="0">
                <a:solidFill>
                  <a:srgbClr val="231F20"/>
                </a:solidFill>
                <a:latin typeface="Century Gothic"/>
                <a:cs typeface="Century Gothic"/>
              </a:rPr>
              <a:t>the interview.)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Thank 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you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for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taking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time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this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morning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discuss my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interest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in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Preschool 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Teacher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position.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I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am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impressed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by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your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school’s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obvious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interest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providing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Trebuchet MS"/>
                <a:cs typeface="Trebuchet MS"/>
              </a:rPr>
              <a:t>high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quality</a:t>
            </a:r>
            <a:r>
              <a:rPr sz="9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early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education </a:t>
            </a:r>
            <a:r>
              <a:rPr sz="900" spc="-2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programs.</a:t>
            </a: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900">
              <a:latin typeface="Trebuchet MS"/>
              <a:cs typeface="Trebuchet MS"/>
            </a:endParaRPr>
          </a:p>
          <a:p>
            <a:pPr marL="12700" marR="118110">
              <a:lnSpc>
                <a:spcPct val="101899"/>
              </a:lnSpc>
            </a:pPr>
            <a:r>
              <a:rPr sz="900" b="1" spc="-35" dirty="0">
                <a:solidFill>
                  <a:srgbClr val="231F20"/>
                </a:solidFill>
                <a:latin typeface="Century Gothic"/>
                <a:cs typeface="Century Gothic"/>
              </a:rPr>
              <a:t>(Middle </a:t>
            </a:r>
            <a:r>
              <a:rPr sz="900" b="1" spc="-30" dirty="0">
                <a:solidFill>
                  <a:srgbClr val="231F20"/>
                </a:solidFill>
                <a:latin typeface="Century Gothic"/>
                <a:cs typeface="Century Gothic"/>
              </a:rPr>
              <a:t>Paragraph—Confirm </a:t>
            </a:r>
            <a:r>
              <a:rPr sz="900" b="1" spc="-20" dirty="0">
                <a:solidFill>
                  <a:srgbClr val="231F20"/>
                </a:solidFill>
                <a:latin typeface="Century Gothic"/>
                <a:cs typeface="Century Gothic"/>
              </a:rPr>
              <a:t>your </a:t>
            </a:r>
            <a:r>
              <a:rPr sz="900" b="1" dirty="0">
                <a:solidFill>
                  <a:srgbClr val="231F20"/>
                </a:solidFill>
                <a:latin typeface="Century Gothic"/>
                <a:cs typeface="Century Gothic"/>
              </a:rPr>
              <a:t>interest </a:t>
            </a:r>
            <a:r>
              <a:rPr sz="900" b="1" spc="10" dirty="0">
                <a:solidFill>
                  <a:srgbClr val="231F20"/>
                </a:solidFill>
                <a:latin typeface="Century Gothic"/>
                <a:cs typeface="Century Gothic"/>
              </a:rPr>
              <a:t>in </a:t>
            </a:r>
            <a:r>
              <a:rPr sz="900" b="1" spc="-15" dirty="0">
                <a:solidFill>
                  <a:srgbClr val="231F20"/>
                </a:solidFill>
                <a:latin typeface="Century Gothic"/>
                <a:cs typeface="Century Gothic"/>
              </a:rPr>
              <a:t>the </a:t>
            </a:r>
            <a:r>
              <a:rPr sz="900" b="1" spc="-5" dirty="0">
                <a:solidFill>
                  <a:srgbClr val="231F20"/>
                </a:solidFill>
                <a:latin typeface="Century Gothic"/>
                <a:cs typeface="Century Gothic"/>
              </a:rPr>
              <a:t>position </a:t>
            </a:r>
            <a:r>
              <a:rPr sz="900" b="1" spc="-60" dirty="0">
                <a:solidFill>
                  <a:srgbClr val="231F20"/>
                </a:solidFill>
                <a:latin typeface="Century Gothic"/>
                <a:cs typeface="Century Gothic"/>
              </a:rPr>
              <a:t>and communicate </a:t>
            </a:r>
            <a:r>
              <a:rPr sz="900" b="1" spc="-5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b="1" spc="-60" dirty="0">
                <a:solidFill>
                  <a:srgbClr val="231F20"/>
                </a:solidFill>
                <a:latin typeface="Century Gothic"/>
                <a:cs typeface="Century Gothic"/>
              </a:rPr>
              <a:t>confidence </a:t>
            </a:r>
            <a:r>
              <a:rPr sz="900" b="1" dirty="0">
                <a:solidFill>
                  <a:srgbClr val="231F20"/>
                </a:solidFill>
                <a:latin typeface="Century Gothic"/>
                <a:cs typeface="Century Gothic"/>
              </a:rPr>
              <a:t>that </a:t>
            </a:r>
            <a:r>
              <a:rPr sz="900" b="1" spc="-45" dirty="0">
                <a:solidFill>
                  <a:srgbClr val="231F20"/>
                </a:solidFill>
                <a:latin typeface="Century Gothic"/>
                <a:cs typeface="Century Gothic"/>
              </a:rPr>
              <a:t>you </a:t>
            </a:r>
            <a:r>
              <a:rPr sz="900" b="1" spc="-100" dirty="0">
                <a:solidFill>
                  <a:srgbClr val="231F20"/>
                </a:solidFill>
                <a:latin typeface="Century Gothic"/>
                <a:cs typeface="Century Gothic"/>
              </a:rPr>
              <a:t>can </a:t>
            </a:r>
            <a:r>
              <a:rPr sz="900" b="1" spc="-10" dirty="0">
                <a:solidFill>
                  <a:srgbClr val="231F20"/>
                </a:solidFill>
                <a:latin typeface="Century Gothic"/>
                <a:cs typeface="Century Gothic"/>
              </a:rPr>
              <a:t>perform </a:t>
            </a:r>
            <a:r>
              <a:rPr sz="900" b="1" spc="-15" dirty="0">
                <a:solidFill>
                  <a:srgbClr val="231F20"/>
                </a:solidFill>
                <a:latin typeface="Century Gothic"/>
                <a:cs typeface="Century Gothic"/>
              </a:rPr>
              <a:t>the </a:t>
            </a:r>
            <a:r>
              <a:rPr sz="900" b="1" spc="-25" dirty="0">
                <a:solidFill>
                  <a:srgbClr val="231F20"/>
                </a:solidFill>
                <a:latin typeface="Century Gothic"/>
                <a:cs typeface="Century Gothic"/>
              </a:rPr>
              <a:t>job </a:t>
            </a:r>
            <a:r>
              <a:rPr sz="900" b="1" spc="-20" dirty="0">
                <a:solidFill>
                  <a:srgbClr val="231F20"/>
                </a:solidFill>
                <a:latin typeface="Century Gothic"/>
                <a:cs typeface="Century Gothic"/>
              </a:rPr>
              <a:t>well. </a:t>
            </a:r>
            <a:r>
              <a:rPr sz="900" b="1" spc="-40" dirty="0">
                <a:solidFill>
                  <a:srgbClr val="231F20"/>
                </a:solidFill>
                <a:latin typeface="Century Gothic"/>
                <a:cs typeface="Century Gothic"/>
              </a:rPr>
              <a:t>Include </a:t>
            </a:r>
            <a:r>
              <a:rPr sz="900" b="1" spc="-120" dirty="0">
                <a:solidFill>
                  <a:srgbClr val="231F20"/>
                </a:solidFill>
                <a:latin typeface="Century Gothic"/>
                <a:cs typeface="Century Gothic"/>
              </a:rPr>
              <a:t>a </a:t>
            </a:r>
            <a:r>
              <a:rPr sz="900" b="1" spc="-25" dirty="0">
                <a:solidFill>
                  <a:srgbClr val="231F20"/>
                </a:solidFill>
                <a:latin typeface="Century Gothic"/>
                <a:cs typeface="Century Gothic"/>
              </a:rPr>
              <a:t>unique </a:t>
            </a:r>
            <a:r>
              <a:rPr sz="900" b="1" spc="-20" dirty="0">
                <a:solidFill>
                  <a:srgbClr val="231F20"/>
                </a:solidFill>
                <a:latin typeface="Century Gothic"/>
                <a:cs typeface="Century Gothic"/>
              </a:rPr>
              <a:t>detail </a:t>
            </a:r>
            <a:r>
              <a:rPr sz="900" b="1" spc="-5" dirty="0">
                <a:solidFill>
                  <a:srgbClr val="231F20"/>
                </a:solidFill>
                <a:latin typeface="Century Gothic"/>
                <a:cs typeface="Century Gothic"/>
              </a:rPr>
              <a:t>from </a:t>
            </a:r>
            <a:r>
              <a:rPr sz="900" b="1" spc="-10" dirty="0">
                <a:solidFill>
                  <a:srgbClr val="231F20"/>
                </a:solidFill>
                <a:latin typeface="Century Gothic"/>
                <a:cs typeface="Century Gothic"/>
              </a:rPr>
              <a:t>the </a:t>
            </a:r>
            <a:r>
              <a:rPr sz="900" b="1" spc="-5" dirty="0">
                <a:solidFill>
                  <a:srgbClr val="231F20"/>
                </a:solidFill>
                <a:latin typeface="Century Gothic"/>
                <a:cs typeface="Century Gothic"/>
              </a:rPr>
              <a:t> interview </a:t>
            </a:r>
            <a:r>
              <a:rPr sz="900" b="1" dirty="0">
                <a:solidFill>
                  <a:srgbClr val="231F20"/>
                </a:solidFill>
                <a:latin typeface="Century Gothic"/>
                <a:cs typeface="Century Gothic"/>
              </a:rPr>
              <a:t>to </a:t>
            </a:r>
            <a:r>
              <a:rPr sz="900" b="1" spc="-5" dirty="0">
                <a:solidFill>
                  <a:srgbClr val="231F20"/>
                </a:solidFill>
                <a:latin typeface="Century Gothic"/>
                <a:cs typeface="Century Gothic"/>
              </a:rPr>
              <a:t>refresh </a:t>
            </a:r>
            <a:r>
              <a:rPr sz="900" b="1" spc="-15" dirty="0">
                <a:solidFill>
                  <a:srgbClr val="231F20"/>
                </a:solidFill>
                <a:latin typeface="Century Gothic"/>
                <a:cs typeface="Century Gothic"/>
              </a:rPr>
              <a:t>the </a:t>
            </a:r>
            <a:r>
              <a:rPr sz="900" b="1" spc="-10" dirty="0">
                <a:solidFill>
                  <a:srgbClr val="231F20"/>
                </a:solidFill>
                <a:latin typeface="Century Gothic"/>
                <a:cs typeface="Century Gothic"/>
              </a:rPr>
              <a:t>interviewer’s </a:t>
            </a:r>
            <a:r>
              <a:rPr sz="900" b="1" spc="-45" dirty="0">
                <a:solidFill>
                  <a:srgbClr val="231F20"/>
                </a:solidFill>
                <a:latin typeface="Century Gothic"/>
                <a:cs typeface="Century Gothic"/>
              </a:rPr>
              <a:t>memory </a:t>
            </a:r>
            <a:r>
              <a:rPr sz="900" b="1" dirty="0">
                <a:solidFill>
                  <a:srgbClr val="231F20"/>
                </a:solidFill>
                <a:latin typeface="Century Gothic"/>
                <a:cs typeface="Century Gothic"/>
              </a:rPr>
              <a:t>of </a:t>
            </a:r>
            <a:r>
              <a:rPr sz="900" b="1" spc="-45" dirty="0">
                <a:solidFill>
                  <a:srgbClr val="231F20"/>
                </a:solidFill>
                <a:latin typeface="Century Gothic"/>
                <a:cs typeface="Century Gothic"/>
              </a:rPr>
              <a:t>you.)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I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enjoyed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our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conversation,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I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am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excited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about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possibility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joining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your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team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teachers.</a:t>
            </a:r>
            <a:r>
              <a:rPr sz="900" spc="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relation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our </a:t>
            </a:r>
            <a:r>
              <a:rPr sz="900" spc="-2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discussion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about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changing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nature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educational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practices,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I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consider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myself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be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a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quick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learner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an</a:t>
            </a:r>
            <a:r>
              <a:rPr sz="9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adaptable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individual.</a:t>
            </a:r>
            <a:r>
              <a:rPr sz="900" spc="1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performance</a:t>
            </a:r>
            <a:r>
              <a:rPr sz="9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review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at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my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practicum</a:t>
            </a:r>
            <a:r>
              <a:rPr sz="9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Trebuchet MS"/>
                <a:cs typeface="Trebuchet MS"/>
              </a:rPr>
              <a:t>site,</a:t>
            </a:r>
            <a:endParaRPr sz="900">
              <a:latin typeface="Trebuchet MS"/>
              <a:cs typeface="Trebuchet MS"/>
            </a:endParaRPr>
          </a:p>
          <a:p>
            <a:pPr marL="12700" marR="5080">
              <a:lnSpc>
                <a:spcPct val="101899"/>
              </a:lnSpc>
            </a:pP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my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supervisor</a:t>
            </a:r>
            <a:r>
              <a:rPr sz="9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had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this</a:t>
            </a:r>
            <a:r>
              <a:rPr sz="9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say</a:t>
            </a:r>
            <a:r>
              <a:rPr sz="9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about</a:t>
            </a:r>
            <a:r>
              <a:rPr sz="9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my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approach</a:t>
            </a:r>
            <a:r>
              <a:rPr sz="9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teaching:</a:t>
            </a:r>
            <a:r>
              <a:rPr sz="9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“Raquel</a:t>
            </a:r>
            <a:r>
              <a:rPr sz="9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consistently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exceeds </a:t>
            </a:r>
            <a:r>
              <a:rPr sz="900" spc="-254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communicated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expectations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regarding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her job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responsibilities.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She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is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a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creative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resourceful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educator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Trebuchet MS"/>
                <a:cs typeface="Trebuchet MS"/>
              </a:rPr>
              <a:t>who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wants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all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children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become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successful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learners.”</a:t>
            </a: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900">
              <a:latin typeface="Trebuchet MS"/>
              <a:cs typeface="Trebuchet MS"/>
            </a:endParaRPr>
          </a:p>
          <a:p>
            <a:pPr marL="12700" marR="77470">
              <a:lnSpc>
                <a:spcPct val="101899"/>
              </a:lnSpc>
            </a:pPr>
            <a:r>
              <a:rPr sz="900" b="1" spc="-40" dirty="0">
                <a:solidFill>
                  <a:srgbClr val="231F20"/>
                </a:solidFill>
                <a:latin typeface="Century Gothic"/>
                <a:cs typeface="Century Gothic"/>
              </a:rPr>
              <a:t>(Closing </a:t>
            </a:r>
            <a:r>
              <a:rPr sz="900" b="1" spc="-25" dirty="0">
                <a:solidFill>
                  <a:srgbClr val="231F20"/>
                </a:solidFill>
                <a:latin typeface="Century Gothic"/>
                <a:cs typeface="Century Gothic"/>
              </a:rPr>
              <a:t>Paragraph—Reiterate </a:t>
            </a:r>
            <a:r>
              <a:rPr sz="900" b="1" spc="-20" dirty="0">
                <a:solidFill>
                  <a:srgbClr val="231F20"/>
                </a:solidFill>
                <a:latin typeface="Century Gothic"/>
                <a:cs typeface="Century Gothic"/>
              </a:rPr>
              <a:t>your </a:t>
            </a:r>
            <a:r>
              <a:rPr sz="900" b="1" dirty="0">
                <a:solidFill>
                  <a:srgbClr val="231F20"/>
                </a:solidFill>
                <a:latin typeface="Century Gothic"/>
                <a:cs typeface="Century Gothic"/>
              </a:rPr>
              <a:t>interest </a:t>
            </a:r>
            <a:r>
              <a:rPr sz="900" b="1" spc="-60" dirty="0">
                <a:solidFill>
                  <a:srgbClr val="231F20"/>
                </a:solidFill>
                <a:latin typeface="Century Gothic"/>
                <a:cs typeface="Century Gothic"/>
              </a:rPr>
              <a:t>and </a:t>
            </a:r>
            <a:r>
              <a:rPr sz="900" b="1" spc="-25" dirty="0">
                <a:solidFill>
                  <a:srgbClr val="231F20"/>
                </a:solidFill>
                <a:latin typeface="Century Gothic"/>
                <a:cs typeface="Century Gothic"/>
              </a:rPr>
              <a:t>enthusiasm.)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I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recognize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importance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finding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right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candidate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fit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job,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I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am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confident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that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I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have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skills,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energy, temperament,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desire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perform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Preschool 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Teacher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position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with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enthusiasm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competence.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You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offer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an environment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that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would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challenge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me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sz="900" spc="10" dirty="0">
                <a:solidFill>
                  <a:srgbClr val="231F20"/>
                </a:solidFill>
                <a:latin typeface="Trebuchet MS"/>
                <a:cs typeface="Trebuchet MS"/>
              </a:rPr>
              <a:t>do </a:t>
            </a:r>
            <a:r>
              <a:rPr sz="900" spc="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my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best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work.</a:t>
            </a:r>
            <a:r>
              <a:rPr sz="900" spc="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Again,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thank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you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considering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me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this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opportunity.</a:t>
            </a:r>
            <a:r>
              <a:rPr sz="900" spc="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I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look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forward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sz="900" spc="-254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hearing</a:t>
            </a:r>
            <a:r>
              <a:rPr sz="9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from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you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soon.</a:t>
            </a: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9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Sincerely,</a:t>
            </a:r>
            <a:endParaRPr sz="900">
              <a:latin typeface="Trebuchet MS"/>
              <a:cs typeface="Trebuchet MS"/>
            </a:endParaRPr>
          </a:p>
          <a:p>
            <a:pPr marL="12700" marR="3428365">
              <a:lnSpc>
                <a:spcPct val="203700"/>
              </a:lnSpc>
            </a:pP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Ra</a:t>
            </a:r>
            <a:r>
              <a:rPr sz="900" spc="5" dirty="0">
                <a:solidFill>
                  <a:srgbClr val="231F20"/>
                </a:solidFill>
                <a:latin typeface="Trebuchet MS"/>
                <a:cs typeface="Trebuchet MS"/>
              </a:rPr>
              <a:t>qu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e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l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R</a:t>
            </a:r>
            <a:r>
              <a:rPr sz="900" spc="15" dirty="0">
                <a:solidFill>
                  <a:srgbClr val="231F20"/>
                </a:solidFill>
                <a:latin typeface="Trebuchet MS"/>
                <a:cs typeface="Trebuchet MS"/>
              </a:rPr>
              <a:t>o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dr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u</a:t>
            </a:r>
            <a:r>
              <a:rPr sz="900" spc="5" dirty="0">
                <a:solidFill>
                  <a:srgbClr val="231F20"/>
                </a:solidFill>
                <a:latin typeface="Trebuchet MS"/>
                <a:cs typeface="Trebuchet MS"/>
              </a:rPr>
              <a:t>n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ne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r  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1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23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90" dirty="0">
                <a:solidFill>
                  <a:srgbClr val="231F20"/>
                </a:solidFill>
                <a:latin typeface="Trebuchet MS"/>
                <a:cs typeface="Trebuchet MS"/>
              </a:rPr>
              <a:t>M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ain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S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t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r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e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e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t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W</a:t>
            </a:r>
            <a:r>
              <a:rPr sz="900" spc="5" dirty="0">
                <a:solidFill>
                  <a:srgbClr val="231F20"/>
                </a:solidFill>
                <a:latin typeface="Trebuchet MS"/>
                <a:cs typeface="Trebuchet MS"/>
              </a:rPr>
              <a:t>h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i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t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ti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e</a:t>
            </a:r>
            <a:r>
              <a:rPr sz="900" spc="-100" dirty="0">
                <a:solidFill>
                  <a:srgbClr val="231F20"/>
                </a:solidFill>
                <a:latin typeface="Trebuchet MS"/>
                <a:cs typeface="Trebuchet MS"/>
              </a:rPr>
              <a:t>r</a:t>
            </a:r>
            <a:r>
              <a:rPr sz="900" spc="-145" dirty="0">
                <a:solidFill>
                  <a:srgbClr val="231F20"/>
                </a:solidFill>
                <a:latin typeface="Trebuchet MS"/>
                <a:cs typeface="Trebuchet MS"/>
              </a:rPr>
              <a:t>,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C</a:t>
            </a:r>
            <a:r>
              <a:rPr sz="900" spc="15" dirty="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Trebuchet MS"/>
                <a:cs typeface="Trebuchet MS"/>
              </a:rPr>
              <a:t>906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0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1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95" dirty="0">
                <a:solidFill>
                  <a:srgbClr val="231F20"/>
                </a:solidFill>
                <a:latin typeface="Trebuchet MS"/>
                <a:cs typeface="Trebuchet MS"/>
              </a:rPr>
              <a:t>(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5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6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2</a:t>
            </a:r>
            <a:r>
              <a:rPr sz="900" spc="-75" dirty="0">
                <a:solidFill>
                  <a:srgbClr val="231F20"/>
                </a:solidFill>
                <a:latin typeface="Trebuchet MS"/>
                <a:cs typeface="Trebuchet MS"/>
              </a:rPr>
              <a:t>)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55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5</a:t>
            </a:r>
            <a:r>
              <a:rPr sz="900" spc="-105" dirty="0">
                <a:solidFill>
                  <a:srgbClr val="231F20"/>
                </a:solidFill>
                <a:latin typeface="Trebuchet MS"/>
                <a:cs typeface="Trebuchet MS"/>
              </a:rPr>
              <a:t>-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1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2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3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4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296669" y="2832709"/>
            <a:ext cx="4744720" cy="5873750"/>
          </a:xfrm>
          <a:custGeom>
            <a:avLst/>
            <a:gdLst/>
            <a:ahLst/>
            <a:cxnLst/>
            <a:rect l="l" t="t" r="r" b="b"/>
            <a:pathLst>
              <a:path w="4744720" h="5873750">
                <a:moveTo>
                  <a:pt x="0" y="5873750"/>
                </a:moveTo>
                <a:lnTo>
                  <a:pt x="4744720" y="5873750"/>
                </a:lnTo>
                <a:lnTo>
                  <a:pt x="4744720" y="0"/>
                </a:lnTo>
                <a:lnTo>
                  <a:pt x="0" y="0"/>
                </a:lnTo>
                <a:lnTo>
                  <a:pt x="0" y="5873750"/>
                </a:lnTo>
                <a:close/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92100" y="795082"/>
            <a:ext cx="6654800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Writing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thank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letter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promptly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after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an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interview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(same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day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next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day)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must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helps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stand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out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from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other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applicants.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Thank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letters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show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that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aware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of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professional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courtesy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etiquette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while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also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demonstrating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continued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interest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position.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If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have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been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interviewed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panel,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will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need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send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letters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each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panel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member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individually.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While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many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recruiters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prefer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typed,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hard-copy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letter,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an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email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allows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send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thank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message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timely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manner—just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remember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that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all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email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correspondence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should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still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follow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proper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business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format.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week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after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sending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thank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email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letter,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may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follow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up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employer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show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continued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interest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ask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whether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there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additional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information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that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may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provide.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290319" y="2205989"/>
            <a:ext cx="4757420" cy="518159"/>
          </a:xfrm>
          <a:custGeom>
            <a:avLst/>
            <a:gdLst/>
            <a:ahLst/>
            <a:cxnLst/>
            <a:rect l="l" t="t" r="r" b="b"/>
            <a:pathLst>
              <a:path w="4757420" h="518160">
                <a:moveTo>
                  <a:pt x="4605020" y="0"/>
                </a:moveTo>
                <a:lnTo>
                  <a:pt x="152400" y="0"/>
                </a:lnTo>
                <a:lnTo>
                  <a:pt x="0" y="152400"/>
                </a:lnTo>
                <a:lnTo>
                  <a:pt x="0" y="365760"/>
                </a:lnTo>
                <a:lnTo>
                  <a:pt x="152400" y="518159"/>
                </a:lnTo>
                <a:lnTo>
                  <a:pt x="4605020" y="518159"/>
                </a:lnTo>
                <a:lnTo>
                  <a:pt x="4757420" y="365760"/>
                </a:lnTo>
                <a:lnTo>
                  <a:pt x="4757420" y="152400"/>
                </a:lnTo>
                <a:lnTo>
                  <a:pt x="4605020" y="0"/>
                </a:lnTo>
                <a:close/>
              </a:path>
            </a:pathLst>
          </a:custGeom>
          <a:solidFill>
            <a:srgbClr val="FDB9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435203" y="2200197"/>
            <a:ext cx="24479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1465" marR="5080" indent="-279400">
              <a:lnSpc>
                <a:spcPct val="100000"/>
              </a:lnSpc>
              <a:spcBef>
                <a:spcPts val="100"/>
              </a:spcBef>
            </a:pPr>
            <a:r>
              <a:rPr sz="1600" b="1" spc="-195" dirty="0">
                <a:solidFill>
                  <a:srgbClr val="231F20"/>
                </a:solidFill>
                <a:latin typeface="Arial"/>
                <a:cs typeface="Arial"/>
              </a:rPr>
              <a:t>SAMPLE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215" dirty="0">
                <a:solidFill>
                  <a:srgbClr val="231F20"/>
                </a:solidFill>
                <a:latin typeface="Arial"/>
                <a:cs typeface="Arial"/>
              </a:rPr>
              <a:t>THANK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21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80" dirty="0">
                <a:solidFill>
                  <a:srgbClr val="231F20"/>
                </a:solidFill>
                <a:latin typeface="Arial"/>
                <a:cs typeface="Arial"/>
              </a:rPr>
              <a:t>LETTER  </a:t>
            </a:r>
            <a:r>
              <a:rPr sz="1600" b="1" spc="-195" dirty="0">
                <a:solidFill>
                  <a:srgbClr val="231F20"/>
                </a:solidFill>
                <a:latin typeface="Arial"/>
                <a:cs typeface="Arial"/>
              </a:rPr>
              <a:t>TEMPL</a:t>
            </a:r>
            <a:r>
              <a:rPr sz="1600" b="1" spc="-29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600" b="1" spc="-225" dirty="0">
                <a:solidFill>
                  <a:srgbClr val="231F20"/>
                </a:solidFill>
                <a:latin typeface="Arial"/>
                <a:cs typeface="Arial"/>
              </a:rPr>
              <a:t>TE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210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60" dirty="0">
                <a:solidFill>
                  <a:srgbClr val="231F20"/>
                </a:solidFill>
                <a:latin typeface="Arial"/>
                <a:cs typeface="Arial"/>
              </a:rPr>
              <a:t>EMAIL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98280" y="9470478"/>
            <a:ext cx="947419" cy="480059"/>
            <a:chOff x="3298280" y="9470478"/>
            <a:chExt cx="947419" cy="480059"/>
          </a:xfrm>
        </p:grpSpPr>
        <p:sp>
          <p:nvSpPr>
            <p:cNvPr id="3" name="object 3"/>
            <p:cNvSpPr/>
            <p:nvPr/>
          </p:nvSpPr>
          <p:spPr>
            <a:xfrm>
              <a:off x="3304630" y="9476828"/>
              <a:ext cx="934719" cy="467359"/>
            </a:xfrm>
            <a:custGeom>
              <a:avLst/>
              <a:gdLst/>
              <a:ahLst/>
              <a:cxnLst/>
              <a:rect l="l" t="t" r="r" b="b"/>
              <a:pathLst>
                <a:path w="934720" h="467359">
                  <a:moveTo>
                    <a:pt x="467271" y="0"/>
                  </a:moveTo>
                  <a:lnTo>
                    <a:pt x="0" y="467271"/>
                  </a:lnTo>
                  <a:lnTo>
                    <a:pt x="934542" y="467271"/>
                  </a:lnTo>
                  <a:lnTo>
                    <a:pt x="467271" y="0"/>
                  </a:lnTo>
                  <a:close/>
                </a:path>
              </a:pathLst>
            </a:custGeom>
            <a:solidFill>
              <a:srgbClr val="FDB9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04630" y="9476828"/>
              <a:ext cx="934719" cy="467359"/>
            </a:xfrm>
            <a:custGeom>
              <a:avLst/>
              <a:gdLst/>
              <a:ahLst/>
              <a:cxnLst/>
              <a:rect l="l" t="t" r="r" b="b"/>
              <a:pathLst>
                <a:path w="934720" h="467359">
                  <a:moveTo>
                    <a:pt x="934542" y="467271"/>
                  </a:moveTo>
                  <a:lnTo>
                    <a:pt x="467271" y="0"/>
                  </a:lnTo>
                  <a:lnTo>
                    <a:pt x="0" y="467271"/>
                  </a:lnTo>
                </a:path>
              </a:pathLst>
            </a:custGeom>
            <a:ln w="126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664205" y="9591927"/>
            <a:ext cx="2095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15" dirty="0">
                <a:solidFill>
                  <a:srgbClr val="231F20"/>
                </a:solidFill>
                <a:latin typeface="Calibri"/>
                <a:cs typeface="Calibri"/>
              </a:rPr>
              <a:t>26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4826" y="9657866"/>
            <a:ext cx="10287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Career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Planning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Guide</a:t>
            </a:r>
            <a:endParaRPr sz="9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2052" y="306678"/>
            <a:ext cx="239959" cy="23311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0081" y="306673"/>
            <a:ext cx="239959" cy="23311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1076" y="306675"/>
            <a:ext cx="239959" cy="233115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813996" y="224162"/>
            <a:ext cx="406272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415" dirty="0"/>
              <a:t>Professional</a:t>
            </a:r>
            <a:r>
              <a:rPr spc="-15" dirty="0"/>
              <a:t> </a:t>
            </a:r>
            <a:r>
              <a:rPr spc="285" dirty="0"/>
              <a:t>References</a:t>
            </a: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64184" y="306678"/>
            <a:ext cx="239959" cy="23311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5170" y="306672"/>
            <a:ext cx="239959" cy="23311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46147" y="306674"/>
            <a:ext cx="239959" cy="233115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1243685" y="3097517"/>
            <a:ext cx="4773295" cy="5920740"/>
            <a:chOff x="1243685" y="3097517"/>
            <a:chExt cx="4773295" cy="5920740"/>
          </a:xfrm>
        </p:grpSpPr>
        <p:sp>
          <p:nvSpPr>
            <p:cNvPr id="15" name="object 15"/>
            <p:cNvSpPr/>
            <p:nvPr/>
          </p:nvSpPr>
          <p:spPr>
            <a:xfrm>
              <a:off x="1243685" y="3097517"/>
              <a:ext cx="4773295" cy="5920740"/>
            </a:xfrm>
            <a:custGeom>
              <a:avLst/>
              <a:gdLst/>
              <a:ahLst/>
              <a:cxnLst/>
              <a:rect l="l" t="t" r="r" b="b"/>
              <a:pathLst>
                <a:path w="4773295" h="5920740">
                  <a:moveTo>
                    <a:pt x="4773168" y="0"/>
                  </a:moveTo>
                  <a:lnTo>
                    <a:pt x="0" y="0"/>
                  </a:lnTo>
                  <a:lnTo>
                    <a:pt x="0" y="5920740"/>
                  </a:lnTo>
                  <a:lnTo>
                    <a:pt x="4773168" y="5920740"/>
                  </a:lnTo>
                  <a:lnTo>
                    <a:pt x="4773168" y="0"/>
                  </a:lnTo>
                  <a:close/>
                </a:path>
              </a:pathLst>
            </a:custGeom>
            <a:solidFill>
              <a:srgbClr val="231F2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83970" y="3111500"/>
              <a:ext cx="4620260" cy="5767070"/>
            </a:xfrm>
            <a:custGeom>
              <a:avLst/>
              <a:gdLst/>
              <a:ahLst/>
              <a:cxnLst/>
              <a:rect l="l" t="t" r="r" b="b"/>
              <a:pathLst>
                <a:path w="4620260" h="5767070">
                  <a:moveTo>
                    <a:pt x="4620259" y="0"/>
                  </a:moveTo>
                  <a:lnTo>
                    <a:pt x="0" y="0"/>
                  </a:lnTo>
                  <a:lnTo>
                    <a:pt x="0" y="5767070"/>
                  </a:lnTo>
                  <a:lnTo>
                    <a:pt x="4620259" y="5767070"/>
                  </a:lnTo>
                  <a:lnTo>
                    <a:pt x="46202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283969" y="3111500"/>
            <a:ext cx="4620260" cy="5767070"/>
          </a:xfrm>
          <a:prstGeom prst="rect">
            <a:avLst/>
          </a:prstGeom>
        </p:spPr>
        <p:txBody>
          <a:bodyPr vert="horz" wrap="square" lIns="0" tIns="107315" rIns="0" bIns="0" rtlCol="0">
            <a:spAutoFit/>
          </a:bodyPr>
          <a:lstStyle/>
          <a:p>
            <a:pPr marL="1793239" marR="1785620" indent="250825">
              <a:lnSpc>
                <a:spcPct val="111100"/>
              </a:lnSpc>
              <a:spcBef>
                <a:spcPts val="845"/>
              </a:spcBef>
            </a:pPr>
            <a:r>
              <a:rPr sz="900" spc="-20" dirty="0">
                <a:solidFill>
                  <a:srgbClr val="231F20"/>
                </a:solidFill>
                <a:latin typeface="Times New Roman"/>
                <a:cs typeface="Times New Roman"/>
              </a:rPr>
              <a:t>Your</a:t>
            </a:r>
            <a:r>
              <a:rPr sz="900" spc="39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Name </a:t>
            </a:r>
            <a:r>
              <a:rPr sz="9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imes New Roman"/>
                <a:cs typeface="Times New Roman"/>
              </a:rPr>
              <a:t>Your </a:t>
            </a:r>
            <a:r>
              <a:rPr sz="900" spc="5" dirty="0">
                <a:solidFill>
                  <a:srgbClr val="231F20"/>
                </a:solidFill>
                <a:latin typeface="Times New Roman"/>
                <a:cs typeface="Times New Roman"/>
              </a:rPr>
              <a:t>Mailing 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Address </a:t>
            </a:r>
            <a:r>
              <a:rPr sz="900" spc="-2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imes New Roman"/>
                <a:cs typeface="Times New Roman"/>
              </a:rPr>
              <a:t>Your</a:t>
            </a:r>
            <a:r>
              <a:rPr sz="900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Times New Roman"/>
                <a:cs typeface="Times New Roman"/>
              </a:rPr>
              <a:t>Phone</a:t>
            </a:r>
            <a:r>
              <a:rPr sz="9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Number </a:t>
            </a:r>
            <a:r>
              <a:rPr sz="9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imes New Roman"/>
                <a:cs typeface="Times New Roman"/>
              </a:rPr>
              <a:t>Your</a:t>
            </a:r>
            <a:r>
              <a:rPr sz="9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Times New Roman"/>
                <a:cs typeface="Times New Roman"/>
              </a:rPr>
              <a:t>Email</a:t>
            </a:r>
            <a:r>
              <a:rPr sz="900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Address</a:t>
            </a: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900" b="1" spc="-5" dirty="0">
                <a:solidFill>
                  <a:srgbClr val="231F20"/>
                </a:solidFill>
                <a:latin typeface="Times New Roman"/>
                <a:cs typeface="Times New Roman"/>
              </a:rPr>
              <a:t>References</a:t>
            </a: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Times New Roman"/>
              <a:cs typeface="Times New Roman"/>
            </a:endParaRPr>
          </a:p>
          <a:p>
            <a:pPr marL="2202815" marR="2164715" indent="-30480">
              <a:lnSpc>
                <a:spcPct val="111100"/>
              </a:lnSpc>
            </a:pPr>
            <a:r>
              <a:rPr sz="900" spc="-15" dirty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sz="900" spc="20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me  </a:t>
            </a:r>
            <a:r>
              <a:rPr sz="900" spc="-10" dirty="0">
                <a:solidFill>
                  <a:srgbClr val="231F20"/>
                </a:solidFill>
                <a:latin typeface="Times New Roman"/>
                <a:cs typeface="Times New Roman"/>
              </a:rPr>
              <a:t>Title</a:t>
            </a:r>
            <a:endParaRPr sz="900">
              <a:latin typeface="Times New Roman"/>
              <a:cs typeface="Times New Roman"/>
            </a:endParaRPr>
          </a:p>
          <a:p>
            <a:pPr marL="1920875" marR="1698625" indent="-214629">
              <a:lnSpc>
                <a:spcPct val="111100"/>
              </a:lnSpc>
            </a:pPr>
            <a:r>
              <a:rPr sz="900" spc="-5" dirty="0">
                <a:solidFill>
                  <a:srgbClr val="231F20"/>
                </a:solidFill>
                <a:latin typeface="Times New Roman"/>
                <a:cs typeface="Times New Roman"/>
              </a:rPr>
              <a:t>Company</a:t>
            </a:r>
            <a:r>
              <a:rPr sz="900" spc="-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or</a:t>
            </a:r>
            <a:r>
              <a:rPr sz="9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Times New Roman"/>
                <a:cs typeface="Times New Roman"/>
              </a:rPr>
              <a:t>Organization </a:t>
            </a:r>
            <a:r>
              <a:rPr sz="900" spc="-2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Times New Roman"/>
                <a:cs typeface="Times New Roman"/>
              </a:rPr>
              <a:t>Mailing 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Address </a:t>
            </a:r>
            <a:r>
              <a:rPr sz="9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Times New Roman"/>
                <a:cs typeface="Times New Roman"/>
              </a:rPr>
              <a:t>Phone</a:t>
            </a:r>
            <a:r>
              <a:rPr sz="900" spc="254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Number </a:t>
            </a:r>
            <a:r>
              <a:rPr sz="900" spc="5" dirty="0">
                <a:solidFill>
                  <a:srgbClr val="231F20"/>
                </a:solidFill>
                <a:latin typeface="Times New Roman"/>
                <a:cs typeface="Times New Roman"/>
              </a:rPr>
              <a:t> Email</a:t>
            </a:r>
            <a:r>
              <a:rPr sz="9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Address</a:t>
            </a: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Times New Roman"/>
              <a:cs typeface="Times New Roman"/>
            </a:endParaRPr>
          </a:p>
          <a:p>
            <a:pPr marL="2202815" marR="2164715" indent="-30480">
              <a:lnSpc>
                <a:spcPct val="111100"/>
              </a:lnSpc>
            </a:pPr>
            <a:r>
              <a:rPr sz="900" spc="-15" dirty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sz="900" spc="20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me  </a:t>
            </a:r>
            <a:r>
              <a:rPr sz="900" spc="-10" dirty="0">
                <a:solidFill>
                  <a:srgbClr val="231F20"/>
                </a:solidFill>
                <a:latin typeface="Times New Roman"/>
                <a:cs typeface="Times New Roman"/>
              </a:rPr>
              <a:t>Title</a:t>
            </a:r>
            <a:endParaRPr sz="900">
              <a:latin typeface="Times New Roman"/>
              <a:cs typeface="Times New Roman"/>
            </a:endParaRPr>
          </a:p>
          <a:p>
            <a:pPr marL="1920875" marR="1698625" indent="-214629">
              <a:lnSpc>
                <a:spcPct val="111100"/>
              </a:lnSpc>
            </a:pPr>
            <a:r>
              <a:rPr sz="900" spc="-5" dirty="0">
                <a:solidFill>
                  <a:srgbClr val="231F20"/>
                </a:solidFill>
                <a:latin typeface="Times New Roman"/>
                <a:cs typeface="Times New Roman"/>
              </a:rPr>
              <a:t>Company</a:t>
            </a:r>
            <a:r>
              <a:rPr sz="900" spc="-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or</a:t>
            </a:r>
            <a:r>
              <a:rPr sz="9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Times New Roman"/>
                <a:cs typeface="Times New Roman"/>
              </a:rPr>
              <a:t>Organization </a:t>
            </a:r>
            <a:r>
              <a:rPr sz="900" spc="-2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Times New Roman"/>
                <a:cs typeface="Times New Roman"/>
              </a:rPr>
              <a:t>Mailing 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Address </a:t>
            </a:r>
            <a:r>
              <a:rPr sz="9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Times New Roman"/>
                <a:cs typeface="Times New Roman"/>
              </a:rPr>
              <a:t>Phone</a:t>
            </a:r>
            <a:r>
              <a:rPr sz="900" spc="254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Number </a:t>
            </a:r>
            <a:r>
              <a:rPr sz="900" spc="5" dirty="0">
                <a:solidFill>
                  <a:srgbClr val="231F20"/>
                </a:solidFill>
                <a:latin typeface="Times New Roman"/>
                <a:cs typeface="Times New Roman"/>
              </a:rPr>
              <a:t> Email</a:t>
            </a:r>
            <a:r>
              <a:rPr sz="9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Address</a:t>
            </a: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Times New Roman"/>
              <a:cs typeface="Times New Roman"/>
            </a:endParaRPr>
          </a:p>
          <a:p>
            <a:pPr marL="2202815" marR="2164715" indent="-30480">
              <a:lnSpc>
                <a:spcPct val="111100"/>
              </a:lnSpc>
            </a:pPr>
            <a:r>
              <a:rPr sz="900" spc="-15" dirty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sz="900" spc="20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me  </a:t>
            </a:r>
            <a:r>
              <a:rPr sz="900" spc="-10" dirty="0">
                <a:solidFill>
                  <a:srgbClr val="231F20"/>
                </a:solidFill>
                <a:latin typeface="Times New Roman"/>
                <a:cs typeface="Times New Roman"/>
              </a:rPr>
              <a:t>Title</a:t>
            </a:r>
            <a:endParaRPr sz="900">
              <a:latin typeface="Times New Roman"/>
              <a:cs typeface="Times New Roman"/>
            </a:endParaRPr>
          </a:p>
          <a:p>
            <a:pPr marL="1920875" marR="1698625" indent="-214629">
              <a:lnSpc>
                <a:spcPct val="111100"/>
              </a:lnSpc>
            </a:pPr>
            <a:r>
              <a:rPr sz="900" spc="-5" dirty="0">
                <a:solidFill>
                  <a:srgbClr val="231F20"/>
                </a:solidFill>
                <a:latin typeface="Times New Roman"/>
                <a:cs typeface="Times New Roman"/>
              </a:rPr>
              <a:t>Company</a:t>
            </a:r>
            <a:r>
              <a:rPr sz="900" spc="-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or</a:t>
            </a:r>
            <a:r>
              <a:rPr sz="900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Times New Roman"/>
                <a:cs typeface="Times New Roman"/>
              </a:rPr>
              <a:t>Organization </a:t>
            </a:r>
            <a:r>
              <a:rPr sz="900" spc="-2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Times New Roman"/>
                <a:cs typeface="Times New Roman"/>
              </a:rPr>
              <a:t>Mailing 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Address </a:t>
            </a:r>
            <a:r>
              <a:rPr sz="900" spc="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Times New Roman"/>
                <a:cs typeface="Times New Roman"/>
              </a:rPr>
              <a:t>Phone</a:t>
            </a:r>
            <a:r>
              <a:rPr sz="900" spc="254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Number </a:t>
            </a:r>
            <a:r>
              <a:rPr sz="900" spc="5" dirty="0">
                <a:solidFill>
                  <a:srgbClr val="231F20"/>
                </a:solidFill>
                <a:latin typeface="Times New Roman"/>
                <a:cs typeface="Times New Roman"/>
              </a:rPr>
              <a:t> Email</a:t>
            </a:r>
            <a:r>
              <a:rPr sz="900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231F20"/>
                </a:solidFill>
                <a:latin typeface="Times New Roman"/>
                <a:cs typeface="Times New Roman"/>
              </a:rPr>
              <a:t>Address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283969" y="3111500"/>
            <a:ext cx="4620260" cy="5767070"/>
          </a:xfrm>
          <a:custGeom>
            <a:avLst/>
            <a:gdLst/>
            <a:ahLst/>
            <a:cxnLst/>
            <a:rect l="l" t="t" r="r" b="b"/>
            <a:pathLst>
              <a:path w="4620260" h="5767070">
                <a:moveTo>
                  <a:pt x="0" y="5767070"/>
                </a:moveTo>
                <a:lnTo>
                  <a:pt x="4620259" y="5767070"/>
                </a:lnTo>
                <a:lnTo>
                  <a:pt x="4620259" y="0"/>
                </a:lnTo>
                <a:lnTo>
                  <a:pt x="0" y="0"/>
                </a:lnTo>
                <a:lnTo>
                  <a:pt x="0" y="5767070"/>
                </a:lnTo>
                <a:close/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264919" y="789684"/>
            <a:ext cx="4581525" cy="170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620">
              <a:lnSpc>
                <a:spcPct val="100000"/>
              </a:lnSpc>
              <a:spcBef>
                <a:spcPts val="100"/>
              </a:spcBef>
            </a:pP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Potential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employers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use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references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verify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experience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information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have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provided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through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resume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interview.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Professional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references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should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people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 who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familiar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work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can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vouch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qualifications,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such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as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former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supervisor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colleague.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Ask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each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person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you’d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like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include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references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page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 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give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them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copy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of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resume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along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job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description(s)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which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are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applying.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Use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same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font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header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that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used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resume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cover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letter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for </a:t>
            </a:r>
            <a:r>
              <a:rPr sz="1000" spc="-2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consistent,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professional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look.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000" b="1" spc="-110" dirty="0">
                <a:solidFill>
                  <a:srgbClr val="231F20"/>
                </a:solidFill>
                <a:latin typeface="Arial"/>
                <a:cs typeface="Arial"/>
              </a:rPr>
              <a:t>Do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85" dirty="0">
                <a:solidFill>
                  <a:srgbClr val="231F20"/>
                </a:solidFill>
                <a:latin typeface="Arial"/>
                <a:cs typeface="Arial"/>
              </a:rPr>
              <a:t>not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include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references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page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with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resume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unless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specifically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requested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so.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references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page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normally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separate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document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that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sent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only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when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requested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 by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an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employer.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277619" y="2718435"/>
            <a:ext cx="4632960" cy="259079"/>
          </a:xfrm>
          <a:custGeom>
            <a:avLst/>
            <a:gdLst/>
            <a:ahLst/>
            <a:cxnLst/>
            <a:rect l="l" t="t" r="r" b="b"/>
            <a:pathLst>
              <a:path w="4632960" h="259080">
                <a:moveTo>
                  <a:pt x="4480560" y="0"/>
                </a:moveTo>
                <a:lnTo>
                  <a:pt x="152400" y="0"/>
                </a:lnTo>
                <a:lnTo>
                  <a:pt x="0" y="129539"/>
                </a:lnTo>
                <a:lnTo>
                  <a:pt x="152400" y="259079"/>
                </a:lnTo>
                <a:lnTo>
                  <a:pt x="4480560" y="259079"/>
                </a:lnTo>
                <a:lnTo>
                  <a:pt x="4632960" y="129539"/>
                </a:lnTo>
                <a:lnTo>
                  <a:pt x="4480560" y="0"/>
                </a:lnTo>
                <a:close/>
              </a:path>
            </a:pathLst>
          </a:custGeom>
          <a:solidFill>
            <a:srgbClr val="FDB9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181759" y="2705024"/>
            <a:ext cx="28149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95" dirty="0">
                <a:solidFill>
                  <a:srgbClr val="231F20"/>
                </a:solidFill>
                <a:latin typeface="Arial"/>
                <a:cs typeface="Arial"/>
              </a:rPr>
              <a:t>SAMPLE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225" dirty="0">
                <a:solidFill>
                  <a:srgbClr val="231F20"/>
                </a:solidFill>
                <a:latin typeface="Arial"/>
                <a:cs typeface="Arial"/>
              </a:rPr>
              <a:t>REFERENCES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95" dirty="0">
                <a:solidFill>
                  <a:srgbClr val="231F20"/>
                </a:solidFill>
                <a:latin typeface="Arial"/>
                <a:cs typeface="Arial"/>
              </a:rPr>
              <a:t>TEMPL</a:t>
            </a:r>
            <a:r>
              <a:rPr sz="1600" b="1" spc="-29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600" b="1" spc="-225" dirty="0">
                <a:solidFill>
                  <a:srgbClr val="231F20"/>
                </a:solidFill>
                <a:latin typeface="Arial"/>
                <a:cs typeface="Arial"/>
              </a:rPr>
              <a:t>TE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26105" y="9591927"/>
            <a:ext cx="2095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15" dirty="0">
                <a:solidFill>
                  <a:srgbClr val="231F20"/>
                </a:solidFill>
                <a:latin typeface="Calibri"/>
                <a:cs typeface="Calibri"/>
              </a:rPr>
              <a:t>27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02627" y="9657866"/>
            <a:ext cx="15024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231F20"/>
                </a:solidFill>
                <a:latin typeface="Arial"/>
                <a:cs typeface="Arial"/>
                <a:hlinkClick r:id="rId2"/>
              </a:rPr>
              <a:t>www.riohondo.edu/career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-center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88200" y="0"/>
            <a:ext cx="355600" cy="4979670"/>
          </a:xfrm>
          <a:custGeom>
            <a:avLst/>
            <a:gdLst/>
            <a:ahLst/>
            <a:cxnLst/>
            <a:rect l="l" t="t" r="r" b="b"/>
            <a:pathLst>
              <a:path w="355600" h="4979670">
                <a:moveTo>
                  <a:pt x="355600" y="0"/>
                </a:moveTo>
                <a:lnTo>
                  <a:pt x="0" y="0"/>
                </a:lnTo>
                <a:lnTo>
                  <a:pt x="0" y="4979670"/>
                </a:lnTo>
                <a:lnTo>
                  <a:pt x="355600" y="4979670"/>
                </a:lnTo>
                <a:lnTo>
                  <a:pt x="355600" y="0"/>
                </a:lnTo>
                <a:close/>
              </a:path>
            </a:pathLst>
          </a:custGeom>
          <a:solidFill>
            <a:srgbClr val="A150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179056" y="254000"/>
            <a:ext cx="339090" cy="375920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395"/>
              </a:lnSpc>
            </a:pPr>
            <a:r>
              <a:rPr sz="2000" b="1" spc="200" dirty="0">
                <a:solidFill>
                  <a:srgbClr val="FFFFFF"/>
                </a:solidFill>
                <a:latin typeface="Calibri"/>
                <a:cs typeface="Calibri"/>
              </a:rPr>
              <a:t>Resumes</a:t>
            </a:r>
            <a:r>
              <a:rPr sz="2000" b="1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70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2000" b="1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315" dirty="0">
                <a:solidFill>
                  <a:srgbClr val="FFFFFF"/>
                </a:solidFill>
                <a:latin typeface="Calibri"/>
                <a:cs typeface="Calibri"/>
              </a:rPr>
              <a:t>Correspondence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81527" y="306678"/>
            <a:ext cx="239959" cy="23311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8579" y="306671"/>
            <a:ext cx="239959" cy="23311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9556" y="306673"/>
            <a:ext cx="239959" cy="23311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0551" y="306675"/>
            <a:ext cx="239959" cy="233115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803472" y="224162"/>
            <a:ext cx="37788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405" dirty="0"/>
              <a:t>Email</a:t>
            </a:r>
            <a:r>
              <a:rPr spc="-35" dirty="0"/>
              <a:t> </a:t>
            </a:r>
            <a:r>
              <a:rPr spc="365" dirty="0"/>
              <a:t>Correspondence</a:t>
            </a: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69909" y="306678"/>
            <a:ext cx="239959" cy="23311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60895" y="306672"/>
            <a:ext cx="239959" cy="23311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51872" y="306674"/>
            <a:ext cx="239959" cy="23311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42866" y="306676"/>
            <a:ext cx="239959" cy="23311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97303" y="3940867"/>
            <a:ext cx="85918" cy="85918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1162050" y="839214"/>
            <a:ext cx="5071110" cy="5816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64465">
              <a:lnSpc>
                <a:spcPct val="100000"/>
              </a:lnSpc>
              <a:spcBef>
                <a:spcPts val="100"/>
              </a:spcBef>
            </a:pP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most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of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us,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sending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receiving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email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simple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fun.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20" dirty="0">
                <a:solidFill>
                  <a:srgbClr val="231F20"/>
                </a:solidFill>
                <a:latin typeface="Arial"/>
                <a:cs typeface="Arial"/>
              </a:rPr>
              <a:t>We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use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communicate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friends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family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converse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with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our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contemporaries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an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informal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manner.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But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while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we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may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unguarded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our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tone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when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we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email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friends,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professional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tone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should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maintained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wh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mun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os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mp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2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Arial"/>
              <a:cs typeface="Arial"/>
            </a:endParaRPr>
          </a:p>
          <a:p>
            <a:pPr marL="12700" marR="274320">
              <a:lnSpc>
                <a:spcPct val="100000"/>
              </a:lnSpc>
            </a:pP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Email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powerful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tool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hands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of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knowledgeable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job-seeker.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Use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wisely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will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shine.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Use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improperly,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however,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you’ll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brand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yourself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as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immature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unprofessional.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It’s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irritating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when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professional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email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doesn’t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stay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topic,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writer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just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rambles.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Try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succinctly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get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point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across—then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end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email.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Arial"/>
              <a:cs typeface="Arial"/>
            </a:endParaRPr>
          </a:p>
          <a:p>
            <a:pPr marL="12700" marR="340995">
              <a:lnSpc>
                <a:spcPct val="100000"/>
              </a:lnSpc>
            </a:pP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aware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that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email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often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preferred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method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communication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between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job-seeker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employer.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There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general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guidelines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that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should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followed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when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emailing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cover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letters,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thank-you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notes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replies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various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requests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for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information.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Apply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following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advice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every </a:t>
            </a:r>
            <a:r>
              <a:rPr sz="1000" spc="-2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email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write: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Arial"/>
              <a:cs typeface="Arial"/>
            </a:endParaRPr>
          </a:p>
          <a:p>
            <a:pPr marL="245110" indent="-106045">
              <a:lnSpc>
                <a:spcPct val="100000"/>
              </a:lnSpc>
              <a:buChar char="•"/>
              <a:tabLst>
                <a:tab pos="245745" algn="l"/>
              </a:tabLst>
            </a:pP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Use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meaningful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subject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header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email—one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that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is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appropriate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topic.</a:t>
            </a:r>
            <a:endParaRPr sz="1000">
              <a:latin typeface="Arial"/>
              <a:cs typeface="Arial"/>
            </a:endParaRPr>
          </a:p>
          <a:p>
            <a:pPr marL="245110" marR="19685" indent="-106045">
              <a:lnSpc>
                <a:spcPct val="100000"/>
              </a:lnSpc>
              <a:buChar char="•"/>
              <a:tabLst>
                <a:tab pos="245745" algn="l"/>
              </a:tabLst>
            </a:pP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Always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professional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businesslike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correspondence.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Address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recipient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as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Mr.,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Ms.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or Mrs.,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always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verify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correct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spelling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recipient’s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name.</a:t>
            </a:r>
            <a:endParaRPr sz="1000">
              <a:latin typeface="Arial"/>
              <a:cs typeface="Arial"/>
            </a:endParaRPr>
          </a:p>
          <a:p>
            <a:pPr marL="245110" marR="158750" indent="-106045">
              <a:lnSpc>
                <a:spcPct val="100000"/>
              </a:lnSpc>
              <a:buChar char="•"/>
              <a:tabLst>
                <a:tab pos="245745" algn="l"/>
              </a:tabLst>
            </a:pP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brief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communications.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Don’t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overload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employer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with lots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of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questions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 </a:t>
            </a:r>
            <a:r>
              <a:rPr sz="1000" spc="-2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email.</a:t>
            </a:r>
            <a:endParaRPr sz="1000">
              <a:latin typeface="Arial"/>
              <a:cs typeface="Arial"/>
            </a:endParaRPr>
          </a:p>
          <a:p>
            <a:pPr marL="245110" marR="188595" indent="-106045">
              <a:lnSpc>
                <a:spcPct val="100000"/>
              </a:lnSpc>
              <a:buChar char="•"/>
              <a:tabLst>
                <a:tab pos="245745" algn="l"/>
                <a:tab pos="1852295" algn="l"/>
              </a:tabLst>
            </a:pP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ons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 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	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16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(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gh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)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nd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s 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family,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not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use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such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symbols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email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communications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with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business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people.</a:t>
            </a:r>
            <a:endParaRPr sz="1000">
              <a:latin typeface="Arial"/>
              <a:cs typeface="Arial"/>
            </a:endParaRPr>
          </a:p>
          <a:p>
            <a:pPr marL="245110" indent="-106045">
              <a:lnSpc>
                <a:spcPct val="100000"/>
              </a:lnSpc>
              <a:buChar char="•"/>
              <a:tabLst>
                <a:tab pos="245745" algn="l"/>
              </a:tabLst>
            </a:pP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2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2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,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ll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2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mu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lt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ou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nds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245110" indent="-106045">
              <a:lnSpc>
                <a:spcPct val="100000"/>
              </a:lnSpc>
              <a:buChar char="•"/>
              <a:tabLst>
                <a:tab pos="245745" algn="l"/>
              </a:tabLst>
            </a:pP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245110" indent="-106045">
              <a:lnSpc>
                <a:spcPct val="100000"/>
              </a:lnSpc>
              <a:buChar char="•"/>
              <a:tabLst>
                <a:tab pos="245745" algn="l"/>
              </a:tabLst>
            </a:pPr>
            <a:r>
              <a:rPr sz="1000" spc="-12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us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245110" indent="-106045">
              <a:lnSpc>
                <a:spcPct val="100000"/>
              </a:lnSpc>
              <a:buChar char="•"/>
              <a:tabLst>
                <a:tab pos="245745" algn="l"/>
              </a:tabLst>
            </a:pP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sure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proofread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spell-check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email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before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sending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it.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Arial"/>
              <a:cs typeface="Arial"/>
            </a:endParaRPr>
          </a:p>
          <a:p>
            <a:pPr marL="12700" marR="215900">
              <a:lnSpc>
                <a:spcPct val="100000"/>
              </a:lnSpc>
            </a:pP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Neal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Murray,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former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Director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of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Career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Services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Center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at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University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of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California,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San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Diego,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sees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lot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of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email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from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job-seekers.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“You’d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amazed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at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number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emails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receive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that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have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spelling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errors,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grammatical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errors,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formatting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errors—emails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that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too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informal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tone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just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poorly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written,”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says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Murray.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Such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emails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can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send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message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that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are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unprofessional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or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unqualified.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Arial"/>
              <a:cs typeface="Arial"/>
            </a:endParaRPr>
          </a:p>
          <a:p>
            <a:pPr marL="12700" marR="59055">
              <a:lnSpc>
                <a:spcPct val="100000"/>
              </a:lnSpc>
            </a:pP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When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you’re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dealing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employers, there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no such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thing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as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an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inconsequential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communication.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emails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say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far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more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about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than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might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realize,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important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always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present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polished,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professional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image—even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if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just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emailing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phone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number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time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when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 you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can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contacted.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If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sloppy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careless,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seemingly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trivial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communication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will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stick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out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like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sore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thumb.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92100" y="7608314"/>
            <a:ext cx="7029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in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mi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19100" y="7913114"/>
            <a:ext cx="3027680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8110" marR="31750" indent="-106045">
              <a:lnSpc>
                <a:spcPct val="100000"/>
              </a:lnSpc>
              <a:spcBef>
                <a:spcPts val="100"/>
              </a:spcBef>
              <a:buChar char="•"/>
              <a:tabLst>
                <a:tab pos="118745" algn="l"/>
              </a:tabLst>
            </a:pP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Make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sure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spell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recipient’s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name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correctly.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2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uc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J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 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4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2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’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nd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,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:  </a:t>
            </a:r>
            <a:r>
              <a:rPr sz="1000" spc="60" dirty="0">
                <a:solidFill>
                  <a:srgbClr val="231F20"/>
                </a:solidFill>
                <a:latin typeface="Arial"/>
                <a:cs typeface="Arial"/>
              </a:rPr>
              <a:t>“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J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1000" spc="55" dirty="0">
                <a:solidFill>
                  <a:srgbClr val="231F20"/>
                </a:solidFill>
                <a:latin typeface="Arial"/>
                <a:cs typeface="Arial"/>
              </a:rPr>
              <a:t>”</a:t>
            </a:r>
            <a:endParaRPr sz="1000">
              <a:latin typeface="Arial"/>
              <a:cs typeface="Arial"/>
            </a:endParaRPr>
          </a:p>
          <a:p>
            <a:pPr marL="118110" indent="-106045">
              <a:lnSpc>
                <a:spcPct val="100000"/>
              </a:lnSpc>
              <a:buChar char="•"/>
              <a:tabLst>
                <a:tab pos="118745" algn="l"/>
              </a:tabLst>
            </a:pP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Stick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standard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font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like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Times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New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Roman,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12-point.</a:t>
            </a:r>
            <a:endParaRPr sz="1000">
              <a:latin typeface="Arial"/>
              <a:cs typeface="Arial"/>
            </a:endParaRPr>
          </a:p>
          <a:p>
            <a:pPr marL="118110" indent="-106045">
              <a:lnSpc>
                <a:spcPct val="100000"/>
              </a:lnSpc>
              <a:buChar char="•"/>
              <a:tabLst>
                <a:tab pos="118745" algn="l"/>
              </a:tabLst>
            </a:pPr>
            <a:r>
              <a:rPr sz="1000" spc="-95" dirty="0">
                <a:solidFill>
                  <a:srgbClr val="231F20"/>
                </a:solidFill>
                <a:latin typeface="Arial"/>
                <a:cs typeface="Arial"/>
              </a:rPr>
              <a:t>Keep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email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brief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businesslike.</a:t>
            </a:r>
            <a:endParaRPr sz="1000">
              <a:latin typeface="Arial"/>
              <a:cs typeface="Arial"/>
            </a:endParaRPr>
          </a:p>
          <a:p>
            <a:pPr marL="118110" indent="-106045">
              <a:lnSpc>
                <a:spcPct val="100000"/>
              </a:lnSpc>
              <a:buChar char="•"/>
              <a:tabLst>
                <a:tab pos="118745" algn="l"/>
              </a:tabLst>
            </a:pP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5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759200" y="7608314"/>
            <a:ext cx="326136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getting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dream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job,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rest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assured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that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an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email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full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errors 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will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result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being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overlooked. 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Use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these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email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guidelines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will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give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yourself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an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advantage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over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other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job-seekers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who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unaware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how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professionally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converse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gh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759200" y="8522714"/>
            <a:ext cx="320548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i="1" spc="-45" dirty="0">
                <a:solidFill>
                  <a:srgbClr val="231F20"/>
                </a:solidFill>
                <a:latin typeface="Arial"/>
                <a:cs typeface="Arial"/>
              </a:rPr>
              <a:t>Written</a:t>
            </a:r>
            <a:r>
              <a:rPr sz="10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60" dirty="0">
                <a:solidFill>
                  <a:srgbClr val="231F20"/>
                </a:solidFill>
                <a:latin typeface="Arial"/>
                <a:cs typeface="Arial"/>
              </a:rPr>
              <a:t>by</a:t>
            </a:r>
            <a:r>
              <a:rPr sz="10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55" dirty="0">
                <a:solidFill>
                  <a:srgbClr val="231F20"/>
                </a:solidFill>
                <a:latin typeface="Arial"/>
                <a:cs typeface="Arial"/>
              </a:rPr>
              <a:t>John</a:t>
            </a:r>
            <a:r>
              <a:rPr sz="10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45" dirty="0">
                <a:solidFill>
                  <a:srgbClr val="231F20"/>
                </a:solidFill>
                <a:latin typeface="Arial"/>
                <a:cs typeface="Arial"/>
              </a:rPr>
              <a:t>Martalo,</a:t>
            </a:r>
            <a:r>
              <a:rPr sz="10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65" dirty="0">
                <a:solidFill>
                  <a:srgbClr val="231F20"/>
                </a:solidFill>
                <a:latin typeface="Arial"/>
                <a:cs typeface="Arial"/>
              </a:rPr>
              <a:t>freelance</a:t>
            </a:r>
            <a:r>
              <a:rPr sz="10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35" dirty="0">
                <a:solidFill>
                  <a:srgbClr val="231F20"/>
                </a:solidFill>
                <a:latin typeface="Arial"/>
                <a:cs typeface="Arial"/>
              </a:rPr>
              <a:t>writer</a:t>
            </a:r>
            <a:r>
              <a:rPr sz="10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75" dirty="0">
                <a:solidFill>
                  <a:srgbClr val="231F20"/>
                </a:solidFill>
                <a:latin typeface="Arial"/>
                <a:cs typeface="Arial"/>
              </a:rPr>
              <a:t>based</a:t>
            </a:r>
            <a:r>
              <a:rPr sz="1000" i="1" spc="-30" dirty="0">
                <a:solidFill>
                  <a:srgbClr val="231F20"/>
                </a:solidFill>
                <a:latin typeface="Arial"/>
                <a:cs typeface="Arial"/>
              </a:rPr>
              <a:t> in </a:t>
            </a:r>
            <a:r>
              <a:rPr sz="1000" i="1" spc="-90" dirty="0">
                <a:solidFill>
                  <a:srgbClr val="231F20"/>
                </a:solidFill>
                <a:latin typeface="Arial"/>
                <a:cs typeface="Arial"/>
              </a:rPr>
              <a:t>San</a:t>
            </a:r>
            <a:r>
              <a:rPr sz="10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60" dirty="0">
                <a:solidFill>
                  <a:srgbClr val="231F20"/>
                </a:solidFill>
                <a:latin typeface="Arial"/>
                <a:cs typeface="Arial"/>
              </a:rPr>
              <a:t>Diego.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07340" y="7075169"/>
            <a:ext cx="6779259" cy="259079"/>
          </a:xfrm>
          <a:custGeom>
            <a:avLst/>
            <a:gdLst/>
            <a:ahLst/>
            <a:cxnLst/>
            <a:rect l="l" t="t" r="r" b="b"/>
            <a:pathLst>
              <a:path w="6779259" h="259079">
                <a:moveTo>
                  <a:pt x="6626859" y="0"/>
                </a:moveTo>
                <a:lnTo>
                  <a:pt x="152400" y="0"/>
                </a:lnTo>
                <a:lnTo>
                  <a:pt x="0" y="129539"/>
                </a:lnTo>
                <a:lnTo>
                  <a:pt x="152400" y="259079"/>
                </a:lnTo>
                <a:lnTo>
                  <a:pt x="6626859" y="259079"/>
                </a:lnTo>
                <a:lnTo>
                  <a:pt x="6779259" y="129539"/>
                </a:lnTo>
                <a:lnTo>
                  <a:pt x="6626859" y="0"/>
                </a:lnTo>
                <a:close/>
              </a:path>
            </a:pathLst>
          </a:custGeom>
          <a:solidFill>
            <a:srgbClr val="FDB9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92100" y="7061757"/>
            <a:ext cx="6525895" cy="572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3685" algn="ctr">
              <a:lnSpc>
                <a:spcPct val="100000"/>
              </a:lnSpc>
              <a:spcBef>
                <a:spcPts val="100"/>
              </a:spcBef>
            </a:pPr>
            <a:r>
              <a:rPr sz="1600" b="1" spc="-135" dirty="0">
                <a:solidFill>
                  <a:srgbClr val="231F20"/>
                </a:solidFill>
                <a:latin typeface="Arial"/>
                <a:cs typeface="Arial"/>
              </a:rPr>
              <a:t>TIPS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80"/>
              </a:spcBef>
              <a:tabLst>
                <a:tab pos="3479165" algn="l"/>
              </a:tabLst>
            </a:pP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addition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guidelines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stated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above,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here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few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tips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	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While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well-crafted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email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may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not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solely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responsible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98280" y="9470478"/>
            <a:ext cx="947419" cy="480059"/>
            <a:chOff x="3298280" y="9470478"/>
            <a:chExt cx="947419" cy="480059"/>
          </a:xfrm>
        </p:grpSpPr>
        <p:sp>
          <p:nvSpPr>
            <p:cNvPr id="3" name="object 3"/>
            <p:cNvSpPr/>
            <p:nvPr/>
          </p:nvSpPr>
          <p:spPr>
            <a:xfrm>
              <a:off x="3304630" y="9476828"/>
              <a:ext cx="934719" cy="467359"/>
            </a:xfrm>
            <a:custGeom>
              <a:avLst/>
              <a:gdLst/>
              <a:ahLst/>
              <a:cxnLst/>
              <a:rect l="l" t="t" r="r" b="b"/>
              <a:pathLst>
                <a:path w="934720" h="467359">
                  <a:moveTo>
                    <a:pt x="467271" y="0"/>
                  </a:moveTo>
                  <a:lnTo>
                    <a:pt x="0" y="467271"/>
                  </a:lnTo>
                  <a:lnTo>
                    <a:pt x="934542" y="467271"/>
                  </a:lnTo>
                  <a:lnTo>
                    <a:pt x="467271" y="0"/>
                  </a:lnTo>
                  <a:close/>
                </a:path>
              </a:pathLst>
            </a:custGeom>
            <a:solidFill>
              <a:srgbClr val="FDB9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04630" y="9476828"/>
              <a:ext cx="934719" cy="467359"/>
            </a:xfrm>
            <a:custGeom>
              <a:avLst/>
              <a:gdLst/>
              <a:ahLst/>
              <a:cxnLst/>
              <a:rect l="l" t="t" r="r" b="b"/>
              <a:pathLst>
                <a:path w="934720" h="467359">
                  <a:moveTo>
                    <a:pt x="934542" y="467271"/>
                  </a:moveTo>
                  <a:lnTo>
                    <a:pt x="467271" y="0"/>
                  </a:lnTo>
                  <a:lnTo>
                    <a:pt x="0" y="467271"/>
                  </a:lnTo>
                </a:path>
              </a:pathLst>
            </a:custGeom>
            <a:ln w="126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664205" y="9591927"/>
            <a:ext cx="2095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15" dirty="0">
                <a:solidFill>
                  <a:srgbClr val="231F20"/>
                </a:solidFill>
                <a:latin typeface="Calibri"/>
                <a:cs typeface="Calibri"/>
              </a:rPr>
              <a:t>28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4826" y="9657866"/>
            <a:ext cx="10287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Career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Planning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Guide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7200" y="304800"/>
            <a:ext cx="4470400" cy="590550"/>
          </a:xfrm>
          <a:custGeom>
            <a:avLst/>
            <a:gdLst/>
            <a:ahLst/>
            <a:cxnLst/>
            <a:rect l="l" t="t" r="r" b="b"/>
            <a:pathLst>
              <a:path w="4470400" h="590550">
                <a:moveTo>
                  <a:pt x="4305300" y="0"/>
                </a:moveTo>
                <a:lnTo>
                  <a:pt x="0" y="0"/>
                </a:lnTo>
                <a:lnTo>
                  <a:pt x="0" y="425450"/>
                </a:lnTo>
                <a:lnTo>
                  <a:pt x="165100" y="590550"/>
                </a:lnTo>
                <a:lnTo>
                  <a:pt x="4305300" y="590550"/>
                </a:lnTo>
                <a:lnTo>
                  <a:pt x="4470400" y="425450"/>
                </a:lnTo>
                <a:lnTo>
                  <a:pt x="4470400" y="165100"/>
                </a:lnTo>
                <a:lnTo>
                  <a:pt x="4305300" y="0"/>
                </a:lnTo>
                <a:close/>
              </a:path>
            </a:pathLst>
          </a:custGeom>
          <a:solidFill>
            <a:srgbClr val="FDB9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379886" y="361034"/>
            <a:ext cx="26123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470" dirty="0"/>
              <a:t>Interviewing</a:t>
            </a:r>
            <a:endParaRPr sz="2800"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2965" y="1156308"/>
            <a:ext cx="239959" cy="23311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9031" y="1156308"/>
            <a:ext cx="239959" cy="23311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0017" y="1156301"/>
            <a:ext cx="239959" cy="23311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0993" y="1156304"/>
            <a:ext cx="239959" cy="23311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1988" y="1156306"/>
            <a:ext cx="239959" cy="23311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67206" y="1156308"/>
            <a:ext cx="239959" cy="23311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03272" y="1156308"/>
            <a:ext cx="239959" cy="233115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94257" y="1156301"/>
            <a:ext cx="239959" cy="233115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85234" y="1156304"/>
            <a:ext cx="239959" cy="233115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76229" y="1156306"/>
            <a:ext cx="239959" cy="233115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457200" y="1986863"/>
            <a:ext cx="2159000" cy="7514590"/>
          </a:xfrm>
          <a:custGeom>
            <a:avLst/>
            <a:gdLst/>
            <a:ahLst/>
            <a:cxnLst/>
            <a:rect l="l" t="t" r="r" b="b"/>
            <a:pathLst>
              <a:path w="2159000" h="7514590">
                <a:moveTo>
                  <a:pt x="1993900" y="0"/>
                </a:moveTo>
                <a:lnTo>
                  <a:pt x="0" y="0"/>
                </a:lnTo>
                <a:lnTo>
                  <a:pt x="0" y="7348905"/>
                </a:lnTo>
                <a:lnTo>
                  <a:pt x="165100" y="7514005"/>
                </a:lnTo>
                <a:lnTo>
                  <a:pt x="1993900" y="7514005"/>
                </a:lnTo>
                <a:lnTo>
                  <a:pt x="2159000" y="7348905"/>
                </a:lnTo>
                <a:lnTo>
                  <a:pt x="2159000" y="165100"/>
                </a:lnTo>
                <a:lnTo>
                  <a:pt x="1993900" y="0"/>
                </a:lnTo>
                <a:close/>
              </a:path>
            </a:pathLst>
          </a:custGeom>
          <a:solidFill>
            <a:srgbClr val="FFD9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63602" y="2031158"/>
            <a:ext cx="12446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10" dirty="0">
                <a:solidFill>
                  <a:srgbClr val="231F20"/>
                </a:solidFill>
                <a:latin typeface="Arial"/>
                <a:cs typeface="Arial"/>
              </a:rPr>
              <a:t>TEN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200" dirty="0">
                <a:solidFill>
                  <a:srgbClr val="231F20"/>
                </a:solidFill>
                <a:latin typeface="Arial"/>
                <a:cs typeface="Arial"/>
              </a:rPr>
              <a:t>RULES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22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91086" y="2274998"/>
            <a:ext cx="127889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60" dirty="0">
                <a:solidFill>
                  <a:srgbClr val="231F20"/>
                </a:solidFill>
                <a:latin typeface="Arial"/>
                <a:cs typeface="Arial"/>
              </a:rPr>
              <a:t>INTERVIEWING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58800" y="2528998"/>
            <a:ext cx="1943100" cy="7213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270510">
              <a:lnSpc>
                <a:spcPct val="101899"/>
              </a:lnSpc>
              <a:spcBef>
                <a:spcPts val="80"/>
              </a:spcBef>
            </a:pP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s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pp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ng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3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,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e 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9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,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9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,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9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sz="900">
              <a:latin typeface="Arial"/>
              <a:cs typeface="Arial"/>
            </a:endParaRPr>
          </a:p>
          <a:p>
            <a:pPr marL="12700" marR="5080">
              <a:lnSpc>
                <a:spcPct val="101899"/>
              </a:lnSpc>
            </a:pP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j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9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go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ng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j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3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w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t 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ng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li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9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3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ng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on 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opening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night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without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rehearsing.</a:t>
            </a:r>
            <a:endParaRPr sz="9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58800" y="3379897"/>
            <a:ext cx="1873885" cy="3022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80"/>
              </a:spcBef>
            </a:pPr>
            <a:r>
              <a:rPr sz="900" spc="-15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4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oc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,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900" spc="-9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p  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mi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:</a:t>
            </a:r>
            <a:endParaRPr sz="9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58800" y="3811697"/>
            <a:ext cx="1939925" cy="7213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80"/>
              </a:spcBef>
            </a:pPr>
            <a:r>
              <a:rPr sz="900" b="1" spc="-90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900" b="1" spc="45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14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ee</a:t>
            </a:r>
            <a:r>
              <a:rPr sz="900" b="1" spc="-10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95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900" b="1" spc="-90" dirty="0">
                <a:solidFill>
                  <a:srgbClr val="231F20"/>
                </a:solidFill>
                <a:latin typeface="Arial"/>
                <a:cs typeface="Arial"/>
              </a:rPr>
              <a:t>ou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b="1" spc="-8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b="1" spc="-8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b="1" spc="-9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b="1" spc="-10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90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b="1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b="1" spc="-5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b="1" spc="-9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b="1" spc="-10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90" dirty="0">
                <a:solidFill>
                  <a:srgbClr val="231F20"/>
                </a:solidFill>
                <a:latin typeface="Arial"/>
                <a:cs typeface="Arial"/>
              </a:rPr>
              <a:t>co</a:t>
            </a:r>
            <a:r>
              <a:rPr sz="900" b="1" spc="-8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b="1" spc="-9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b="1" spc="-9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b="1" spc="-6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b="1" spc="45" dirty="0">
                <a:solidFill>
                  <a:srgbClr val="231F20"/>
                </a:solidFill>
                <a:latin typeface="Arial"/>
                <a:cs typeface="Arial"/>
              </a:rPr>
              <a:t>.  </a:t>
            </a: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900" spc="-8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2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il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,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li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t 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2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3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9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r 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q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. </a:t>
            </a:r>
            <a:r>
              <a:rPr sz="900" spc="-14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900" spc="2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9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how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g  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q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58800" y="4662597"/>
            <a:ext cx="1923414" cy="1140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2</a:t>
            </a:r>
            <a:r>
              <a:rPr sz="900" b="1" spc="45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b="1" spc="-8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b="1" spc="-9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900" b="1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900" b="1" spc="-90" dirty="0">
                <a:solidFill>
                  <a:srgbClr val="231F20"/>
                </a:solidFill>
                <a:latin typeface="Arial"/>
                <a:cs typeface="Arial"/>
              </a:rPr>
              <a:t>ud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90" dirty="0">
                <a:solidFill>
                  <a:srgbClr val="231F20"/>
                </a:solidFill>
                <a:latin typeface="Arial"/>
                <a:cs typeface="Arial"/>
              </a:rPr>
              <a:t>co</a:t>
            </a:r>
            <a:r>
              <a:rPr sz="900" b="1" spc="-8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b="1" spc="-9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900" b="1" spc="-3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et</a:t>
            </a:r>
            <a:r>
              <a:rPr sz="900" b="1" spc="-6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b="1" spc="45" dirty="0">
                <a:solidFill>
                  <a:srgbClr val="231F20"/>
                </a:solidFill>
                <a:latin typeface="Arial"/>
                <a:cs typeface="Arial"/>
              </a:rPr>
              <a:t>,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90" dirty="0">
                <a:solidFill>
                  <a:srgbClr val="231F20"/>
                </a:solidFill>
                <a:latin typeface="Arial"/>
                <a:cs typeface="Arial"/>
              </a:rPr>
              <a:t>qu</a:t>
            </a:r>
            <a:r>
              <a:rPr sz="900" b="1" spc="-5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b="1" spc="-8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900" b="1" spc="-3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b="1" spc="-5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b="1" spc="-95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900" b="1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9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b="1" spc="45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4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900" spc="-9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2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 marR="248920">
              <a:lnSpc>
                <a:spcPct val="101899"/>
              </a:lnSpc>
            </a:pP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Unfortunately,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generalities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often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fail </a:t>
            </a:r>
            <a:r>
              <a:rPr sz="900" spc="-2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4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2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900" spc="-9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endParaRPr sz="900">
              <a:latin typeface="Arial"/>
              <a:cs typeface="Arial"/>
            </a:endParaRPr>
          </a:p>
          <a:p>
            <a:pPr marL="12700" marR="5080">
              <a:lnSpc>
                <a:spcPct val="101899"/>
              </a:lnSpc>
            </a:pP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applicant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has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assets.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Include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measurable </a:t>
            </a:r>
            <a:r>
              <a:rPr sz="900" spc="-2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900" spc="-9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900" spc="-8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2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t 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900" spc="-9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cc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sh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2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n 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hs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58800" y="5932597"/>
            <a:ext cx="1875789" cy="16992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204470">
              <a:lnSpc>
                <a:spcPct val="101899"/>
              </a:lnSpc>
              <a:spcBef>
                <a:spcPts val="80"/>
              </a:spcBef>
            </a:pP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r>
              <a:rPr sz="900" b="1" spc="45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1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b="1" spc="-9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b="1" spc="-5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95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900" b="1" spc="-90" dirty="0">
                <a:solidFill>
                  <a:srgbClr val="231F20"/>
                </a:solidFill>
                <a:latin typeface="Arial"/>
                <a:cs typeface="Arial"/>
              </a:rPr>
              <a:t>ou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95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b="1" spc="-105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7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b="1" spc="-30" dirty="0">
                <a:solidFill>
                  <a:srgbClr val="231F20"/>
                </a:solidFill>
                <a:latin typeface="Arial"/>
                <a:cs typeface="Arial"/>
              </a:rPr>
              <a:t>tr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b="1" spc="-9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b="1" spc="-8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900" b="1" spc="-3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b="1" spc="-8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900" b="1" spc="-10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3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b="1" spc="-9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900" b="1" spc="-3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e  times.</a:t>
            </a:r>
            <a:endParaRPr sz="900">
              <a:latin typeface="Arial"/>
              <a:cs typeface="Arial"/>
            </a:endParaRPr>
          </a:p>
          <a:p>
            <a:pPr marL="12700" marR="85090">
              <a:lnSpc>
                <a:spcPct val="101899"/>
              </a:lnSpc>
            </a:pP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3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’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ss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900" spc="-9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4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2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d 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tl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4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cu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900" spc="-9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hs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 marR="300355">
              <a:lnSpc>
                <a:spcPct val="101899"/>
              </a:lnSpc>
            </a:pPr>
            <a:r>
              <a:rPr sz="900" spc="-12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x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how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900" spc="-9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e  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’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4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3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’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endParaRPr sz="900">
              <a:latin typeface="Arial"/>
              <a:cs typeface="Arial"/>
            </a:endParaRPr>
          </a:p>
          <a:p>
            <a:pPr marL="12700" marR="5080">
              <a:lnSpc>
                <a:spcPct val="101899"/>
              </a:lnSpc>
            </a:pP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how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9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fi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e 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po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. 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900" spc="-90" dirty="0">
                <a:solidFill>
                  <a:srgbClr val="231F20"/>
                </a:solidFill>
                <a:latin typeface="Arial"/>
                <a:cs typeface="Arial"/>
              </a:rPr>
              <a:t>ea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r 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th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th</a:t>
            </a: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th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il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ed 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and—if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supported 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quantifiable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cc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sh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2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—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il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mo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li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y  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ie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58800" y="7761397"/>
            <a:ext cx="1943100" cy="8610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80"/>
              </a:spcBef>
            </a:pPr>
            <a:r>
              <a:rPr sz="900" b="1" spc="-50" dirty="0">
                <a:solidFill>
                  <a:srgbClr val="231F20"/>
                </a:solidFill>
                <a:latin typeface="Arial"/>
                <a:cs typeface="Arial"/>
              </a:rPr>
              <a:t>4</a:t>
            </a:r>
            <a:r>
              <a:rPr sz="900" b="1" spc="45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9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8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900" b="1" spc="-3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b="1" spc="-9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b="1" spc="-3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b="1" spc="-90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9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90" dirty="0">
                <a:solidFill>
                  <a:srgbClr val="231F20"/>
                </a:solidFill>
                <a:latin typeface="Arial"/>
                <a:cs typeface="Arial"/>
              </a:rPr>
              <a:t>mo</a:t>
            </a:r>
            <a:r>
              <a:rPr sz="900" b="1" spc="-3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90" dirty="0">
                <a:solidFill>
                  <a:srgbClr val="231F20"/>
                </a:solidFill>
                <a:latin typeface="Arial"/>
                <a:cs typeface="Arial"/>
              </a:rPr>
              <a:t>succ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b="1" spc="-8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b="1" spc="-10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7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b="1" spc="-9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b="1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b="1" spc="-10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b="1" spc="45" dirty="0">
                <a:solidFill>
                  <a:srgbClr val="231F20"/>
                </a:solidFill>
                <a:latin typeface="Arial"/>
                <a:cs typeface="Arial"/>
              </a:rPr>
              <a:t>. 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preparing 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for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interviews, 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make 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list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your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skills 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900" spc="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key</a:t>
            </a:r>
            <a:r>
              <a:rPr sz="900" spc="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assets. 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Then</a:t>
            </a:r>
            <a:r>
              <a:rPr sz="900" spc="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reflect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900" spc="-9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j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3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o 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2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il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s 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successfully.</a:t>
            </a:r>
            <a:endParaRPr sz="9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58800" y="8751997"/>
            <a:ext cx="1856105" cy="581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5.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80" dirty="0">
                <a:solidFill>
                  <a:srgbClr val="231F20"/>
                </a:solidFill>
                <a:latin typeface="Arial"/>
                <a:cs typeface="Arial"/>
              </a:rPr>
              <a:t>Pu</a:t>
            </a:r>
            <a:r>
              <a:rPr sz="900" b="1" spc="-5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95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900" b="1" spc="-90" dirty="0">
                <a:solidFill>
                  <a:srgbClr val="231F20"/>
                </a:solidFill>
                <a:latin typeface="Arial"/>
                <a:cs typeface="Arial"/>
              </a:rPr>
              <a:t>ou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b="1" spc="-9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b="1" spc="-5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900" b="1" spc="-5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9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b="1" spc="-10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3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b="1" spc="-9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900" b="1" spc="-5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b="1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b="1" spc="-5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b="1" spc="-10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900" b="1" spc="45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 marR="5080">
              <a:lnSpc>
                <a:spcPct val="101899"/>
              </a:lnSpc>
            </a:pP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900" spc="2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900" spc="-9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e  </a:t>
            </a: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ploy</a:t>
            </a: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si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ploy</a:t>
            </a: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2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’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e  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900" spc="2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4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. </a:t>
            </a:r>
            <a:r>
              <a:rPr sz="900" spc="-13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x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,</a:t>
            </a:r>
            <a:endParaRPr sz="9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902992" y="1073792"/>
            <a:ext cx="5264150" cy="10426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78585" indent="683895">
              <a:lnSpc>
                <a:spcPct val="100000"/>
              </a:lnSpc>
              <a:spcBef>
                <a:spcPts val="100"/>
              </a:spcBef>
            </a:pPr>
            <a:r>
              <a:rPr sz="2400" b="1" spc="530" dirty="0">
                <a:solidFill>
                  <a:srgbClr val="231F20"/>
                </a:solidFill>
                <a:latin typeface="Calibri"/>
                <a:cs typeface="Calibri"/>
              </a:rPr>
              <a:t>What </a:t>
            </a:r>
            <a:r>
              <a:rPr sz="2400" b="1" spc="380" dirty="0">
                <a:solidFill>
                  <a:srgbClr val="231F20"/>
                </a:solidFill>
                <a:latin typeface="Calibri"/>
                <a:cs typeface="Calibri"/>
              </a:rPr>
              <a:t>Happens </a:t>
            </a:r>
            <a:r>
              <a:rPr sz="2400" b="1" spc="3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spc="520" dirty="0">
                <a:solidFill>
                  <a:srgbClr val="231F20"/>
                </a:solidFill>
                <a:latin typeface="Calibri"/>
                <a:cs typeface="Calibri"/>
              </a:rPr>
              <a:t>During</a:t>
            </a:r>
            <a:r>
              <a:rPr sz="2400" b="1" spc="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spc="455" dirty="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sz="2400" b="1" spc="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spc="395" dirty="0">
                <a:solidFill>
                  <a:srgbClr val="231F20"/>
                </a:solidFill>
                <a:latin typeface="Calibri"/>
                <a:cs typeface="Calibri"/>
              </a:rPr>
              <a:t>Interview?</a:t>
            </a:r>
            <a:endParaRPr sz="2400">
              <a:latin typeface="Calibri"/>
              <a:cs typeface="Calibri"/>
            </a:endParaRPr>
          </a:p>
          <a:p>
            <a:pPr marL="865505">
              <a:lnSpc>
                <a:spcPct val="100000"/>
              </a:lnSpc>
              <a:spcBef>
                <a:spcPts val="1045"/>
              </a:spcBef>
            </a:pP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interviewing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process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can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scary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if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don’t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know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what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expect.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All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interviews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755900" y="2078047"/>
            <a:ext cx="4443095" cy="186690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346075">
              <a:lnSpc>
                <a:spcPts val="1100"/>
              </a:lnSpc>
              <a:spcBef>
                <a:spcPts val="220"/>
              </a:spcBef>
            </a:pP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fit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general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pattern.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While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each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interview 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will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differ,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all 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will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share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three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common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characteristics: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beginning,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middle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conclusion.</a:t>
            </a:r>
            <a:endParaRPr sz="1000">
              <a:latin typeface="Arial"/>
              <a:cs typeface="Arial"/>
            </a:endParaRPr>
          </a:p>
          <a:p>
            <a:pPr marL="12700" marR="278765">
              <a:lnSpc>
                <a:spcPts val="1100"/>
              </a:lnSpc>
              <a:spcBef>
                <a:spcPts val="600"/>
              </a:spcBef>
            </a:pP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typical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interview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will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last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30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minutes,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although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some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may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longer.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typical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ws:</a:t>
            </a:r>
            <a:endParaRPr sz="1000">
              <a:latin typeface="Arial"/>
              <a:cs typeface="Arial"/>
            </a:endParaRPr>
          </a:p>
          <a:p>
            <a:pPr marL="270510" indent="-106045">
              <a:lnSpc>
                <a:spcPts val="1030"/>
              </a:lnSpc>
              <a:buChar char="•"/>
              <a:tabLst>
                <a:tab pos="271145" algn="l"/>
              </a:tabLst>
            </a:pPr>
            <a:r>
              <a:rPr sz="1000" spc="-15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35" dirty="0">
                <a:solidFill>
                  <a:srgbClr val="231F20"/>
                </a:solidFill>
                <a:latin typeface="Arial"/>
                <a:cs typeface="Arial"/>
              </a:rPr>
              <a:t>—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ma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2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endParaRPr sz="1000">
              <a:latin typeface="Arial"/>
              <a:cs typeface="Arial"/>
            </a:endParaRPr>
          </a:p>
          <a:p>
            <a:pPr marL="270510" marR="5080" indent="-106045">
              <a:lnSpc>
                <a:spcPts val="1100"/>
              </a:lnSpc>
              <a:spcBef>
                <a:spcPts val="70"/>
              </a:spcBef>
              <a:buChar char="•"/>
              <a:tabLst>
                <a:tab pos="271145" algn="l"/>
              </a:tabLst>
            </a:pP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Fifteen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minutes—a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mutual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discussion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of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background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credentials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as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they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mp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endParaRPr sz="1000">
              <a:latin typeface="Arial"/>
              <a:cs typeface="Arial"/>
            </a:endParaRPr>
          </a:p>
          <a:p>
            <a:pPr marL="270510" indent="-106045">
              <a:lnSpc>
                <a:spcPts val="1030"/>
              </a:lnSpc>
              <a:buChar char="•"/>
              <a:tabLst>
                <a:tab pos="271145" algn="l"/>
              </a:tabLst>
            </a:pPr>
            <a:r>
              <a:rPr sz="1000" spc="-15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35" dirty="0">
                <a:solidFill>
                  <a:srgbClr val="231F20"/>
                </a:solidFill>
                <a:latin typeface="Arial"/>
                <a:cs typeface="Arial"/>
              </a:rPr>
              <a:t>—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q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endParaRPr sz="1000">
              <a:latin typeface="Arial"/>
              <a:cs typeface="Arial"/>
            </a:endParaRPr>
          </a:p>
          <a:p>
            <a:pPr marL="270510" indent="-106045">
              <a:lnSpc>
                <a:spcPts val="1150"/>
              </a:lnSpc>
              <a:buChar char="•"/>
              <a:tabLst>
                <a:tab pos="271145" algn="l"/>
              </a:tabLst>
            </a:pPr>
            <a:r>
              <a:rPr sz="1000" spc="-15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50" dirty="0">
                <a:solidFill>
                  <a:srgbClr val="231F20"/>
                </a:solidFill>
                <a:latin typeface="Arial"/>
                <a:cs typeface="Arial"/>
              </a:rPr>
              <a:t>—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us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4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endParaRPr sz="1000">
              <a:latin typeface="Arial"/>
              <a:cs typeface="Arial"/>
            </a:endParaRPr>
          </a:p>
          <a:p>
            <a:pPr marL="12700" marR="205104">
              <a:lnSpc>
                <a:spcPts val="1100"/>
              </a:lnSpc>
              <a:spcBef>
                <a:spcPts val="620"/>
              </a:spcBef>
            </a:pP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can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see,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there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not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lot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of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time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state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case.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employer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may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try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most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of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talking.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When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respond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questions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ask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own,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 </a:t>
            </a:r>
            <a:r>
              <a:rPr sz="1000" spc="-2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statements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should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concise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organized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without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being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too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brief.</a:t>
            </a:r>
            <a:endParaRPr sz="10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768600" y="4099887"/>
            <a:ext cx="4470400" cy="259079"/>
          </a:xfrm>
          <a:custGeom>
            <a:avLst/>
            <a:gdLst/>
            <a:ahLst/>
            <a:cxnLst/>
            <a:rect l="l" t="t" r="r" b="b"/>
            <a:pathLst>
              <a:path w="4470400" h="259079">
                <a:moveTo>
                  <a:pt x="4318000" y="0"/>
                </a:moveTo>
                <a:lnTo>
                  <a:pt x="152400" y="0"/>
                </a:lnTo>
                <a:lnTo>
                  <a:pt x="0" y="129539"/>
                </a:lnTo>
                <a:lnTo>
                  <a:pt x="152400" y="259079"/>
                </a:lnTo>
                <a:lnTo>
                  <a:pt x="4318000" y="259079"/>
                </a:lnTo>
                <a:lnTo>
                  <a:pt x="4470400" y="129539"/>
                </a:lnTo>
                <a:lnTo>
                  <a:pt x="4318000" y="0"/>
                </a:lnTo>
                <a:close/>
              </a:path>
            </a:pathLst>
          </a:custGeom>
          <a:solidFill>
            <a:srgbClr val="FDB9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755900" y="3999991"/>
            <a:ext cx="4459605" cy="147701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7145" algn="ctr">
              <a:lnSpc>
                <a:spcPct val="100000"/>
              </a:lnSpc>
              <a:spcBef>
                <a:spcPts val="780"/>
              </a:spcBef>
            </a:pPr>
            <a:r>
              <a:rPr sz="1600" b="1" spc="-1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600" b="1" spc="-12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600" b="1" spc="-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24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600" b="1" spc="-3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600" b="1" spc="-27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600" b="1" spc="-30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600" b="1" spc="-22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600" b="1" spc="-19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600" b="1" spc="-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290" dirty="0">
                <a:solidFill>
                  <a:srgbClr val="231F20"/>
                </a:solidFill>
                <a:latin typeface="Arial"/>
                <a:cs typeface="Arial"/>
              </a:rPr>
              <a:t>BEFOR</a:t>
            </a:r>
            <a:r>
              <a:rPr sz="1600" b="1" spc="-229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600" b="1" spc="-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260" dirty="0">
                <a:solidFill>
                  <a:srgbClr val="231F20"/>
                </a:solidFill>
                <a:latin typeface="Arial"/>
                <a:cs typeface="Arial"/>
              </a:rPr>
              <a:t>YO</a:t>
            </a:r>
            <a:r>
              <a:rPr sz="1600" b="1" spc="-210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600" b="1" spc="-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270" dirty="0">
                <a:solidFill>
                  <a:srgbClr val="231F20"/>
                </a:solidFill>
                <a:latin typeface="Arial"/>
                <a:cs typeface="Arial"/>
              </a:rPr>
              <a:t>EVE</a:t>
            </a:r>
            <a:r>
              <a:rPr sz="1600" b="1" spc="-24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600" b="1" spc="-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26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600" b="1" spc="-37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600" b="1" spc="-18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600" b="1" spc="-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265" dirty="0">
                <a:solidFill>
                  <a:srgbClr val="231F20"/>
                </a:solidFill>
                <a:latin typeface="Arial"/>
                <a:cs typeface="Arial"/>
              </a:rPr>
              <a:t>HELLO</a:t>
            </a:r>
            <a:endParaRPr sz="1600">
              <a:latin typeface="Arial"/>
              <a:cs typeface="Arial"/>
            </a:endParaRPr>
          </a:p>
          <a:p>
            <a:pPr marL="12700" marR="89535">
              <a:lnSpc>
                <a:spcPts val="1100"/>
              </a:lnSpc>
              <a:spcBef>
                <a:spcPts val="545"/>
              </a:spcBef>
            </a:pP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typical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interview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starts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before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even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get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into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inner sanctum.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recruiter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begins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evaluate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minute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identified.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95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expected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shake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recruiter’s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hand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upon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being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introduced.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Don’t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afraid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extend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hand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first.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This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shows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assertiveness.</a:t>
            </a:r>
            <a:endParaRPr sz="1000">
              <a:latin typeface="Arial"/>
              <a:cs typeface="Arial"/>
            </a:endParaRPr>
          </a:p>
          <a:p>
            <a:pPr marL="12700" marR="5080" algn="just">
              <a:lnSpc>
                <a:spcPts val="1100"/>
              </a:lnSpc>
              <a:spcBef>
                <a:spcPts val="600"/>
              </a:spcBef>
            </a:pP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It’s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good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idea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arrive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at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least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15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minutes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early. </a:t>
            </a:r>
            <a:r>
              <a:rPr sz="1000" spc="-95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can use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time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relax.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It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gets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easier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later.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It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may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mean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counting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ten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slowly or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wiping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hands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on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handkerchief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keep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them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dry.</a:t>
            </a:r>
            <a:endParaRPr sz="10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768600" y="5631507"/>
            <a:ext cx="4470400" cy="259079"/>
          </a:xfrm>
          <a:custGeom>
            <a:avLst/>
            <a:gdLst/>
            <a:ahLst/>
            <a:cxnLst/>
            <a:rect l="l" t="t" r="r" b="b"/>
            <a:pathLst>
              <a:path w="4470400" h="259079">
                <a:moveTo>
                  <a:pt x="4318000" y="0"/>
                </a:moveTo>
                <a:lnTo>
                  <a:pt x="152400" y="0"/>
                </a:lnTo>
                <a:lnTo>
                  <a:pt x="0" y="129539"/>
                </a:lnTo>
                <a:lnTo>
                  <a:pt x="152400" y="259079"/>
                </a:lnTo>
                <a:lnTo>
                  <a:pt x="4318000" y="259079"/>
                </a:lnTo>
                <a:lnTo>
                  <a:pt x="4470400" y="129539"/>
                </a:lnTo>
                <a:lnTo>
                  <a:pt x="4318000" y="0"/>
                </a:lnTo>
                <a:close/>
              </a:path>
            </a:pathLst>
          </a:custGeom>
          <a:solidFill>
            <a:srgbClr val="FDB9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755900" y="5531610"/>
            <a:ext cx="4489450" cy="133731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80"/>
              </a:spcBef>
            </a:pPr>
            <a:r>
              <a:rPr sz="1600" b="1" spc="-180" dirty="0">
                <a:solidFill>
                  <a:srgbClr val="231F20"/>
                </a:solidFill>
                <a:latin typeface="Arial"/>
                <a:cs typeface="Arial"/>
              </a:rPr>
              <a:t>SMALL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27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600" b="1" spc="-240" dirty="0">
                <a:solidFill>
                  <a:srgbClr val="231F20"/>
                </a:solidFill>
                <a:latin typeface="Arial"/>
                <a:cs typeface="Arial"/>
              </a:rPr>
              <a:t>ALK</a:t>
            </a:r>
            <a:endParaRPr sz="1600">
              <a:latin typeface="Arial"/>
              <a:cs typeface="Arial"/>
            </a:endParaRPr>
          </a:p>
          <a:p>
            <a:pPr marL="12700" marR="150495">
              <a:lnSpc>
                <a:spcPts val="1100"/>
              </a:lnSpc>
              <a:spcBef>
                <a:spcPts val="545"/>
              </a:spcBef>
            </a:pP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Many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recruiters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will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begin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interview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some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small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talk.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Topics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may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range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from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weather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sports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will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rarely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focus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anything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that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brings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out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skills.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080"/>
              </a:lnSpc>
            </a:pP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,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ill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ts val="1100"/>
              </a:lnSpc>
              <a:spcBef>
                <a:spcPts val="620"/>
              </a:spcBef>
            </a:pP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Recruiters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trained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to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evaluate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candidates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many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different points.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They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may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be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judging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how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well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communicate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an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informal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basis.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This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means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must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more </a:t>
            </a:r>
            <a:r>
              <a:rPr sz="1000" spc="-2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than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smile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nod.</a:t>
            </a:r>
            <a:endParaRPr sz="10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768600" y="7023427"/>
            <a:ext cx="4470400" cy="259079"/>
          </a:xfrm>
          <a:custGeom>
            <a:avLst/>
            <a:gdLst/>
            <a:ahLst/>
            <a:cxnLst/>
            <a:rect l="l" t="t" r="r" b="b"/>
            <a:pathLst>
              <a:path w="4470400" h="259079">
                <a:moveTo>
                  <a:pt x="4318000" y="0"/>
                </a:moveTo>
                <a:lnTo>
                  <a:pt x="152400" y="0"/>
                </a:lnTo>
                <a:lnTo>
                  <a:pt x="0" y="129539"/>
                </a:lnTo>
                <a:lnTo>
                  <a:pt x="152400" y="259079"/>
                </a:lnTo>
                <a:lnTo>
                  <a:pt x="4318000" y="259079"/>
                </a:lnTo>
                <a:lnTo>
                  <a:pt x="4470400" y="129539"/>
                </a:lnTo>
                <a:lnTo>
                  <a:pt x="4318000" y="0"/>
                </a:lnTo>
                <a:close/>
              </a:path>
            </a:pathLst>
          </a:custGeom>
          <a:solidFill>
            <a:srgbClr val="FDB9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2755900" y="6923530"/>
            <a:ext cx="4489450" cy="253111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80"/>
              </a:spcBef>
            </a:pPr>
            <a:r>
              <a:rPr sz="1600" b="1" spc="-21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90" dirty="0">
                <a:solidFill>
                  <a:srgbClr val="231F20"/>
                </a:solidFill>
                <a:latin typeface="Arial"/>
                <a:cs typeface="Arial"/>
              </a:rPr>
              <a:t>RECRUITER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210" dirty="0">
                <a:solidFill>
                  <a:srgbClr val="231F20"/>
                </a:solidFill>
                <a:latin typeface="Arial"/>
                <a:cs typeface="Arial"/>
              </a:rPr>
              <a:t>HAS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21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215" dirty="0">
                <a:solidFill>
                  <a:srgbClr val="231F20"/>
                </a:solidFill>
                <a:latin typeface="Arial"/>
                <a:cs typeface="Arial"/>
              </a:rPr>
              <a:t>FLOOR</a:t>
            </a:r>
            <a:endParaRPr sz="1600">
              <a:latin typeface="Arial"/>
              <a:cs typeface="Arial"/>
            </a:endParaRPr>
          </a:p>
          <a:p>
            <a:pPr marL="12700" marR="76835" algn="just">
              <a:lnSpc>
                <a:spcPts val="1100"/>
              </a:lnSpc>
              <a:spcBef>
                <a:spcPts val="545"/>
              </a:spcBef>
            </a:pP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main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part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interview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starts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 when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recruiter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begins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discussing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organization.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If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recruiter </a:t>
            </a:r>
            <a:r>
              <a:rPr sz="1000" spc="-95" dirty="0">
                <a:solidFill>
                  <a:srgbClr val="231F20"/>
                </a:solidFill>
                <a:latin typeface="Arial"/>
                <a:cs typeface="Arial"/>
              </a:rPr>
              <a:t>uses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vague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generalities about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position 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want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more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specific information, </a:t>
            </a:r>
            <a:r>
              <a:rPr sz="1000" spc="-2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ask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questions.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sure you 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have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clear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understanding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job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company.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ts val="1100"/>
              </a:lnSpc>
              <a:spcBef>
                <a:spcPts val="600"/>
              </a:spcBef>
            </a:pP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interview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turns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talk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about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qualifications,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prepared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deal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aspects </a:t>
            </a:r>
            <a:r>
              <a:rPr sz="1000" spc="-2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background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that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could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construed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as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negative,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i.e.,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low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grade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point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average,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participation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outside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activities,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related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work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experience.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up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convince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recruiter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that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although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these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points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appear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negative,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positive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attributes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can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found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them.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low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40" dirty="0">
                <a:solidFill>
                  <a:srgbClr val="231F20"/>
                </a:solidFill>
                <a:latin typeface="Arial"/>
                <a:cs typeface="Arial"/>
              </a:rPr>
              <a:t>GPA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could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stem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from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having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fully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support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yourself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through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college;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might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have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related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work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experience,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but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plenty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experience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that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shows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to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loyal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valued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employee.</a:t>
            </a:r>
            <a:endParaRPr sz="1000">
              <a:latin typeface="Arial"/>
              <a:cs typeface="Arial"/>
            </a:endParaRPr>
          </a:p>
          <a:p>
            <a:pPr marL="12700" marR="173990">
              <a:lnSpc>
                <a:spcPts val="1100"/>
              </a:lnSpc>
              <a:spcBef>
                <a:spcPts val="600"/>
              </a:spcBef>
            </a:pP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Many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times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recruiters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will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ask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why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chose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major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did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what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career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 goals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are.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These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questions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designed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determine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goal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direction.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Employers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seek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people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who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have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direction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motivation.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This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can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demonstrated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answers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to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these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innocent-sounding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questions.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12" y="8640298"/>
            <a:ext cx="1398111" cy="830131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2080263" y="8619860"/>
            <a:ext cx="2660650" cy="0"/>
          </a:xfrm>
          <a:custGeom>
            <a:avLst/>
            <a:gdLst/>
            <a:ahLst/>
            <a:cxnLst/>
            <a:rect l="l" t="t" r="r" b="b"/>
            <a:pathLst>
              <a:path w="2660650">
                <a:moveTo>
                  <a:pt x="0" y="0"/>
                </a:moveTo>
                <a:lnTo>
                  <a:pt x="2660650" y="0"/>
                </a:lnTo>
              </a:path>
            </a:pathLst>
          </a:custGeom>
          <a:ln w="190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2468328" y="8749953"/>
            <a:ext cx="2270760" cy="737235"/>
            <a:chOff x="2468328" y="8749953"/>
            <a:chExt cx="2270760" cy="737235"/>
          </a:xfrm>
        </p:grpSpPr>
        <p:sp>
          <p:nvSpPr>
            <p:cNvPr id="5" name="object 5"/>
            <p:cNvSpPr/>
            <p:nvPr/>
          </p:nvSpPr>
          <p:spPr>
            <a:xfrm>
              <a:off x="3769741" y="8749957"/>
              <a:ext cx="144780" cy="82550"/>
            </a:xfrm>
            <a:custGeom>
              <a:avLst/>
              <a:gdLst/>
              <a:ahLst/>
              <a:cxnLst/>
              <a:rect l="l" t="t" r="r" b="b"/>
              <a:pathLst>
                <a:path w="144779" h="82550">
                  <a:moveTo>
                    <a:pt x="25146" y="46990"/>
                  </a:moveTo>
                  <a:lnTo>
                    <a:pt x="0" y="46990"/>
                  </a:lnTo>
                  <a:lnTo>
                    <a:pt x="0" y="55791"/>
                  </a:lnTo>
                  <a:lnTo>
                    <a:pt x="25146" y="55791"/>
                  </a:lnTo>
                  <a:lnTo>
                    <a:pt x="25146" y="46990"/>
                  </a:lnTo>
                  <a:close/>
                </a:path>
                <a:path w="144779" h="82550">
                  <a:moveTo>
                    <a:pt x="125171" y="82550"/>
                  </a:moveTo>
                  <a:lnTo>
                    <a:pt x="118770" y="62890"/>
                  </a:lnTo>
                  <a:lnTo>
                    <a:pt x="115785" y="53733"/>
                  </a:lnTo>
                  <a:lnTo>
                    <a:pt x="104597" y="19354"/>
                  </a:lnTo>
                  <a:lnTo>
                    <a:pt x="104597" y="53733"/>
                  </a:lnTo>
                  <a:lnTo>
                    <a:pt x="78193" y="53733"/>
                  </a:lnTo>
                  <a:lnTo>
                    <a:pt x="91097" y="9715"/>
                  </a:lnTo>
                  <a:lnTo>
                    <a:pt x="91338" y="9715"/>
                  </a:lnTo>
                  <a:lnTo>
                    <a:pt x="104597" y="53733"/>
                  </a:lnTo>
                  <a:lnTo>
                    <a:pt x="104597" y="19354"/>
                  </a:lnTo>
                  <a:lnTo>
                    <a:pt x="101460" y="9715"/>
                  </a:lnTo>
                  <a:lnTo>
                    <a:pt x="98310" y="0"/>
                  </a:lnTo>
                  <a:lnTo>
                    <a:pt x="84937" y="0"/>
                  </a:lnTo>
                  <a:lnTo>
                    <a:pt x="58750" y="82550"/>
                  </a:lnTo>
                  <a:lnTo>
                    <a:pt x="69380" y="82550"/>
                  </a:lnTo>
                  <a:lnTo>
                    <a:pt x="75565" y="62890"/>
                  </a:lnTo>
                  <a:lnTo>
                    <a:pt x="107467" y="62890"/>
                  </a:lnTo>
                  <a:lnTo>
                    <a:pt x="113398" y="82550"/>
                  </a:lnTo>
                  <a:lnTo>
                    <a:pt x="125171" y="82550"/>
                  </a:lnTo>
                  <a:close/>
                </a:path>
                <a:path w="144779" h="82550">
                  <a:moveTo>
                    <a:pt x="144246" y="0"/>
                  </a:moveTo>
                  <a:lnTo>
                    <a:pt x="134874" y="0"/>
                  </a:lnTo>
                  <a:lnTo>
                    <a:pt x="134874" y="82550"/>
                  </a:lnTo>
                  <a:lnTo>
                    <a:pt x="144246" y="82550"/>
                  </a:lnTo>
                  <a:lnTo>
                    <a:pt x="144246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8328" y="8749953"/>
              <a:ext cx="2270640" cy="736946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444500" y="904386"/>
            <a:ext cx="4394200" cy="37465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100" b="1" spc="-110" dirty="0">
                <a:solidFill>
                  <a:srgbClr val="231F20"/>
                </a:solidFill>
                <a:latin typeface="Arial"/>
                <a:cs typeface="Arial"/>
              </a:rPr>
              <a:t>INTRODUCTION</a:t>
            </a:r>
            <a:endParaRPr sz="1100">
              <a:latin typeface="Arial"/>
              <a:cs typeface="Arial"/>
            </a:endParaRPr>
          </a:p>
          <a:p>
            <a:pPr marL="139700">
              <a:lnSpc>
                <a:spcPct val="100000"/>
              </a:lnSpc>
              <a:spcBef>
                <a:spcPts val="110"/>
              </a:spcBef>
            </a:pP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Welcome</a:t>
            </a:r>
            <a:r>
              <a:rPr sz="1000" spc="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215" dirty="0">
                <a:solidFill>
                  <a:srgbClr val="231F20"/>
                </a:solidFill>
                <a:latin typeface="Arial"/>
                <a:cs typeface="Arial"/>
              </a:rPr>
              <a:t>.........................................................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4500" y="1394058"/>
            <a:ext cx="4394200" cy="138620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100" b="1" spc="-17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100" b="1" spc="-15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100" b="1" spc="-114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100" b="1" spc="-175" dirty="0">
                <a:solidFill>
                  <a:srgbClr val="231F20"/>
                </a:solidFill>
                <a:latin typeface="Arial"/>
                <a:cs typeface="Arial"/>
              </a:rPr>
              <a:t>EE</a:t>
            </a:r>
            <a:r>
              <a:rPr sz="1100" b="1" spc="-12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14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100" b="1" spc="-100" dirty="0">
                <a:solidFill>
                  <a:srgbClr val="231F20"/>
                </a:solidFill>
                <a:latin typeface="Arial"/>
                <a:cs typeface="Arial"/>
              </a:rPr>
              <a:t>X</a:t>
            </a:r>
            <a:r>
              <a:rPr sz="1100" b="1" spc="-11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100" b="1" spc="-114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100" b="1" spc="-18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100" b="1" spc="-8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100" b="1" spc="-2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100" b="1" spc="-10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100" b="1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100" b="1" spc="-18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100" b="1" spc="-12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65" dirty="0">
                <a:solidFill>
                  <a:srgbClr val="231F20"/>
                </a:solidFill>
                <a:latin typeface="Arial"/>
                <a:cs typeface="Arial"/>
              </a:rPr>
              <a:t>&amp;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120" dirty="0">
                <a:solidFill>
                  <a:srgbClr val="231F20"/>
                </a:solidFill>
                <a:latin typeface="Arial"/>
                <a:cs typeface="Arial"/>
              </a:rPr>
              <a:t>J</a:t>
            </a:r>
            <a:r>
              <a:rPr sz="1100" b="1" spc="-18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100" b="1" spc="-185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114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100" b="1" spc="-14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100" b="1" spc="-15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100" b="1" spc="-12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100" b="1" spc="-17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100" b="1" spc="-12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endParaRPr sz="1100">
              <a:latin typeface="Arial"/>
              <a:cs typeface="Arial"/>
            </a:endParaRPr>
          </a:p>
          <a:p>
            <a:pPr marL="139700">
              <a:lnSpc>
                <a:spcPct val="100000"/>
              </a:lnSpc>
              <a:spcBef>
                <a:spcPts val="110"/>
              </a:spcBef>
            </a:pP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ow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8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5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J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ob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220" dirty="0">
                <a:solidFill>
                  <a:srgbClr val="231F20"/>
                </a:solidFill>
                <a:latin typeface="Arial"/>
                <a:cs typeface="Arial"/>
              </a:rPr>
              <a:t>..........................................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100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endParaRPr sz="1000">
              <a:latin typeface="Arial"/>
              <a:cs typeface="Arial"/>
            </a:endParaRPr>
          </a:p>
          <a:p>
            <a:pPr marL="139700">
              <a:lnSpc>
                <a:spcPct val="100000"/>
              </a:lnSpc>
              <a:spcBef>
                <a:spcPts val="130"/>
              </a:spcBef>
            </a:pP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My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Next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Move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215" dirty="0">
                <a:solidFill>
                  <a:srgbClr val="231F20"/>
                </a:solidFill>
                <a:latin typeface="Arial"/>
                <a:cs typeface="Arial"/>
              </a:rPr>
              <a:t>.....................................................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1000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4</a:t>
            </a:r>
            <a:endParaRPr sz="1000">
              <a:latin typeface="Arial"/>
              <a:cs typeface="Arial"/>
            </a:endParaRPr>
          </a:p>
          <a:p>
            <a:pPr marL="139700">
              <a:lnSpc>
                <a:spcPct val="100000"/>
              </a:lnSpc>
              <a:spcBef>
                <a:spcPts val="125"/>
              </a:spcBef>
            </a:pP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College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Central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Network</a:t>
            </a:r>
            <a:r>
              <a:rPr sz="1000" spc="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215" dirty="0">
                <a:solidFill>
                  <a:srgbClr val="231F20"/>
                </a:solidFill>
                <a:latin typeface="Arial"/>
                <a:cs typeface="Arial"/>
              </a:rPr>
              <a:t>.............................................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100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4</a:t>
            </a:r>
            <a:endParaRPr sz="1000">
              <a:latin typeface="Arial"/>
              <a:cs typeface="Arial"/>
            </a:endParaRPr>
          </a:p>
          <a:p>
            <a:pPr marL="139700">
              <a:lnSpc>
                <a:spcPct val="100000"/>
              </a:lnSpc>
              <a:spcBef>
                <a:spcPts val="130"/>
              </a:spcBef>
            </a:pP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Job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Search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Strategies: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Pros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Cons</a:t>
            </a:r>
            <a:r>
              <a:rPr sz="1000" spc="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210" dirty="0">
                <a:solidFill>
                  <a:srgbClr val="231F20"/>
                </a:solidFill>
                <a:latin typeface="Arial"/>
                <a:cs typeface="Arial"/>
              </a:rPr>
              <a:t>..................................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5</a:t>
            </a:r>
            <a:endParaRPr sz="1000">
              <a:latin typeface="Arial"/>
              <a:cs typeface="Arial"/>
            </a:endParaRPr>
          </a:p>
          <a:p>
            <a:pPr marL="139700">
              <a:lnSpc>
                <a:spcPct val="100000"/>
              </a:lnSpc>
              <a:spcBef>
                <a:spcPts val="125"/>
              </a:spcBef>
            </a:pP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Evaluating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Yourself</a:t>
            </a:r>
            <a:r>
              <a:rPr sz="1000" spc="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215" dirty="0">
                <a:solidFill>
                  <a:srgbClr val="231F20"/>
                </a:solidFill>
                <a:latin typeface="Arial"/>
                <a:cs typeface="Arial"/>
              </a:rPr>
              <a:t>.................................................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1000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6</a:t>
            </a:r>
            <a:endParaRPr sz="1000">
              <a:latin typeface="Arial"/>
              <a:cs typeface="Arial"/>
            </a:endParaRPr>
          </a:p>
          <a:p>
            <a:pPr marL="139700">
              <a:lnSpc>
                <a:spcPct val="100000"/>
              </a:lnSpc>
              <a:spcBef>
                <a:spcPts val="130"/>
              </a:spcBef>
            </a:pP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Getting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Most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Out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of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Career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Fair</a:t>
            </a:r>
            <a:r>
              <a:rPr sz="1000" spc="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215" dirty="0">
                <a:solidFill>
                  <a:srgbClr val="231F20"/>
                </a:solidFill>
                <a:latin typeface="Arial"/>
                <a:cs typeface="Arial"/>
              </a:rPr>
              <a:t>...................................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.</a:t>
            </a:r>
            <a:r>
              <a:rPr sz="100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7</a:t>
            </a:r>
            <a:endParaRPr sz="1000">
              <a:latin typeface="Arial"/>
              <a:cs typeface="Arial"/>
            </a:endParaRPr>
          </a:p>
          <a:p>
            <a:pPr marL="139700">
              <a:lnSpc>
                <a:spcPct val="100000"/>
              </a:lnSpc>
              <a:spcBef>
                <a:spcPts val="125"/>
              </a:spcBef>
            </a:pP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Organizing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Job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Search</a:t>
            </a:r>
            <a:r>
              <a:rPr sz="1000" spc="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215" dirty="0">
                <a:solidFill>
                  <a:srgbClr val="231F20"/>
                </a:solidFill>
                <a:latin typeface="Arial"/>
                <a:cs typeface="Arial"/>
              </a:rPr>
              <a:t>..........................................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100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8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4500" y="2895550"/>
            <a:ext cx="4394200" cy="88011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100" b="1" spc="-12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100" b="1" spc="-15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100" b="1" spc="-8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100" b="1" spc="-12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100" b="1" spc="-18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100" b="1" spc="-14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100" b="1" spc="-13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100" b="1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100" b="1" spc="-12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100" b="1" spc="-185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65" dirty="0">
                <a:solidFill>
                  <a:srgbClr val="231F20"/>
                </a:solidFill>
                <a:latin typeface="Arial"/>
                <a:cs typeface="Arial"/>
              </a:rPr>
              <a:t>&amp;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114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100" b="1" spc="-145" dirty="0">
                <a:solidFill>
                  <a:srgbClr val="231F20"/>
                </a:solidFill>
                <a:latin typeface="Arial"/>
                <a:cs typeface="Arial"/>
              </a:rPr>
              <a:t>EL</a:t>
            </a:r>
            <a:r>
              <a:rPr sz="1100" b="1" spc="-11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100" b="1" spc="10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1100" b="1" spc="-105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100" b="1" spc="-114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100" b="1" spc="-17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100" b="1" spc="-114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100" b="1" spc="-140" dirty="0">
                <a:solidFill>
                  <a:srgbClr val="231F20"/>
                </a:solidFill>
                <a:latin typeface="Arial"/>
                <a:cs typeface="Arial"/>
              </a:rPr>
              <a:t>EN</a:t>
            </a:r>
            <a:r>
              <a:rPr sz="1100" b="1" spc="-15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100" b="1" spc="-20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100" b="1" spc="-10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100" b="1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100" b="1" spc="-18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100" b="1" spc="-12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endParaRPr sz="1100">
              <a:latin typeface="Arial"/>
              <a:cs typeface="Arial"/>
            </a:endParaRPr>
          </a:p>
          <a:p>
            <a:pPr marL="139700">
              <a:lnSpc>
                <a:spcPct val="100000"/>
              </a:lnSpc>
              <a:spcBef>
                <a:spcPts val="110"/>
              </a:spcBef>
            </a:pP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Network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95" dirty="0">
                <a:solidFill>
                  <a:srgbClr val="231F20"/>
                </a:solidFill>
                <a:latin typeface="Arial"/>
                <a:cs typeface="Arial"/>
              </a:rPr>
              <a:t>Way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Job</a:t>
            </a:r>
            <a:r>
              <a:rPr sz="1000" spc="-1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215" dirty="0">
                <a:solidFill>
                  <a:srgbClr val="231F20"/>
                </a:solidFill>
                <a:latin typeface="Arial"/>
                <a:cs typeface="Arial"/>
              </a:rPr>
              <a:t>...........................................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.</a:t>
            </a:r>
            <a:r>
              <a:rPr sz="100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9</a:t>
            </a:r>
            <a:endParaRPr sz="1000">
              <a:latin typeface="Arial"/>
              <a:cs typeface="Arial"/>
            </a:endParaRPr>
          </a:p>
          <a:p>
            <a:pPr marL="139700">
              <a:lnSpc>
                <a:spcPct val="100000"/>
              </a:lnSpc>
              <a:spcBef>
                <a:spcPts val="130"/>
              </a:spcBef>
            </a:pP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60-Second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Commercial</a:t>
            </a:r>
            <a:r>
              <a:rPr sz="1000" spc="20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215" dirty="0">
                <a:solidFill>
                  <a:srgbClr val="231F20"/>
                </a:solidFill>
                <a:latin typeface="Arial"/>
                <a:cs typeface="Arial"/>
              </a:rPr>
              <a:t>.........................................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20" dirty="0">
                <a:solidFill>
                  <a:srgbClr val="231F20"/>
                </a:solidFill>
                <a:latin typeface="Arial"/>
                <a:cs typeface="Arial"/>
              </a:rPr>
              <a:t>11</a:t>
            </a:r>
            <a:endParaRPr sz="1000">
              <a:latin typeface="Arial"/>
              <a:cs typeface="Arial"/>
            </a:endParaRPr>
          </a:p>
          <a:p>
            <a:pPr marL="139700">
              <a:lnSpc>
                <a:spcPct val="100000"/>
              </a:lnSpc>
              <a:spcBef>
                <a:spcPts val="125"/>
              </a:spcBef>
            </a:pPr>
            <a:r>
              <a:rPr sz="1000" spc="-17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65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ti</a:t>
            </a:r>
            <a:r>
              <a:rPr sz="1000" spc="4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220" dirty="0">
                <a:solidFill>
                  <a:srgbClr val="231F20"/>
                </a:solidFill>
                <a:latin typeface="Arial"/>
                <a:cs typeface="Arial"/>
              </a:rPr>
              <a:t>...................................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12</a:t>
            </a:r>
            <a:endParaRPr sz="1000">
              <a:latin typeface="Arial"/>
              <a:cs typeface="Arial"/>
            </a:endParaRPr>
          </a:p>
          <a:p>
            <a:pPr marL="139700">
              <a:lnSpc>
                <a:spcPct val="100000"/>
              </a:lnSpc>
              <a:spcBef>
                <a:spcPts val="130"/>
              </a:spcBef>
            </a:pP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Qualities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Desired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New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College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Graduates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210" dirty="0">
                <a:solidFill>
                  <a:srgbClr val="231F20"/>
                </a:solidFill>
                <a:latin typeface="Arial"/>
                <a:cs typeface="Arial"/>
              </a:rPr>
              <a:t>..............................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13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4500" y="3891129"/>
            <a:ext cx="4396105" cy="206057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100" b="1" spc="-114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100" b="1" spc="-17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100" b="1" spc="-12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100" b="1" spc="-80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100" b="1" spc="-9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100" b="1" spc="-17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100" b="1" spc="-12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65" dirty="0">
                <a:solidFill>
                  <a:srgbClr val="231F20"/>
                </a:solidFill>
                <a:latin typeface="Arial"/>
                <a:cs typeface="Arial"/>
              </a:rPr>
              <a:t>&amp;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17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100" b="1" spc="-18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100" b="1" spc="-114" dirty="0">
                <a:solidFill>
                  <a:srgbClr val="231F20"/>
                </a:solidFill>
                <a:latin typeface="Arial"/>
                <a:cs typeface="Arial"/>
              </a:rPr>
              <a:t>RR</a:t>
            </a:r>
            <a:r>
              <a:rPr sz="1100" b="1" spc="-17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100" b="1" spc="-12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100" b="1" spc="-105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100" b="1" spc="-1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100" b="1" spc="-1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100" b="1" spc="-15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100" b="1" spc="-14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100" b="1" spc="-12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100" b="1" spc="-17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100" b="1" spc="-18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endParaRPr sz="1100">
              <a:latin typeface="Arial"/>
              <a:cs typeface="Arial"/>
            </a:endParaRPr>
          </a:p>
          <a:p>
            <a:pPr marL="139700">
              <a:lnSpc>
                <a:spcPct val="100000"/>
              </a:lnSpc>
              <a:spcBef>
                <a:spcPts val="110"/>
              </a:spcBef>
            </a:pP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Resume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Categories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215" dirty="0">
                <a:solidFill>
                  <a:srgbClr val="231F20"/>
                </a:solidFill>
                <a:latin typeface="Arial"/>
                <a:cs typeface="Arial"/>
              </a:rPr>
              <a:t>.................................................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14</a:t>
            </a:r>
            <a:endParaRPr sz="1000">
              <a:latin typeface="Arial"/>
              <a:cs typeface="Arial"/>
            </a:endParaRPr>
          </a:p>
          <a:p>
            <a:pPr marL="139700" marR="6350">
              <a:lnSpc>
                <a:spcPct val="110700"/>
              </a:lnSpc>
            </a:pP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00" spc="-95" dirty="0">
                <a:solidFill>
                  <a:srgbClr val="231F20"/>
                </a:solidFill>
                <a:latin typeface="Arial"/>
                <a:cs typeface="Arial"/>
              </a:rPr>
              <a:t>Top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10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Pitfalls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Resume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Writing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210" dirty="0">
                <a:solidFill>
                  <a:srgbClr val="231F20"/>
                </a:solidFill>
                <a:latin typeface="Arial"/>
                <a:cs typeface="Arial"/>
              </a:rPr>
              <a:t>.................................. 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15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Transferrable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Skills</a:t>
            </a:r>
            <a:r>
              <a:rPr sz="1000" spc="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215" dirty="0">
                <a:solidFill>
                  <a:srgbClr val="231F20"/>
                </a:solidFill>
                <a:latin typeface="Arial"/>
                <a:cs typeface="Arial"/>
              </a:rPr>
              <a:t>.................................................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16</a:t>
            </a:r>
            <a:endParaRPr sz="1000">
              <a:latin typeface="Arial"/>
              <a:cs typeface="Arial"/>
            </a:endParaRPr>
          </a:p>
          <a:p>
            <a:pPr marL="139700">
              <a:lnSpc>
                <a:spcPct val="100000"/>
              </a:lnSpc>
              <a:spcBef>
                <a:spcPts val="125"/>
              </a:spcBef>
            </a:pPr>
            <a:r>
              <a:rPr sz="1000" spc="-17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65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J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ob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220" dirty="0">
                <a:solidFill>
                  <a:srgbClr val="231F20"/>
                </a:solidFill>
                <a:latin typeface="Arial"/>
                <a:cs typeface="Arial"/>
              </a:rPr>
              <a:t>.......................................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8</a:t>
            </a:r>
            <a:endParaRPr sz="1000">
              <a:latin typeface="Arial"/>
              <a:cs typeface="Arial"/>
            </a:endParaRPr>
          </a:p>
          <a:p>
            <a:pPr marL="139700">
              <a:lnSpc>
                <a:spcPct val="100000"/>
              </a:lnSpc>
              <a:spcBef>
                <a:spcPts val="130"/>
              </a:spcBef>
            </a:pP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Targeted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Resume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Section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75" dirty="0">
                <a:solidFill>
                  <a:srgbClr val="231F20"/>
                </a:solidFill>
                <a:latin typeface="Arial"/>
                <a:cs typeface="Arial"/>
              </a:rPr>
              <a:t>Sample......................................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19</a:t>
            </a:r>
            <a:endParaRPr sz="1000">
              <a:latin typeface="Arial"/>
              <a:cs typeface="Arial"/>
            </a:endParaRPr>
          </a:p>
          <a:p>
            <a:pPr marL="139700">
              <a:lnSpc>
                <a:spcPct val="100000"/>
              </a:lnSpc>
              <a:spcBef>
                <a:spcPts val="130"/>
              </a:spcBef>
            </a:pP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Sample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80" dirty="0">
                <a:solidFill>
                  <a:srgbClr val="231F20"/>
                </a:solidFill>
                <a:latin typeface="Arial"/>
                <a:cs typeface="Arial"/>
              </a:rPr>
              <a:t>Resumes..................................................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1000" spc="-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20</a:t>
            </a:r>
            <a:endParaRPr sz="1000">
              <a:latin typeface="Arial"/>
              <a:cs typeface="Arial"/>
            </a:endParaRPr>
          </a:p>
          <a:p>
            <a:pPr marL="139700">
              <a:lnSpc>
                <a:spcPct val="100000"/>
              </a:lnSpc>
              <a:spcBef>
                <a:spcPts val="125"/>
              </a:spcBef>
            </a:pP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3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65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220" dirty="0">
                <a:solidFill>
                  <a:srgbClr val="231F20"/>
                </a:solidFill>
                <a:latin typeface="Arial"/>
                <a:cs typeface="Arial"/>
              </a:rPr>
              <a:t>......................................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1000" spc="-1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23</a:t>
            </a:r>
            <a:endParaRPr sz="1000">
              <a:latin typeface="Arial"/>
              <a:cs typeface="Arial"/>
            </a:endParaRPr>
          </a:p>
          <a:p>
            <a:pPr marL="139700">
              <a:lnSpc>
                <a:spcPct val="100000"/>
              </a:lnSpc>
              <a:spcBef>
                <a:spcPts val="130"/>
              </a:spcBef>
            </a:pP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Cover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Letters</a:t>
            </a:r>
            <a:r>
              <a:rPr sz="1000" spc="-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215" dirty="0">
                <a:solidFill>
                  <a:srgbClr val="231F20"/>
                </a:solidFill>
                <a:latin typeface="Arial"/>
                <a:cs typeface="Arial"/>
              </a:rPr>
              <a:t>......................................................</a:t>
            </a:r>
            <a:r>
              <a:rPr sz="1000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24</a:t>
            </a:r>
            <a:endParaRPr sz="1000">
              <a:latin typeface="Arial"/>
              <a:cs typeface="Arial"/>
            </a:endParaRPr>
          </a:p>
          <a:p>
            <a:pPr marL="139700">
              <a:lnSpc>
                <a:spcPct val="100000"/>
              </a:lnSpc>
              <a:spcBef>
                <a:spcPts val="125"/>
              </a:spcBef>
            </a:pP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Thank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95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Letters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215" dirty="0">
                <a:solidFill>
                  <a:srgbClr val="231F20"/>
                </a:solidFill>
                <a:latin typeface="Arial"/>
                <a:cs typeface="Arial"/>
              </a:rPr>
              <a:t>.................................................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1000" spc="-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25</a:t>
            </a:r>
            <a:endParaRPr sz="1000">
              <a:latin typeface="Arial"/>
              <a:cs typeface="Arial"/>
            </a:endParaRPr>
          </a:p>
          <a:p>
            <a:pPr marL="139700">
              <a:lnSpc>
                <a:spcPct val="100000"/>
              </a:lnSpc>
              <a:spcBef>
                <a:spcPts val="130"/>
              </a:spcBef>
            </a:pP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Professional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References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215" dirty="0">
                <a:solidFill>
                  <a:srgbClr val="231F20"/>
                </a:solidFill>
                <a:latin typeface="Arial"/>
                <a:cs typeface="Arial"/>
              </a:rPr>
              <a:t>............................................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1000" spc="-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26</a:t>
            </a:r>
            <a:endParaRPr sz="1000">
              <a:latin typeface="Arial"/>
              <a:cs typeface="Arial"/>
            </a:endParaRPr>
          </a:p>
          <a:p>
            <a:pPr marL="139700">
              <a:lnSpc>
                <a:spcPct val="100000"/>
              </a:lnSpc>
              <a:spcBef>
                <a:spcPts val="125"/>
              </a:spcBef>
            </a:pP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Email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Correspondence.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. . . . . . . .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 . . . . . . . . .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 . . . . . . . . .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 . . . . . . . .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 . . . . . . . .</a:t>
            </a:r>
            <a:r>
              <a:rPr sz="1000" spc="-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27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4500" y="6067161"/>
            <a:ext cx="4397375" cy="138620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100" b="1" spc="-95" dirty="0">
                <a:solidFill>
                  <a:srgbClr val="231F20"/>
                </a:solidFill>
                <a:latin typeface="Arial"/>
                <a:cs typeface="Arial"/>
              </a:rPr>
              <a:t>INTERVIEWING</a:t>
            </a:r>
            <a:endParaRPr sz="1100">
              <a:latin typeface="Arial"/>
              <a:cs typeface="Arial"/>
            </a:endParaRPr>
          </a:p>
          <a:p>
            <a:pPr marL="139700">
              <a:lnSpc>
                <a:spcPct val="100000"/>
              </a:lnSpc>
              <a:spcBef>
                <a:spcPts val="110"/>
              </a:spcBef>
            </a:pP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What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Happens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During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Interview?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210" dirty="0">
                <a:solidFill>
                  <a:srgbClr val="231F20"/>
                </a:solidFill>
                <a:latin typeface="Arial"/>
                <a:cs typeface="Arial"/>
              </a:rPr>
              <a:t>..................................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100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28</a:t>
            </a:r>
            <a:endParaRPr sz="1000">
              <a:latin typeface="Arial"/>
              <a:cs typeface="Arial"/>
            </a:endParaRPr>
          </a:p>
          <a:p>
            <a:pPr marL="139700">
              <a:lnSpc>
                <a:spcPct val="100000"/>
              </a:lnSpc>
              <a:spcBef>
                <a:spcPts val="130"/>
              </a:spcBef>
            </a:pP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Ten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Rules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Interviewing</a:t>
            </a:r>
            <a:r>
              <a:rPr sz="1000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215" dirty="0">
                <a:solidFill>
                  <a:srgbClr val="231F20"/>
                </a:solidFill>
                <a:latin typeface="Arial"/>
                <a:cs typeface="Arial"/>
              </a:rPr>
              <a:t>...........................................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.</a:t>
            </a:r>
            <a:r>
              <a:rPr sz="1000" spc="-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28</a:t>
            </a:r>
            <a:endParaRPr sz="1000">
              <a:latin typeface="Arial"/>
              <a:cs typeface="Arial"/>
            </a:endParaRPr>
          </a:p>
          <a:p>
            <a:pPr marL="139700">
              <a:lnSpc>
                <a:spcPct val="100000"/>
              </a:lnSpc>
              <a:spcBef>
                <a:spcPts val="125"/>
              </a:spcBef>
            </a:pP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Bragging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Rights: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Selling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Yourself</a:t>
            </a:r>
            <a:r>
              <a:rPr sz="1000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210" dirty="0">
                <a:solidFill>
                  <a:srgbClr val="231F20"/>
                </a:solidFill>
                <a:latin typeface="Arial"/>
                <a:cs typeface="Arial"/>
              </a:rPr>
              <a:t>.................................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1000" spc="-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30</a:t>
            </a:r>
            <a:endParaRPr sz="1000">
              <a:latin typeface="Arial"/>
              <a:cs typeface="Arial"/>
            </a:endParaRPr>
          </a:p>
          <a:p>
            <a:pPr marL="139700">
              <a:lnSpc>
                <a:spcPct val="100000"/>
              </a:lnSpc>
              <a:spcBef>
                <a:spcPts val="130"/>
              </a:spcBef>
            </a:pP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Guide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to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Pre-Employment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Inquiries</a:t>
            </a:r>
            <a:r>
              <a:rPr sz="1000" spc="1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215" dirty="0">
                <a:solidFill>
                  <a:srgbClr val="231F20"/>
                </a:solidFill>
                <a:latin typeface="Arial"/>
                <a:cs typeface="Arial"/>
              </a:rPr>
              <a:t>....................................</a:t>
            </a:r>
            <a:r>
              <a:rPr sz="100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31</a:t>
            </a:r>
            <a:endParaRPr sz="1000">
              <a:latin typeface="Arial"/>
              <a:cs typeface="Arial"/>
            </a:endParaRPr>
          </a:p>
          <a:p>
            <a:pPr marL="139700">
              <a:lnSpc>
                <a:spcPct val="100000"/>
              </a:lnSpc>
              <a:spcBef>
                <a:spcPts val="125"/>
              </a:spcBef>
            </a:pP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Questions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Asked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Employers</a:t>
            </a:r>
            <a:r>
              <a:rPr sz="1000" spc="-1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215" dirty="0">
                <a:solidFill>
                  <a:srgbClr val="231F20"/>
                </a:solidFill>
                <a:latin typeface="Arial"/>
                <a:cs typeface="Arial"/>
              </a:rPr>
              <a:t>.......................................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1000" spc="-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32</a:t>
            </a:r>
            <a:endParaRPr sz="1000">
              <a:latin typeface="Arial"/>
              <a:cs typeface="Arial"/>
            </a:endParaRPr>
          </a:p>
          <a:p>
            <a:pPr marL="139700">
              <a:lnSpc>
                <a:spcPct val="100000"/>
              </a:lnSpc>
              <a:spcBef>
                <a:spcPts val="130"/>
              </a:spcBef>
            </a:pP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Questions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Ask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Employers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215" dirty="0">
                <a:solidFill>
                  <a:srgbClr val="231F20"/>
                </a:solidFill>
                <a:latin typeface="Arial"/>
                <a:cs typeface="Arial"/>
              </a:rPr>
              <a:t>.........................................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1000" spc="-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33</a:t>
            </a:r>
            <a:endParaRPr sz="1000">
              <a:latin typeface="Arial"/>
              <a:cs typeface="Arial"/>
            </a:endParaRPr>
          </a:p>
          <a:p>
            <a:pPr marL="139700">
              <a:lnSpc>
                <a:spcPct val="100000"/>
              </a:lnSpc>
              <a:spcBef>
                <a:spcPts val="125"/>
              </a:spcBef>
            </a:pP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Students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Disabilities: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Acing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Interview</a:t>
            </a:r>
            <a:r>
              <a:rPr sz="1000" spc="-1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210" dirty="0">
                <a:solidFill>
                  <a:srgbClr val="231F20"/>
                </a:solidFill>
                <a:latin typeface="Arial"/>
                <a:cs typeface="Arial"/>
              </a:rPr>
              <a:t>...........................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1000" spc="-1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33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4500" y="7568650"/>
            <a:ext cx="4396740" cy="54292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100" b="1" spc="-16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100" b="1" spc="-8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100" b="1" spc="-1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100" b="1" spc="-17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100" b="1" spc="-12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1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100" b="1" spc="-12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100" b="1" spc="-18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100" b="1" spc="-10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100" b="1" spc="-1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100" b="1" spc="-17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100" b="1" spc="-12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100" b="1" spc="-10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100" b="1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100" b="1" spc="-15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100" b="1" spc="-125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endParaRPr sz="1100">
              <a:latin typeface="Arial"/>
              <a:cs typeface="Arial"/>
            </a:endParaRPr>
          </a:p>
          <a:p>
            <a:pPr marL="139700">
              <a:lnSpc>
                <a:spcPct val="100000"/>
              </a:lnSpc>
              <a:spcBef>
                <a:spcPts val="110"/>
              </a:spcBef>
            </a:pP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ow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Ne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J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ob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4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4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220" dirty="0">
                <a:solidFill>
                  <a:srgbClr val="231F20"/>
                </a:solidFill>
                <a:latin typeface="Arial"/>
                <a:cs typeface="Arial"/>
              </a:rPr>
              <a:t>.......................................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1000" spc="-1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35</a:t>
            </a:r>
            <a:endParaRPr sz="1000">
              <a:latin typeface="Arial"/>
              <a:cs typeface="Arial"/>
            </a:endParaRPr>
          </a:p>
          <a:p>
            <a:pPr marL="139700">
              <a:lnSpc>
                <a:spcPct val="100000"/>
              </a:lnSpc>
              <a:spcBef>
                <a:spcPts val="130"/>
              </a:spcBef>
            </a:pP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First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80" dirty="0">
                <a:solidFill>
                  <a:srgbClr val="231F20"/>
                </a:solidFill>
                <a:latin typeface="Arial"/>
                <a:cs typeface="Arial"/>
              </a:rPr>
              <a:t>Position.................................................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1000" spc="-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36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08848" y="459078"/>
            <a:ext cx="239959" cy="23311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6877" y="459074"/>
            <a:ext cx="239959" cy="23311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7872" y="459076"/>
            <a:ext cx="239959" cy="233115"/>
          </a:xfrm>
          <a:prstGeom prst="rect">
            <a:avLst/>
          </a:prstGeom>
        </p:spPr>
      </p:pic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842984" y="376562"/>
            <a:ext cx="16205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60" dirty="0"/>
              <a:t>C</a:t>
            </a:r>
            <a:r>
              <a:rPr spc="475" dirty="0"/>
              <a:t>ontents</a:t>
            </a:r>
          </a:p>
        </p:txBody>
      </p:sp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57253" y="459078"/>
            <a:ext cx="239959" cy="233115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48238" y="459072"/>
            <a:ext cx="239959" cy="233115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39215" y="459074"/>
            <a:ext cx="239959" cy="233115"/>
          </a:xfrm>
          <a:prstGeom prst="rect">
            <a:avLst/>
          </a:prstGeom>
        </p:spPr>
      </p:pic>
      <p:sp>
        <p:nvSpPr>
          <p:cNvPr id="20" name="object 20"/>
          <p:cNvSpPr/>
          <p:nvPr/>
        </p:nvSpPr>
        <p:spPr>
          <a:xfrm>
            <a:off x="5156200" y="457200"/>
            <a:ext cx="1930400" cy="9029700"/>
          </a:xfrm>
          <a:custGeom>
            <a:avLst/>
            <a:gdLst/>
            <a:ahLst/>
            <a:cxnLst/>
            <a:rect l="l" t="t" r="r" b="b"/>
            <a:pathLst>
              <a:path w="1930400" h="9029700">
                <a:moveTo>
                  <a:pt x="1765300" y="0"/>
                </a:moveTo>
                <a:lnTo>
                  <a:pt x="0" y="0"/>
                </a:lnTo>
                <a:lnTo>
                  <a:pt x="0" y="8864600"/>
                </a:lnTo>
                <a:lnTo>
                  <a:pt x="165100" y="9029700"/>
                </a:lnTo>
                <a:lnTo>
                  <a:pt x="1765300" y="9029700"/>
                </a:lnTo>
                <a:lnTo>
                  <a:pt x="1930400" y="8864600"/>
                </a:lnTo>
                <a:lnTo>
                  <a:pt x="1930400" y="165100"/>
                </a:lnTo>
                <a:lnTo>
                  <a:pt x="1765300" y="0"/>
                </a:lnTo>
                <a:close/>
              </a:path>
            </a:pathLst>
          </a:custGeom>
          <a:solidFill>
            <a:srgbClr val="FFD9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371344" y="501494"/>
            <a:ext cx="148780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47345">
              <a:lnSpc>
                <a:spcPct val="100000"/>
              </a:lnSpc>
              <a:spcBef>
                <a:spcPts val="100"/>
              </a:spcBef>
            </a:pPr>
            <a:r>
              <a:rPr sz="1600" b="1" spc="-240" dirty="0">
                <a:solidFill>
                  <a:srgbClr val="231F20"/>
                </a:solidFill>
                <a:latin typeface="Arial"/>
                <a:cs typeface="Arial"/>
              </a:rPr>
              <a:t>CAREER </a:t>
            </a:r>
            <a:r>
              <a:rPr sz="1600" b="1" spc="-2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80" dirty="0">
                <a:solidFill>
                  <a:srgbClr val="231F20"/>
                </a:solidFill>
                <a:latin typeface="Arial"/>
                <a:cs typeface="Arial"/>
              </a:rPr>
              <a:t>PLANNING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80" dirty="0">
                <a:solidFill>
                  <a:srgbClr val="231F20"/>
                </a:solidFill>
                <a:latin typeface="Arial"/>
                <a:cs typeface="Arial"/>
              </a:rPr>
              <a:t>GUIDE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614168" y="1233015"/>
            <a:ext cx="10020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6839" marR="5080" indent="-104775">
              <a:lnSpc>
                <a:spcPct val="100000"/>
              </a:lnSpc>
              <a:spcBef>
                <a:spcPts val="100"/>
              </a:spcBef>
            </a:pPr>
            <a:r>
              <a:rPr sz="1600" b="1" spc="-150" dirty="0">
                <a:solidFill>
                  <a:srgbClr val="231F20"/>
                </a:solidFill>
                <a:latin typeface="Arial"/>
                <a:cs typeface="Arial"/>
              </a:rPr>
              <a:t>RIO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80" dirty="0">
                <a:solidFill>
                  <a:srgbClr val="231F20"/>
                </a:solidFill>
                <a:latin typeface="Arial"/>
                <a:cs typeface="Arial"/>
              </a:rPr>
              <a:t>HONDO  </a:t>
            </a:r>
            <a:r>
              <a:rPr sz="1600" b="1" spc="-245" dirty="0">
                <a:solidFill>
                  <a:srgbClr val="231F20"/>
                </a:solidFill>
                <a:latin typeface="Arial"/>
                <a:cs typeface="Arial"/>
              </a:rPr>
              <a:t>COLLEGE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568953" y="1964535"/>
            <a:ext cx="1092200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600" b="1" spc="-225" dirty="0">
                <a:solidFill>
                  <a:srgbClr val="231F20"/>
                </a:solidFill>
                <a:latin typeface="Arial"/>
                <a:cs typeface="Arial"/>
              </a:rPr>
              <a:t>CENTER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60" dirty="0">
                <a:solidFill>
                  <a:srgbClr val="231F20"/>
                </a:solidFill>
                <a:latin typeface="Arial"/>
                <a:cs typeface="Arial"/>
              </a:rPr>
              <a:t>FOR  </a:t>
            </a:r>
            <a:r>
              <a:rPr sz="1600" b="1" spc="-240" dirty="0">
                <a:solidFill>
                  <a:srgbClr val="231F20"/>
                </a:solidFill>
                <a:latin typeface="Arial"/>
                <a:cs typeface="Arial"/>
              </a:rPr>
              <a:t>CAREER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55" dirty="0">
                <a:solidFill>
                  <a:srgbClr val="231F20"/>
                </a:solidFill>
                <a:latin typeface="Arial"/>
                <a:cs typeface="Arial"/>
              </a:rPr>
              <a:t>&amp;  </a:t>
            </a:r>
            <a:r>
              <a:rPr sz="1600" b="1" spc="-185" dirty="0">
                <a:solidFill>
                  <a:srgbClr val="231F20"/>
                </a:solidFill>
                <a:latin typeface="Arial"/>
                <a:cs typeface="Arial"/>
              </a:rPr>
              <a:t>RE-ENTRY </a:t>
            </a:r>
            <a:r>
              <a:rPr sz="1600" b="1" spc="-1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90" dirty="0">
                <a:solidFill>
                  <a:srgbClr val="231F20"/>
                </a:solidFill>
                <a:latin typeface="Arial"/>
                <a:cs typeface="Arial"/>
              </a:rPr>
              <a:t>SERVICES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463355" y="3168494"/>
            <a:ext cx="1303655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000" b="1" spc="-114" dirty="0">
                <a:solidFill>
                  <a:srgbClr val="231F20"/>
                </a:solidFill>
                <a:latin typeface="Arial"/>
                <a:cs typeface="Arial"/>
              </a:rPr>
              <a:t>SS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60" dirty="0">
                <a:solidFill>
                  <a:srgbClr val="231F20"/>
                </a:solidFill>
                <a:latin typeface="Arial"/>
                <a:cs typeface="Arial"/>
              </a:rPr>
              <a:t>350</a:t>
            </a:r>
            <a:endParaRPr sz="1000">
              <a:latin typeface="Arial"/>
              <a:cs typeface="Arial"/>
            </a:endParaRPr>
          </a:p>
          <a:p>
            <a:pPr marL="12700" marR="5080" indent="173355">
              <a:lnSpc>
                <a:spcPct val="100000"/>
              </a:lnSpc>
            </a:pP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Rio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Hondo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College 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3600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35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orkman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Mill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Road</a:t>
            </a:r>
            <a:endParaRPr sz="1000">
              <a:latin typeface="Arial"/>
              <a:cs typeface="Arial"/>
            </a:endParaRPr>
          </a:p>
          <a:p>
            <a:pPr marL="181610">
              <a:lnSpc>
                <a:spcPct val="100000"/>
              </a:lnSpc>
            </a:pP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Whittie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, </a:t>
            </a:r>
            <a:r>
              <a:rPr sz="1000" spc="-140" dirty="0">
                <a:solidFill>
                  <a:srgbClr val="231F20"/>
                </a:solidFill>
                <a:latin typeface="Arial"/>
                <a:cs typeface="Arial"/>
              </a:rPr>
              <a:t>CA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90601</a:t>
            </a:r>
            <a:endParaRPr sz="1000">
              <a:latin typeface="Arial"/>
              <a:cs typeface="Arial"/>
            </a:endParaRPr>
          </a:p>
          <a:p>
            <a:pPr marL="254635">
              <a:lnSpc>
                <a:spcPct val="100000"/>
              </a:lnSpc>
            </a:pP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(562)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908-3407</a:t>
            </a:r>
            <a:endParaRPr sz="1000">
              <a:latin typeface="Arial"/>
              <a:cs typeface="Arial"/>
            </a:endParaRPr>
          </a:p>
          <a:p>
            <a:pPr marL="304800" marR="134620" indent="-162560">
              <a:lnSpc>
                <a:spcPct val="100000"/>
              </a:lnSpc>
            </a:pPr>
            <a:r>
              <a:rPr sz="1000" b="1" spc="-114" dirty="0">
                <a:solidFill>
                  <a:srgbClr val="231F20"/>
                </a:solidFill>
                <a:latin typeface="Arial"/>
                <a:cs typeface="Arial"/>
                <a:hlinkClick r:id="rId6"/>
              </a:rPr>
              <a:t>ww</a:t>
            </a:r>
            <a:r>
              <a:rPr sz="1000" b="1" spc="-155" dirty="0">
                <a:solidFill>
                  <a:srgbClr val="231F20"/>
                </a:solidFill>
                <a:latin typeface="Arial"/>
                <a:cs typeface="Arial"/>
                <a:hlinkClick r:id="rId6"/>
              </a:rPr>
              <a:t>w</a:t>
            </a:r>
            <a:r>
              <a:rPr sz="1000" b="1" spc="-70" dirty="0">
                <a:solidFill>
                  <a:srgbClr val="231F20"/>
                </a:solidFill>
                <a:latin typeface="Arial"/>
                <a:cs typeface="Arial"/>
                <a:hlinkClick r:id="rId6"/>
              </a:rPr>
              <a:t>.riohondo.edu</a:t>
            </a:r>
            <a:r>
              <a:rPr sz="1000" b="1" dirty="0">
                <a:solidFill>
                  <a:srgbClr val="231F20"/>
                </a:solidFill>
                <a:latin typeface="Arial"/>
                <a:cs typeface="Arial"/>
              </a:rPr>
              <a:t>/  </a:t>
            </a:r>
            <a:r>
              <a:rPr sz="1000" b="1" spc="-70" dirty="0">
                <a:solidFill>
                  <a:srgbClr val="231F20"/>
                </a:solidFill>
                <a:latin typeface="Arial"/>
                <a:cs typeface="Arial"/>
              </a:rPr>
              <a:t>career-center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257800" y="4527394"/>
            <a:ext cx="1709420" cy="1257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10"/>
              </a:lnSpc>
              <a:spcBef>
                <a:spcPts val="100"/>
              </a:spcBef>
            </a:pPr>
            <a:r>
              <a:rPr sz="1100" b="1" spc="-75" dirty="0">
                <a:solidFill>
                  <a:srgbClr val="231F20"/>
                </a:solidFill>
                <a:latin typeface="Arial"/>
                <a:cs typeface="Arial"/>
              </a:rPr>
              <a:t>Mission</a:t>
            </a:r>
            <a:endParaRPr sz="1100">
              <a:latin typeface="Arial"/>
              <a:cs typeface="Arial"/>
            </a:endParaRPr>
          </a:p>
          <a:p>
            <a:pPr marL="12700" marR="186690" algn="just">
              <a:lnSpc>
                <a:spcPts val="1200"/>
              </a:lnSpc>
              <a:spcBef>
                <a:spcPts val="30"/>
              </a:spcBef>
            </a:pP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po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5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  </a:t>
            </a:r>
            <a:r>
              <a:rPr sz="1000" spc="-15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1000" spc="-17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5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4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s 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ts val="1200"/>
              </a:lnSpc>
            </a:pP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e 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h  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ou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g 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services.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257800" y="6064094"/>
            <a:ext cx="161226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8265">
              <a:lnSpc>
                <a:spcPct val="100000"/>
              </a:lnSpc>
              <a:spcBef>
                <a:spcPts val="100"/>
              </a:spcBef>
            </a:pPr>
            <a:r>
              <a:rPr sz="1000" spc="-125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gh  </a:t>
            </a:r>
            <a:r>
              <a:rPr sz="1000" spc="-17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ea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 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bs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2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2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io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: </a:t>
            </a:r>
            <a:r>
              <a:rPr sz="1000" b="1" spc="-75" dirty="0">
                <a:solidFill>
                  <a:srgbClr val="231F20"/>
                </a:solidFill>
                <a:latin typeface="Arial"/>
                <a:cs typeface="Arial"/>
                <a:hlinkClick r:id="rId7"/>
              </a:rPr>
              <a:t>ww</a:t>
            </a:r>
            <a:r>
              <a:rPr sz="1000" b="1" spc="-150" dirty="0">
                <a:solidFill>
                  <a:srgbClr val="231F20"/>
                </a:solidFill>
                <a:latin typeface="Arial"/>
                <a:cs typeface="Arial"/>
                <a:hlinkClick r:id="rId7"/>
              </a:rPr>
              <a:t>w</a:t>
            </a:r>
            <a:r>
              <a:rPr sz="1000" b="1" spc="50" dirty="0">
                <a:solidFill>
                  <a:srgbClr val="231F20"/>
                </a:solidFill>
                <a:latin typeface="Arial"/>
                <a:cs typeface="Arial"/>
                <a:hlinkClick r:id="rId7"/>
              </a:rPr>
              <a:t>.</a:t>
            </a:r>
            <a:r>
              <a:rPr sz="1000" b="1" spc="-45" dirty="0">
                <a:solidFill>
                  <a:srgbClr val="231F20"/>
                </a:solidFill>
                <a:latin typeface="Arial"/>
                <a:cs typeface="Arial"/>
                <a:hlinkClick r:id="rId7"/>
              </a:rPr>
              <a:t>r</a:t>
            </a:r>
            <a:r>
              <a:rPr sz="1000" b="1" dirty="0">
                <a:solidFill>
                  <a:srgbClr val="231F20"/>
                </a:solidFill>
                <a:latin typeface="Arial"/>
                <a:cs typeface="Arial"/>
                <a:hlinkClick r:id="rId7"/>
              </a:rPr>
              <a:t>i</a:t>
            </a:r>
            <a:r>
              <a:rPr sz="1000" b="1" spc="-105" dirty="0">
                <a:solidFill>
                  <a:srgbClr val="231F20"/>
                </a:solidFill>
                <a:latin typeface="Arial"/>
                <a:cs typeface="Arial"/>
                <a:hlinkClick r:id="rId7"/>
              </a:rPr>
              <a:t>ohon</a:t>
            </a:r>
            <a:r>
              <a:rPr sz="1000" b="1" spc="-110" dirty="0">
                <a:solidFill>
                  <a:srgbClr val="231F20"/>
                </a:solidFill>
                <a:latin typeface="Arial"/>
                <a:cs typeface="Arial"/>
                <a:hlinkClick r:id="rId7"/>
              </a:rPr>
              <a:t>d</a:t>
            </a:r>
            <a:r>
              <a:rPr sz="1000" b="1" spc="-130" dirty="0">
                <a:solidFill>
                  <a:srgbClr val="231F20"/>
                </a:solidFill>
                <a:latin typeface="Arial"/>
                <a:cs typeface="Arial"/>
                <a:hlinkClick r:id="rId7"/>
              </a:rPr>
              <a:t>o</a:t>
            </a:r>
            <a:r>
              <a:rPr sz="1000" b="1" spc="40" dirty="0">
                <a:solidFill>
                  <a:srgbClr val="231F20"/>
                </a:solidFill>
                <a:latin typeface="Arial"/>
                <a:cs typeface="Arial"/>
                <a:hlinkClick r:id="rId7"/>
              </a:rPr>
              <a:t>.</a:t>
            </a:r>
            <a:r>
              <a:rPr sz="1000" b="1" spc="-55" dirty="0">
                <a:solidFill>
                  <a:srgbClr val="231F20"/>
                </a:solidFill>
                <a:latin typeface="Arial"/>
                <a:cs typeface="Arial"/>
                <a:hlinkClick r:id="rId7"/>
              </a:rPr>
              <a:t>e</a:t>
            </a:r>
            <a:r>
              <a:rPr sz="1000" b="1" spc="-110" dirty="0">
                <a:solidFill>
                  <a:srgbClr val="231F20"/>
                </a:solidFill>
                <a:latin typeface="Arial"/>
                <a:cs typeface="Arial"/>
                <a:hlinkClick r:id="rId7"/>
              </a:rPr>
              <a:t>d</a:t>
            </a:r>
            <a:r>
              <a:rPr sz="1000" b="1" spc="-95" dirty="0">
                <a:solidFill>
                  <a:srgbClr val="231F20"/>
                </a:solidFill>
                <a:latin typeface="Arial"/>
                <a:cs typeface="Arial"/>
                <a:hlinkClick r:id="rId7"/>
              </a:rPr>
              <a:t>u</a:t>
            </a:r>
            <a:r>
              <a:rPr sz="1000" b="1" dirty="0">
                <a:solidFill>
                  <a:srgbClr val="231F20"/>
                </a:solidFill>
                <a:latin typeface="Arial"/>
                <a:cs typeface="Arial"/>
                <a:hlinkClick r:id="rId7"/>
              </a:rPr>
              <a:t>/ </a:t>
            </a:r>
            <a:r>
              <a:rPr sz="10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55" dirty="0">
                <a:solidFill>
                  <a:srgbClr val="231F20"/>
                </a:solidFill>
                <a:latin typeface="Arial"/>
                <a:cs typeface="Arial"/>
                <a:hlinkClick r:id="rId7"/>
              </a:rPr>
              <a:t>career-center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26105" y="9591927"/>
            <a:ext cx="2095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15" dirty="0">
                <a:solidFill>
                  <a:srgbClr val="231F20"/>
                </a:solidFill>
                <a:latin typeface="Calibri"/>
                <a:cs typeface="Calibri"/>
              </a:rPr>
              <a:t>29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02627" y="9657866"/>
            <a:ext cx="15024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231F20"/>
                </a:solidFill>
                <a:latin typeface="Arial"/>
                <a:cs typeface="Arial"/>
                <a:hlinkClick r:id="rId2"/>
              </a:rPr>
              <a:t>www.riohondo.edu/career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-center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88200" y="0"/>
            <a:ext cx="355600" cy="4979670"/>
          </a:xfrm>
          <a:custGeom>
            <a:avLst/>
            <a:gdLst/>
            <a:ahLst/>
            <a:cxnLst/>
            <a:rect l="l" t="t" r="r" b="b"/>
            <a:pathLst>
              <a:path w="355600" h="4979670">
                <a:moveTo>
                  <a:pt x="355600" y="0"/>
                </a:moveTo>
                <a:lnTo>
                  <a:pt x="0" y="0"/>
                </a:lnTo>
                <a:lnTo>
                  <a:pt x="0" y="4979670"/>
                </a:lnTo>
                <a:lnTo>
                  <a:pt x="355600" y="4979670"/>
                </a:lnTo>
                <a:lnTo>
                  <a:pt x="355600" y="0"/>
                </a:lnTo>
                <a:close/>
              </a:path>
            </a:pathLst>
          </a:custGeom>
          <a:solidFill>
            <a:srgbClr val="458D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179056" y="254000"/>
            <a:ext cx="339090" cy="188087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395"/>
              </a:lnSpc>
            </a:pPr>
            <a:r>
              <a:rPr sz="2000" b="1" spc="340" dirty="0">
                <a:solidFill>
                  <a:srgbClr val="FFFFFF"/>
                </a:solidFill>
                <a:latin typeface="Calibri"/>
                <a:cs typeface="Calibri"/>
              </a:rPr>
              <a:t>Interviewing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4800" y="304801"/>
            <a:ext cx="4470400" cy="259079"/>
          </a:xfrm>
          <a:custGeom>
            <a:avLst/>
            <a:gdLst/>
            <a:ahLst/>
            <a:cxnLst/>
            <a:rect l="l" t="t" r="r" b="b"/>
            <a:pathLst>
              <a:path w="4470400" h="259079">
                <a:moveTo>
                  <a:pt x="4318000" y="0"/>
                </a:moveTo>
                <a:lnTo>
                  <a:pt x="152400" y="0"/>
                </a:lnTo>
                <a:lnTo>
                  <a:pt x="0" y="129539"/>
                </a:lnTo>
                <a:lnTo>
                  <a:pt x="152400" y="259079"/>
                </a:lnTo>
                <a:lnTo>
                  <a:pt x="4318000" y="259079"/>
                </a:lnTo>
                <a:lnTo>
                  <a:pt x="4470400" y="129539"/>
                </a:lnTo>
                <a:lnTo>
                  <a:pt x="4318000" y="0"/>
                </a:lnTo>
                <a:close/>
              </a:path>
            </a:pathLst>
          </a:custGeom>
          <a:solidFill>
            <a:srgbClr val="FDB9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92100" y="204905"/>
            <a:ext cx="4487545" cy="161671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80"/>
              </a:spcBef>
            </a:pPr>
            <a:r>
              <a:rPr sz="1600" b="1" spc="-90" dirty="0">
                <a:solidFill>
                  <a:srgbClr val="231F20"/>
                </a:solidFill>
                <a:latin typeface="Arial"/>
                <a:cs typeface="Arial"/>
              </a:rPr>
              <a:t>IT’S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204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80" dirty="0">
                <a:solidFill>
                  <a:srgbClr val="231F20"/>
                </a:solidFill>
                <a:latin typeface="Arial"/>
                <a:cs typeface="Arial"/>
              </a:rPr>
              <a:t>TURN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225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240" dirty="0">
                <a:solidFill>
                  <a:srgbClr val="231F20"/>
                </a:solidFill>
                <a:latin typeface="Arial"/>
                <a:cs typeface="Arial"/>
              </a:rPr>
              <a:t>ASK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90" dirty="0">
                <a:solidFill>
                  <a:srgbClr val="231F20"/>
                </a:solidFill>
                <a:latin typeface="Arial"/>
                <a:cs typeface="Arial"/>
              </a:rPr>
              <a:t>QUESTIONS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ts val="1100"/>
              </a:lnSpc>
              <a:spcBef>
                <a:spcPts val="545"/>
              </a:spcBef>
            </a:pP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When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recruiter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asks,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“Now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do you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have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any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questions?”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it’s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important to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have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few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ready.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Dr. 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C.</a:t>
            </a:r>
            <a:r>
              <a:rPr sz="1000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Randall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Powell,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author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000" i="1" spc="-90" dirty="0">
                <a:solidFill>
                  <a:srgbClr val="231F20"/>
                </a:solidFill>
                <a:latin typeface="Arial"/>
                <a:cs typeface="Arial"/>
              </a:rPr>
              <a:t>Career</a:t>
            </a:r>
            <a:r>
              <a:rPr sz="1000" i="1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55" dirty="0">
                <a:solidFill>
                  <a:srgbClr val="231F20"/>
                </a:solidFill>
                <a:latin typeface="Arial"/>
                <a:cs typeface="Arial"/>
              </a:rPr>
              <a:t>Planning </a:t>
            </a:r>
            <a:r>
              <a:rPr sz="1000" i="1" spc="-85" dirty="0">
                <a:solidFill>
                  <a:srgbClr val="231F20"/>
                </a:solidFill>
                <a:latin typeface="Arial"/>
                <a:cs typeface="Arial"/>
              </a:rPr>
              <a:t>Today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,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suggests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some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excellent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strategies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for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dealing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with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this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issue.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He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says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questions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should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elicit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positive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responses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from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employer.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Also,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questions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should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bring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out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interest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knowledge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organization.</a:t>
            </a:r>
            <a:endParaRPr sz="1000">
              <a:latin typeface="Arial"/>
              <a:cs typeface="Arial"/>
            </a:endParaRPr>
          </a:p>
          <a:p>
            <a:pPr marL="12700" marR="330835" algn="just">
              <a:lnSpc>
                <a:spcPts val="1100"/>
              </a:lnSpc>
              <a:spcBef>
                <a:spcPts val="600"/>
              </a:spcBef>
            </a:pP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By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asking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intelligent,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well-thought-out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questions,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show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employer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are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serious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about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organization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need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more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information.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It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also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indicates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recruiter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that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have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done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homework.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4800" y="1976120"/>
            <a:ext cx="4470400" cy="259079"/>
          </a:xfrm>
          <a:custGeom>
            <a:avLst/>
            <a:gdLst/>
            <a:ahLst/>
            <a:cxnLst/>
            <a:rect l="l" t="t" r="r" b="b"/>
            <a:pathLst>
              <a:path w="4470400" h="259080">
                <a:moveTo>
                  <a:pt x="4318000" y="0"/>
                </a:moveTo>
                <a:lnTo>
                  <a:pt x="152400" y="0"/>
                </a:lnTo>
                <a:lnTo>
                  <a:pt x="0" y="129539"/>
                </a:lnTo>
                <a:lnTo>
                  <a:pt x="152400" y="259079"/>
                </a:lnTo>
                <a:lnTo>
                  <a:pt x="4318000" y="259079"/>
                </a:lnTo>
                <a:lnTo>
                  <a:pt x="4470400" y="129539"/>
                </a:lnTo>
                <a:lnTo>
                  <a:pt x="4318000" y="0"/>
                </a:lnTo>
                <a:close/>
              </a:path>
            </a:pathLst>
          </a:custGeom>
          <a:solidFill>
            <a:srgbClr val="FDB9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92100" y="1876223"/>
            <a:ext cx="4444365" cy="183261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179830">
              <a:lnSpc>
                <a:spcPct val="100000"/>
              </a:lnSpc>
              <a:spcBef>
                <a:spcPts val="780"/>
              </a:spcBef>
            </a:pPr>
            <a:r>
              <a:rPr sz="1600" b="1" spc="-21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275" dirty="0">
                <a:solidFill>
                  <a:srgbClr val="231F20"/>
                </a:solidFill>
                <a:latin typeface="Arial"/>
                <a:cs typeface="Arial"/>
              </a:rPr>
              <a:t>CLOSE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65" dirty="0">
                <a:solidFill>
                  <a:srgbClr val="231F20"/>
                </a:solidFill>
                <a:latin typeface="Arial"/>
                <a:cs typeface="Arial"/>
              </a:rPr>
              <a:t>COUNTS,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240" dirty="0">
                <a:solidFill>
                  <a:srgbClr val="231F20"/>
                </a:solidFill>
                <a:latin typeface="Arial"/>
                <a:cs typeface="Arial"/>
              </a:rPr>
              <a:t>TOO</a:t>
            </a:r>
            <a:endParaRPr sz="1600">
              <a:latin typeface="Arial"/>
              <a:cs typeface="Arial"/>
            </a:endParaRPr>
          </a:p>
          <a:p>
            <a:pPr marL="12700" marR="208279">
              <a:lnSpc>
                <a:spcPts val="1100"/>
              </a:lnSpc>
              <a:spcBef>
                <a:spcPts val="545"/>
              </a:spcBef>
            </a:pP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interview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isn’t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over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until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walk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out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door.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conclusion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of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interview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usually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lasts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five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minutes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very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important.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During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this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time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recruiter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2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4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 marR="113664">
              <a:lnSpc>
                <a:spcPts val="1100"/>
              </a:lnSpc>
              <a:spcBef>
                <a:spcPts val="600"/>
              </a:spcBef>
            </a:pP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is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important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remain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enthusiastic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courteous.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Often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conclusion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of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interview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is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indicated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when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recruiter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stands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up.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However,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if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feel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interview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has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reached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its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conclusion,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feel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free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to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stand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up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first.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ts val="1100"/>
              </a:lnSpc>
              <a:spcBef>
                <a:spcPts val="600"/>
              </a:spcBef>
            </a:pP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Shake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recruiter’s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hand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thank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him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her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for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considering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you.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Being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forthright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sz="1000" spc="-2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quality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that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most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employers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will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respect,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indicating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that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feel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have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presented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case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decision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is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now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up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to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employer.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04800" y="3863340"/>
            <a:ext cx="4470400" cy="259079"/>
          </a:xfrm>
          <a:custGeom>
            <a:avLst/>
            <a:gdLst/>
            <a:ahLst/>
            <a:cxnLst/>
            <a:rect l="l" t="t" r="r" b="b"/>
            <a:pathLst>
              <a:path w="4470400" h="259079">
                <a:moveTo>
                  <a:pt x="4318000" y="0"/>
                </a:moveTo>
                <a:lnTo>
                  <a:pt x="152400" y="0"/>
                </a:lnTo>
                <a:lnTo>
                  <a:pt x="0" y="129539"/>
                </a:lnTo>
                <a:lnTo>
                  <a:pt x="152400" y="259079"/>
                </a:lnTo>
                <a:lnTo>
                  <a:pt x="4318000" y="259079"/>
                </a:lnTo>
                <a:lnTo>
                  <a:pt x="4470400" y="129539"/>
                </a:lnTo>
                <a:lnTo>
                  <a:pt x="4318000" y="0"/>
                </a:lnTo>
                <a:close/>
              </a:path>
            </a:pathLst>
          </a:custGeom>
          <a:solidFill>
            <a:srgbClr val="FDB9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92100" y="3763443"/>
            <a:ext cx="4495165" cy="161671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146175">
              <a:lnSpc>
                <a:spcPct val="100000"/>
              </a:lnSpc>
              <a:spcBef>
                <a:spcPts val="780"/>
              </a:spcBef>
            </a:pPr>
            <a:r>
              <a:rPr sz="1600" b="1" spc="-225" dirty="0">
                <a:solidFill>
                  <a:srgbClr val="231F20"/>
                </a:solidFill>
                <a:latin typeface="Arial"/>
                <a:cs typeface="Arial"/>
              </a:rPr>
              <a:t>EXPECT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21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215" dirty="0">
                <a:solidFill>
                  <a:srgbClr val="231F20"/>
                </a:solidFill>
                <a:latin typeface="Arial"/>
                <a:cs typeface="Arial"/>
              </a:rPr>
              <a:t>UNEXPECTED</a:t>
            </a:r>
            <a:endParaRPr sz="1600">
              <a:latin typeface="Arial"/>
              <a:cs typeface="Arial"/>
            </a:endParaRPr>
          </a:p>
          <a:p>
            <a:pPr marL="12700" marR="523240">
              <a:lnSpc>
                <a:spcPts val="1100"/>
              </a:lnSpc>
              <a:spcBef>
                <a:spcPts val="545"/>
              </a:spcBef>
            </a:pP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During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interview,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may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asked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some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unusual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questions.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Don’t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too </a:t>
            </a:r>
            <a:r>
              <a:rPr sz="1000" spc="-2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surprised.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Many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times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questions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asked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simply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see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how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react.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ts val="1100"/>
              </a:lnSpc>
              <a:spcBef>
                <a:spcPts val="600"/>
              </a:spcBef>
            </a:pP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000" spc="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example,</a:t>
            </a:r>
            <a:r>
              <a:rPr sz="1000" spc="1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surprise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questions could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range</a:t>
            </a:r>
            <a:r>
              <a:rPr sz="1000" spc="1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from,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“Tell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me</a:t>
            </a:r>
            <a:r>
              <a:rPr sz="1000" spc="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joke”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“What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time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period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would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like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have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lived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in?”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These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not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kind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questions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for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which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can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prepare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in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advance.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reaction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time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response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give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will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be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evaluated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employer,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but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there’s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way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anticipate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questions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like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these.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While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these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questions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not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always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used,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intended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force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react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under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some </a:t>
            </a:r>
            <a:r>
              <a:rPr sz="1000" spc="-2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stress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pressure.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best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advice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is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think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give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natural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response.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04800" y="5534659"/>
            <a:ext cx="4470400" cy="259079"/>
          </a:xfrm>
          <a:custGeom>
            <a:avLst/>
            <a:gdLst/>
            <a:ahLst/>
            <a:cxnLst/>
            <a:rect l="l" t="t" r="r" b="b"/>
            <a:pathLst>
              <a:path w="4470400" h="259079">
                <a:moveTo>
                  <a:pt x="4318000" y="0"/>
                </a:moveTo>
                <a:lnTo>
                  <a:pt x="152400" y="0"/>
                </a:lnTo>
                <a:lnTo>
                  <a:pt x="0" y="129539"/>
                </a:lnTo>
                <a:lnTo>
                  <a:pt x="152400" y="259079"/>
                </a:lnTo>
                <a:lnTo>
                  <a:pt x="4318000" y="259079"/>
                </a:lnTo>
                <a:lnTo>
                  <a:pt x="4470400" y="129539"/>
                </a:lnTo>
                <a:lnTo>
                  <a:pt x="4318000" y="0"/>
                </a:lnTo>
                <a:close/>
              </a:path>
            </a:pathLst>
          </a:custGeom>
          <a:solidFill>
            <a:srgbClr val="FDB9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92100" y="5434763"/>
            <a:ext cx="4474845" cy="217551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1430" algn="ctr">
              <a:lnSpc>
                <a:spcPct val="100000"/>
              </a:lnSpc>
              <a:spcBef>
                <a:spcPts val="780"/>
              </a:spcBef>
            </a:pPr>
            <a:r>
              <a:rPr sz="1600" b="1" spc="-27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600" b="1" spc="-220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600" b="1" spc="-200" dirty="0">
                <a:solidFill>
                  <a:srgbClr val="231F20"/>
                </a:solidFill>
                <a:latin typeface="Arial"/>
                <a:cs typeface="Arial"/>
              </a:rPr>
              <a:t>ALU</a:t>
            </a:r>
            <a:r>
              <a:rPr sz="1600" b="1" spc="-3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600" b="1" spc="-140" dirty="0">
                <a:solidFill>
                  <a:srgbClr val="231F20"/>
                </a:solidFill>
                <a:latin typeface="Arial"/>
                <a:cs typeface="Arial"/>
              </a:rPr>
              <a:t>TION</a:t>
            </a:r>
            <a:r>
              <a:rPr sz="1600" b="1" spc="-17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90" dirty="0">
                <a:solidFill>
                  <a:srgbClr val="231F20"/>
                </a:solidFill>
                <a:latin typeface="Arial"/>
                <a:cs typeface="Arial"/>
              </a:rPr>
              <a:t>MAD</a:t>
            </a:r>
            <a:r>
              <a:rPr sz="1600" b="1" spc="-18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215" dirty="0">
                <a:solidFill>
                  <a:srgbClr val="231F20"/>
                </a:solidFill>
                <a:latin typeface="Arial"/>
                <a:cs typeface="Arial"/>
              </a:rPr>
              <a:t>BY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70" dirty="0">
                <a:solidFill>
                  <a:srgbClr val="231F20"/>
                </a:solidFill>
                <a:latin typeface="Arial"/>
                <a:cs typeface="Arial"/>
              </a:rPr>
              <a:t>RECRUITERS</a:t>
            </a:r>
            <a:endParaRPr sz="1600">
              <a:latin typeface="Arial"/>
              <a:cs typeface="Arial"/>
            </a:endParaRPr>
          </a:p>
          <a:p>
            <a:pPr marL="12700" marR="316230">
              <a:lnSpc>
                <a:spcPts val="1100"/>
              </a:lnSpc>
              <a:spcBef>
                <a:spcPts val="545"/>
              </a:spcBef>
            </a:pP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employer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will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observing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evaluating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during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interview.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Erwin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S.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Stanton,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author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of </a:t>
            </a:r>
            <a:r>
              <a:rPr sz="1000" i="1" spc="-55" dirty="0">
                <a:solidFill>
                  <a:srgbClr val="231F20"/>
                </a:solidFill>
                <a:latin typeface="Arial"/>
                <a:cs typeface="Arial"/>
              </a:rPr>
              <a:t>Successful</a:t>
            </a:r>
            <a:r>
              <a:rPr sz="10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65" dirty="0">
                <a:solidFill>
                  <a:srgbClr val="231F20"/>
                </a:solidFill>
                <a:latin typeface="Arial"/>
                <a:cs typeface="Arial"/>
              </a:rPr>
              <a:t>Personnel</a:t>
            </a:r>
            <a:r>
              <a:rPr sz="10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45" dirty="0">
                <a:solidFill>
                  <a:srgbClr val="231F20"/>
                </a:solidFill>
                <a:latin typeface="Arial"/>
                <a:cs typeface="Arial"/>
              </a:rPr>
              <a:t>Recruiting</a:t>
            </a:r>
            <a:r>
              <a:rPr sz="10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50" dirty="0">
                <a:solidFill>
                  <a:srgbClr val="231F20"/>
                </a:solidFill>
                <a:latin typeface="Arial"/>
                <a:cs typeface="Arial"/>
              </a:rPr>
              <a:t>Selection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indicates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some </a:t>
            </a:r>
            <a:r>
              <a:rPr sz="1000" spc="-2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evaluations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made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employer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during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interview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include:</a:t>
            </a:r>
            <a:endParaRPr sz="1000">
              <a:latin typeface="Arial"/>
              <a:cs typeface="Arial"/>
            </a:endParaRPr>
          </a:p>
          <a:p>
            <a:pPr marL="317500" indent="-153035">
              <a:lnSpc>
                <a:spcPts val="1150"/>
              </a:lnSpc>
              <a:spcBef>
                <a:spcPts val="480"/>
              </a:spcBef>
              <a:buAutoNum type="arabicPeriod"/>
              <a:tabLst>
                <a:tab pos="318135" algn="l"/>
              </a:tabLst>
            </a:pP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ow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2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4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spons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j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ob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2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?</a:t>
            </a:r>
            <a:endParaRPr sz="1000">
              <a:latin typeface="Arial"/>
              <a:cs typeface="Arial"/>
            </a:endParaRPr>
          </a:p>
          <a:p>
            <a:pPr marL="323850" marR="5080" indent="-159385">
              <a:lnSpc>
                <a:spcPts val="1100"/>
              </a:lnSpc>
              <a:spcBef>
                <a:spcPts val="70"/>
              </a:spcBef>
              <a:buAutoNum type="arabicPeriod"/>
              <a:tabLst>
                <a:tab pos="324485" algn="l"/>
              </a:tabLst>
            </a:pP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applicant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able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draw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proper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inferences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conclusions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during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course </a:t>
            </a:r>
            <a:r>
              <a:rPr sz="1000" spc="-2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interview?</a:t>
            </a:r>
            <a:endParaRPr sz="1000">
              <a:latin typeface="Arial"/>
              <a:cs typeface="Arial"/>
            </a:endParaRPr>
          </a:p>
          <a:p>
            <a:pPr marL="323850" marR="725805" indent="-159385">
              <a:lnSpc>
                <a:spcPts val="1100"/>
              </a:lnSpc>
              <a:buAutoNum type="arabicPeriod"/>
              <a:tabLst>
                <a:tab pos="324485" algn="l"/>
              </a:tabLst>
            </a:pP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pp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mon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2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wh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n 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communicating,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his/her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thinking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shallow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lacking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depth?</a:t>
            </a:r>
            <a:endParaRPr sz="1000">
              <a:latin typeface="Arial"/>
              <a:cs typeface="Arial"/>
            </a:endParaRPr>
          </a:p>
          <a:p>
            <a:pPr marL="322580" marR="434340" indent="-158115">
              <a:lnSpc>
                <a:spcPts val="1100"/>
              </a:lnSpc>
              <a:buAutoNum type="arabicPeriod"/>
              <a:tabLst>
                <a:tab pos="323215" algn="l"/>
              </a:tabLst>
            </a:pP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Has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candidate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used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good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judgment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common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sense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regarding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life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nn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up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po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2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?</a:t>
            </a:r>
            <a:endParaRPr sz="1000">
              <a:latin typeface="Arial"/>
              <a:cs typeface="Arial"/>
            </a:endParaRPr>
          </a:p>
          <a:p>
            <a:pPr marL="323215" indent="-158750">
              <a:lnSpc>
                <a:spcPts val="1030"/>
              </a:lnSpc>
              <a:buAutoNum type="arabicPeriod"/>
              <a:tabLst>
                <a:tab pos="323850" algn="l"/>
              </a:tabLst>
            </a:pP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pp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3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’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4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so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ti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?</a:t>
            </a:r>
            <a:endParaRPr sz="1000">
              <a:latin typeface="Arial"/>
              <a:cs typeface="Arial"/>
            </a:endParaRPr>
          </a:p>
          <a:p>
            <a:pPr marL="323850" indent="-159385">
              <a:lnSpc>
                <a:spcPts val="1150"/>
              </a:lnSpc>
              <a:buAutoNum type="arabicPeriod"/>
              <a:tabLst>
                <a:tab pos="324485" algn="l"/>
              </a:tabLst>
            </a:pP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How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well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does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candidate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respond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stress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pressure?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04800" y="7764780"/>
            <a:ext cx="4470400" cy="259079"/>
          </a:xfrm>
          <a:custGeom>
            <a:avLst/>
            <a:gdLst/>
            <a:ahLst/>
            <a:cxnLst/>
            <a:rect l="l" t="t" r="r" b="b"/>
            <a:pathLst>
              <a:path w="4470400" h="259079">
                <a:moveTo>
                  <a:pt x="4318000" y="0"/>
                </a:moveTo>
                <a:lnTo>
                  <a:pt x="152400" y="0"/>
                </a:lnTo>
                <a:lnTo>
                  <a:pt x="0" y="129540"/>
                </a:lnTo>
                <a:lnTo>
                  <a:pt x="152400" y="259080"/>
                </a:lnTo>
                <a:lnTo>
                  <a:pt x="4318000" y="259080"/>
                </a:lnTo>
                <a:lnTo>
                  <a:pt x="4470400" y="129540"/>
                </a:lnTo>
                <a:lnTo>
                  <a:pt x="4318000" y="0"/>
                </a:lnTo>
                <a:close/>
              </a:path>
            </a:pathLst>
          </a:custGeom>
          <a:solidFill>
            <a:srgbClr val="FDB9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16559" y="7644563"/>
            <a:ext cx="4368165" cy="181483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R="125730" algn="ctr">
              <a:lnSpc>
                <a:spcPct val="100000"/>
              </a:lnSpc>
              <a:spcBef>
                <a:spcPts val="940"/>
              </a:spcBef>
            </a:pPr>
            <a:r>
              <a:rPr sz="1600" b="1" spc="-220" dirty="0">
                <a:solidFill>
                  <a:srgbClr val="231F20"/>
                </a:solidFill>
                <a:latin typeface="Arial"/>
                <a:cs typeface="Arial"/>
              </a:rPr>
              <a:t>WH</a:t>
            </a:r>
            <a:r>
              <a:rPr sz="1600" b="1" spc="-28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600" b="1" spc="-18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225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225" dirty="0">
                <a:solidFill>
                  <a:srgbClr val="231F20"/>
                </a:solidFill>
                <a:latin typeface="Arial"/>
                <a:cs typeface="Arial"/>
              </a:rPr>
              <a:t>WEAR</a:t>
            </a:r>
            <a:endParaRPr sz="1600">
              <a:latin typeface="Arial"/>
              <a:cs typeface="Arial"/>
            </a:endParaRPr>
          </a:p>
          <a:p>
            <a:pPr marL="120650" marR="100965" indent="-106045" algn="just">
              <a:lnSpc>
                <a:spcPct val="100000"/>
              </a:lnSpc>
              <a:spcBef>
                <a:spcPts val="525"/>
              </a:spcBef>
              <a:buChar char="•"/>
              <a:tabLst>
                <a:tab pos="121285" algn="l"/>
              </a:tabLst>
            </a:pP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Unless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otherwise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directed,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dress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conservatively.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Men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should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wear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dark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suit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conservative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tie.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Women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should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wear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dark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suit.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Avoid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miniskirts,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trendy 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outfits,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loud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colors.</a:t>
            </a:r>
            <a:endParaRPr sz="1000">
              <a:latin typeface="Arial"/>
              <a:cs typeface="Arial"/>
            </a:endParaRPr>
          </a:p>
          <a:p>
            <a:pPr marL="120650" marR="54610" indent="-106045" algn="just">
              <a:lnSpc>
                <a:spcPct val="100000"/>
              </a:lnSpc>
              <a:buChar char="•"/>
              <a:tabLst>
                <a:tab pos="121285" algn="l"/>
              </a:tabLst>
            </a:pPr>
            <a:r>
              <a:rPr sz="1000" spc="-95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may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dress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business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casual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for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interviews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only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if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employer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indicates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this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appropriate.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Make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sure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clothes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cleaned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pressed.</a:t>
            </a:r>
            <a:endParaRPr sz="1000">
              <a:latin typeface="Arial"/>
              <a:cs typeface="Arial"/>
            </a:endParaRPr>
          </a:p>
          <a:p>
            <a:pPr marL="113030" marR="5080" indent="-100965" algn="just">
              <a:lnSpc>
                <a:spcPct val="100000"/>
              </a:lnSpc>
              <a:buChar char="•"/>
              <a:tabLst>
                <a:tab pos="113664" algn="l"/>
              </a:tabLst>
            </a:pP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Wear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dark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polished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conservative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shoes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with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closed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toe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heel.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Men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should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wear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long,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dark socks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women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 should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wear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dark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nude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colored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nylons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trouser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socks.</a:t>
            </a:r>
            <a:endParaRPr sz="1000">
              <a:latin typeface="Arial"/>
              <a:cs typeface="Arial"/>
            </a:endParaRPr>
          </a:p>
          <a:p>
            <a:pPr marL="120650" marR="52069" indent="-106045" algn="just">
              <a:lnSpc>
                <a:spcPct val="100000"/>
              </a:lnSpc>
              <a:buChar char="•"/>
              <a:tabLst>
                <a:tab pos="121285" algn="l"/>
              </a:tabLst>
            </a:pP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Minimize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jewelry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makeup.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Women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should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wear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no more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than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one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pair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small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earrings.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Men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women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should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wear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additional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body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piercings.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940300" y="304800"/>
            <a:ext cx="2159000" cy="9262110"/>
          </a:xfrm>
          <a:custGeom>
            <a:avLst/>
            <a:gdLst/>
            <a:ahLst/>
            <a:cxnLst/>
            <a:rect l="l" t="t" r="r" b="b"/>
            <a:pathLst>
              <a:path w="2159000" h="9262110">
                <a:moveTo>
                  <a:pt x="1993900" y="0"/>
                </a:moveTo>
                <a:lnTo>
                  <a:pt x="0" y="0"/>
                </a:lnTo>
                <a:lnTo>
                  <a:pt x="0" y="9097010"/>
                </a:lnTo>
                <a:lnTo>
                  <a:pt x="165100" y="9262110"/>
                </a:lnTo>
                <a:lnTo>
                  <a:pt x="1993900" y="9262110"/>
                </a:lnTo>
                <a:lnTo>
                  <a:pt x="2159000" y="9097010"/>
                </a:lnTo>
                <a:lnTo>
                  <a:pt x="2159000" y="165100"/>
                </a:lnTo>
                <a:lnTo>
                  <a:pt x="1993900" y="0"/>
                </a:lnTo>
                <a:close/>
              </a:path>
            </a:pathLst>
          </a:custGeom>
          <a:solidFill>
            <a:srgbClr val="FFD9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041900" y="374166"/>
            <a:ext cx="1896110" cy="11404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86995">
              <a:lnSpc>
                <a:spcPct val="101899"/>
              </a:lnSpc>
              <a:spcBef>
                <a:spcPts val="80"/>
              </a:spcBef>
            </a:pP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“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mb</a:t>
            </a: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_______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_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,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ou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d 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9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900" spc="-90" dirty="0">
                <a:solidFill>
                  <a:srgbClr val="231F20"/>
                </a:solidFill>
                <a:latin typeface="Arial"/>
                <a:cs typeface="Arial"/>
              </a:rPr>
              <a:t>z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__________  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_________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_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900" spc="50" dirty="0">
                <a:solidFill>
                  <a:srgbClr val="231F20"/>
                </a:solidFill>
                <a:latin typeface="Arial"/>
                <a:cs typeface="Arial"/>
              </a:rPr>
              <a:t>”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how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900" spc="-9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e  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li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mb</a:t>
            </a: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9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900">
              <a:latin typeface="Arial"/>
              <a:cs typeface="Arial"/>
            </a:endParaRPr>
          </a:p>
          <a:p>
            <a:pPr marL="12700" marR="5080">
              <a:lnSpc>
                <a:spcPct val="101899"/>
              </a:lnSpc>
            </a:pP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will 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fit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existing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environment.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9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ho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g 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that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would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offend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or 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taken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negatively. </a:t>
            </a:r>
            <a:r>
              <a:rPr sz="900" spc="-2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4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9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il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90" dirty="0">
                <a:solidFill>
                  <a:srgbClr val="231F20"/>
                </a:solidFill>
                <a:latin typeface="Arial"/>
                <a:cs typeface="Arial"/>
              </a:rPr>
              <a:t>ea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041900" y="1644166"/>
            <a:ext cx="1941830" cy="10007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80"/>
              </a:spcBef>
            </a:pP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6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900" b="1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b="1" spc="-10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900" b="1" spc="-6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b="1" spc="-11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b="1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b="1" spc="-10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b="1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10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b="1" spc="-3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900" b="1" spc="-5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b="1" spc="-6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b="1" spc="-10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b="1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b="1" spc="-10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b="1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1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b="1" spc="-10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900" b="1" spc="-11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900" b="1" spc="-10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b="1" spc="-3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b="1" spc="-6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b="1" spc="-9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b="1" spc="-5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b="1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b="1" spc="-10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b="1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11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900" b="1" spc="-10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b="1" spc="-9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b="1" spc="-5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b="1" spc="-6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b="1" spc="-9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b="1" spc="45" dirty="0">
                <a:solidFill>
                  <a:srgbClr val="231F20"/>
                </a:solidFill>
                <a:latin typeface="Arial"/>
                <a:cs typeface="Arial"/>
              </a:rPr>
              <a:t>.  </a:t>
            </a:r>
            <a:r>
              <a:rPr sz="900" spc="-11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9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 y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li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2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ho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 y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12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y  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9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2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j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mp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12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9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 y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u 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12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114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12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900" spc="-12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sho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9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6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5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900" spc="-13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900" spc="-12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endParaRPr sz="900">
              <a:latin typeface="Arial"/>
              <a:cs typeface="Arial"/>
            </a:endParaRPr>
          </a:p>
          <a:p>
            <a:pPr marL="12700" marR="31750">
              <a:lnSpc>
                <a:spcPct val="101899"/>
              </a:lnSpc>
            </a:pP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90" dirty="0">
                <a:solidFill>
                  <a:srgbClr val="231F20"/>
                </a:solidFill>
                <a:latin typeface="Arial"/>
                <a:cs typeface="Arial"/>
              </a:rPr>
              <a:t>nv</a:t>
            </a:r>
            <a:r>
              <a:rPr sz="900" spc="-8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900" spc="-12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900" spc="-12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12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no</a:t>
            </a:r>
            <a:r>
              <a:rPr sz="900" spc="-90" dirty="0">
                <a:solidFill>
                  <a:srgbClr val="231F20"/>
                </a:solidFill>
                <a:latin typeface="Arial"/>
                <a:cs typeface="Arial"/>
              </a:rPr>
              <a:t>nv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900" spc="-12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;  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gestures,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physical </a:t>
            </a:r>
            <a:r>
              <a:rPr sz="900" spc="-85" dirty="0">
                <a:solidFill>
                  <a:srgbClr val="231F20"/>
                </a:solidFill>
                <a:latin typeface="Arial"/>
                <a:cs typeface="Arial"/>
              </a:rPr>
              <a:t>appearance 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attire 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are </a:t>
            </a:r>
            <a:r>
              <a:rPr sz="900" spc="-2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highly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influential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during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job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interviews.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041900" y="2774466"/>
            <a:ext cx="1937385" cy="1978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25" dirty="0">
                <a:solidFill>
                  <a:srgbClr val="231F20"/>
                </a:solidFill>
                <a:latin typeface="Arial"/>
                <a:cs typeface="Arial"/>
              </a:rPr>
              <a:t>7</a:t>
            </a:r>
            <a:r>
              <a:rPr sz="900" b="1" spc="45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12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b="1" spc="-8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b="1" spc="-105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90" dirty="0">
                <a:solidFill>
                  <a:srgbClr val="231F20"/>
                </a:solidFill>
                <a:latin typeface="Arial"/>
                <a:cs typeface="Arial"/>
              </a:rPr>
              <a:t>qu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b="1" spc="-7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b="1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b="1" spc="-9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b="1" spc="-8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b="1" spc="-10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b="1" spc="45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 marR="9525">
              <a:lnSpc>
                <a:spcPct val="101899"/>
              </a:lnSpc>
            </a:pPr>
            <a:r>
              <a:rPr sz="900" spc="-9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yp</a:t>
            </a: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q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ons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yo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sk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nd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e  way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ask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them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can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make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tremendous </a:t>
            </a:r>
            <a:r>
              <a:rPr sz="900" spc="-2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impression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interviewer. 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Good 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q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io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ns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qu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dv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io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 marR="5080">
              <a:lnSpc>
                <a:spcPct val="101899"/>
              </a:lnSpc>
            </a:pP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J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yo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yo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ou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ns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9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r  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an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interviewer’s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questions,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write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out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if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q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ons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yo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w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n 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look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for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opportunities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ask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them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during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3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’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sk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fi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r 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3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3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y 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w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9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by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yo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nd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3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9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r  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ss</a:t>
            </a: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ch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9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9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s  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pp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041900" y="4882666"/>
            <a:ext cx="1911985" cy="1280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8.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Maintain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conversational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0" dirty="0">
                <a:solidFill>
                  <a:srgbClr val="231F20"/>
                </a:solidFill>
                <a:latin typeface="Arial"/>
                <a:cs typeface="Arial"/>
              </a:rPr>
              <a:t>flow.</a:t>
            </a:r>
            <a:endParaRPr sz="900">
              <a:latin typeface="Arial"/>
              <a:cs typeface="Arial"/>
            </a:endParaRPr>
          </a:p>
          <a:p>
            <a:pPr marL="12700" marR="5080">
              <a:lnSpc>
                <a:spcPct val="101899"/>
              </a:lnSpc>
            </a:pP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2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a 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nve</a:t>
            </a:r>
            <a:r>
              <a:rPr sz="900" spc="2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9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io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lo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900" spc="35" dirty="0">
                <a:solidFill>
                  <a:srgbClr val="231F20"/>
                </a:solidFill>
                <a:latin typeface="Arial"/>
                <a:cs typeface="Arial"/>
              </a:rPr>
              <a:t>—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9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d 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monologue—you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will 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be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perceived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m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po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900" spc="-9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. </a:t>
            </a: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900" spc="-9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q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s  </a:t>
            </a:r>
            <a:r>
              <a:rPr sz="900" spc="-9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2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bo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y  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9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90" dirty="0">
                <a:solidFill>
                  <a:srgbClr val="231F20"/>
                </a:solidFill>
                <a:latin typeface="Arial"/>
                <a:cs typeface="Arial"/>
              </a:rPr>
              <a:t>ea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a 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conversational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interchange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between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4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ew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041900" y="6292366"/>
            <a:ext cx="1927860" cy="8610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80"/>
              </a:spcBef>
            </a:pP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9</a:t>
            </a:r>
            <a:r>
              <a:rPr sz="900" b="1" spc="45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1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b="1" spc="-9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ea</a:t>
            </a:r>
            <a:r>
              <a:rPr sz="900" b="1" spc="-3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b="1" spc="-9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900" b="1" spc="-10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3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b="1" spc="-9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90" dirty="0">
                <a:solidFill>
                  <a:srgbClr val="231F20"/>
                </a:solidFill>
                <a:latin typeface="Arial"/>
                <a:cs typeface="Arial"/>
              </a:rPr>
              <a:t>comp</a:t>
            </a:r>
            <a:r>
              <a:rPr sz="900" b="1" spc="-5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b="1" spc="-8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b="1" spc="-135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900" b="1" spc="45" dirty="0">
                <a:solidFill>
                  <a:srgbClr val="231F20"/>
                </a:solidFill>
                <a:latin typeface="Arial"/>
                <a:cs typeface="Arial"/>
              </a:rPr>
              <a:t>,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9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900" b="1" spc="-3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b="1" spc="-90" dirty="0">
                <a:solidFill>
                  <a:srgbClr val="231F20"/>
                </a:solidFill>
                <a:latin typeface="Arial"/>
                <a:cs typeface="Arial"/>
              </a:rPr>
              <a:t>odu</a:t>
            </a:r>
            <a:r>
              <a:rPr sz="900" b="1" spc="-7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900" b="1" spc="-5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900" b="1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b="1" spc="-9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b="1" spc="-70" dirty="0">
                <a:solidFill>
                  <a:srgbClr val="231F20"/>
                </a:solidFill>
                <a:latin typeface="Arial"/>
                <a:cs typeface="Arial"/>
              </a:rPr>
              <a:t>s  </a:t>
            </a:r>
            <a:r>
              <a:rPr sz="900" b="1" spc="-5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b="1" spc="-9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b="1" spc="-10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90" dirty="0">
                <a:solidFill>
                  <a:srgbClr val="231F20"/>
                </a:solidFill>
                <a:latin typeface="Arial"/>
                <a:cs typeface="Arial"/>
              </a:rPr>
              <a:t>comp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et</a:t>
            </a: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b="1" spc="-8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b="1" spc="-10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b="1" spc="45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 marR="10160">
              <a:lnSpc>
                <a:spcPct val="101899"/>
              </a:lnSpc>
            </a:pP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9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il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900" spc="-9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p 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decide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whether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you’re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interested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in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company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important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data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refer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du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4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041900" y="7282966"/>
            <a:ext cx="1922780" cy="1699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70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0.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14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ee</a:t>
            </a:r>
            <a:r>
              <a:rPr sz="900" b="1" spc="-10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b="1" spc="-10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b="1" spc="-8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b="1" spc="-1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b="1" spc="-8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900" b="1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b="1" spc="-10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5" dirty="0">
                <a:solidFill>
                  <a:srgbClr val="231F20"/>
                </a:solidFill>
                <a:latin typeface="Arial"/>
                <a:cs typeface="Arial"/>
              </a:rPr>
              <a:t>j</a:t>
            </a:r>
            <a:r>
              <a:rPr sz="900" b="1" spc="-90" dirty="0">
                <a:solidFill>
                  <a:srgbClr val="231F20"/>
                </a:solidFill>
                <a:latin typeface="Arial"/>
                <a:cs typeface="Arial"/>
              </a:rPr>
              <a:t>ou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b="1" spc="-8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b="1" spc="-1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900" b="1" spc="45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 marR="5080">
              <a:lnSpc>
                <a:spcPct val="101899"/>
              </a:lnSpc>
            </a:pP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 soo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 po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900" spc="-12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,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su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9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y 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9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9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9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p  </a:t>
            </a:r>
            <a:r>
              <a:rPr sz="9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yo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 sh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ou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yo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r 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9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9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9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2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yo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Arial"/>
                <a:cs typeface="Arial"/>
              </a:rPr>
              <a:t>Ke</a:t>
            </a:r>
            <a:r>
              <a:rPr sz="9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endParaRPr sz="900">
              <a:latin typeface="Arial"/>
              <a:cs typeface="Arial"/>
            </a:endParaRPr>
          </a:p>
          <a:p>
            <a:pPr marL="12700" marR="119380">
              <a:lnSpc>
                <a:spcPct val="101899"/>
              </a:lnSpc>
            </a:pP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j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yo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2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tit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ud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9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y  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answered</a:t>
            </a:r>
            <a:r>
              <a:rPr sz="900" spc="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the questions.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Did</a:t>
            </a:r>
            <a:r>
              <a:rPr sz="900" spc="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q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9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9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yo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u  </a:t>
            </a: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needed? 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What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might 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do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differently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12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x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900" spc="-12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?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9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f  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9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yo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2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12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2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yo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 s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il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d 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ss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9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yo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9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 d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om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9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041900" y="9086366"/>
            <a:ext cx="1890395" cy="2743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60"/>
              </a:spcBef>
            </a:pPr>
            <a:r>
              <a:rPr sz="800" i="1" dirty="0">
                <a:solidFill>
                  <a:srgbClr val="231F20"/>
                </a:solidFill>
                <a:latin typeface="Arial"/>
                <a:cs typeface="Arial"/>
              </a:rPr>
              <a:t>Written </a:t>
            </a:r>
            <a:r>
              <a:rPr sz="800" i="1" spc="10" dirty="0">
                <a:solidFill>
                  <a:srgbClr val="231F20"/>
                </a:solidFill>
                <a:latin typeface="Arial"/>
                <a:cs typeface="Arial"/>
              </a:rPr>
              <a:t>by </a:t>
            </a:r>
            <a:r>
              <a:rPr sz="800" i="1" spc="5" dirty="0">
                <a:solidFill>
                  <a:srgbClr val="231F20"/>
                </a:solidFill>
                <a:latin typeface="Arial"/>
                <a:cs typeface="Arial"/>
              </a:rPr>
              <a:t>Roseanne </a:t>
            </a:r>
            <a:r>
              <a:rPr sz="800" i="1" spc="10" dirty="0">
                <a:solidFill>
                  <a:srgbClr val="231F20"/>
                </a:solidFill>
                <a:latin typeface="Arial"/>
                <a:cs typeface="Arial"/>
              </a:rPr>
              <a:t>R. </a:t>
            </a:r>
            <a:r>
              <a:rPr sz="800" i="1" dirty="0">
                <a:solidFill>
                  <a:srgbClr val="231F20"/>
                </a:solidFill>
                <a:latin typeface="Arial"/>
                <a:cs typeface="Arial"/>
              </a:rPr>
              <a:t>Bensley, Career </a:t>
            </a:r>
            <a:r>
              <a:rPr sz="800" i="1" spc="-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i="1" spc="10" dirty="0">
                <a:solidFill>
                  <a:srgbClr val="231F20"/>
                </a:solidFill>
                <a:latin typeface="Arial"/>
                <a:cs typeface="Arial"/>
              </a:rPr>
              <a:t>Services,</a:t>
            </a:r>
            <a:r>
              <a:rPr sz="800" i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i="1" spc="15" dirty="0">
                <a:solidFill>
                  <a:srgbClr val="231F20"/>
                </a:solidFill>
                <a:latin typeface="Arial"/>
                <a:cs typeface="Arial"/>
              </a:rPr>
              <a:t>New</a:t>
            </a:r>
            <a:r>
              <a:rPr sz="800" i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i="1" spc="15" dirty="0">
                <a:solidFill>
                  <a:srgbClr val="231F20"/>
                </a:solidFill>
                <a:latin typeface="Arial"/>
                <a:cs typeface="Arial"/>
              </a:rPr>
              <a:t>Mexico</a:t>
            </a:r>
            <a:r>
              <a:rPr sz="800" i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i="1" spc="5" dirty="0">
                <a:solidFill>
                  <a:srgbClr val="231F20"/>
                </a:solidFill>
                <a:latin typeface="Arial"/>
                <a:cs typeface="Arial"/>
              </a:rPr>
              <a:t>State</a:t>
            </a:r>
            <a:r>
              <a:rPr sz="800" i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231F20"/>
                </a:solidFill>
                <a:latin typeface="Arial"/>
                <a:cs typeface="Arial"/>
              </a:rPr>
              <a:t>University.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64205" y="9591927"/>
            <a:ext cx="2095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15" dirty="0">
                <a:solidFill>
                  <a:srgbClr val="231F20"/>
                </a:solidFill>
                <a:latin typeface="Calibri"/>
                <a:cs typeface="Calibri"/>
              </a:rPr>
              <a:t>30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4826" y="9657866"/>
            <a:ext cx="10287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Career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Planning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Guide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953514"/>
            <a:ext cx="329311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most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part,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modesty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95" dirty="0">
                <a:solidFill>
                  <a:srgbClr val="231F20"/>
                </a:solidFill>
                <a:latin typeface="Arial"/>
                <a:cs typeface="Arial"/>
              </a:rPr>
              <a:t>an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admirable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trait.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 But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it’s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little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use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during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job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interview. 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purpose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000" spc="-95" dirty="0">
                <a:solidFill>
                  <a:srgbClr val="231F20"/>
                </a:solidFill>
                <a:latin typeface="Arial"/>
                <a:cs typeface="Arial"/>
              </a:rPr>
              <a:t>an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interview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is to find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best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candidate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for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particular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job.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Employers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want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know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about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 the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knowledge,</a:t>
            </a:r>
            <a:r>
              <a:rPr sz="1000" spc="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skills,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attributes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experience</a:t>
            </a:r>
            <a:r>
              <a:rPr sz="1000" spc="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that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distinguish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yo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o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3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j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3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12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2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,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3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2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’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wh</a:t>
            </a:r>
            <a:r>
              <a:rPr sz="1000" spc="-12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2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12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s 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special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unless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tell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them.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However,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most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employers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won’t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go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out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their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way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hire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someone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who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comes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across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as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cocky</a:t>
            </a:r>
            <a:endParaRPr sz="1000">
              <a:latin typeface="Arial"/>
              <a:cs typeface="Arial"/>
            </a:endParaRPr>
          </a:p>
          <a:p>
            <a:pPr marL="12700" marR="56515">
              <a:lnSpc>
                <a:spcPct val="100000"/>
              </a:lnSpc>
            </a:pP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arrogant.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So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how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do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balance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 the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two?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How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do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put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your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best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foot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forward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without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seeming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conceited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egotistical?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2275" y="2505455"/>
            <a:ext cx="3352800" cy="259079"/>
          </a:xfrm>
          <a:custGeom>
            <a:avLst/>
            <a:gdLst/>
            <a:ahLst/>
            <a:cxnLst/>
            <a:rect l="l" t="t" r="r" b="b"/>
            <a:pathLst>
              <a:path w="3352800" h="259080">
                <a:moveTo>
                  <a:pt x="3200400" y="0"/>
                </a:moveTo>
                <a:lnTo>
                  <a:pt x="152400" y="0"/>
                </a:lnTo>
                <a:lnTo>
                  <a:pt x="0" y="129539"/>
                </a:lnTo>
                <a:lnTo>
                  <a:pt x="152400" y="259079"/>
                </a:lnTo>
                <a:lnTo>
                  <a:pt x="3200400" y="259079"/>
                </a:lnTo>
                <a:lnTo>
                  <a:pt x="3352800" y="129539"/>
                </a:lnTo>
                <a:lnTo>
                  <a:pt x="3200400" y="0"/>
                </a:lnTo>
                <a:close/>
              </a:path>
            </a:pathLst>
          </a:custGeom>
          <a:solidFill>
            <a:srgbClr val="FDB9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37820">
              <a:lnSpc>
                <a:spcPct val="100000"/>
              </a:lnSpc>
              <a:spcBef>
                <a:spcPts val="459"/>
              </a:spcBef>
            </a:pPr>
            <a:r>
              <a:rPr spc="-240" dirty="0"/>
              <a:t>CHOOSE</a:t>
            </a:r>
            <a:r>
              <a:rPr spc="-45" dirty="0"/>
              <a:t> </a:t>
            </a:r>
            <a:r>
              <a:rPr spc="-220" dirty="0"/>
              <a:t>WH</a:t>
            </a:r>
            <a:r>
              <a:rPr spc="-280" dirty="0"/>
              <a:t>A</a:t>
            </a:r>
            <a:r>
              <a:rPr spc="-180" dirty="0"/>
              <a:t>T</a:t>
            </a:r>
            <a:r>
              <a:rPr spc="-45" dirty="0"/>
              <a:t> </a:t>
            </a:r>
            <a:r>
              <a:rPr spc="-225" dirty="0"/>
              <a:t>TO</a:t>
            </a:r>
            <a:r>
              <a:rPr spc="-45" dirty="0"/>
              <a:t> </a:t>
            </a:r>
            <a:r>
              <a:rPr spc="-270" dirty="0"/>
              <a:t>T</a:t>
            </a:r>
            <a:r>
              <a:rPr spc="-240" dirty="0"/>
              <a:t>ALK</a:t>
            </a:r>
            <a:r>
              <a:rPr spc="-45" dirty="0"/>
              <a:t> </a:t>
            </a:r>
            <a:r>
              <a:rPr spc="-235" dirty="0"/>
              <a:t>ABOUT</a:t>
            </a:r>
          </a:p>
          <a:p>
            <a:pPr marL="12700" marR="43815">
              <a:lnSpc>
                <a:spcPts val="1100"/>
              </a:lnSpc>
              <a:spcBef>
                <a:spcPts val="345"/>
              </a:spcBef>
            </a:pPr>
            <a:r>
              <a:rPr sz="1000" b="0" spc="-45" dirty="0">
                <a:latin typeface="Arial"/>
                <a:cs typeface="Arial"/>
              </a:rPr>
              <a:t>Start </a:t>
            </a:r>
            <a:r>
              <a:rPr sz="1000" b="0" spc="-35" dirty="0">
                <a:latin typeface="Arial"/>
                <a:cs typeface="Arial"/>
              </a:rPr>
              <a:t>with </a:t>
            </a:r>
            <a:r>
              <a:rPr sz="1000" b="0" spc="-65" dirty="0">
                <a:latin typeface="Arial"/>
                <a:cs typeface="Arial"/>
              </a:rPr>
              <a:t>the </a:t>
            </a:r>
            <a:r>
              <a:rPr sz="1000" b="0" spc="-50" dirty="0">
                <a:latin typeface="Arial"/>
                <a:cs typeface="Arial"/>
              </a:rPr>
              <a:t>job </a:t>
            </a:r>
            <a:r>
              <a:rPr sz="1000" b="0" spc="-55" dirty="0">
                <a:latin typeface="Arial"/>
                <a:cs typeface="Arial"/>
              </a:rPr>
              <a:t>posting </a:t>
            </a:r>
            <a:r>
              <a:rPr sz="1000" b="0" spc="-85" dirty="0">
                <a:latin typeface="Arial"/>
                <a:cs typeface="Arial"/>
              </a:rPr>
              <a:t>and </a:t>
            </a:r>
            <a:r>
              <a:rPr sz="1000" b="0" spc="-95" dirty="0">
                <a:latin typeface="Arial"/>
                <a:cs typeface="Arial"/>
              </a:rPr>
              <a:t>make </a:t>
            </a:r>
            <a:r>
              <a:rPr sz="1000" b="0" spc="-114" dirty="0">
                <a:latin typeface="Arial"/>
                <a:cs typeface="Arial"/>
              </a:rPr>
              <a:t>a </a:t>
            </a:r>
            <a:r>
              <a:rPr sz="1000" b="0" spc="-25" dirty="0">
                <a:latin typeface="Arial"/>
                <a:cs typeface="Arial"/>
              </a:rPr>
              <a:t>list </a:t>
            </a:r>
            <a:r>
              <a:rPr sz="1000" b="0" spc="-35" dirty="0">
                <a:latin typeface="Arial"/>
                <a:cs typeface="Arial"/>
              </a:rPr>
              <a:t>of </a:t>
            </a:r>
            <a:r>
              <a:rPr sz="1000" b="0" spc="-50" dirty="0">
                <a:latin typeface="Arial"/>
                <a:cs typeface="Arial"/>
              </a:rPr>
              <a:t>all </a:t>
            </a:r>
            <a:r>
              <a:rPr sz="1000" b="0" spc="-65" dirty="0">
                <a:latin typeface="Arial"/>
                <a:cs typeface="Arial"/>
              </a:rPr>
              <a:t>the </a:t>
            </a:r>
            <a:r>
              <a:rPr sz="1000" b="0" spc="-75" dirty="0">
                <a:latin typeface="Arial"/>
                <a:cs typeface="Arial"/>
              </a:rPr>
              <a:t>preferences </a:t>
            </a:r>
            <a:r>
              <a:rPr sz="1000" b="0" spc="-85" dirty="0">
                <a:latin typeface="Arial"/>
                <a:cs typeface="Arial"/>
              </a:rPr>
              <a:t>and </a:t>
            </a:r>
            <a:r>
              <a:rPr sz="1000" b="0" spc="-265" dirty="0">
                <a:latin typeface="Arial"/>
                <a:cs typeface="Arial"/>
              </a:rPr>
              <a:t> </a:t>
            </a:r>
            <a:r>
              <a:rPr sz="1000" b="0" spc="-65" dirty="0">
                <a:latin typeface="Arial"/>
                <a:cs typeface="Arial"/>
              </a:rPr>
              <a:t>requirements. </a:t>
            </a:r>
            <a:r>
              <a:rPr sz="1000" b="0" spc="-95" dirty="0">
                <a:latin typeface="Arial"/>
                <a:cs typeface="Arial"/>
              </a:rPr>
              <a:t>Then </a:t>
            </a:r>
            <a:r>
              <a:rPr sz="1000" b="0" spc="-15" dirty="0">
                <a:latin typeface="Arial"/>
                <a:cs typeface="Arial"/>
              </a:rPr>
              <a:t>try </a:t>
            </a:r>
            <a:r>
              <a:rPr sz="1000" b="0" spc="-40" dirty="0">
                <a:latin typeface="Arial"/>
                <a:cs typeface="Arial"/>
              </a:rPr>
              <a:t>to </a:t>
            </a:r>
            <a:r>
              <a:rPr sz="1000" b="0" spc="-70" dirty="0">
                <a:latin typeface="Arial"/>
                <a:cs typeface="Arial"/>
              </a:rPr>
              <a:t>match </a:t>
            </a:r>
            <a:r>
              <a:rPr sz="1000" b="0" spc="-65" dirty="0">
                <a:latin typeface="Arial"/>
                <a:cs typeface="Arial"/>
              </a:rPr>
              <a:t>them </a:t>
            </a:r>
            <a:r>
              <a:rPr sz="1000" b="0" spc="-35" dirty="0">
                <a:latin typeface="Arial"/>
                <a:cs typeface="Arial"/>
              </a:rPr>
              <a:t>with </a:t>
            </a:r>
            <a:r>
              <a:rPr sz="1000" b="0" spc="-60" dirty="0">
                <a:latin typeface="Arial"/>
                <a:cs typeface="Arial"/>
              </a:rPr>
              <a:t>your </a:t>
            </a:r>
            <a:r>
              <a:rPr sz="1000" b="0" spc="-70" dirty="0">
                <a:latin typeface="Arial"/>
                <a:cs typeface="Arial"/>
              </a:rPr>
              <a:t>own knowledge, </a:t>
            </a:r>
            <a:r>
              <a:rPr sz="1000" b="0" spc="-65" dirty="0">
                <a:latin typeface="Arial"/>
                <a:cs typeface="Arial"/>
              </a:rPr>
              <a:t> </a:t>
            </a:r>
            <a:r>
              <a:rPr sz="1000" b="0" spc="-75" dirty="0">
                <a:latin typeface="Arial"/>
                <a:cs typeface="Arial"/>
              </a:rPr>
              <a:t>s</a:t>
            </a:r>
            <a:r>
              <a:rPr sz="1000" b="0" spc="-60" dirty="0">
                <a:latin typeface="Arial"/>
                <a:cs typeface="Arial"/>
              </a:rPr>
              <a:t>k</a:t>
            </a:r>
            <a:r>
              <a:rPr sz="1000" b="0" spc="-25" dirty="0">
                <a:latin typeface="Arial"/>
                <a:cs typeface="Arial"/>
              </a:rPr>
              <a:t>il</a:t>
            </a:r>
            <a:r>
              <a:rPr sz="1000" b="0" spc="-20" dirty="0">
                <a:latin typeface="Arial"/>
                <a:cs typeface="Arial"/>
              </a:rPr>
              <a:t>l</a:t>
            </a:r>
            <a:r>
              <a:rPr sz="1000" b="0" spc="-60" dirty="0">
                <a:latin typeface="Arial"/>
                <a:cs typeface="Arial"/>
              </a:rPr>
              <a:t>s</a:t>
            </a:r>
            <a:r>
              <a:rPr sz="1000" b="0" spc="-70" dirty="0">
                <a:latin typeface="Arial"/>
                <a:cs typeface="Arial"/>
              </a:rPr>
              <a:t> </a:t>
            </a:r>
            <a:r>
              <a:rPr sz="1000" b="0" spc="-130" dirty="0">
                <a:latin typeface="Arial"/>
                <a:cs typeface="Arial"/>
              </a:rPr>
              <a:t>a</a:t>
            </a:r>
            <a:r>
              <a:rPr sz="1000" b="0" spc="-75" dirty="0">
                <a:latin typeface="Arial"/>
                <a:cs typeface="Arial"/>
              </a:rPr>
              <a:t>n</a:t>
            </a:r>
            <a:r>
              <a:rPr sz="1000" b="0" spc="-60" dirty="0">
                <a:latin typeface="Arial"/>
                <a:cs typeface="Arial"/>
              </a:rPr>
              <a:t>d</a:t>
            </a:r>
            <a:r>
              <a:rPr sz="1000" b="0" spc="-70" dirty="0">
                <a:latin typeface="Arial"/>
                <a:cs typeface="Arial"/>
              </a:rPr>
              <a:t> </a:t>
            </a:r>
            <a:r>
              <a:rPr sz="1000" b="0" spc="-135" dirty="0">
                <a:latin typeface="Arial"/>
                <a:cs typeface="Arial"/>
              </a:rPr>
              <a:t>e</a:t>
            </a:r>
            <a:r>
              <a:rPr sz="1000" b="0" spc="-65" dirty="0">
                <a:latin typeface="Arial"/>
                <a:cs typeface="Arial"/>
              </a:rPr>
              <a:t>x</a:t>
            </a:r>
            <a:r>
              <a:rPr sz="1000" b="0" spc="-70" dirty="0">
                <a:latin typeface="Arial"/>
                <a:cs typeface="Arial"/>
              </a:rPr>
              <a:t>p</a:t>
            </a:r>
            <a:r>
              <a:rPr sz="1000" b="0" spc="-135" dirty="0">
                <a:latin typeface="Arial"/>
                <a:cs typeface="Arial"/>
              </a:rPr>
              <a:t>e</a:t>
            </a:r>
            <a:r>
              <a:rPr sz="1000" b="0" spc="-5" dirty="0">
                <a:latin typeface="Arial"/>
                <a:cs typeface="Arial"/>
              </a:rPr>
              <a:t>r</a:t>
            </a:r>
            <a:r>
              <a:rPr sz="1000" b="0" spc="-15" dirty="0">
                <a:latin typeface="Arial"/>
                <a:cs typeface="Arial"/>
              </a:rPr>
              <a:t>i</a:t>
            </a:r>
            <a:r>
              <a:rPr sz="1000" b="0" spc="-130" dirty="0">
                <a:latin typeface="Arial"/>
                <a:cs typeface="Arial"/>
              </a:rPr>
              <a:t>e</a:t>
            </a:r>
            <a:r>
              <a:rPr sz="1000" b="0" spc="-70" dirty="0">
                <a:latin typeface="Arial"/>
                <a:cs typeface="Arial"/>
              </a:rPr>
              <a:t>n</a:t>
            </a:r>
            <a:r>
              <a:rPr sz="1000" b="0" spc="-65" dirty="0">
                <a:latin typeface="Arial"/>
                <a:cs typeface="Arial"/>
              </a:rPr>
              <a:t>c</a:t>
            </a:r>
            <a:r>
              <a:rPr sz="1000" b="0" spc="-135" dirty="0">
                <a:latin typeface="Arial"/>
                <a:cs typeface="Arial"/>
              </a:rPr>
              <a:t>e</a:t>
            </a:r>
            <a:r>
              <a:rPr sz="1000" b="0" spc="-30" dirty="0">
                <a:latin typeface="Arial"/>
                <a:cs typeface="Arial"/>
              </a:rPr>
              <a:t>.</a:t>
            </a:r>
            <a:r>
              <a:rPr sz="1000" b="0" spc="-70" dirty="0">
                <a:latin typeface="Arial"/>
                <a:cs typeface="Arial"/>
              </a:rPr>
              <a:t> </a:t>
            </a:r>
            <a:r>
              <a:rPr sz="1000" b="0" spc="-60" dirty="0">
                <a:latin typeface="Arial"/>
                <a:cs typeface="Arial"/>
              </a:rPr>
              <a:t>M</a:t>
            </a:r>
            <a:r>
              <a:rPr sz="1000" b="0" spc="-125" dirty="0">
                <a:latin typeface="Arial"/>
                <a:cs typeface="Arial"/>
              </a:rPr>
              <a:t>a</a:t>
            </a:r>
            <a:r>
              <a:rPr sz="1000" b="0" spc="-80" dirty="0">
                <a:latin typeface="Arial"/>
                <a:cs typeface="Arial"/>
              </a:rPr>
              <a:t>k</a:t>
            </a:r>
            <a:r>
              <a:rPr sz="1000" b="0" spc="-114" dirty="0">
                <a:latin typeface="Arial"/>
                <a:cs typeface="Arial"/>
              </a:rPr>
              <a:t>e</a:t>
            </a:r>
            <a:r>
              <a:rPr sz="1000" b="0" spc="-70" dirty="0">
                <a:latin typeface="Arial"/>
                <a:cs typeface="Arial"/>
              </a:rPr>
              <a:t> </a:t>
            </a:r>
            <a:r>
              <a:rPr sz="1000" b="0" spc="-80" dirty="0">
                <a:latin typeface="Arial"/>
                <a:cs typeface="Arial"/>
              </a:rPr>
              <a:t>s</a:t>
            </a:r>
            <a:r>
              <a:rPr sz="1000" b="0" spc="-85" dirty="0">
                <a:latin typeface="Arial"/>
                <a:cs typeface="Arial"/>
              </a:rPr>
              <a:t>u</a:t>
            </a:r>
            <a:r>
              <a:rPr sz="1000" b="0" spc="-5" dirty="0">
                <a:latin typeface="Arial"/>
                <a:cs typeface="Arial"/>
              </a:rPr>
              <a:t>r</a:t>
            </a:r>
            <a:r>
              <a:rPr sz="1000" b="0" spc="-114" dirty="0">
                <a:latin typeface="Arial"/>
                <a:cs typeface="Arial"/>
              </a:rPr>
              <a:t>e</a:t>
            </a:r>
            <a:r>
              <a:rPr sz="1000" b="0" spc="-70" dirty="0">
                <a:latin typeface="Arial"/>
                <a:cs typeface="Arial"/>
              </a:rPr>
              <a:t> </a:t>
            </a:r>
            <a:r>
              <a:rPr sz="1000" b="0" spc="-10" dirty="0">
                <a:latin typeface="Arial"/>
                <a:cs typeface="Arial"/>
              </a:rPr>
              <a:t>t</a:t>
            </a:r>
            <a:r>
              <a:rPr sz="1000" b="0" spc="-70" dirty="0">
                <a:latin typeface="Arial"/>
                <a:cs typeface="Arial"/>
              </a:rPr>
              <a:t>h</a:t>
            </a:r>
            <a:r>
              <a:rPr sz="1000" b="0" spc="-125" dirty="0">
                <a:latin typeface="Arial"/>
                <a:cs typeface="Arial"/>
              </a:rPr>
              <a:t>a</a:t>
            </a:r>
            <a:r>
              <a:rPr sz="1000" b="0" dirty="0">
                <a:latin typeface="Arial"/>
                <a:cs typeface="Arial"/>
              </a:rPr>
              <a:t>t</a:t>
            </a:r>
            <a:r>
              <a:rPr sz="1000" b="0" spc="-70" dirty="0">
                <a:latin typeface="Arial"/>
                <a:cs typeface="Arial"/>
              </a:rPr>
              <a:t> </a:t>
            </a:r>
            <a:r>
              <a:rPr sz="1000" b="0" spc="-80" dirty="0">
                <a:latin typeface="Arial"/>
                <a:cs typeface="Arial"/>
              </a:rPr>
              <a:t>yo</a:t>
            </a:r>
            <a:r>
              <a:rPr sz="1000" b="0" spc="-60" dirty="0">
                <a:latin typeface="Arial"/>
                <a:cs typeface="Arial"/>
              </a:rPr>
              <a:t>u</a:t>
            </a:r>
            <a:r>
              <a:rPr sz="1000" b="0" spc="-70" dirty="0">
                <a:latin typeface="Arial"/>
                <a:cs typeface="Arial"/>
              </a:rPr>
              <a:t> h</a:t>
            </a:r>
            <a:r>
              <a:rPr sz="1000" b="0" spc="-135" dirty="0">
                <a:latin typeface="Arial"/>
                <a:cs typeface="Arial"/>
              </a:rPr>
              <a:t>a</a:t>
            </a:r>
            <a:r>
              <a:rPr sz="1000" b="0" spc="-75" dirty="0">
                <a:latin typeface="Arial"/>
                <a:cs typeface="Arial"/>
              </a:rPr>
              <a:t>v</a:t>
            </a:r>
            <a:r>
              <a:rPr sz="1000" b="0" spc="-114" dirty="0">
                <a:latin typeface="Arial"/>
                <a:cs typeface="Arial"/>
              </a:rPr>
              <a:t>e</a:t>
            </a:r>
            <a:r>
              <a:rPr sz="1000" b="0" spc="-70" dirty="0">
                <a:latin typeface="Arial"/>
                <a:cs typeface="Arial"/>
              </a:rPr>
              <a:t> </a:t>
            </a:r>
            <a:r>
              <a:rPr sz="1000" b="0" spc="-135" dirty="0">
                <a:latin typeface="Arial"/>
                <a:cs typeface="Arial"/>
              </a:rPr>
              <a:t>e</a:t>
            </a:r>
            <a:r>
              <a:rPr sz="1000" b="0" spc="-60" dirty="0">
                <a:latin typeface="Arial"/>
                <a:cs typeface="Arial"/>
              </a:rPr>
              <a:t>x</a:t>
            </a:r>
            <a:r>
              <a:rPr sz="1000" b="0" spc="-130" dirty="0">
                <a:latin typeface="Arial"/>
                <a:cs typeface="Arial"/>
              </a:rPr>
              <a:t>a</a:t>
            </a:r>
            <a:r>
              <a:rPr sz="1000" b="0" spc="-75" dirty="0">
                <a:latin typeface="Arial"/>
                <a:cs typeface="Arial"/>
              </a:rPr>
              <a:t>mp</a:t>
            </a:r>
            <a:r>
              <a:rPr sz="1000" b="0" spc="-15" dirty="0">
                <a:latin typeface="Arial"/>
                <a:cs typeface="Arial"/>
              </a:rPr>
              <a:t>l</a:t>
            </a:r>
            <a:r>
              <a:rPr sz="1000" b="0" spc="-125" dirty="0">
                <a:latin typeface="Arial"/>
                <a:cs typeface="Arial"/>
              </a:rPr>
              <a:t>e</a:t>
            </a:r>
            <a:r>
              <a:rPr sz="1000" b="0" spc="-60" dirty="0">
                <a:latin typeface="Arial"/>
                <a:cs typeface="Arial"/>
              </a:rPr>
              <a:t>s</a:t>
            </a:r>
            <a:r>
              <a:rPr sz="1000" b="0" spc="-70" dirty="0">
                <a:latin typeface="Arial"/>
                <a:cs typeface="Arial"/>
              </a:rPr>
              <a:t> </a:t>
            </a:r>
            <a:r>
              <a:rPr sz="1000" b="0" spc="-5" dirty="0">
                <a:latin typeface="Arial"/>
                <a:cs typeface="Arial"/>
              </a:rPr>
              <a:t>r</a:t>
            </a:r>
            <a:r>
              <a:rPr sz="1000" b="0" spc="-120" dirty="0">
                <a:latin typeface="Arial"/>
                <a:cs typeface="Arial"/>
              </a:rPr>
              <a:t>e</a:t>
            </a:r>
            <a:r>
              <a:rPr sz="1000" b="0" spc="-130" dirty="0">
                <a:latin typeface="Arial"/>
                <a:cs typeface="Arial"/>
              </a:rPr>
              <a:t>a</a:t>
            </a:r>
            <a:r>
              <a:rPr sz="1000" b="0" spc="-65" dirty="0">
                <a:latin typeface="Arial"/>
                <a:cs typeface="Arial"/>
              </a:rPr>
              <a:t>d</a:t>
            </a:r>
            <a:r>
              <a:rPr sz="1000" b="0" spc="-60" dirty="0">
                <a:latin typeface="Arial"/>
                <a:cs typeface="Arial"/>
              </a:rPr>
              <a:t>y</a:t>
            </a:r>
            <a:endParaRPr sz="1000">
              <a:latin typeface="Arial"/>
              <a:cs typeface="Arial"/>
            </a:endParaRPr>
          </a:p>
          <a:p>
            <a:pPr marL="12700" marR="92075">
              <a:lnSpc>
                <a:spcPts val="1100"/>
              </a:lnSpc>
            </a:pPr>
            <a:r>
              <a:rPr sz="1000" b="0" spc="-35" dirty="0">
                <a:latin typeface="Arial"/>
                <a:cs typeface="Arial"/>
              </a:rPr>
              <a:t>for </a:t>
            </a:r>
            <a:r>
              <a:rPr sz="1000" b="0" spc="-90" dirty="0">
                <a:latin typeface="Arial"/>
                <a:cs typeface="Arial"/>
              </a:rPr>
              <a:t>as </a:t>
            </a:r>
            <a:r>
              <a:rPr sz="1000" b="0" spc="-80" dirty="0">
                <a:latin typeface="Arial"/>
                <a:cs typeface="Arial"/>
              </a:rPr>
              <a:t>many </a:t>
            </a:r>
            <a:r>
              <a:rPr sz="1000" b="0" spc="-35" dirty="0">
                <a:latin typeface="Arial"/>
                <a:cs typeface="Arial"/>
              </a:rPr>
              <a:t>of </a:t>
            </a:r>
            <a:r>
              <a:rPr sz="1000" b="0" spc="-65" dirty="0">
                <a:latin typeface="Arial"/>
                <a:cs typeface="Arial"/>
              </a:rPr>
              <a:t>the </a:t>
            </a:r>
            <a:r>
              <a:rPr sz="1000" b="0" spc="-75" dirty="0">
                <a:latin typeface="Arial"/>
                <a:cs typeface="Arial"/>
              </a:rPr>
              <a:t>preferences </a:t>
            </a:r>
            <a:r>
              <a:rPr sz="1000" b="0" spc="-50" dirty="0">
                <a:latin typeface="Arial"/>
                <a:cs typeface="Arial"/>
              </a:rPr>
              <a:t>listed </a:t>
            </a:r>
            <a:r>
              <a:rPr sz="1000" b="0" spc="-90" dirty="0">
                <a:latin typeface="Arial"/>
                <a:cs typeface="Arial"/>
              </a:rPr>
              <a:t>as </a:t>
            </a:r>
            <a:r>
              <a:rPr sz="1000" b="0" spc="-60" dirty="0">
                <a:latin typeface="Arial"/>
                <a:cs typeface="Arial"/>
              </a:rPr>
              <a:t>possible. </a:t>
            </a:r>
            <a:r>
              <a:rPr sz="1000" b="0" spc="-10" dirty="0">
                <a:latin typeface="Arial"/>
                <a:cs typeface="Arial"/>
              </a:rPr>
              <a:t>If </a:t>
            </a:r>
            <a:r>
              <a:rPr sz="1000" b="0" spc="-70" dirty="0">
                <a:latin typeface="Arial"/>
                <a:cs typeface="Arial"/>
              </a:rPr>
              <a:t>leadership </a:t>
            </a:r>
            <a:r>
              <a:rPr sz="1000" b="0" spc="-65" dirty="0">
                <a:latin typeface="Arial"/>
                <a:cs typeface="Arial"/>
              </a:rPr>
              <a:t> </a:t>
            </a:r>
            <a:r>
              <a:rPr sz="1000" b="0" spc="-80" dirty="0">
                <a:latin typeface="Arial"/>
                <a:cs typeface="Arial"/>
              </a:rPr>
              <a:t>experience </a:t>
            </a:r>
            <a:r>
              <a:rPr sz="1000" b="0" spc="-40" dirty="0">
                <a:latin typeface="Arial"/>
                <a:cs typeface="Arial"/>
              </a:rPr>
              <a:t>is </a:t>
            </a:r>
            <a:r>
              <a:rPr sz="1000" b="0" spc="-60" dirty="0">
                <a:latin typeface="Arial"/>
                <a:cs typeface="Arial"/>
              </a:rPr>
              <a:t>preferred, scrutinize your </a:t>
            </a:r>
            <a:r>
              <a:rPr sz="1000" b="0" spc="-65" dirty="0">
                <a:latin typeface="Arial"/>
                <a:cs typeface="Arial"/>
              </a:rPr>
              <a:t>past </a:t>
            </a:r>
            <a:r>
              <a:rPr sz="1000" b="0" spc="-35" dirty="0">
                <a:latin typeface="Arial"/>
                <a:cs typeface="Arial"/>
              </a:rPr>
              <a:t>for </a:t>
            </a:r>
            <a:r>
              <a:rPr sz="1000" b="0" spc="-85" dirty="0">
                <a:latin typeface="Arial"/>
                <a:cs typeface="Arial"/>
              </a:rPr>
              <a:t>examples </a:t>
            </a:r>
            <a:r>
              <a:rPr sz="1000" b="0" spc="-35" dirty="0">
                <a:latin typeface="Arial"/>
                <a:cs typeface="Arial"/>
              </a:rPr>
              <a:t>of </a:t>
            </a:r>
            <a:r>
              <a:rPr sz="1000" b="0" spc="-15" dirty="0">
                <a:latin typeface="Arial"/>
                <a:cs typeface="Arial"/>
              </a:rPr>
              <a:t>it. </a:t>
            </a:r>
            <a:r>
              <a:rPr sz="1000" b="0" spc="-10" dirty="0">
                <a:latin typeface="Arial"/>
                <a:cs typeface="Arial"/>
              </a:rPr>
              <a:t>If </a:t>
            </a:r>
            <a:r>
              <a:rPr sz="1000" b="0" spc="-5" dirty="0">
                <a:latin typeface="Arial"/>
                <a:cs typeface="Arial"/>
              </a:rPr>
              <a:t> </a:t>
            </a:r>
            <a:r>
              <a:rPr sz="1000" b="0" spc="-65" dirty="0">
                <a:latin typeface="Arial"/>
                <a:cs typeface="Arial"/>
              </a:rPr>
              <a:t>the </a:t>
            </a:r>
            <a:r>
              <a:rPr sz="1000" b="0" spc="-50" dirty="0">
                <a:latin typeface="Arial"/>
                <a:cs typeface="Arial"/>
              </a:rPr>
              <a:t>job </a:t>
            </a:r>
            <a:r>
              <a:rPr sz="1000" b="0" spc="-65" dirty="0">
                <a:latin typeface="Arial"/>
                <a:cs typeface="Arial"/>
              </a:rPr>
              <a:t>requires </a:t>
            </a:r>
            <a:r>
              <a:rPr sz="1000" b="0" spc="-70" dirty="0">
                <a:latin typeface="Arial"/>
                <a:cs typeface="Arial"/>
              </a:rPr>
              <a:t>good teamwork </a:t>
            </a:r>
            <a:r>
              <a:rPr sz="1000" b="0" spc="-45" dirty="0">
                <a:latin typeface="Arial"/>
                <a:cs typeface="Arial"/>
              </a:rPr>
              <a:t>skills, </a:t>
            </a:r>
            <a:r>
              <a:rPr sz="1000" b="0" spc="-90" dirty="0">
                <a:latin typeface="Arial"/>
                <a:cs typeface="Arial"/>
              </a:rPr>
              <a:t>be </a:t>
            </a:r>
            <a:r>
              <a:rPr sz="1000" b="0" spc="-75" dirty="0">
                <a:latin typeface="Arial"/>
                <a:cs typeface="Arial"/>
              </a:rPr>
              <a:t>prepared </a:t>
            </a:r>
            <a:r>
              <a:rPr sz="1000" b="0" spc="-35" dirty="0">
                <a:latin typeface="Arial"/>
                <a:cs typeface="Arial"/>
              </a:rPr>
              <a:t>with </a:t>
            </a:r>
            <a:r>
              <a:rPr sz="1000" b="0" spc="-85" dirty="0">
                <a:latin typeface="Arial"/>
                <a:cs typeface="Arial"/>
              </a:rPr>
              <a:t>examples </a:t>
            </a:r>
            <a:r>
              <a:rPr sz="1000" b="0" spc="-265" dirty="0">
                <a:latin typeface="Arial"/>
                <a:cs typeface="Arial"/>
              </a:rPr>
              <a:t> </a:t>
            </a:r>
            <a:r>
              <a:rPr sz="1000" b="0" spc="-40" dirty="0">
                <a:latin typeface="Arial"/>
                <a:cs typeface="Arial"/>
              </a:rPr>
              <a:t>from</a:t>
            </a:r>
            <a:r>
              <a:rPr sz="1000" b="0" spc="-50" dirty="0">
                <a:latin typeface="Arial"/>
                <a:cs typeface="Arial"/>
              </a:rPr>
              <a:t> </a:t>
            </a:r>
            <a:r>
              <a:rPr sz="1000" b="0" spc="-60" dirty="0">
                <a:latin typeface="Arial"/>
                <a:cs typeface="Arial"/>
              </a:rPr>
              <a:t>your</a:t>
            </a:r>
            <a:r>
              <a:rPr sz="1000" b="0" spc="-50" dirty="0">
                <a:latin typeface="Arial"/>
                <a:cs typeface="Arial"/>
              </a:rPr>
              <a:t> </a:t>
            </a:r>
            <a:r>
              <a:rPr sz="1000" b="0" spc="-60" dirty="0">
                <a:latin typeface="Arial"/>
                <a:cs typeface="Arial"/>
              </a:rPr>
              <a:t>past.</a:t>
            </a:r>
            <a:r>
              <a:rPr sz="1000" b="0" spc="-45" dirty="0">
                <a:latin typeface="Arial"/>
                <a:cs typeface="Arial"/>
              </a:rPr>
              <a:t> </a:t>
            </a:r>
            <a:r>
              <a:rPr sz="1000" b="0" spc="-65" dirty="0">
                <a:latin typeface="Arial"/>
                <a:cs typeface="Arial"/>
              </a:rPr>
              <a:t>But</a:t>
            </a:r>
            <a:r>
              <a:rPr sz="1000" b="0" spc="-50" dirty="0">
                <a:latin typeface="Arial"/>
                <a:cs typeface="Arial"/>
              </a:rPr>
              <a:t> </a:t>
            </a:r>
            <a:r>
              <a:rPr sz="1000" b="0" spc="-70" dirty="0">
                <a:latin typeface="Arial"/>
                <a:cs typeface="Arial"/>
              </a:rPr>
              <a:t>also</a:t>
            </a:r>
            <a:r>
              <a:rPr sz="1000" b="0" spc="-50" dirty="0">
                <a:latin typeface="Arial"/>
                <a:cs typeface="Arial"/>
              </a:rPr>
              <a:t> </a:t>
            </a:r>
            <a:r>
              <a:rPr sz="1000" b="0" spc="-90" dirty="0">
                <a:latin typeface="Arial"/>
                <a:cs typeface="Arial"/>
              </a:rPr>
              <a:t>be</a:t>
            </a:r>
            <a:r>
              <a:rPr sz="1000" b="0" spc="-45" dirty="0">
                <a:latin typeface="Arial"/>
                <a:cs typeface="Arial"/>
              </a:rPr>
              <a:t> </a:t>
            </a:r>
            <a:r>
              <a:rPr sz="1000" b="0" spc="-75" dirty="0">
                <a:latin typeface="Arial"/>
                <a:cs typeface="Arial"/>
              </a:rPr>
              <a:t>prepared</a:t>
            </a:r>
            <a:r>
              <a:rPr sz="1000" b="0" spc="-50" dirty="0">
                <a:latin typeface="Arial"/>
                <a:cs typeface="Arial"/>
              </a:rPr>
              <a:t> </a:t>
            </a:r>
            <a:r>
              <a:rPr sz="1000" b="0" spc="-40" dirty="0">
                <a:latin typeface="Arial"/>
                <a:cs typeface="Arial"/>
              </a:rPr>
              <a:t>to</a:t>
            </a:r>
            <a:r>
              <a:rPr sz="1000" b="0" spc="-45" dirty="0">
                <a:latin typeface="Arial"/>
                <a:cs typeface="Arial"/>
              </a:rPr>
              <a:t> </a:t>
            </a:r>
            <a:r>
              <a:rPr sz="1000" b="0" spc="-50" dirty="0">
                <a:latin typeface="Arial"/>
                <a:cs typeface="Arial"/>
              </a:rPr>
              <a:t>talk </a:t>
            </a:r>
            <a:r>
              <a:rPr sz="1000" b="0" spc="-70" dirty="0">
                <a:latin typeface="Arial"/>
                <a:cs typeface="Arial"/>
              </a:rPr>
              <a:t>about</a:t>
            </a:r>
            <a:r>
              <a:rPr sz="1000" b="0" spc="-50" dirty="0">
                <a:latin typeface="Arial"/>
                <a:cs typeface="Arial"/>
              </a:rPr>
              <a:t> </a:t>
            </a:r>
            <a:r>
              <a:rPr sz="1000" b="0" spc="-55" dirty="0">
                <a:latin typeface="Arial"/>
                <a:cs typeface="Arial"/>
              </a:rPr>
              <a:t>things</a:t>
            </a:r>
            <a:r>
              <a:rPr sz="1000" b="0" spc="-45" dirty="0">
                <a:latin typeface="Arial"/>
                <a:cs typeface="Arial"/>
              </a:rPr>
              <a:t> </a:t>
            </a:r>
            <a:r>
              <a:rPr sz="1000" b="0" spc="-50" dirty="0">
                <a:latin typeface="Arial"/>
                <a:cs typeface="Arial"/>
              </a:rPr>
              <a:t>not </a:t>
            </a:r>
            <a:r>
              <a:rPr sz="1000" b="0" spc="-45" dirty="0">
                <a:latin typeface="Arial"/>
                <a:cs typeface="Arial"/>
              </a:rPr>
              <a:t> </a:t>
            </a:r>
            <a:r>
              <a:rPr sz="1000" b="0" spc="-50" dirty="0">
                <a:latin typeface="Arial"/>
                <a:cs typeface="Arial"/>
              </a:rPr>
              <a:t>listed </a:t>
            </a:r>
            <a:r>
              <a:rPr sz="1000" b="0" spc="-55" dirty="0">
                <a:latin typeface="Arial"/>
                <a:cs typeface="Arial"/>
              </a:rPr>
              <a:t>specifically </a:t>
            </a:r>
            <a:r>
              <a:rPr sz="1000" b="0" spc="-40" dirty="0">
                <a:latin typeface="Arial"/>
                <a:cs typeface="Arial"/>
              </a:rPr>
              <a:t>in </a:t>
            </a:r>
            <a:r>
              <a:rPr sz="1000" b="0" spc="-65" dirty="0">
                <a:latin typeface="Arial"/>
                <a:cs typeface="Arial"/>
              </a:rPr>
              <a:t>the </a:t>
            </a:r>
            <a:r>
              <a:rPr sz="1000" b="0" spc="-50" dirty="0">
                <a:latin typeface="Arial"/>
                <a:cs typeface="Arial"/>
              </a:rPr>
              <a:t>job </a:t>
            </a:r>
            <a:r>
              <a:rPr sz="1000" b="0" spc="-55" dirty="0">
                <a:latin typeface="Arial"/>
                <a:cs typeface="Arial"/>
              </a:rPr>
              <a:t>posting. </a:t>
            </a:r>
            <a:r>
              <a:rPr sz="1000" b="0" spc="-80" dirty="0">
                <a:latin typeface="Arial"/>
                <a:cs typeface="Arial"/>
              </a:rPr>
              <a:t>Find </a:t>
            </a:r>
            <a:r>
              <a:rPr sz="1000" b="0" spc="-50" dirty="0">
                <a:latin typeface="Arial"/>
                <a:cs typeface="Arial"/>
              </a:rPr>
              <a:t>out all </a:t>
            </a:r>
            <a:r>
              <a:rPr sz="1000" b="0" spc="-70" dirty="0">
                <a:latin typeface="Arial"/>
                <a:cs typeface="Arial"/>
              </a:rPr>
              <a:t>you </a:t>
            </a:r>
            <a:r>
              <a:rPr sz="1000" b="0" spc="-80" dirty="0">
                <a:latin typeface="Arial"/>
                <a:cs typeface="Arial"/>
              </a:rPr>
              <a:t>can </a:t>
            </a:r>
            <a:r>
              <a:rPr sz="1000" b="0" spc="-70" dirty="0">
                <a:latin typeface="Arial"/>
                <a:cs typeface="Arial"/>
              </a:rPr>
              <a:t>about </a:t>
            </a:r>
            <a:r>
              <a:rPr sz="1000" b="0" spc="-65" dirty="0">
                <a:latin typeface="Arial"/>
                <a:cs typeface="Arial"/>
              </a:rPr>
              <a:t>the </a:t>
            </a:r>
            <a:r>
              <a:rPr sz="1000" b="0" spc="-265" dirty="0">
                <a:latin typeface="Arial"/>
                <a:cs typeface="Arial"/>
              </a:rPr>
              <a:t> </a:t>
            </a:r>
            <a:r>
              <a:rPr sz="1000" b="0" spc="-80" dirty="0">
                <a:latin typeface="Arial"/>
                <a:cs typeface="Arial"/>
              </a:rPr>
              <a:t>company</a:t>
            </a:r>
            <a:r>
              <a:rPr sz="1000" b="0" spc="-70" dirty="0">
                <a:latin typeface="Arial"/>
                <a:cs typeface="Arial"/>
              </a:rPr>
              <a:t> </a:t>
            </a:r>
            <a:r>
              <a:rPr sz="1000" b="0" spc="-85" dirty="0">
                <a:latin typeface="Arial"/>
                <a:cs typeface="Arial"/>
              </a:rPr>
              <a:t>and</a:t>
            </a:r>
            <a:r>
              <a:rPr sz="1000" b="0" spc="-65" dirty="0">
                <a:latin typeface="Arial"/>
                <a:cs typeface="Arial"/>
              </a:rPr>
              <a:t> the </a:t>
            </a:r>
            <a:r>
              <a:rPr sz="1000" b="0" spc="-50" dirty="0">
                <a:latin typeface="Arial"/>
                <a:cs typeface="Arial"/>
              </a:rPr>
              <a:t>job</a:t>
            </a:r>
            <a:r>
              <a:rPr sz="1000" b="0" spc="-65" dirty="0">
                <a:latin typeface="Arial"/>
                <a:cs typeface="Arial"/>
              </a:rPr>
              <a:t> </a:t>
            </a:r>
            <a:r>
              <a:rPr sz="1000" b="0" spc="-70" dirty="0">
                <a:latin typeface="Arial"/>
                <a:cs typeface="Arial"/>
              </a:rPr>
              <a:t>you</a:t>
            </a:r>
            <a:r>
              <a:rPr sz="1000" b="0" spc="-65" dirty="0">
                <a:latin typeface="Arial"/>
                <a:cs typeface="Arial"/>
              </a:rPr>
              <a:t> </a:t>
            </a:r>
            <a:r>
              <a:rPr sz="1000" b="0" spc="-85" dirty="0">
                <a:latin typeface="Arial"/>
                <a:cs typeface="Arial"/>
              </a:rPr>
              <a:t>are</a:t>
            </a:r>
            <a:r>
              <a:rPr sz="1000" b="0" spc="-70" dirty="0">
                <a:latin typeface="Arial"/>
                <a:cs typeface="Arial"/>
              </a:rPr>
              <a:t> </a:t>
            </a:r>
            <a:r>
              <a:rPr sz="1000" b="0" spc="-55" dirty="0">
                <a:latin typeface="Arial"/>
                <a:cs typeface="Arial"/>
              </a:rPr>
              <a:t>interviewing</a:t>
            </a:r>
            <a:r>
              <a:rPr sz="1000" b="0" spc="-65" dirty="0">
                <a:latin typeface="Arial"/>
                <a:cs typeface="Arial"/>
              </a:rPr>
              <a:t> </a:t>
            </a:r>
            <a:r>
              <a:rPr sz="1000" b="0" spc="-50" dirty="0">
                <a:latin typeface="Arial"/>
                <a:cs typeface="Arial"/>
              </a:rPr>
              <a:t>for.</a:t>
            </a:r>
            <a:r>
              <a:rPr sz="1000" b="0" spc="-65" dirty="0">
                <a:latin typeface="Arial"/>
                <a:cs typeface="Arial"/>
              </a:rPr>
              <a:t> </a:t>
            </a:r>
            <a:r>
              <a:rPr sz="1000" b="0" spc="-10" dirty="0">
                <a:latin typeface="Arial"/>
                <a:cs typeface="Arial"/>
              </a:rPr>
              <a:t>If</a:t>
            </a:r>
            <a:r>
              <a:rPr sz="1000" b="0" spc="-65" dirty="0">
                <a:latin typeface="Arial"/>
                <a:cs typeface="Arial"/>
              </a:rPr>
              <a:t> </a:t>
            </a:r>
            <a:r>
              <a:rPr sz="1000" b="0" spc="-70" dirty="0">
                <a:latin typeface="Arial"/>
                <a:cs typeface="Arial"/>
              </a:rPr>
              <a:t>you</a:t>
            </a:r>
            <a:r>
              <a:rPr sz="1000" b="0" spc="-65" dirty="0">
                <a:latin typeface="Arial"/>
                <a:cs typeface="Arial"/>
              </a:rPr>
              <a:t> </a:t>
            </a:r>
            <a:r>
              <a:rPr sz="1000" b="0" spc="-100" dirty="0">
                <a:latin typeface="Arial"/>
                <a:cs typeface="Arial"/>
              </a:rPr>
              <a:t>have</a:t>
            </a:r>
            <a:r>
              <a:rPr sz="1000" b="0" spc="-70" dirty="0">
                <a:latin typeface="Arial"/>
                <a:cs typeface="Arial"/>
              </a:rPr>
              <a:t> </a:t>
            </a:r>
            <a:r>
              <a:rPr sz="1000" b="0" spc="-55" dirty="0">
                <a:latin typeface="Arial"/>
                <a:cs typeface="Arial"/>
              </a:rPr>
              <a:t>certain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ts val="1100"/>
              </a:lnSpc>
            </a:pPr>
            <a:r>
              <a:rPr sz="1000" b="0" spc="-80" dirty="0">
                <a:latin typeface="Arial"/>
                <a:cs typeface="Arial"/>
              </a:rPr>
              <a:t>experience </a:t>
            </a:r>
            <a:r>
              <a:rPr sz="1000" b="0" spc="-40" dirty="0">
                <a:latin typeface="Arial"/>
                <a:cs typeface="Arial"/>
              </a:rPr>
              <a:t>or </a:t>
            </a:r>
            <a:r>
              <a:rPr sz="1000" b="0" spc="-75" dirty="0">
                <a:latin typeface="Arial"/>
                <a:cs typeface="Arial"/>
              </a:rPr>
              <a:t>knowledge </a:t>
            </a:r>
            <a:r>
              <a:rPr sz="1000" b="0" spc="-50" dirty="0">
                <a:latin typeface="Arial"/>
                <a:cs typeface="Arial"/>
              </a:rPr>
              <a:t>that </a:t>
            </a:r>
            <a:r>
              <a:rPr sz="1000" b="0" spc="-70" dirty="0">
                <a:latin typeface="Arial"/>
                <a:cs typeface="Arial"/>
              </a:rPr>
              <a:t>you </a:t>
            </a:r>
            <a:r>
              <a:rPr sz="1000" b="0" spc="-50" dirty="0">
                <a:latin typeface="Arial"/>
                <a:cs typeface="Arial"/>
              </a:rPr>
              <a:t>think </a:t>
            </a:r>
            <a:r>
              <a:rPr sz="1000" b="0" spc="-60" dirty="0">
                <a:latin typeface="Arial"/>
                <a:cs typeface="Arial"/>
              </a:rPr>
              <a:t>would </a:t>
            </a:r>
            <a:r>
              <a:rPr sz="1000" b="0" spc="-95" dirty="0">
                <a:latin typeface="Arial"/>
                <a:cs typeface="Arial"/>
              </a:rPr>
              <a:t>make </a:t>
            </a:r>
            <a:r>
              <a:rPr sz="1000" b="0" spc="-70" dirty="0">
                <a:latin typeface="Arial"/>
                <a:cs typeface="Arial"/>
              </a:rPr>
              <a:t>you do </a:t>
            </a:r>
            <a:r>
              <a:rPr sz="1000" b="0" spc="-65" dirty="0">
                <a:latin typeface="Arial"/>
                <a:cs typeface="Arial"/>
              </a:rPr>
              <a:t>the </a:t>
            </a:r>
            <a:r>
              <a:rPr sz="1000" b="0" spc="-50" dirty="0">
                <a:latin typeface="Arial"/>
                <a:cs typeface="Arial"/>
              </a:rPr>
              <a:t>job </a:t>
            </a:r>
            <a:r>
              <a:rPr sz="1000" b="0" spc="-45" dirty="0">
                <a:latin typeface="Arial"/>
                <a:cs typeface="Arial"/>
              </a:rPr>
              <a:t> </a:t>
            </a:r>
            <a:r>
              <a:rPr sz="1000" b="0" spc="-60" dirty="0">
                <a:latin typeface="Arial"/>
                <a:cs typeface="Arial"/>
              </a:rPr>
              <a:t>better, </a:t>
            </a:r>
            <a:r>
              <a:rPr sz="1000" b="0" spc="-50" dirty="0">
                <a:latin typeface="Arial"/>
                <a:cs typeface="Arial"/>
              </a:rPr>
              <a:t>don’t </a:t>
            </a:r>
            <a:r>
              <a:rPr sz="1000" b="0" spc="-65" dirty="0">
                <a:latin typeface="Arial"/>
                <a:cs typeface="Arial"/>
              </a:rPr>
              <a:t>hesitate </a:t>
            </a:r>
            <a:r>
              <a:rPr sz="1000" b="0" spc="-40" dirty="0">
                <a:latin typeface="Arial"/>
                <a:cs typeface="Arial"/>
              </a:rPr>
              <a:t>to </a:t>
            </a:r>
            <a:r>
              <a:rPr sz="1000" b="0" spc="-50" dirty="0">
                <a:latin typeface="Arial"/>
                <a:cs typeface="Arial"/>
              </a:rPr>
              <a:t>talk </a:t>
            </a:r>
            <a:r>
              <a:rPr sz="1000" b="0" spc="-70" dirty="0">
                <a:latin typeface="Arial"/>
                <a:cs typeface="Arial"/>
              </a:rPr>
              <a:t>about </a:t>
            </a:r>
            <a:r>
              <a:rPr sz="1000" b="0" spc="-15" dirty="0">
                <a:latin typeface="Arial"/>
                <a:cs typeface="Arial"/>
              </a:rPr>
              <a:t>it. </a:t>
            </a:r>
            <a:r>
              <a:rPr sz="1000" b="0" spc="-100" dirty="0">
                <a:latin typeface="Arial"/>
                <a:cs typeface="Arial"/>
              </a:rPr>
              <a:t>The </a:t>
            </a:r>
            <a:r>
              <a:rPr sz="1000" b="0" spc="-75" dirty="0">
                <a:latin typeface="Arial"/>
                <a:cs typeface="Arial"/>
              </a:rPr>
              <a:t>employer </a:t>
            </a:r>
            <a:r>
              <a:rPr sz="1000" b="0" spc="-40" dirty="0">
                <a:latin typeface="Arial"/>
                <a:cs typeface="Arial"/>
              </a:rPr>
              <a:t>is </a:t>
            </a:r>
            <a:r>
              <a:rPr sz="1000" b="0" spc="-55" dirty="0">
                <a:latin typeface="Arial"/>
                <a:cs typeface="Arial"/>
              </a:rPr>
              <a:t>looking </a:t>
            </a:r>
            <a:r>
              <a:rPr sz="1000" b="0" spc="-35" dirty="0">
                <a:latin typeface="Arial"/>
                <a:cs typeface="Arial"/>
              </a:rPr>
              <a:t>for </a:t>
            </a:r>
            <a:r>
              <a:rPr sz="1000" b="0" spc="-65" dirty="0">
                <a:latin typeface="Arial"/>
                <a:cs typeface="Arial"/>
              </a:rPr>
              <a:t>the </a:t>
            </a:r>
            <a:r>
              <a:rPr sz="1000" b="0" spc="-265" dirty="0">
                <a:latin typeface="Arial"/>
                <a:cs typeface="Arial"/>
              </a:rPr>
              <a:t> </a:t>
            </a:r>
            <a:r>
              <a:rPr sz="1000" b="0" spc="-65" dirty="0">
                <a:latin typeface="Arial"/>
                <a:cs typeface="Arial"/>
              </a:rPr>
              <a:t>best </a:t>
            </a:r>
            <a:r>
              <a:rPr sz="1000" b="0" spc="-75" dirty="0">
                <a:latin typeface="Arial"/>
                <a:cs typeface="Arial"/>
              </a:rPr>
              <a:t>candidate </a:t>
            </a:r>
            <a:r>
              <a:rPr sz="1000" b="0" spc="-35" dirty="0">
                <a:latin typeface="Arial"/>
                <a:cs typeface="Arial"/>
              </a:rPr>
              <a:t>for </a:t>
            </a:r>
            <a:r>
              <a:rPr sz="1000" b="0" spc="-65" dirty="0">
                <a:latin typeface="Arial"/>
                <a:cs typeface="Arial"/>
              </a:rPr>
              <a:t>the </a:t>
            </a:r>
            <a:r>
              <a:rPr sz="1000" b="0" spc="-55" dirty="0">
                <a:latin typeface="Arial"/>
                <a:cs typeface="Arial"/>
              </a:rPr>
              <a:t>job. </a:t>
            </a:r>
            <a:r>
              <a:rPr sz="1000" b="0" spc="-60" dirty="0">
                <a:latin typeface="Arial"/>
                <a:cs typeface="Arial"/>
              </a:rPr>
              <a:t>Looking </a:t>
            </a:r>
            <a:r>
              <a:rPr sz="1000" b="0" spc="-80" dirty="0">
                <a:latin typeface="Arial"/>
                <a:cs typeface="Arial"/>
              </a:rPr>
              <a:t>beyond </a:t>
            </a:r>
            <a:r>
              <a:rPr sz="1000" b="0" spc="-65" dirty="0">
                <a:latin typeface="Arial"/>
                <a:cs typeface="Arial"/>
              </a:rPr>
              <a:t>the </a:t>
            </a:r>
            <a:r>
              <a:rPr sz="1000" b="0" spc="-50" dirty="0">
                <a:latin typeface="Arial"/>
                <a:cs typeface="Arial"/>
              </a:rPr>
              <a:t>job </a:t>
            </a:r>
            <a:r>
              <a:rPr sz="1000" b="0" spc="-55" dirty="0">
                <a:latin typeface="Arial"/>
                <a:cs typeface="Arial"/>
              </a:rPr>
              <a:t>posting </a:t>
            </a:r>
            <a:r>
              <a:rPr sz="1000" b="0" spc="-60" dirty="0">
                <a:latin typeface="Arial"/>
                <a:cs typeface="Arial"/>
              </a:rPr>
              <a:t>could </a:t>
            </a:r>
            <a:r>
              <a:rPr sz="1000" b="0" spc="-55" dirty="0">
                <a:latin typeface="Arial"/>
                <a:cs typeface="Arial"/>
              </a:rPr>
              <a:t> </a:t>
            </a:r>
            <a:r>
              <a:rPr sz="1000" b="0" spc="-70" dirty="0">
                <a:latin typeface="Arial"/>
                <a:cs typeface="Arial"/>
              </a:rPr>
              <a:t>h</a:t>
            </a:r>
            <a:r>
              <a:rPr sz="1000" b="0" spc="-130" dirty="0">
                <a:latin typeface="Arial"/>
                <a:cs typeface="Arial"/>
              </a:rPr>
              <a:t>e</a:t>
            </a:r>
            <a:r>
              <a:rPr sz="1000" b="0" spc="-25" dirty="0">
                <a:latin typeface="Arial"/>
                <a:cs typeface="Arial"/>
              </a:rPr>
              <a:t>l</a:t>
            </a:r>
            <a:r>
              <a:rPr sz="1000" b="0" spc="-60" dirty="0">
                <a:latin typeface="Arial"/>
                <a:cs typeface="Arial"/>
              </a:rPr>
              <a:t>p</a:t>
            </a:r>
            <a:r>
              <a:rPr sz="1000" b="0" spc="-70" dirty="0">
                <a:latin typeface="Arial"/>
                <a:cs typeface="Arial"/>
              </a:rPr>
              <a:t> s</a:t>
            </a:r>
            <a:r>
              <a:rPr sz="1000" b="0" spc="-130" dirty="0">
                <a:latin typeface="Arial"/>
                <a:cs typeface="Arial"/>
              </a:rPr>
              <a:t>e</a:t>
            </a:r>
            <a:r>
              <a:rPr sz="1000" b="0" spc="-70" dirty="0">
                <a:latin typeface="Arial"/>
                <a:cs typeface="Arial"/>
              </a:rPr>
              <a:t>p</a:t>
            </a:r>
            <a:r>
              <a:rPr sz="1000" b="0" spc="-130" dirty="0">
                <a:latin typeface="Arial"/>
                <a:cs typeface="Arial"/>
              </a:rPr>
              <a:t>a</a:t>
            </a:r>
            <a:r>
              <a:rPr sz="1000" b="0" dirty="0">
                <a:latin typeface="Arial"/>
                <a:cs typeface="Arial"/>
              </a:rPr>
              <a:t>r</a:t>
            </a:r>
            <a:r>
              <a:rPr sz="1000" b="0" spc="-125" dirty="0">
                <a:latin typeface="Arial"/>
                <a:cs typeface="Arial"/>
              </a:rPr>
              <a:t>a</a:t>
            </a:r>
            <a:r>
              <a:rPr sz="1000" b="0" spc="-15" dirty="0">
                <a:latin typeface="Arial"/>
                <a:cs typeface="Arial"/>
              </a:rPr>
              <a:t>t</a:t>
            </a:r>
            <a:r>
              <a:rPr sz="1000" b="0" spc="-114" dirty="0">
                <a:latin typeface="Arial"/>
                <a:cs typeface="Arial"/>
              </a:rPr>
              <a:t>e</a:t>
            </a:r>
            <a:r>
              <a:rPr sz="1000" b="0" spc="-70" dirty="0">
                <a:latin typeface="Arial"/>
                <a:cs typeface="Arial"/>
              </a:rPr>
              <a:t> </a:t>
            </a:r>
            <a:r>
              <a:rPr sz="1000" b="0" spc="-80" dirty="0">
                <a:latin typeface="Arial"/>
                <a:cs typeface="Arial"/>
              </a:rPr>
              <a:t>yo</a:t>
            </a:r>
            <a:r>
              <a:rPr sz="1000" b="0" spc="-60" dirty="0">
                <a:latin typeface="Arial"/>
                <a:cs typeface="Arial"/>
              </a:rPr>
              <a:t>u</a:t>
            </a:r>
            <a:r>
              <a:rPr sz="1000" b="0" spc="-70" dirty="0">
                <a:latin typeface="Arial"/>
                <a:cs typeface="Arial"/>
              </a:rPr>
              <a:t> </a:t>
            </a:r>
            <a:r>
              <a:rPr sz="1000" b="0" spc="-15" dirty="0">
                <a:latin typeface="Arial"/>
                <a:cs typeface="Arial"/>
              </a:rPr>
              <a:t>f</a:t>
            </a:r>
            <a:r>
              <a:rPr sz="1000" b="0" spc="-10" dirty="0">
                <a:latin typeface="Arial"/>
                <a:cs typeface="Arial"/>
              </a:rPr>
              <a:t>r</a:t>
            </a:r>
            <a:r>
              <a:rPr sz="1000" b="0" spc="-80" dirty="0">
                <a:latin typeface="Arial"/>
                <a:cs typeface="Arial"/>
              </a:rPr>
              <a:t>o</a:t>
            </a:r>
            <a:r>
              <a:rPr sz="1000" b="0" spc="-55" dirty="0">
                <a:latin typeface="Arial"/>
                <a:cs typeface="Arial"/>
              </a:rPr>
              <a:t>m</a:t>
            </a:r>
            <a:r>
              <a:rPr sz="1000" b="0" spc="-70" dirty="0">
                <a:latin typeface="Arial"/>
                <a:cs typeface="Arial"/>
              </a:rPr>
              <a:t> o</a:t>
            </a:r>
            <a:r>
              <a:rPr sz="1000" b="0" spc="-10" dirty="0">
                <a:latin typeface="Arial"/>
                <a:cs typeface="Arial"/>
              </a:rPr>
              <a:t>t</a:t>
            </a:r>
            <a:r>
              <a:rPr sz="1000" b="0" spc="-70" dirty="0">
                <a:latin typeface="Arial"/>
                <a:cs typeface="Arial"/>
              </a:rPr>
              <a:t>h</a:t>
            </a:r>
            <a:r>
              <a:rPr sz="1000" b="0" spc="-135" dirty="0">
                <a:latin typeface="Arial"/>
                <a:cs typeface="Arial"/>
              </a:rPr>
              <a:t>e</a:t>
            </a:r>
            <a:r>
              <a:rPr sz="1000" b="0" dirty="0">
                <a:latin typeface="Arial"/>
                <a:cs typeface="Arial"/>
              </a:rPr>
              <a:t>r</a:t>
            </a:r>
            <a:r>
              <a:rPr sz="1000" b="0" spc="-70" dirty="0">
                <a:latin typeface="Arial"/>
                <a:cs typeface="Arial"/>
              </a:rPr>
              <a:t> </a:t>
            </a:r>
            <a:r>
              <a:rPr sz="1000" b="0" spc="-130" dirty="0">
                <a:latin typeface="Arial"/>
                <a:cs typeface="Arial"/>
              </a:rPr>
              <a:t>a</a:t>
            </a:r>
            <a:r>
              <a:rPr sz="1000" b="0" spc="-75" dirty="0">
                <a:latin typeface="Arial"/>
                <a:cs typeface="Arial"/>
              </a:rPr>
              <a:t>pp</a:t>
            </a:r>
            <a:r>
              <a:rPr sz="1000" b="0" spc="-25" dirty="0">
                <a:latin typeface="Arial"/>
                <a:cs typeface="Arial"/>
              </a:rPr>
              <a:t>l</a:t>
            </a:r>
            <a:r>
              <a:rPr sz="1000" b="0" spc="-15" dirty="0">
                <a:latin typeface="Arial"/>
                <a:cs typeface="Arial"/>
              </a:rPr>
              <a:t>i</a:t>
            </a:r>
            <a:r>
              <a:rPr sz="1000" b="0" spc="-60" dirty="0">
                <a:latin typeface="Arial"/>
                <a:cs typeface="Arial"/>
              </a:rPr>
              <a:t>c</a:t>
            </a:r>
            <a:r>
              <a:rPr sz="1000" b="0" spc="-130" dirty="0">
                <a:latin typeface="Arial"/>
                <a:cs typeface="Arial"/>
              </a:rPr>
              <a:t>a</a:t>
            </a:r>
            <a:r>
              <a:rPr sz="1000" b="0" spc="-65" dirty="0">
                <a:latin typeface="Arial"/>
                <a:cs typeface="Arial"/>
              </a:rPr>
              <a:t>n</a:t>
            </a:r>
            <a:r>
              <a:rPr sz="1000" b="0" dirty="0">
                <a:latin typeface="Arial"/>
                <a:cs typeface="Arial"/>
              </a:rPr>
              <a:t>t</a:t>
            </a:r>
            <a:r>
              <a:rPr sz="1000" b="0" spc="-75" dirty="0">
                <a:latin typeface="Arial"/>
                <a:cs typeface="Arial"/>
              </a:rPr>
              <a:t>s</a:t>
            </a:r>
            <a:r>
              <a:rPr sz="1000" b="0" spc="-30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 marR="193040">
              <a:lnSpc>
                <a:spcPct val="100000"/>
              </a:lnSpc>
              <a:spcBef>
                <a:spcPts val="880"/>
              </a:spcBef>
            </a:pPr>
            <a:r>
              <a:rPr sz="1000" b="0" spc="-80" dirty="0">
                <a:latin typeface="Arial"/>
                <a:cs typeface="Arial"/>
              </a:rPr>
              <a:t>Make</a:t>
            </a:r>
            <a:r>
              <a:rPr sz="1000" b="0" spc="-30" dirty="0">
                <a:latin typeface="Arial"/>
                <a:cs typeface="Arial"/>
              </a:rPr>
              <a:t> </a:t>
            </a:r>
            <a:r>
              <a:rPr sz="1000" b="0" spc="-55" dirty="0">
                <a:latin typeface="Arial"/>
                <a:cs typeface="Arial"/>
              </a:rPr>
              <a:t>sure</a:t>
            </a:r>
            <a:r>
              <a:rPr sz="1000" b="0" spc="-30" dirty="0">
                <a:latin typeface="Arial"/>
                <a:cs typeface="Arial"/>
              </a:rPr>
              <a:t> </a:t>
            </a:r>
            <a:r>
              <a:rPr sz="1000" b="0" spc="-35" dirty="0">
                <a:latin typeface="Arial"/>
                <a:cs typeface="Arial"/>
              </a:rPr>
              <a:t>that</a:t>
            </a:r>
            <a:r>
              <a:rPr sz="1000" b="0" spc="-30" dirty="0">
                <a:latin typeface="Arial"/>
                <a:cs typeface="Arial"/>
              </a:rPr>
              <a:t> </a:t>
            </a:r>
            <a:r>
              <a:rPr sz="1000" b="0" spc="-40" dirty="0">
                <a:latin typeface="Arial"/>
                <a:cs typeface="Arial"/>
              </a:rPr>
              <a:t>everything</a:t>
            </a:r>
            <a:r>
              <a:rPr sz="1000" b="0" spc="-30" dirty="0">
                <a:latin typeface="Arial"/>
                <a:cs typeface="Arial"/>
              </a:rPr>
              <a:t> </a:t>
            </a:r>
            <a:r>
              <a:rPr sz="1000" b="0" spc="-60" dirty="0">
                <a:latin typeface="Arial"/>
                <a:cs typeface="Arial"/>
              </a:rPr>
              <a:t>you</a:t>
            </a:r>
            <a:r>
              <a:rPr sz="1000" b="0" spc="-30" dirty="0">
                <a:latin typeface="Arial"/>
                <a:cs typeface="Arial"/>
              </a:rPr>
              <a:t> </a:t>
            </a:r>
            <a:r>
              <a:rPr sz="1000" b="0" spc="-45" dirty="0">
                <a:latin typeface="Arial"/>
                <a:cs typeface="Arial"/>
              </a:rPr>
              <a:t>discuss</a:t>
            </a:r>
            <a:r>
              <a:rPr sz="1000" b="0" spc="-30" dirty="0">
                <a:latin typeface="Arial"/>
                <a:cs typeface="Arial"/>
              </a:rPr>
              <a:t> is</a:t>
            </a:r>
            <a:r>
              <a:rPr sz="1000" b="0" spc="-25" dirty="0">
                <a:latin typeface="Arial"/>
                <a:cs typeface="Arial"/>
              </a:rPr>
              <a:t> </a:t>
            </a:r>
            <a:r>
              <a:rPr sz="1000" b="0" spc="-50" dirty="0">
                <a:latin typeface="Arial"/>
                <a:cs typeface="Arial"/>
              </a:rPr>
              <a:t>relevant</a:t>
            </a:r>
            <a:r>
              <a:rPr sz="1000" b="0" spc="-30" dirty="0">
                <a:latin typeface="Arial"/>
                <a:cs typeface="Arial"/>
              </a:rPr>
              <a:t> to </a:t>
            </a:r>
            <a:r>
              <a:rPr sz="1000" b="0" spc="-50" dirty="0">
                <a:latin typeface="Arial"/>
                <a:cs typeface="Arial"/>
              </a:rPr>
              <a:t>the</a:t>
            </a:r>
            <a:r>
              <a:rPr sz="1000" b="0" spc="-30" dirty="0">
                <a:latin typeface="Arial"/>
                <a:cs typeface="Arial"/>
              </a:rPr>
              <a:t> </a:t>
            </a:r>
            <a:r>
              <a:rPr sz="1000" b="0" spc="-40" dirty="0">
                <a:latin typeface="Arial"/>
                <a:cs typeface="Arial"/>
              </a:rPr>
              <a:t>job. </a:t>
            </a:r>
            <a:r>
              <a:rPr sz="1000" b="0" spc="-35" dirty="0">
                <a:latin typeface="Arial"/>
                <a:cs typeface="Arial"/>
              </a:rPr>
              <a:t> </a:t>
            </a:r>
            <a:r>
              <a:rPr sz="1000" b="0" spc="-15" dirty="0">
                <a:latin typeface="Arial"/>
                <a:cs typeface="Arial"/>
              </a:rPr>
              <a:t>It’s</a:t>
            </a:r>
            <a:r>
              <a:rPr sz="1000" b="0" spc="-30" dirty="0">
                <a:latin typeface="Arial"/>
                <a:cs typeface="Arial"/>
              </a:rPr>
              <a:t> </a:t>
            </a:r>
            <a:r>
              <a:rPr sz="1000" b="0" spc="-35" dirty="0">
                <a:latin typeface="Arial"/>
                <a:cs typeface="Arial"/>
              </a:rPr>
              <a:t>not</a:t>
            </a:r>
            <a:r>
              <a:rPr sz="1000" b="0" spc="-30" dirty="0">
                <a:latin typeface="Arial"/>
                <a:cs typeface="Arial"/>
              </a:rPr>
              <a:t> </a:t>
            </a:r>
            <a:r>
              <a:rPr sz="1000" b="0" spc="-75" dirty="0">
                <a:latin typeface="Arial"/>
                <a:cs typeface="Arial"/>
              </a:rPr>
              <a:t>easy</a:t>
            </a:r>
            <a:r>
              <a:rPr sz="1000" b="0" spc="-30" dirty="0">
                <a:latin typeface="Arial"/>
                <a:cs typeface="Arial"/>
              </a:rPr>
              <a:t> to</a:t>
            </a:r>
            <a:r>
              <a:rPr sz="1000" b="0" spc="-25" dirty="0">
                <a:latin typeface="Arial"/>
                <a:cs typeface="Arial"/>
              </a:rPr>
              <a:t> </a:t>
            </a:r>
            <a:r>
              <a:rPr sz="1000" b="0" spc="-50" dirty="0">
                <a:latin typeface="Arial"/>
                <a:cs typeface="Arial"/>
              </a:rPr>
              <a:t>do,</a:t>
            </a:r>
            <a:r>
              <a:rPr sz="1000" b="0" spc="-30" dirty="0">
                <a:latin typeface="Arial"/>
                <a:cs typeface="Arial"/>
              </a:rPr>
              <a:t> </a:t>
            </a:r>
            <a:r>
              <a:rPr sz="1000" b="0" spc="-35" dirty="0">
                <a:latin typeface="Arial"/>
                <a:cs typeface="Arial"/>
              </a:rPr>
              <a:t>but</a:t>
            </a:r>
            <a:r>
              <a:rPr sz="1000" b="0" spc="-30" dirty="0">
                <a:latin typeface="Arial"/>
                <a:cs typeface="Arial"/>
              </a:rPr>
              <a:t> </a:t>
            </a:r>
            <a:r>
              <a:rPr sz="1000" b="0" spc="-60" dirty="0">
                <a:latin typeface="Arial"/>
                <a:cs typeface="Arial"/>
              </a:rPr>
              <a:t>you</a:t>
            </a:r>
            <a:r>
              <a:rPr sz="1000" b="0" spc="-30" dirty="0">
                <a:latin typeface="Arial"/>
                <a:cs typeface="Arial"/>
              </a:rPr>
              <a:t> </a:t>
            </a:r>
            <a:r>
              <a:rPr sz="1000" b="0" spc="-70" dirty="0">
                <a:latin typeface="Arial"/>
                <a:cs typeface="Arial"/>
              </a:rPr>
              <a:t>may</a:t>
            </a:r>
            <a:r>
              <a:rPr sz="1000" b="0" spc="-25" dirty="0">
                <a:latin typeface="Arial"/>
                <a:cs typeface="Arial"/>
              </a:rPr>
              <a:t> </a:t>
            </a:r>
            <a:r>
              <a:rPr sz="1000" b="0" spc="-85" dirty="0">
                <a:latin typeface="Arial"/>
                <a:cs typeface="Arial"/>
              </a:rPr>
              <a:t>have</a:t>
            </a:r>
            <a:r>
              <a:rPr sz="1000" b="0" spc="-30" dirty="0">
                <a:latin typeface="Arial"/>
                <a:cs typeface="Arial"/>
              </a:rPr>
              <a:t> to </a:t>
            </a:r>
            <a:r>
              <a:rPr sz="1000" b="0" spc="-75" dirty="0">
                <a:latin typeface="Arial"/>
                <a:cs typeface="Arial"/>
              </a:rPr>
              <a:t>leave</a:t>
            </a:r>
            <a:r>
              <a:rPr sz="1000" b="0" spc="-30" dirty="0">
                <a:latin typeface="Arial"/>
                <a:cs typeface="Arial"/>
              </a:rPr>
              <a:t> </a:t>
            </a:r>
            <a:r>
              <a:rPr sz="1000" b="0" spc="-35" dirty="0">
                <a:latin typeface="Arial"/>
                <a:cs typeface="Arial"/>
              </a:rPr>
              <a:t>out</a:t>
            </a:r>
            <a:r>
              <a:rPr sz="1000" b="0" spc="-25" dirty="0">
                <a:latin typeface="Arial"/>
                <a:cs typeface="Arial"/>
              </a:rPr>
              <a:t> </a:t>
            </a:r>
            <a:r>
              <a:rPr sz="1000" b="0" spc="-70" dirty="0">
                <a:latin typeface="Arial"/>
                <a:cs typeface="Arial"/>
              </a:rPr>
              <a:t>some</a:t>
            </a:r>
            <a:r>
              <a:rPr sz="1000" b="0" spc="-30" dirty="0">
                <a:latin typeface="Arial"/>
                <a:cs typeface="Arial"/>
              </a:rPr>
              <a:t> </a:t>
            </a:r>
            <a:r>
              <a:rPr sz="1000" b="0" spc="-25" dirty="0">
                <a:latin typeface="Arial"/>
                <a:cs typeface="Arial"/>
              </a:rPr>
              <a:t>of </a:t>
            </a:r>
            <a:r>
              <a:rPr sz="1000" b="0" spc="-20" dirty="0">
                <a:latin typeface="Arial"/>
                <a:cs typeface="Arial"/>
              </a:rPr>
              <a:t> </a:t>
            </a:r>
            <a:r>
              <a:rPr sz="1000" b="0" spc="-45" dirty="0">
                <a:latin typeface="Arial"/>
                <a:cs typeface="Arial"/>
              </a:rPr>
              <a:t>your</a:t>
            </a:r>
            <a:r>
              <a:rPr sz="1000" b="0" spc="-30" dirty="0">
                <a:latin typeface="Arial"/>
                <a:cs typeface="Arial"/>
              </a:rPr>
              <a:t> </a:t>
            </a:r>
            <a:r>
              <a:rPr sz="1000" b="0" spc="-40" dirty="0">
                <a:latin typeface="Arial"/>
                <a:cs typeface="Arial"/>
              </a:rPr>
              <a:t>most</a:t>
            </a:r>
            <a:r>
              <a:rPr sz="1000" b="0" spc="-25" dirty="0">
                <a:latin typeface="Arial"/>
                <a:cs typeface="Arial"/>
              </a:rPr>
              <a:t> </a:t>
            </a:r>
            <a:r>
              <a:rPr sz="1000" b="0" spc="-45" dirty="0">
                <a:latin typeface="Arial"/>
                <a:cs typeface="Arial"/>
              </a:rPr>
              <a:t>impressive</a:t>
            </a:r>
            <a:r>
              <a:rPr sz="1000" b="0" spc="-25" dirty="0">
                <a:latin typeface="Arial"/>
                <a:cs typeface="Arial"/>
              </a:rPr>
              <a:t> skills </a:t>
            </a:r>
            <a:r>
              <a:rPr sz="1000" b="0" spc="-75" dirty="0">
                <a:latin typeface="Arial"/>
                <a:cs typeface="Arial"/>
              </a:rPr>
              <a:t>and</a:t>
            </a:r>
            <a:r>
              <a:rPr sz="1000" b="0" spc="-25" dirty="0">
                <a:latin typeface="Arial"/>
                <a:cs typeface="Arial"/>
              </a:rPr>
              <a:t> </a:t>
            </a:r>
            <a:r>
              <a:rPr sz="1000" b="0" spc="-60" dirty="0">
                <a:latin typeface="Arial"/>
                <a:cs typeface="Arial"/>
              </a:rPr>
              <a:t>achievements.</a:t>
            </a:r>
            <a:r>
              <a:rPr sz="1000" b="0" spc="-25" dirty="0">
                <a:latin typeface="Arial"/>
                <a:cs typeface="Arial"/>
              </a:rPr>
              <a:t> </a:t>
            </a:r>
            <a:r>
              <a:rPr sz="1000" b="0" spc="-60" dirty="0">
                <a:latin typeface="Arial"/>
                <a:cs typeface="Arial"/>
              </a:rPr>
              <a:t>Talking</a:t>
            </a:r>
            <a:r>
              <a:rPr sz="1000" b="0" spc="-25" dirty="0">
                <a:latin typeface="Arial"/>
                <a:cs typeface="Arial"/>
              </a:rPr>
              <a:t> </a:t>
            </a:r>
            <a:r>
              <a:rPr sz="1000" b="0" spc="-55" dirty="0">
                <a:latin typeface="Arial"/>
                <a:cs typeface="Arial"/>
              </a:rPr>
              <a:t>about</a:t>
            </a:r>
            <a:endParaRPr sz="1000">
              <a:latin typeface="Arial"/>
              <a:cs typeface="Arial"/>
            </a:endParaRPr>
          </a:p>
          <a:p>
            <a:pPr marL="12700" marR="87630">
              <a:lnSpc>
                <a:spcPct val="100000"/>
              </a:lnSpc>
            </a:pPr>
            <a:r>
              <a:rPr sz="1000" b="0" spc="-25" dirty="0">
                <a:latin typeface="Arial"/>
                <a:cs typeface="Arial"/>
              </a:rPr>
              <a:t>skills,</a:t>
            </a:r>
            <a:r>
              <a:rPr sz="1000" b="0" spc="-30" dirty="0">
                <a:latin typeface="Arial"/>
                <a:cs typeface="Arial"/>
              </a:rPr>
              <a:t> </a:t>
            </a:r>
            <a:r>
              <a:rPr sz="1000" b="0" spc="-50" dirty="0">
                <a:latin typeface="Arial"/>
                <a:cs typeface="Arial"/>
              </a:rPr>
              <a:t>accomplishments</a:t>
            </a:r>
            <a:r>
              <a:rPr sz="1000" b="0" spc="-25" dirty="0">
                <a:latin typeface="Arial"/>
                <a:cs typeface="Arial"/>
              </a:rPr>
              <a:t> </a:t>
            </a:r>
            <a:r>
              <a:rPr sz="1000" b="0" spc="-30" dirty="0">
                <a:latin typeface="Arial"/>
                <a:cs typeface="Arial"/>
              </a:rPr>
              <a:t>or</a:t>
            </a:r>
            <a:r>
              <a:rPr sz="1000" b="0" spc="-25" dirty="0">
                <a:latin typeface="Arial"/>
                <a:cs typeface="Arial"/>
              </a:rPr>
              <a:t> </a:t>
            </a:r>
            <a:r>
              <a:rPr sz="1000" b="0" spc="-60" dirty="0">
                <a:latin typeface="Arial"/>
                <a:cs typeface="Arial"/>
              </a:rPr>
              <a:t>experience</a:t>
            </a:r>
            <a:r>
              <a:rPr sz="1000" b="0" spc="-25" dirty="0">
                <a:latin typeface="Arial"/>
                <a:cs typeface="Arial"/>
              </a:rPr>
              <a:t> </a:t>
            </a:r>
            <a:r>
              <a:rPr sz="1000" b="0" spc="-20" dirty="0">
                <a:latin typeface="Arial"/>
                <a:cs typeface="Arial"/>
              </a:rPr>
              <a:t>with</a:t>
            </a:r>
            <a:r>
              <a:rPr sz="1000" b="0" spc="-25" dirty="0">
                <a:latin typeface="Arial"/>
                <a:cs typeface="Arial"/>
              </a:rPr>
              <a:t> </a:t>
            </a:r>
            <a:r>
              <a:rPr sz="1000" b="0" spc="-55" dirty="0">
                <a:latin typeface="Arial"/>
                <a:cs typeface="Arial"/>
              </a:rPr>
              <a:t>no</a:t>
            </a:r>
            <a:r>
              <a:rPr sz="1000" b="0" spc="-25" dirty="0">
                <a:latin typeface="Arial"/>
                <a:cs typeface="Arial"/>
              </a:rPr>
              <a:t> </a:t>
            </a:r>
            <a:r>
              <a:rPr sz="1000" b="0" spc="-65" dirty="0">
                <a:latin typeface="Arial"/>
                <a:cs typeface="Arial"/>
              </a:rPr>
              <a:t>relevance</a:t>
            </a:r>
            <a:r>
              <a:rPr sz="1000" b="0" spc="-25" dirty="0">
                <a:latin typeface="Arial"/>
                <a:cs typeface="Arial"/>
              </a:rPr>
              <a:t> </a:t>
            </a:r>
            <a:r>
              <a:rPr sz="1000" b="0" spc="-30" dirty="0">
                <a:latin typeface="Arial"/>
                <a:cs typeface="Arial"/>
              </a:rPr>
              <a:t>to</a:t>
            </a:r>
            <a:r>
              <a:rPr sz="1000" b="0" spc="-25" dirty="0">
                <a:latin typeface="Arial"/>
                <a:cs typeface="Arial"/>
              </a:rPr>
              <a:t> </a:t>
            </a:r>
            <a:r>
              <a:rPr sz="1000" b="0" spc="-50" dirty="0">
                <a:latin typeface="Arial"/>
                <a:cs typeface="Arial"/>
              </a:rPr>
              <a:t>the </a:t>
            </a:r>
            <a:r>
              <a:rPr sz="1000" b="0" spc="-260" dirty="0">
                <a:latin typeface="Arial"/>
                <a:cs typeface="Arial"/>
              </a:rPr>
              <a:t> </a:t>
            </a:r>
            <a:r>
              <a:rPr sz="1000" b="0" spc="-40" dirty="0">
                <a:latin typeface="Arial"/>
                <a:cs typeface="Arial"/>
              </a:rPr>
              <a:t>job</a:t>
            </a:r>
            <a:r>
              <a:rPr sz="1000" b="0" spc="-30" dirty="0">
                <a:latin typeface="Arial"/>
                <a:cs typeface="Arial"/>
              </a:rPr>
              <a:t> </a:t>
            </a:r>
            <a:r>
              <a:rPr sz="1000" b="0" spc="-70" dirty="0">
                <a:latin typeface="Arial"/>
                <a:cs typeface="Arial"/>
              </a:rPr>
              <a:t>does</a:t>
            </a:r>
            <a:r>
              <a:rPr sz="1000" b="0" spc="-25" dirty="0">
                <a:latin typeface="Arial"/>
                <a:cs typeface="Arial"/>
              </a:rPr>
              <a:t> </a:t>
            </a:r>
            <a:r>
              <a:rPr sz="1000" b="0" spc="-35" dirty="0">
                <a:latin typeface="Arial"/>
                <a:cs typeface="Arial"/>
              </a:rPr>
              <a:t>not</a:t>
            </a:r>
            <a:r>
              <a:rPr sz="1000" b="0" spc="-25" dirty="0">
                <a:latin typeface="Arial"/>
                <a:cs typeface="Arial"/>
              </a:rPr>
              <a:t> </a:t>
            </a:r>
            <a:r>
              <a:rPr sz="1000" b="0" spc="-55" dirty="0">
                <a:latin typeface="Arial"/>
                <a:cs typeface="Arial"/>
              </a:rPr>
              <a:t>help</a:t>
            </a:r>
            <a:r>
              <a:rPr sz="1000" b="0" spc="-25" dirty="0">
                <a:latin typeface="Arial"/>
                <a:cs typeface="Arial"/>
              </a:rPr>
              <a:t> </a:t>
            </a:r>
            <a:r>
              <a:rPr sz="1000" b="0" spc="-50" dirty="0">
                <a:latin typeface="Arial"/>
                <a:cs typeface="Arial"/>
              </a:rPr>
              <a:t>the</a:t>
            </a:r>
            <a:r>
              <a:rPr sz="1000" b="0" spc="-25" dirty="0">
                <a:latin typeface="Arial"/>
                <a:cs typeface="Arial"/>
              </a:rPr>
              <a:t> </a:t>
            </a:r>
            <a:r>
              <a:rPr sz="1000" b="0" spc="-40" dirty="0">
                <a:latin typeface="Arial"/>
                <a:cs typeface="Arial"/>
              </a:rPr>
              <a:t>interviewer</a:t>
            </a:r>
            <a:r>
              <a:rPr sz="1000" b="0" spc="-25" dirty="0">
                <a:latin typeface="Arial"/>
                <a:cs typeface="Arial"/>
              </a:rPr>
              <a:t> identify </a:t>
            </a:r>
            <a:r>
              <a:rPr sz="1000" b="0" spc="-60" dirty="0">
                <a:latin typeface="Arial"/>
                <a:cs typeface="Arial"/>
              </a:rPr>
              <a:t>you</a:t>
            </a:r>
            <a:r>
              <a:rPr sz="1000" b="0" spc="-25" dirty="0">
                <a:latin typeface="Arial"/>
                <a:cs typeface="Arial"/>
              </a:rPr>
              <a:t> </a:t>
            </a:r>
            <a:r>
              <a:rPr sz="1000" b="0" spc="-80" dirty="0">
                <a:latin typeface="Arial"/>
                <a:cs typeface="Arial"/>
              </a:rPr>
              <a:t>as</a:t>
            </a:r>
            <a:r>
              <a:rPr sz="1000" b="0" spc="-25" dirty="0">
                <a:latin typeface="Arial"/>
                <a:cs typeface="Arial"/>
              </a:rPr>
              <a:t> </a:t>
            </a:r>
            <a:r>
              <a:rPr sz="1000" b="0" spc="-114" dirty="0">
                <a:latin typeface="Arial"/>
                <a:cs typeface="Arial"/>
              </a:rPr>
              <a:t>a</a:t>
            </a:r>
            <a:r>
              <a:rPr sz="1000" b="0" spc="-30" dirty="0">
                <a:latin typeface="Arial"/>
                <a:cs typeface="Arial"/>
              </a:rPr>
              <a:t> </a:t>
            </a:r>
            <a:r>
              <a:rPr sz="1000" b="0" spc="-35" dirty="0">
                <a:latin typeface="Arial"/>
                <a:cs typeface="Arial"/>
              </a:rPr>
              <a:t>strong</a:t>
            </a:r>
            <a:r>
              <a:rPr sz="1000" b="0" spc="-25" dirty="0">
                <a:latin typeface="Arial"/>
                <a:cs typeface="Arial"/>
              </a:rPr>
              <a:t> </a:t>
            </a:r>
            <a:r>
              <a:rPr sz="1000" b="0" spc="-40" dirty="0">
                <a:latin typeface="Arial"/>
                <a:cs typeface="Arial"/>
              </a:rPr>
              <a:t>job </a:t>
            </a:r>
            <a:r>
              <a:rPr sz="1000" b="0" spc="-35" dirty="0">
                <a:latin typeface="Arial"/>
                <a:cs typeface="Arial"/>
              </a:rPr>
              <a:t> </a:t>
            </a:r>
            <a:r>
              <a:rPr sz="1000" b="0" spc="-55" dirty="0">
                <a:latin typeface="Arial"/>
                <a:cs typeface="Arial"/>
              </a:rPr>
              <a:t>candidate,</a:t>
            </a:r>
            <a:r>
              <a:rPr sz="1000" b="0" spc="-30" dirty="0">
                <a:latin typeface="Arial"/>
                <a:cs typeface="Arial"/>
              </a:rPr>
              <a:t> </a:t>
            </a:r>
            <a:r>
              <a:rPr sz="1000" b="0" spc="-75" dirty="0">
                <a:latin typeface="Arial"/>
                <a:cs typeface="Arial"/>
              </a:rPr>
              <a:t>and</a:t>
            </a:r>
            <a:r>
              <a:rPr sz="1000" b="0" spc="-30" dirty="0">
                <a:latin typeface="Arial"/>
                <a:cs typeface="Arial"/>
              </a:rPr>
              <a:t> </a:t>
            </a:r>
            <a:r>
              <a:rPr sz="1000" b="0" spc="-45" dirty="0">
                <a:latin typeface="Arial"/>
                <a:cs typeface="Arial"/>
              </a:rPr>
              <a:t>could</a:t>
            </a:r>
            <a:r>
              <a:rPr sz="1000" b="0" spc="-30" dirty="0">
                <a:latin typeface="Arial"/>
                <a:cs typeface="Arial"/>
              </a:rPr>
              <a:t> </a:t>
            </a:r>
            <a:r>
              <a:rPr sz="1000" b="0" spc="-50" dirty="0">
                <a:latin typeface="Arial"/>
                <a:cs typeface="Arial"/>
              </a:rPr>
              <a:t>easily</a:t>
            </a:r>
            <a:r>
              <a:rPr sz="1000" b="0" spc="-30" dirty="0">
                <a:latin typeface="Arial"/>
                <a:cs typeface="Arial"/>
              </a:rPr>
              <a:t> </a:t>
            </a:r>
            <a:r>
              <a:rPr sz="1000" b="0" spc="-80" dirty="0">
                <a:latin typeface="Arial"/>
                <a:cs typeface="Arial"/>
              </a:rPr>
              <a:t>be</a:t>
            </a:r>
            <a:r>
              <a:rPr sz="1000" b="0" spc="-30" dirty="0">
                <a:latin typeface="Arial"/>
                <a:cs typeface="Arial"/>
              </a:rPr>
              <a:t> </a:t>
            </a:r>
            <a:r>
              <a:rPr sz="1000" b="0" spc="-40" dirty="0">
                <a:latin typeface="Arial"/>
                <a:cs typeface="Arial"/>
              </a:rPr>
              <a:t>interpreted</a:t>
            </a:r>
            <a:r>
              <a:rPr sz="1000" b="0" spc="-30" dirty="0">
                <a:latin typeface="Arial"/>
                <a:cs typeface="Arial"/>
              </a:rPr>
              <a:t> </a:t>
            </a:r>
            <a:r>
              <a:rPr sz="1000" b="0" spc="-80" dirty="0">
                <a:latin typeface="Arial"/>
                <a:cs typeface="Arial"/>
              </a:rPr>
              <a:t>as</a:t>
            </a:r>
            <a:r>
              <a:rPr sz="1000" b="0" spc="-30" dirty="0">
                <a:latin typeface="Arial"/>
                <a:cs typeface="Arial"/>
              </a:rPr>
              <a:t> </a:t>
            </a:r>
            <a:r>
              <a:rPr sz="1000" b="0" spc="-45" dirty="0">
                <a:latin typeface="Arial"/>
                <a:cs typeface="Arial"/>
              </a:rPr>
              <a:t>bragging.</a:t>
            </a:r>
            <a:endParaRPr sz="1000">
              <a:latin typeface="Arial"/>
              <a:cs typeface="Arial"/>
            </a:endParaRPr>
          </a:p>
          <a:p>
            <a:pPr marL="12700" marR="38100">
              <a:lnSpc>
                <a:spcPct val="100000"/>
              </a:lnSpc>
              <a:spcBef>
                <a:spcPts val="900"/>
              </a:spcBef>
            </a:pPr>
            <a:r>
              <a:rPr sz="1000" b="0" spc="-65" dirty="0">
                <a:latin typeface="Arial"/>
                <a:cs typeface="Arial"/>
              </a:rPr>
              <a:t>Many</a:t>
            </a:r>
            <a:r>
              <a:rPr sz="1000" b="0" spc="-20" dirty="0">
                <a:latin typeface="Arial"/>
                <a:cs typeface="Arial"/>
              </a:rPr>
              <a:t> </a:t>
            </a:r>
            <a:r>
              <a:rPr sz="1000" b="0" spc="-50" dirty="0">
                <a:latin typeface="Arial"/>
                <a:cs typeface="Arial"/>
              </a:rPr>
              <a:t>recent</a:t>
            </a:r>
            <a:r>
              <a:rPr sz="1000" b="0" spc="-20" dirty="0">
                <a:latin typeface="Arial"/>
                <a:cs typeface="Arial"/>
              </a:rPr>
              <a:t> </a:t>
            </a:r>
            <a:r>
              <a:rPr sz="1000" b="0" spc="-50" dirty="0">
                <a:latin typeface="Arial"/>
                <a:cs typeface="Arial"/>
              </a:rPr>
              <a:t>college</a:t>
            </a:r>
            <a:r>
              <a:rPr sz="1000" b="0" spc="-20" dirty="0">
                <a:latin typeface="Arial"/>
                <a:cs typeface="Arial"/>
              </a:rPr>
              <a:t> </a:t>
            </a:r>
            <a:r>
              <a:rPr sz="1000" b="0" spc="-60" dirty="0">
                <a:latin typeface="Arial"/>
                <a:cs typeface="Arial"/>
              </a:rPr>
              <a:t>graduates</a:t>
            </a:r>
            <a:r>
              <a:rPr sz="1000" b="0" spc="-20" dirty="0">
                <a:latin typeface="Arial"/>
                <a:cs typeface="Arial"/>
              </a:rPr>
              <a:t> </a:t>
            </a:r>
            <a:r>
              <a:rPr sz="1000" b="0" spc="-80" dirty="0">
                <a:latin typeface="Arial"/>
                <a:cs typeface="Arial"/>
              </a:rPr>
              <a:t>make</a:t>
            </a:r>
            <a:r>
              <a:rPr sz="1000" b="0" spc="-20" dirty="0">
                <a:latin typeface="Arial"/>
                <a:cs typeface="Arial"/>
              </a:rPr>
              <a:t> </a:t>
            </a:r>
            <a:r>
              <a:rPr sz="1000" b="0" spc="-50" dirty="0">
                <a:latin typeface="Arial"/>
                <a:cs typeface="Arial"/>
              </a:rPr>
              <a:t>the</a:t>
            </a:r>
            <a:r>
              <a:rPr sz="1000" b="0" spc="-15" dirty="0">
                <a:latin typeface="Arial"/>
                <a:cs typeface="Arial"/>
              </a:rPr>
              <a:t> </a:t>
            </a:r>
            <a:r>
              <a:rPr sz="1000" b="0" spc="-50" dirty="0">
                <a:latin typeface="Arial"/>
                <a:cs typeface="Arial"/>
              </a:rPr>
              <a:t>mistake</a:t>
            </a:r>
            <a:r>
              <a:rPr sz="1000" b="0" spc="-20" dirty="0">
                <a:latin typeface="Arial"/>
                <a:cs typeface="Arial"/>
              </a:rPr>
              <a:t> </a:t>
            </a:r>
            <a:r>
              <a:rPr sz="1000" b="0" spc="-25" dirty="0">
                <a:latin typeface="Arial"/>
                <a:cs typeface="Arial"/>
              </a:rPr>
              <a:t>of</a:t>
            </a:r>
            <a:r>
              <a:rPr sz="1000" b="0" spc="-20" dirty="0">
                <a:latin typeface="Arial"/>
                <a:cs typeface="Arial"/>
              </a:rPr>
              <a:t> limiting </a:t>
            </a:r>
            <a:r>
              <a:rPr sz="1000" b="0" spc="-15" dirty="0">
                <a:latin typeface="Arial"/>
                <a:cs typeface="Arial"/>
              </a:rPr>
              <a:t> </a:t>
            </a:r>
            <a:r>
              <a:rPr sz="1000" b="0" spc="10" dirty="0">
                <a:latin typeface="Arial"/>
                <a:cs typeface="Arial"/>
              </a:rPr>
              <a:t>t</a:t>
            </a:r>
            <a:r>
              <a:rPr sz="1000" b="0" spc="-50" dirty="0">
                <a:latin typeface="Arial"/>
                <a:cs typeface="Arial"/>
              </a:rPr>
              <a:t>h</a:t>
            </a:r>
            <a:r>
              <a:rPr sz="1000" b="0" spc="-110" dirty="0">
                <a:latin typeface="Arial"/>
                <a:cs typeface="Arial"/>
              </a:rPr>
              <a:t>e</a:t>
            </a:r>
            <a:r>
              <a:rPr sz="1000" b="0" spc="-10" dirty="0">
                <a:latin typeface="Arial"/>
                <a:cs typeface="Arial"/>
              </a:rPr>
              <a:t>i</a:t>
            </a:r>
            <a:r>
              <a:rPr sz="1000" b="0" dirty="0">
                <a:latin typeface="Arial"/>
                <a:cs typeface="Arial"/>
              </a:rPr>
              <a:t>r</a:t>
            </a:r>
            <a:r>
              <a:rPr sz="1000" b="0" spc="-30" dirty="0">
                <a:latin typeface="Arial"/>
                <a:cs typeface="Arial"/>
              </a:rPr>
              <a:t> </a:t>
            </a:r>
            <a:r>
              <a:rPr sz="1000" b="0" spc="-60" dirty="0">
                <a:latin typeface="Arial"/>
                <a:cs typeface="Arial"/>
              </a:rPr>
              <a:t>d</a:t>
            </a:r>
            <a:r>
              <a:rPr sz="1000" b="0" dirty="0">
                <a:latin typeface="Arial"/>
                <a:cs typeface="Arial"/>
              </a:rPr>
              <a:t>i</a:t>
            </a:r>
            <a:r>
              <a:rPr sz="1000" b="0" spc="-50" dirty="0">
                <a:latin typeface="Arial"/>
                <a:cs typeface="Arial"/>
              </a:rPr>
              <a:t>s</a:t>
            </a:r>
            <a:r>
              <a:rPr sz="1000" b="0" spc="-55" dirty="0">
                <a:latin typeface="Arial"/>
                <a:cs typeface="Arial"/>
              </a:rPr>
              <a:t>cu</a:t>
            </a:r>
            <a:r>
              <a:rPr sz="1000" b="0" spc="-45" dirty="0">
                <a:latin typeface="Arial"/>
                <a:cs typeface="Arial"/>
              </a:rPr>
              <a:t>s</a:t>
            </a:r>
            <a:r>
              <a:rPr sz="1000" b="0" spc="-55" dirty="0">
                <a:latin typeface="Arial"/>
                <a:cs typeface="Arial"/>
              </a:rPr>
              <a:t>s</a:t>
            </a:r>
            <a:r>
              <a:rPr sz="1000" b="0" dirty="0">
                <a:latin typeface="Arial"/>
                <a:cs typeface="Arial"/>
              </a:rPr>
              <a:t>i</a:t>
            </a:r>
            <a:r>
              <a:rPr sz="1000" b="0" spc="-55" dirty="0">
                <a:latin typeface="Arial"/>
                <a:cs typeface="Arial"/>
              </a:rPr>
              <a:t>o</a:t>
            </a:r>
            <a:r>
              <a:rPr sz="1000" b="0" spc="-60" dirty="0">
                <a:latin typeface="Arial"/>
                <a:cs typeface="Arial"/>
              </a:rPr>
              <a:t>n</a:t>
            </a:r>
            <a:r>
              <a:rPr sz="1000" b="0" spc="-30" dirty="0">
                <a:latin typeface="Arial"/>
                <a:cs typeface="Arial"/>
              </a:rPr>
              <a:t> </a:t>
            </a:r>
            <a:r>
              <a:rPr sz="1000" b="0" spc="5" dirty="0">
                <a:latin typeface="Arial"/>
                <a:cs typeface="Arial"/>
              </a:rPr>
              <a:t>t</a:t>
            </a:r>
            <a:r>
              <a:rPr sz="1000" b="0" spc="-60" dirty="0">
                <a:latin typeface="Arial"/>
                <a:cs typeface="Arial"/>
              </a:rPr>
              <a:t>o</a:t>
            </a:r>
            <a:r>
              <a:rPr sz="1000" b="0" spc="-30" dirty="0">
                <a:latin typeface="Arial"/>
                <a:cs typeface="Arial"/>
              </a:rPr>
              <a:t> </a:t>
            </a:r>
            <a:r>
              <a:rPr sz="1000" b="0" spc="10" dirty="0">
                <a:latin typeface="Arial"/>
                <a:cs typeface="Arial"/>
              </a:rPr>
              <a:t>t</a:t>
            </a:r>
            <a:r>
              <a:rPr sz="1000" b="0" spc="-50" dirty="0">
                <a:latin typeface="Arial"/>
                <a:cs typeface="Arial"/>
              </a:rPr>
              <a:t>h</a:t>
            </a:r>
            <a:r>
              <a:rPr sz="1000" b="0" spc="-110" dirty="0">
                <a:latin typeface="Arial"/>
                <a:cs typeface="Arial"/>
              </a:rPr>
              <a:t>e</a:t>
            </a:r>
            <a:r>
              <a:rPr sz="1000" b="0" spc="-10" dirty="0">
                <a:latin typeface="Arial"/>
                <a:cs typeface="Arial"/>
              </a:rPr>
              <a:t>i</a:t>
            </a:r>
            <a:r>
              <a:rPr sz="1000" b="0" dirty="0">
                <a:latin typeface="Arial"/>
                <a:cs typeface="Arial"/>
              </a:rPr>
              <a:t>r</a:t>
            </a:r>
            <a:r>
              <a:rPr sz="1000" b="0" spc="-30" dirty="0">
                <a:latin typeface="Arial"/>
                <a:cs typeface="Arial"/>
              </a:rPr>
              <a:t> </a:t>
            </a:r>
            <a:r>
              <a:rPr sz="1000" b="0" spc="-50" dirty="0">
                <a:latin typeface="Arial"/>
                <a:cs typeface="Arial"/>
              </a:rPr>
              <a:t>c</a:t>
            </a:r>
            <a:r>
              <a:rPr sz="1000" b="0" spc="-55" dirty="0">
                <a:latin typeface="Arial"/>
                <a:cs typeface="Arial"/>
              </a:rPr>
              <a:t>o</a:t>
            </a:r>
            <a:r>
              <a:rPr sz="1000" b="0" spc="-5" dirty="0">
                <a:latin typeface="Arial"/>
                <a:cs typeface="Arial"/>
              </a:rPr>
              <a:t>l</a:t>
            </a:r>
            <a:r>
              <a:rPr sz="1000" b="0" spc="5" dirty="0">
                <a:latin typeface="Arial"/>
                <a:cs typeface="Arial"/>
              </a:rPr>
              <a:t>l</a:t>
            </a:r>
            <a:r>
              <a:rPr sz="1000" b="0" spc="-105" dirty="0">
                <a:latin typeface="Arial"/>
                <a:cs typeface="Arial"/>
              </a:rPr>
              <a:t>e</a:t>
            </a:r>
            <a:r>
              <a:rPr sz="1000" b="0" spc="-50" dirty="0">
                <a:latin typeface="Arial"/>
                <a:cs typeface="Arial"/>
              </a:rPr>
              <a:t>g</a:t>
            </a:r>
            <a:r>
              <a:rPr sz="1000" b="0" spc="-114" dirty="0">
                <a:latin typeface="Arial"/>
                <a:cs typeface="Arial"/>
              </a:rPr>
              <a:t>e</a:t>
            </a:r>
            <a:r>
              <a:rPr sz="1000" b="0" spc="-30" dirty="0">
                <a:latin typeface="Arial"/>
                <a:cs typeface="Arial"/>
              </a:rPr>
              <a:t> </a:t>
            </a:r>
            <a:r>
              <a:rPr sz="1000" b="0" spc="-50" dirty="0">
                <a:latin typeface="Arial"/>
                <a:cs typeface="Arial"/>
              </a:rPr>
              <a:t>c</a:t>
            </a:r>
            <a:r>
              <a:rPr sz="1000" b="0" spc="-60" dirty="0">
                <a:latin typeface="Arial"/>
                <a:cs typeface="Arial"/>
              </a:rPr>
              <a:t>o</a:t>
            </a:r>
            <a:r>
              <a:rPr sz="1000" b="0" spc="-65" dirty="0">
                <a:latin typeface="Arial"/>
                <a:cs typeface="Arial"/>
              </a:rPr>
              <a:t>u</a:t>
            </a:r>
            <a:r>
              <a:rPr sz="1000" b="0" spc="25" dirty="0">
                <a:latin typeface="Arial"/>
                <a:cs typeface="Arial"/>
              </a:rPr>
              <a:t>r</a:t>
            </a:r>
            <a:r>
              <a:rPr sz="1000" b="0" spc="-50" dirty="0">
                <a:latin typeface="Arial"/>
                <a:cs typeface="Arial"/>
              </a:rPr>
              <a:t>s</a:t>
            </a:r>
            <a:r>
              <a:rPr sz="1000" b="0" spc="-110" dirty="0">
                <a:latin typeface="Arial"/>
                <a:cs typeface="Arial"/>
              </a:rPr>
              <a:t>e</a:t>
            </a:r>
            <a:r>
              <a:rPr sz="1000" b="0" spc="-60" dirty="0">
                <a:latin typeface="Arial"/>
                <a:cs typeface="Arial"/>
              </a:rPr>
              <a:t>wo</a:t>
            </a:r>
            <a:r>
              <a:rPr sz="1000" b="0" spc="15" dirty="0">
                <a:latin typeface="Arial"/>
                <a:cs typeface="Arial"/>
              </a:rPr>
              <a:t>r</a:t>
            </a:r>
            <a:r>
              <a:rPr sz="1000" b="0" spc="-40" dirty="0">
                <a:latin typeface="Arial"/>
                <a:cs typeface="Arial"/>
              </a:rPr>
              <a:t>k</a:t>
            </a:r>
            <a:r>
              <a:rPr sz="1000" b="0" spc="-30" dirty="0">
                <a:latin typeface="Arial"/>
                <a:cs typeface="Arial"/>
              </a:rPr>
              <a:t>, </a:t>
            </a:r>
            <a:r>
              <a:rPr sz="1000" b="0" spc="-60" dirty="0">
                <a:latin typeface="Arial"/>
                <a:cs typeface="Arial"/>
              </a:rPr>
              <a:t>o</a:t>
            </a:r>
            <a:r>
              <a:rPr sz="1000" b="0" dirty="0">
                <a:latin typeface="Arial"/>
                <a:cs typeface="Arial"/>
              </a:rPr>
              <a:t>r</a:t>
            </a:r>
            <a:r>
              <a:rPr sz="1000" b="0" spc="-30" dirty="0">
                <a:latin typeface="Arial"/>
                <a:cs typeface="Arial"/>
              </a:rPr>
              <a:t> </a:t>
            </a:r>
            <a:r>
              <a:rPr sz="1000" b="0" dirty="0">
                <a:latin typeface="Arial"/>
                <a:cs typeface="Arial"/>
              </a:rPr>
              <a:t>j</a:t>
            </a:r>
            <a:r>
              <a:rPr sz="1000" b="0" spc="-60" dirty="0">
                <a:latin typeface="Arial"/>
                <a:cs typeface="Arial"/>
              </a:rPr>
              <a:t>o</a:t>
            </a:r>
            <a:r>
              <a:rPr sz="1000" b="0" spc="-55" dirty="0">
                <a:latin typeface="Arial"/>
                <a:cs typeface="Arial"/>
              </a:rPr>
              <a:t>b</a:t>
            </a:r>
            <a:r>
              <a:rPr sz="1000" b="0" spc="-60" dirty="0">
                <a:latin typeface="Arial"/>
                <a:cs typeface="Arial"/>
              </a:rPr>
              <a:t>s</a:t>
            </a:r>
            <a:r>
              <a:rPr sz="1000" b="0" spc="-30" dirty="0">
                <a:latin typeface="Arial"/>
                <a:cs typeface="Arial"/>
              </a:rPr>
              <a:t> </a:t>
            </a:r>
            <a:r>
              <a:rPr sz="1000" b="0" spc="10" dirty="0">
                <a:latin typeface="Arial"/>
                <a:cs typeface="Arial"/>
              </a:rPr>
              <a:t>t</a:t>
            </a:r>
            <a:r>
              <a:rPr sz="1000" b="0" spc="-50" dirty="0">
                <a:latin typeface="Arial"/>
                <a:cs typeface="Arial"/>
              </a:rPr>
              <a:t>h</a:t>
            </a:r>
            <a:r>
              <a:rPr sz="1000" b="0" spc="-105" dirty="0">
                <a:latin typeface="Arial"/>
                <a:cs typeface="Arial"/>
              </a:rPr>
              <a:t>e</a:t>
            </a:r>
            <a:r>
              <a:rPr sz="1000" b="0" spc="-60" dirty="0">
                <a:latin typeface="Arial"/>
                <a:cs typeface="Arial"/>
              </a:rPr>
              <a:t>y</a:t>
            </a:r>
            <a:r>
              <a:rPr sz="1000" b="0" spc="-30" dirty="0">
                <a:latin typeface="Arial"/>
                <a:cs typeface="Arial"/>
              </a:rPr>
              <a:t> </a:t>
            </a:r>
            <a:r>
              <a:rPr sz="1000" b="0" spc="-50" dirty="0">
                <a:latin typeface="Arial"/>
                <a:cs typeface="Arial"/>
              </a:rPr>
              <a:t>h</a:t>
            </a:r>
            <a:r>
              <a:rPr sz="1000" b="0" spc="-110" dirty="0">
                <a:latin typeface="Arial"/>
                <a:cs typeface="Arial"/>
              </a:rPr>
              <a:t>a</a:t>
            </a:r>
            <a:r>
              <a:rPr sz="1000" b="0" spc="-40" dirty="0">
                <a:latin typeface="Arial"/>
                <a:cs typeface="Arial"/>
              </a:rPr>
              <a:t>d  </a:t>
            </a:r>
            <a:r>
              <a:rPr sz="1000" b="0" spc="-35" dirty="0">
                <a:latin typeface="Arial"/>
                <a:cs typeface="Arial"/>
              </a:rPr>
              <a:t>that</a:t>
            </a:r>
            <a:r>
              <a:rPr sz="1000" b="0" spc="-30" dirty="0">
                <a:latin typeface="Arial"/>
                <a:cs typeface="Arial"/>
              </a:rPr>
              <a:t> </a:t>
            </a:r>
            <a:r>
              <a:rPr sz="1000" b="0" spc="-70" dirty="0">
                <a:latin typeface="Arial"/>
                <a:cs typeface="Arial"/>
              </a:rPr>
              <a:t>are</a:t>
            </a:r>
            <a:r>
              <a:rPr sz="1000" b="0" spc="-30" dirty="0">
                <a:latin typeface="Arial"/>
                <a:cs typeface="Arial"/>
              </a:rPr>
              <a:t> directly</a:t>
            </a:r>
            <a:r>
              <a:rPr sz="1000" b="0" spc="-25" dirty="0">
                <a:latin typeface="Arial"/>
                <a:cs typeface="Arial"/>
              </a:rPr>
              <a:t> </a:t>
            </a:r>
            <a:r>
              <a:rPr sz="1000" b="0" spc="-50" dirty="0">
                <a:latin typeface="Arial"/>
                <a:cs typeface="Arial"/>
              </a:rPr>
              <a:t>related</a:t>
            </a:r>
            <a:r>
              <a:rPr sz="1000" b="0" spc="-30" dirty="0">
                <a:latin typeface="Arial"/>
                <a:cs typeface="Arial"/>
              </a:rPr>
              <a:t> to </a:t>
            </a:r>
            <a:r>
              <a:rPr sz="1000" b="0" spc="-50" dirty="0">
                <a:latin typeface="Arial"/>
                <a:cs typeface="Arial"/>
              </a:rPr>
              <a:t>the</a:t>
            </a:r>
            <a:r>
              <a:rPr sz="1000" b="0" spc="-25" dirty="0">
                <a:latin typeface="Arial"/>
                <a:cs typeface="Arial"/>
              </a:rPr>
              <a:t> </a:t>
            </a:r>
            <a:r>
              <a:rPr sz="1000" b="0" spc="-70" dirty="0">
                <a:latin typeface="Arial"/>
                <a:cs typeface="Arial"/>
              </a:rPr>
              <a:t>one</a:t>
            </a:r>
            <a:r>
              <a:rPr sz="1000" b="0" spc="-30" dirty="0">
                <a:latin typeface="Arial"/>
                <a:cs typeface="Arial"/>
              </a:rPr>
              <a:t> </a:t>
            </a:r>
            <a:r>
              <a:rPr sz="1000" b="0" spc="-50" dirty="0">
                <a:latin typeface="Arial"/>
                <a:cs typeface="Arial"/>
              </a:rPr>
              <a:t>they</a:t>
            </a:r>
            <a:r>
              <a:rPr sz="1000" b="0" spc="-30" dirty="0">
                <a:latin typeface="Arial"/>
                <a:cs typeface="Arial"/>
              </a:rPr>
              <a:t> </a:t>
            </a:r>
            <a:r>
              <a:rPr sz="1000" b="0" spc="-70" dirty="0">
                <a:latin typeface="Arial"/>
                <a:cs typeface="Arial"/>
              </a:rPr>
              <a:t>are</a:t>
            </a:r>
            <a:r>
              <a:rPr sz="1000" b="0" spc="-25" dirty="0">
                <a:latin typeface="Arial"/>
                <a:cs typeface="Arial"/>
              </a:rPr>
              <a:t> </a:t>
            </a:r>
            <a:r>
              <a:rPr sz="1000" b="0" spc="-45" dirty="0">
                <a:latin typeface="Arial"/>
                <a:cs typeface="Arial"/>
              </a:rPr>
              <a:t>applying</a:t>
            </a:r>
            <a:r>
              <a:rPr sz="1000" b="0" spc="-30" dirty="0">
                <a:latin typeface="Arial"/>
                <a:cs typeface="Arial"/>
              </a:rPr>
              <a:t> </a:t>
            </a:r>
            <a:r>
              <a:rPr sz="1000" b="0" spc="-35" dirty="0">
                <a:latin typeface="Arial"/>
                <a:cs typeface="Arial"/>
              </a:rPr>
              <a:t>for.</a:t>
            </a:r>
            <a:r>
              <a:rPr sz="1000" b="0" spc="-30" dirty="0">
                <a:latin typeface="Arial"/>
                <a:cs typeface="Arial"/>
              </a:rPr>
              <a:t> </a:t>
            </a:r>
            <a:r>
              <a:rPr sz="1000" b="0" spc="-55" dirty="0">
                <a:latin typeface="Arial"/>
                <a:cs typeface="Arial"/>
              </a:rPr>
              <a:t>But</a:t>
            </a:r>
            <a:r>
              <a:rPr sz="1000" b="0" spc="-25" dirty="0">
                <a:latin typeface="Arial"/>
                <a:cs typeface="Arial"/>
              </a:rPr>
              <a:t> this </a:t>
            </a:r>
            <a:r>
              <a:rPr sz="1000" b="0" spc="-265" dirty="0">
                <a:latin typeface="Arial"/>
                <a:cs typeface="Arial"/>
              </a:rPr>
              <a:t> </a:t>
            </a:r>
            <a:r>
              <a:rPr sz="1000" b="0" spc="-30" dirty="0">
                <a:latin typeface="Arial"/>
                <a:cs typeface="Arial"/>
              </a:rPr>
              <a:t>is</a:t>
            </a:r>
            <a:r>
              <a:rPr sz="1000" b="0" spc="-25" dirty="0">
                <a:latin typeface="Arial"/>
                <a:cs typeface="Arial"/>
              </a:rPr>
              <a:t> </a:t>
            </a:r>
            <a:r>
              <a:rPr sz="1000" b="0" spc="-114" dirty="0">
                <a:latin typeface="Arial"/>
                <a:cs typeface="Arial"/>
              </a:rPr>
              <a:t>a</a:t>
            </a:r>
            <a:r>
              <a:rPr sz="1000" b="0" spc="-25" dirty="0">
                <a:latin typeface="Arial"/>
                <a:cs typeface="Arial"/>
              </a:rPr>
              <a:t> </a:t>
            </a:r>
            <a:r>
              <a:rPr sz="1000" b="0" spc="-50" dirty="0">
                <a:latin typeface="Arial"/>
                <a:cs typeface="Arial"/>
              </a:rPr>
              <a:t>mistake.</a:t>
            </a:r>
            <a:r>
              <a:rPr sz="1000" b="0" spc="-25" dirty="0">
                <a:latin typeface="Arial"/>
                <a:cs typeface="Arial"/>
              </a:rPr>
              <a:t> </a:t>
            </a:r>
            <a:r>
              <a:rPr sz="1000" b="0" spc="-35" dirty="0">
                <a:latin typeface="Arial"/>
                <a:cs typeface="Arial"/>
              </a:rPr>
              <a:t>“Students</a:t>
            </a:r>
            <a:r>
              <a:rPr sz="1000" b="0" spc="-25" dirty="0">
                <a:latin typeface="Arial"/>
                <a:cs typeface="Arial"/>
              </a:rPr>
              <a:t> </a:t>
            </a:r>
            <a:r>
              <a:rPr sz="1000" b="0" spc="-50" dirty="0">
                <a:latin typeface="Arial"/>
                <a:cs typeface="Arial"/>
              </a:rPr>
              <a:t>should</a:t>
            </a:r>
            <a:r>
              <a:rPr sz="1000" b="0" spc="-25" dirty="0">
                <a:latin typeface="Arial"/>
                <a:cs typeface="Arial"/>
              </a:rPr>
              <a:t> </a:t>
            </a:r>
            <a:r>
              <a:rPr sz="1000" b="0" spc="-80" dirty="0">
                <a:latin typeface="Arial"/>
                <a:cs typeface="Arial"/>
              </a:rPr>
              <a:t>be</a:t>
            </a:r>
            <a:r>
              <a:rPr sz="1000" b="0" spc="-25" dirty="0">
                <a:latin typeface="Arial"/>
                <a:cs typeface="Arial"/>
              </a:rPr>
              <a:t> willing</a:t>
            </a:r>
            <a:r>
              <a:rPr sz="1000" b="0" spc="-20" dirty="0">
                <a:latin typeface="Arial"/>
                <a:cs typeface="Arial"/>
              </a:rPr>
              <a:t> </a:t>
            </a:r>
            <a:r>
              <a:rPr sz="1000" b="0" spc="-30" dirty="0">
                <a:latin typeface="Arial"/>
                <a:cs typeface="Arial"/>
              </a:rPr>
              <a:t>to</a:t>
            </a:r>
            <a:r>
              <a:rPr sz="1000" b="0" spc="-25" dirty="0">
                <a:latin typeface="Arial"/>
                <a:cs typeface="Arial"/>
              </a:rPr>
              <a:t> </a:t>
            </a:r>
            <a:r>
              <a:rPr sz="1000" b="0" spc="-35" dirty="0">
                <a:latin typeface="Arial"/>
                <a:cs typeface="Arial"/>
              </a:rPr>
              <a:t>talk</a:t>
            </a:r>
            <a:r>
              <a:rPr sz="1000" b="0" spc="-25" dirty="0">
                <a:latin typeface="Arial"/>
                <a:cs typeface="Arial"/>
              </a:rPr>
              <a:t> </a:t>
            </a:r>
            <a:r>
              <a:rPr sz="1000" b="0" spc="-55" dirty="0">
                <a:latin typeface="Arial"/>
                <a:cs typeface="Arial"/>
              </a:rPr>
              <a:t>about</a:t>
            </a:r>
            <a:r>
              <a:rPr sz="1000" b="0" spc="-25" dirty="0">
                <a:latin typeface="Arial"/>
                <a:cs typeface="Arial"/>
              </a:rPr>
              <a:t> </a:t>
            </a:r>
            <a:r>
              <a:rPr sz="1000" b="0" spc="-75" dirty="0">
                <a:latin typeface="Arial"/>
                <a:cs typeface="Arial"/>
              </a:rPr>
              <a:t>any</a:t>
            </a:r>
            <a:r>
              <a:rPr sz="1000" b="0" spc="-25" dirty="0">
                <a:latin typeface="Arial"/>
                <a:cs typeface="Arial"/>
              </a:rPr>
              <a:t> </a:t>
            </a:r>
            <a:r>
              <a:rPr sz="1000" b="0" spc="-45" dirty="0">
                <a:latin typeface="Arial"/>
                <a:cs typeface="Arial"/>
              </a:rPr>
              <a:t>type </a:t>
            </a:r>
            <a:r>
              <a:rPr sz="1000" b="0" spc="-40" dirty="0">
                <a:latin typeface="Arial"/>
                <a:cs typeface="Arial"/>
              </a:rPr>
              <a:t> </a:t>
            </a:r>
            <a:r>
              <a:rPr sz="1000" b="0" spc="-25" dirty="0">
                <a:latin typeface="Arial"/>
                <a:cs typeface="Arial"/>
              </a:rPr>
              <a:t>of</a:t>
            </a:r>
            <a:r>
              <a:rPr sz="1000" b="0" spc="-30" dirty="0">
                <a:latin typeface="Arial"/>
                <a:cs typeface="Arial"/>
              </a:rPr>
              <a:t> </a:t>
            </a:r>
            <a:r>
              <a:rPr sz="1000" b="0" spc="-55" dirty="0">
                <a:latin typeface="Arial"/>
                <a:cs typeface="Arial"/>
              </a:rPr>
              <a:t>knowledge</a:t>
            </a:r>
            <a:r>
              <a:rPr sz="1000" b="0" spc="-30" dirty="0">
                <a:latin typeface="Arial"/>
                <a:cs typeface="Arial"/>
              </a:rPr>
              <a:t> or </a:t>
            </a:r>
            <a:r>
              <a:rPr sz="1000" b="0" spc="-25" dirty="0">
                <a:latin typeface="Arial"/>
                <a:cs typeface="Arial"/>
              </a:rPr>
              <a:t>skills</a:t>
            </a:r>
            <a:r>
              <a:rPr sz="1000" b="0" spc="-30" dirty="0">
                <a:latin typeface="Arial"/>
                <a:cs typeface="Arial"/>
              </a:rPr>
              <a:t> </a:t>
            </a:r>
            <a:r>
              <a:rPr sz="1000" b="0" spc="-35" dirty="0">
                <a:latin typeface="Arial"/>
                <a:cs typeface="Arial"/>
              </a:rPr>
              <a:t>that</a:t>
            </a:r>
            <a:r>
              <a:rPr sz="1000" b="0" spc="-30" dirty="0">
                <a:latin typeface="Arial"/>
                <a:cs typeface="Arial"/>
              </a:rPr>
              <a:t> </a:t>
            </a:r>
            <a:r>
              <a:rPr sz="1000" b="0" spc="-50" dirty="0">
                <a:latin typeface="Arial"/>
                <a:cs typeface="Arial"/>
              </a:rPr>
              <a:t>they</a:t>
            </a:r>
            <a:r>
              <a:rPr sz="1000" b="0" spc="-30" dirty="0">
                <a:latin typeface="Arial"/>
                <a:cs typeface="Arial"/>
              </a:rPr>
              <a:t> </a:t>
            </a:r>
            <a:r>
              <a:rPr sz="1000" b="0" spc="-85" dirty="0">
                <a:latin typeface="Arial"/>
                <a:cs typeface="Arial"/>
              </a:rPr>
              <a:t>have</a:t>
            </a:r>
            <a:r>
              <a:rPr sz="1000" b="0" spc="-30" dirty="0">
                <a:latin typeface="Arial"/>
                <a:cs typeface="Arial"/>
              </a:rPr>
              <a:t> </a:t>
            </a:r>
            <a:r>
              <a:rPr sz="1000" b="0" spc="-55" dirty="0">
                <a:latin typeface="Arial"/>
                <a:cs typeface="Arial"/>
              </a:rPr>
              <a:t>acquired</a:t>
            </a:r>
            <a:r>
              <a:rPr sz="1000" b="0" spc="-30" dirty="0">
                <a:latin typeface="Arial"/>
                <a:cs typeface="Arial"/>
              </a:rPr>
              <a:t> </a:t>
            </a:r>
            <a:r>
              <a:rPr sz="1000" b="0" spc="-35" dirty="0">
                <a:latin typeface="Arial"/>
                <a:cs typeface="Arial"/>
              </a:rPr>
              <a:t>that</a:t>
            </a:r>
            <a:r>
              <a:rPr sz="1000" b="0" spc="-30" dirty="0">
                <a:latin typeface="Arial"/>
                <a:cs typeface="Arial"/>
              </a:rPr>
              <a:t> </a:t>
            </a:r>
            <a:r>
              <a:rPr sz="1000" b="0" spc="-70" dirty="0">
                <a:latin typeface="Arial"/>
                <a:cs typeface="Arial"/>
              </a:rPr>
              <a:t>are</a:t>
            </a:r>
            <a:r>
              <a:rPr sz="1000" b="0" spc="-30" dirty="0">
                <a:latin typeface="Arial"/>
                <a:cs typeface="Arial"/>
              </a:rPr>
              <a:t> </a:t>
            </a:r>
            <a:r>
              <a:rPr sz="1000" b="0" spc="-50" dirty="0">
                <a:latin typeface="Arial"/>
                <a:cs typeface="Arial"/>
              </a:rPr>
              <a:t>relevant </a:t>
            </a:r>
            <a:r>
              <a:rPr sz="1000" b="0" spc="-45" dirty="0">
                <a:latin typeface="Arial"/>
                <a:cs typeface="Arial"/>
              </a:rPr>
              <a:t> </a:t>
            </a:r>
            <a:r>
              <a:rPr sz="1000" b="0" spc="-30" dirty="0">
                <a:latin typeface="Arial"/>
                <a:cs typeface="Arial"/>
              </a:rPr>
              <a:t>to </a:t>
            </a:r>
            <a:r>
              <a:rPr sz="1000" b="0" spc="-50" dirty="0">
                <a:latin typeface="Arial"/>
                <a:cs typeface="Arial"/>
              </a:rPr>
              <a:t>the</a:t>
            </a:r>
            <a:r>
              <a:rPr sz="1000" b="0" spc="-30" dirty="0">
                <a:latin typeface="Arial"/>
                <a:cs typeface="Arial"/>
              </a:rPr>
              <a:t> </a:t>
            </a:r>
            <a:r>
              <a:rPr sz="1000" b="0" spc="-40" dirty="0">
                <a:latin typeface="Arial"/>
                <a:cs typeface="Arial"/>
              </a:rPr>
              <a:t>job</a:t>
            </a:r>
            <a:r>
              <a:rPr sz="1000" b="0" spc="-25" dirty="0">
                <a:latin typeface="Arial"/>
                <a:cs typeface="Arial"/>
              </a:rPr>
              <a:t> </a:t>
            </a:r>
            <a:r>
              <a:rPr sz="1000" b="0" spc="-50" dirty="0">
                <a:latin typeface="Arial"/>
                <a:cs typeface="Arial"/>
              </a:rPr>
              <a:t>they</a:t>
            </a:r>
            <a:r>
              <a:rPr sz="1000" b="0" spc="-30" dirty="0">
                <a:latin typeface="Arial"/>
                <a:cs typeface="Arial"/>
              </a:rPr>
              <a:t> </a:t>
            </a:r>
            <a:r>
              <a:rPr sz="1000" b="0" spc="-70" dirty="0">
                <a:latin typeface="Arial"/>
                <a:cs typeface="Arial"/>
              </a:rPr>
              <a:t>are</a:t>
            </a:r>
            <a:r>
              <a:rPr sz="1000" b="0" spc="-25" dirty="0">
                <a:latin typeface="Arial"/>
                <a:cs typeface="Arial"/>
              </a:rPr>
              <a:t> </a:t>
            </a:r>
            <a:r>
              <a:rPr sz="1000" b="0" spc="-35" dirty="0">
                <a:latin typeface="Arial"/>
                <a:cs typeface="Arial"/>
              </a:rPr>
              <a:t>interviewing</a:t>
            </a:r>
            <a:r>
              <a:rPr sz="1000" b="0" spc="-30" dirty="0">
                <a:latin typeface="Arial"/>
                <a:cs typeface="Arial"/>
              </a:rPr>
              <a:t> </a:t>
            </a:r>
            <a:r>
              <a:rPr sz="1000" b="0" spc="-25" dirty="0">
                <a:latin typeface="Arial"/>
                <a:cs typeface="Arial"/>
              </a:rPr>
              <a:t>for,” </a:t>
            </a:r>
            <a:r>
              <a:rPr sz="1000" b="0" spc="-65" dirty="0">
                <a:latin typeface="Arial"/>
                <a:cs typeface="Arial"/>
              </a:rPr>
              <a:t>says</a:t>
            </a:r>
            <a:r>
              <a:rPr sz="1000" b="0" spc="-30" dirty="0">
                <a:latin typeface="Arial"/>
                <a:cs typeface="Arial"/>
              </a:rPr>
              <a:t> </a:t>
            </a:r>
            <a:r>
              <a:rPr sz="1000" b="0" spc="-50" dirty="0">
                <a:latin typeface="Arial"/>
                <a:cs typeface="Arial"/>
              </a:rPr>
              <a:t>Micael</a:t>
            </a:r>
            <a:r>
              <a:rPr sz="1000" b="0" spc="-25" dirty="0">
                <a:latin typeface="Arial"/>
                <a:cs typeface="Arial"/>
              </a:rPr>
              <a:t> </a:t>
            </a:r>
            <a:r>
              <a:rPr sz="1000" b="0" spc="-75" dirty="0">
                <a:latin typeface="Arial"/>
                <a:cs typeface="Arial"/>
              </a:rPr>
              <a:t>Kemp,</a:t>
            </a:r>
            <a:r>
              <a:rPr sz="1000" b="0" spc="-30" dirty="0">
                <a:latin typeface="Arial"/>
                <a:cs typeface="Arial"/>
              </a:rPr>
              <a:t> </a:t>
            </a:r>
            <a:r>
              <a:rPr sz="1000" b="0" spc="-35" dirty="0">
                <a:latin typeface="Arial"/>
                <a:cs typeface="Arial"/>
              </a:rPr>
              <a:t>retired </a:t>
            </a:r>
            <a:r>
              <a:rPr sz="1000" b="0" spc="-30" dirty="0">
                <a:latin typeface="Arial"/>
                <a:cs typeface="Arial"/>
              </a:rPr>
              <a:t> </a:t>
            </a:r>
            <a:r>
              <a:rPr sz="1000" b="0" spc="-40" dirty="0">
                <a:latin typeface="Arial"/>
                <a:cs typeface="Arial"/>
              </a:rPr>
              <a:t>Director</a:t>
            </a:r>
            <a:r>
              <a:rPr sz="1000" b="0" spc="-30" dirty="0">
                <a:latin typeface="Arial"/>
                <a:cs typeface="Arial"/>
              </a:rPr>
              <a:t> </a:t>
            </a:r>
            <a:r>
              <a:rPr sz="1000" b="0" spc="-25" dirty="0">
                <a:latin typeface="Arial"/>
                <a:cs typeface="Arial"/>
              </a:rPr>
              <a:t>of</a:t>
            </a:r>
            <a:r>
              <a:rPr sz="1000" b="0" spc="-30" dirty="0">
                <a:latin typeface="Arial"/>
                <a:cs typeface="Arial"/>
              </a:rPr>
              <a:t> </a:t>
            </a:r>
            <a:r>
              <a:rPr sz="1000" b="0" spc="-80" dirty="0">
                <a:latin typeface="Arial"/>
                <a:cs typeface="Arial"/>
              </a:rPr>
              <a:t>Career</a:t>
            </a:r>
            <a:r>
              <a:rPr sz="1000" b="0" spc="-30" dirty="0">
                <a:latin typeface="Arial"/>
                <a:cs typeface="Arial"/>
              </a:rPr>
              <a:t> </a:t>
            </a:r>
            <a:r>
              <a:rPr sz="1000" b="0" spc="-50" dirty="0">
                <a:latin typeface="Arial"/>
                <a:cs typeface="Arial"/>
              </a:rPr>
              <a:t>Services</a:t>
            </a:r>
            <a:r>
              <a:rPr sz="1000" b="0" spc="-25" dirty="0">
                <a:latin typeface="Arial"/>
                <a:cs typeface="Arial"/>
              </a:rPr>
              <a:t> </a:t>
            </a:r>
            <a:r>
              <a:rPr sz="1000" b="0" spc="-55" dirty="0">
                <a:latin typeface="Arial"/>
                <a:cs typeface="Arial"/>
              </a:rPr>
              <a:t>at</a:t>
            </a:r>
            <a:r>
              <a:rPr sz="1000" b="0" spc="-30" dirty="0">
                <a:latin typeface="Arial"/>
                <a:cs typeface="Arial"/>
              </a:rPr>
              <a:t> </a:t>
            </a:r>
            <a:r>
              <a:rPr sz="1000" b="0" spc="-50" dirty="0">
                <a:latin typeface="Arial"/>
                <a:cs typeface="Arial"/>
              </a:rPr>
              <a:t>the</a:t>
            </a:r>
            <a:r>
              <a:rPr sz="1000" b="0" spc="-30" dirty="0">
                <a:latin typeface="Arial"/>
                <a:cs typeface="Arial"/>
              </a:rPr>
              <a:t> </a:t>
            </a:r>
            <a:r>
              <a:rPr sz="1000" b="0" spc="-35" dirty="0">
                <a:latin typeface="Arial"/>
                <a:cs typeface="Arial"/>
              </a:rPr>
              <a:t>University</a:t>
            </a:r>
            <a:r>
              <a:rPr sz="1000" b="0" spc="-25" dirty="0">
                <a:latin typeface="Arial"/>
                <a:cs typeface="Arial"/>
              </a:rPr>
              <a:t> of</a:t>
            </a:r>
            <a:r>
              <a:rPr sz="1000" b="0" spc="-30" dirty="0">
                <a:latin typeface="Arial"/>
                <a:cs typeface="Arial"/>
              </a:rPr>
              <a:t> </a:t>
            </a:r>
            <a:r>
              <a:rPr sz="1000" b="0" spc="-45" dirty="0">
                <a:latin typeface="Arial"/>
                <a:cs typeface="Arial"/>
              </a:rPr>
              <a:t>California,</a:t>
            </a:r>
            <a:endParaRPr sz="1000">
              <a:latin typeface="Arial"/>
              <a:cs typeface="Arial"/>
            </a:endParaRPr>
          </a:p>
          <a:p>
            <a:pPr marL="12700" marR="207010">
              <a:lnSpc>
                <a:spcPct val="100000"/>
              </a:lnSpc>
            </a:pPr>
            <a:r>
              <a:rPr sz="1000" b="0" spc="-70" dirty="0">
                <a:latin typeface="Arial"/>
                <a:cs typeface="Arial"/>
              </a:rPr>
              <a:t>Santa</a:t>
            </a:r>
            <a:r>
              <a:rPr sz="1000" b="0" spc="-20" dirty="0">
                <a:latin typeface="Arial"/>
                <a:cs typeface="Arial"/>
              </a:rPr>
              <a:t> </a:t>
            </a:r>
            <a:r>
              <a:rPr sz="1000" b="0" spc="-60" dirty="0">
                <a:latin typeface="Arial"/>
                <a:cs typeface="Arial"/>
              </a:rPr>
              <a:t>Barbara.</a:t>
            </a:r>
            <a:r>
              <a:rPr sz="1000" b="0" spc="-15" dirty="0">
                <a:latin typeface="Arial"/>
                <a:cs typeface="Arial"/>
              </a:rPr>
              <a:t> </a:t>
            </a:r>
            <a:r>
              <a:rPr sz="1000" b="0" spc="-55" dirty="0">
                <a:latin typeface="Arial"/>
                <a:cs typeface="Arial"/>
              </a:rPr>
              <a:t>Volunteer</a:t>
            </a:r>
            <a:r>
              <a:rPr sz="1000" b="0" spc="-15" dirty="0">
                <a:latin typeface="Arial"/>
                <a:cs typeface="Arial"/>
              </a:rPr>
              <a:t> </a:t>
            </a:r>
            <a:r>
              <a:rPr sz="1000" b="0" spc="-60" dirty="0">
                <a:latin typeface="Arial"/>
                <a:cs typeface="Arial"/>
              </a:rPr>
              <a:t>experience,</a:t>
            </a:r>
            <a:r>
              <a:rPr sz="1000" b="0" spc="-15" dirty="0">
                <a:latin typeface="Arial"/>
                <a:cs typeface="Arial"/>
              </a:rPr>
              <a:t> </a:t>
            </a:r>
            <a:r>
              <a:rPr sz="1000" b="0" spc="-55" dirty="0">
                <a:latin typeface="Arial"/>
                <a:cs typeface="Arial"/>
              </a:rPr>
              <a:t>leadership</a:t>
            </a:r>
            <a:r>
              <a:rPr sz="1000" b="0" spc="-15" dirty="0">
                <a:latin typeface="Arial"/>
                <a:cs typeface="Arial"/>
              </a:rPr>
              <a:t> </a:t>
            </a:r>
            <a:r>
              <a:rPr sz="1000" b="0" spc="-35" dirty="0">
                <a:latin typeface="Arial"/>
                <a:cs typeface="Arial"/>
              </a:rPr>
              <a:t>positions</a:t>
            </a:r>
            <a:r>
              <a:rPr sz="1000" b="0" spc="-20" dirty="0">
                <a:latin typeface="Arial"/>
                <a:cs typeface="Arial"/>
              </a:rPr>
              <a:t> </a:t>
            </a:r>
            <a:r>
              <a:rPr sz="1000" b="0" spc="-30" dirty="0">
                <a:latin typeface="Arial"/>
                <a:cs typeface="Arial"/>
              </a:rPr>
              <a:t>in </a:t>
            </a:r>
            <a:r>
              <a:rPr sz="1000" b="0" spc="-260" dirty="0">
                <a:latin typeface="Arial"/>
                <a:cs typeface="Arial"/>
              </a:rPr>
              <a:t> </a:t>
            </a:r>
            <a:r>
              <a:rPr sz="1000" b="0" spc="-114" dirty="0">
                <a:latin typeface="Arial"/>
                <a:cs typeface="Arial"/>
              </a:rPr>
              <a:t>a</a:t>
            </a:r>
            <a:r>
              <a:rPr sz="1000" b="0" spc="-110" dirty="0">
                <a:latin typeface="Arial"/>
                <a:cs typeface="Arial"/>
              </a:rPr>
              <a:t> </a:t>
            </a:r>
            <a:r>
              <a:rPr sz="1000" b="0" spc="-20" dirty="0">
                <a:latin typeface="Arial"/>
                <a:cs typeface="Arial"/>
              </a:rPr>
              <a:t>sorority </a:t>
            </a:r>
            <a:r>
              <a:rPr sz="1000" b="0" spc="-30" dirty="0">
                <a:latin typeface="Arial"/>
                <a:cs typeface="Arial"/>
              </a:rPr>
              <a:t>or </a:t>
            </a:r>
            <a:r>
              <a:rPr sz="1000" b="0" spc="-114" dirty="0">
                <a:latin typeface="Arial"/>
                <a:cs typeface="Arial"/>
              </a:rPr>
              <a:t>a</a:t>
            </a:r>
            <a:r>
              <a:rPr sz="1000" b="0" spc="-110" dirty="0">
                <a:latin typeface="Arial"/>
                <a:cs typeface="Arial"/>
              </a:rPr>
              <a:t> </a:t>
            </a:r>
            <a:r>
              <a:rPr sz="1000" b="0" spc="-30" dirty="0">
                <a:latin typeface="Arial"/>
                <a:cs typeface="Arial"/>
              </a:rPr>
              <a:t>fraternity, </a:t>
            </a:r>
            <a:r>
              <a:rPr sz="1000" b="0" spc="-35" dirty="0">
                <a:latin typeface="Arial"/>
                <a:cs typeface="Arial"/>
              </a:rPr>
              <a:t>extracurricular </a:t>
            </a:r>
            <a:r>
              <a:rPr sz="1000" b="0" spc="-30" dirty="0">
                <a:latin typeface="Arial"/>
                <a:cs typeface="Arial"/>
              </a:rPr>
              <a:t>activities, </a:t>
            </a:r>
            <a:r>
              <a:rPr sz="1000" b="0" spc="-75" dirty="0">
                <a:latin typeface="Arial"/>
                <a:cs typeface="Arial"/>
              </a:rPr>
              <a:t>and </a:t>
            </a:r>
            <a:r>
              <a:rPr sz="1000" b="0" spc="-85" dirty="0">
                <a:latin typeface="Arial"/>
                <a:cs typeface="Arial"/>
              </a:rPr>
              <a:t>even </a:t>
            </a:r>
            <a:r>
              <a:rPr sz="1000" b="0" spc="-80" dirty="0">
                <a:latin typeface="Arial"/>
                <a:cs typeface="Arial"/>
              </a:rPr>
              <a:t> </a:t>
            </a:r>
            <a:r>
              <a:rPr sz="1000" b="0" spc="-40" dirty="0">
                <a:latin typeface="Arial"/>
                <a:cs typeface="Arial"/>
              </a:rPr>
              <a:t>work</a:t>
            </a:r>
            <a:r>
              <a:rPr sz="1000" b="0" spc="-30" dirty="0">
                <a:latin typeface="Arial"/>
                <a:cs typeface="Arial"/>
              </a:rPr>
              <a:t> </a:t>
            </a:r>
            <a:r>
              <a:rPr sz="1000" b="0" spc="-60" dirty="0">
                <a:latin typeface="Arial"/>
                <a:cs typeface="Arial"/>
              </a:rPr>
              <a:t>experience</a:t>
            </a:r>
            <a:r>
              <a:rPr sz="1000" b="0" spc="-30" dirty="0">
                <a:latin typeface="Arial"/>
                <a:cs typeface="Arial"/>
              </a:rPr>
              <a:t> </a:t>
            </a:r>
            <a:r>
              <a:rPr sz="1000" b="0" spc="-55" dirty="0">
                <a:latin typeface="Arial"/>
                <a:cs typeface="Arial"/>
              </a:rPr>
              <a:t>at</a:t>
            </a:r>
            <a:r>
              <a:rPr sz="1000" b="0" spc="-30" dirty="0">
                <a:latin typeface="Arial"/>
                <a:cs typeface="Arial"/>
              </a:rPr>
              <a:t> retail or </a:t>
            </a:r>
            <a:r>
              <a:rPr sz="1000" b="0" spc="-35" dirty="0">
                <a:latin typeface="Arial"/>
                <a:cs typeface="Arial"/>
              </a:rPr>
              <a:t>fast-food</a:t>
            </a:r>
            <a:r>
              <a:rPr sz="1000" b="0" spc="-30" dirty="0">
                <a:latin typeface="Arial"/>
                <a:cs typeface="Arial"/>
              </a:rPr>
              <a:t> </a:t>
            </a:r>
            <a:r>
              <a:rPr sz="1000" b="0" spc="-40" dirty="0">
                <a:latin typeface="Arial"/>
                <a:cs typeface="Arial"/>
              </a:rPr>
              <a:t>jobs</a:t>
            </a:r>
            <a:r>
              <a:rPr sz="1000" b="0" spc="-30" dirty="0">
                <a:latin typeface="Arial"/>
                <a:cs typeface="Arial"/>
              </a:rPr>
              <a:t> </a:t>
            </a:r>
            <a:r>
              <a:rPr sz="1000" b="0" spc="-70" dirty="0">
                <a:latin typeface="Arial"/>
                <a:cs typeface="Arial"/>
              </a:rPr>
              <a:t>can</a:t>
            </a:r>
            <a:r>
              <a:rPr sz="1000" b="0" spc="-30" dirty="0">
                <a:latin typeface="Arial"/>
                <a:cs typeface="Arial"/>
              </a:rPr>
              <a:t> </a:t>
            </a:r>
            <a:r>
              <a:rPr sz="1000" b="0" spc="-80" dirty="0">
                <a:latin typeface="Arial"/>
                <a:cs typeface="Arial"/>
              </a:rPr>
              <a:t>be</a:t>
            </a:r>
            <a:r>
              <a:rPr sz="1000" b="0" spc="-25" dirty="0">
                <a:latin typeface="Arial"/>
                <a:cs typeface="Arial"/>
              </a:rPr>
              <a:t> </a:t>
            </a:r>
            <a:r>
              <a:rPr sz="1000" b="0" spc="-55" dirty="0">
                <a:latin typeface="Arial"/>
                <a:cs typeface="Arial"/>
              </a:rPr>
              <a:t>sources</a:t>
            </a:r>
            <a:r>
              <a:rPr sz="1000" b="0" spc="-30" dirty="0">
                <a:latin typeface="Arial"/>
                <a:cs typeface="Arial"/>
              </a:rPr>
              <a:t> </a:t>
            </a:r>
            <a:r>
              <a:rPr sz="1000" b="0" spc="-25" dirty="0">
                <a:latin typeface="Arial"/>
                <a:cs typeface="Arial"/>
              </a:rPr>
              <a:t>of</a:t>
            </a:r>
            <a:endParaRPr sz="1000">
              <a:latin typeface="Arial"/>
              <a:cs typeface="Arial"/>
            </a:endParaRPr>
          </a:p>
          <a:p>
            <a:pPr marL="12700" marR="50165">
              <a:lnSpc>
                <a:spcPct val="100000"/>
              </a:lnSpc>
            </a:pPr>
            <a:r>
              <a:rPr sz="1000" b="0" spc="-30" dirty="0">
                <a:latin typeface="Arial"/>
                <a:cs typeface="Arial"/>
              </a:rPr>
              <a:t>information. </a:t>
            </a:r>
            <a:r>
              <a:rPr sz="1000" b="0" spc="-40" dirty="0">
                <a:latin typeface="Arial"/>
                <a:cs typeface="Arial"/>
              </a:rPr>
              <a:t>“Many</a:t>
            </a:r>
            <a:r>
              <a:rPr sz="1000" b="0" spc="-30" dirty="0">
                <a:latin typeface="Arial"/>
                <a:cs typeface="Arial"/>
              </a:rPr>
              <a:t> </a:t>
            </a:r>
            <a:r>
              <a:rPr sz="1000" b="0" spc="-45" dirty="0">
                <a:latin typeface="Arial"/>
                <a:cs typeface="Arial"/>
              </a:rPr>
              <a:t>students</a:t>
            </a:r>
            <a:r>
              <a:rPr sz="1000" b="0" spc="-25" dirty="0">
                <a:latin typeface="Arial"/>
                <a:cs typeface="Arial"/>
              </a:rPr>
              <a:t> </a:t>
            </a:r>
            <a:r>
              <a:rPr sz="1000" b="0" spc="-55" dirty="0">
                <a:latin typeface="Arial"/>
                <a:cs typeface="Arial"/>
              </a:rPr>
              <a:t>underplay</a:t>
            </a:r>
            <a:r>
              <a:rPr sz="1000" b="0" spc="-30" dirty="0">
                <a:latin typeface="Arial"/>
                <a:cs typeface="Arial"/>
              </a:rPr>
              <a:t> </a:t>
            </a:r>
            <a:r>
              <a:rPr sz="1000" b="0" spc="-40" dirty="0">
                <a:latin typeface="Arial"/>
                <a:cs typeface="Arial"/>
              </a:rPr>
              <a:t>work</a:t>
            </a:r>
            <a:r>
              <a:rPr sz="1000" b="0" spc="-30" dirty="0">
                <a:latin typeface="Arial"/>
                <a:cs typeface="Arial"/>
              </a:rPr>
              <a:t> </a:t>
            </a:r>
            <a:r>
              <a:rPr sz="1000" b="0" spc="-60" dirty="0">
                <a:latin typeface="Arial"/>
                <a:cs typeface="Arial"/>
              </a:rPr>
              <a:t>experience</a:t>
            </a:r>
            <a:r>
              <a:rPr sz="1000" b="0" spc="-25" dirty="0">
                <a:latin typeface="Arial"/>
                <a:cs typeface="Arial"/>
              </a:rPr>
              <a:t> </a:t>
            </a:r>
            <a:r>
              <a:rPr sz="1000" b="0" spc="-60" dirty="0">
                <a:latin typeface="Arial"/>
                <a:cs typeface="Arial"/>
              </a:rPr>
              <a:t>gained </a:t>
            </a:r>
            <a:r>
              <a:rPr sz="1000" b="0" spc="-265" dirty="0">
                <a:latin typeface="Arial"/>
                <a:cs typeface="Arial"/>
              </a:rPr>
              <a:t> </a:t>
            </a:r>
            <a:r>
              <a:rPr sz="1000" b="0" spc="-105" dirty="0">
                <a:latin typeface="Arial"/>
                <a:cs typeface="Arial"/>
              </a:rPr>
              <a:t>a</a:t>
            </a:r>
            <a:r>
              <a:rPr sz="1000" b="0" dirty="0">
                <a:latin typeface="Arial"/>
                <a:cs typeface="Arial"/>
              </a:rPr>
              <a:t>t</a:t>
            </a:r>
            <a:r>
              <a:rPr sz="1000" b="0" spc="-30" dirty="0">
                <a:latin typeface="Arial"/>
                <a:cs typeface="Arial"/>
              </a:rPr>
              <a:t> </a:t>
            </a:r>
            <a:r>
              <a:rPr sz="1000" b="0" spc="-55" dirty="0">
                <a:latin typeface="Arial"/>
                <a:cs typeface="Arial"/>
              </a:rPr>
              <a:t>p</a:t>
            </a:r>
            <a:r>
              <a:rPr sz="1000" b="0" spc="5" dirty="0">
                <a:latin typeface="Arial"/>
                <a:cs typeface="Arial"/>
              </a:rPr>
              <a:t>l</a:t>
            </a:r>
            <a:r>
              <a:rPr sz="1000" b="0" spc="-110" dirty="0">
                <a:latin typeface="Arial"/>
                <a:cs typeface="Arial"/>
              </a:rPr>
              <a:t>a</a:t>
            </a:r>
            <a:r>
              <a:rPr sz="1000" b="0" spc="-45" dirty="0">
                <a:latin typeface="Arial"/>
                <a:cs typeface="Arial"/>
              </a:rPr>
              <a:t>c</a:t>
            </a:r>
            <a:r>
              <a:rPr sz="1000" b="0" spc="-105" dirty="0">
                <a:latin typeface="Arial"/>
                <a:cs typeface="Arial"/>
              </a:rPr>
              <a:t>e</a:t>
            </a:r>
            <a:r>
              <a:rPr sz="1000" b="0" spc="-60" dirty="0">
                <a:latin typeface="Arial"/>
                <a:cs typeface="Arial"/>
              </a:rPr>
              <a:t>s</a:t>
            </a:r>
            <a:r>
              <a:rPr sz="1000" b="0" spc="-30" dirty="0">
                <a:latin typeface="Arial"/>
                <a:cs typeface="Arial"/>
              </a:rPr>
              <a:t> </a:t>
            </a:r>
            <a:r>
              <a:rPr sz="1000" b="0" spc="-5" dirty="0">
                <a:latin typeface="Arial"/>
                <a:cs typeface="Arial"/>
              </a:rPr>
              <a:t>l</a:t>
            </a:r>
            <a:r>
              <a:rPr sz="1000" b="0" dirty="0">
                <a:latin typeface="Arial"/>
                <a:cs typeface="Arial"/>
              </a:rPr>
              <a:t>i</a:t>
            </a:r>
            <a:r>
              <a:rPr sz="1000" b="0" spc="-60" dirty="0">
                <a:latin typeface="Arial"/>
                <a:cs typeface="Arial"/>
              </a:rPr>
              <a:t>k</a:t>
            </a:r>
            <a:r>
              <a:rPr sz="1000" b="0" spc="-114" dirty="0">
                <a:latin typeface="Arial"/>
                <a:cs typeface="Arial"/>
              </a:rPr>
              <a:t>e</a:t>
            </a:r>
            <a:r>
              <a:rPr sz="1000" b="0" spc="-30" dirty="0">
                <a:latin typeface="Arial"/>
                <a:cs typeface="Arial"/>
              </a:rPr>
              <a:t> </a:t>
            </a:r>
            <a:r>
              <a:rPr sz="1000" b="0" spc="-65" dirty="0">
                <a:latin typeface="Arial"/>
                <a:cs typeface="Arial"/>
              </a:rPr>
              <a:t>g</a:t>
            </a:r>
            <a:r>
              <a:rPr sz="1000" b="0" spc="10" dirty="0">
                <a:latin typeface="Arial"/>
                <a:cs typeface="Arial"/>
              </a:rPr>
              <a:t>r</a:t>
            </a:r>
            <a:r>
              <a:rPr sz="1000" b="0" spc="-50" dirty="0">
                <a:latin typeface="Arial"/>
                <a:cs typeface="Arial"/>
              </a:rPr>
              <a:t>o</a:t>
            </a:r>
            <a:r>
              <a:rPr sz="1000" b="0" spc="-45" dirty="0">
                <a:latin typeface="Arial"/>
                <a:cs typeface="Arial"/>
              </a:rPr>
              <a:t>c</a:t>
            </a:r>
            <a:r>
              <a:rPr sz="1000" b="0" spc="-114" dirty="0">
                <a:latin typeface="Arial"/>
                <a:cs typeface="Arial"/>
              </a:rPr>
              <a:t>e</a:t>
            </a:r>
            <a:r>
              <a:rPr sz="1000" b="0" spc="50" dirty="0">
                <a:latin typeface="Arial"/>
                <a:cs typeface="Arial"/>
              </a:rPr>
              <a:t>r</a:t>
            </a:r>
            <a:r>
              <a:rPr sz="1000" b="0" spc="-60" dirty="0">
                <a:latin typeface="Arial"/>
                <a:cs typeface="Arial"/>
              </a:rPr>
              <a:t>y</a:t>
            </a:r>
            <a:r>
              <a:rPr sz="1000" b="0" spc="-30" dirty="0">
                <a:latin typeface="Arial"/>
                <a:cs typeface="Arial"/>
              </a:rPr>
              <a:t> </a:t>
            </a:r>
            <a:r>
              <a:rPr sz="1000" b="0" spc="-45" dirty="0">
                <a:latin typeface="Arial"/>
                <a:cs typeface="Arial"/>
              </a:rPr>
              <a:t>s</a:t>
            </a:r>
            <a:r>
              <a:rPr sz="1000" b="0" spc="5" dirty="0">
                <a:latin typeface="Arial"/>
                <a:cs typeface="Arial"/>
              </a:rPr>
              <a:t>t</a:t>
            </a:r>
            <a:r>
              <a:rPr sz="1000" b="0" spc="-60" dirty="0">
                <a:latin typeface="Arial"/>
                <a:cs typeface="Arial"/>
              </a:rPr>
              <a:t>o</a:t>
            </a:r>
            <a:r>
              <a:rPr sz="1000" b="0" spc="15" dirty="0">
                <a:latin typeface="Arial"/>
                <a:cs typeface="Arial"/>
              </a:rPr>
              <a:t>r</a:t>
            </a:r>
            <a:r>
              <a:rPr sz="1000" b="0" spc="-105" dirty="0">
                <a:latin typeface="Arial"/>
                <a:cs typeface="Arial"/>
              </a:rPr>
              <a:t>e</a:t>
            </a:r>
            <a:r>
              <a:rPr sz="1000" b="0" spc="-60" dirty="0">
                <a:latin typeface="Arial"/>
                <a:cs typeface="Arial"/>
              </a:rPr>
              <a:t>s</a:t>
            </a:r>
            <a:r>
              <a:rPr sz="1000" b="0" spc="-30" dirty="0">
                <a:latin typeface="Arial"/>
                <a:cs typeface="Arial"/>
              </a:rPr>
              <a:t> </a:t>
            </a:r>
            <a:r>
              <a:rPr sz="1000" b="0" spc="-60" dirty="0">
                <a:latin typeface="Arial"/>
                <a:cs typeface="Arial"/>
              </a:rPr>
              <a:t>o</a:t>
            </a:r>
            <a:r>
              <a:rPr sz="1000" b="0" dirty="0">
                <a:latin typeface="Arial"/>
                <a:cs typeface="Arial"/>
              </a:rPr>
              <a:t>r</a:t>
            </a:r>
            <a:r>
              <a:rPr sz="1000" b="0" spc="-30" dirty="0">
                <a:latin typeface="Arial"/>
                <a:cs typeface="Arial"/>
              </a:rPr>
              <a:t> </a:t>
            </a:r>
            <a:r>
              <a:rPr sz="1000" b="0" spc="15" dirty="0">
                <a:latin typeface="Arial"/>
                <a:cs typeface="Arial"/>
              </a:rPr>
              <a:t>f</a:t>
            </a:r>
            <a:r>
              <a:rPr sz="1000" b="0" spc="-100" dirty="0">
                <a:latin typeface="Arial"/>
                <a:cs typeface="Arial"/>
              </a:rPr>
              <a:t>a</a:t>
            </a:r>
            <a:r>
              <a:rPr sz="1000" b="0" spc="-45" dirty="0">
                <a:latin typeface="Arial"/>
                <a:cs typeface="Arial"/>
              </a:rPr>
              <a:t>s</a:t>
            </a:r>
            <a:r>
              <a:rPr sz="1000" b="0" spc="-20" dirty="0">
                <a:latin typeface="Arial"/>
                <a:cs typeface="Arial"/>
              </a:rPr>
              <a:t>t</a:t>
            </a:r>
            <a:r>
              <a:rPr sz="1000" b="0" spc="-10" dirty="0">
                <a:latin typeface="Arial"/>
                <a:cs typeface="Arial"/>
              </a:rPr>
              <a:t>-</a:t>
            </a:r>
            <a:r>
              <a:rPr sz="1000" b="0" spc="5" dirty="0">
                <a:latin typeface="Arial"/>
                <a:cs typeface="Arial"/>
              </a:rPr>
              <a:t>f</a:t>
            </a:r>
            <a:r>
              <a:rPr sz="1000" b="0" spc="-55" dirty="0">
                <a:latin typeface="Arial"/>
                <a:cs typeface="Arial"/>
              </a:rPr>
              <a:t>o</a:t>
            </a:r>
            <a:r>
              <a:rPr sz="1000" b="0" spc="-50" dirty="0">
                <a:latin typeface="Arial"/>
                <a:cs typeface="Arial"/>
              </a:rPr>
              <a:t>o</a:t>
            </a:r>
            <a:r>
              <a:rPr sz="1000" b="0" spc="-60" dirty="0">
                <a:latin typeface="Arial"/>
                <a:cs typeface="Arial"/>
              </a:rPr>
              <a:t>d</a:t>
            </a:r>
            <a:r>
              <a:rPr sz="1000" b="0" spc="-30" dirty="0">
                <a:latin typeface="Arial"/>
                <a:cs typeface="Arial"/>
              </a:rPr>
              <a:t> </a:t>
            </a:r>
            <a:r>
              <a:rPr sz="1000" b="0" spc="15" dirty="0">
                <a:latin typeface="Arial"/>
                <a:cs typeface="Arial"/>
              </a:rPr>
              <a:t>r</a:t>
            </a:r>
            <a:r>
              <a:rPr sz="1000" b="0" spc="-105" dirty="0">
                <a:latin typeface="Arial"/>
                <a:cs typeface="Arial"/>
              </a:rPr>
              <a:t>e</a:t>
            </a:r>
            <a:r>
              <a:rPr sz="1000" b="0" spc="-45" dirty="0">
                <a:latin typeface="Arial"/>
                <a:cs typeface="Arial"/>
              </a:rPr>
              <a:t>s</a:t>
            </a:r>
            <a:r>
              <a:rPr sz="1000" b="0" spc="25" dirty="0">
                <a:latin typeface="Arial"/>
                <a:cs typeface="Arial"/>
              </a:rPr>
              <a:t>t</a:t>
            </a:r>
            <a:r>
              <a:rPr sz="1000" b="0" spc="-114" dirty="0">
                <a:latin typeface="Arial"/>
                <a:cs typeface="Arial"/>
              </a:rPr>
              <a:t>a</a:t>
            </a:r>
            <a:r>
              <a:rPr sz="1000" b="0" spc="-65" dirty="0">
                <a:latin typeface="Arial"/>
                <a:cs typeface="Arial"/>
              </a:rPr>
              <a:t>u</a:t>
            </a:r>
            <a:r>
              <a:rPr sz="1000" b="0" spc="20" dirty="0">
                <a:latin typeface="Arial"/>
                <a:cs typeface="Arial"/>
              </a:rPr>
              <a:t>r</a:t>
            </a:r>
            <a:r>
              <a:rPr sz="1000" b="0" spc="-110" dirty="0">
                <a:latin typeface="Arial"/>
                <a:cs typeface="Arial"/>
              </a:rPr>
              <a:t>a</a:t>
            </a:r>
            <a:r>
              <a:rPr sz="1000" b="0" spc="-45" dirty="0">
                <a:latin typeface="Arial"/>
                <a:cs typeface="Arial"/>
              </a:rPr>
              <a:t>n</a:t>
            </a:r>
            <a:r>
              <a:rPr sz="1000" b="0" spc="20" dirty="0">
                <a:latin typeface="Arial"/>
                <a:cs typeface="Arial"/>
              </a:rPr>
              <a:t>t</a:t>
            </a:r>
            <a:r>
              <a:rPr sz="1000" b="0" spc="-55" dirty="0">
                <a:latin typeface="Arial"/>
                <a:cs typeface="Arial"/>
              </a:rPr>
              <a:t>s</a:t>
            </a:r>
            <a:r>
              <a:rPr sz="1000" b="0" spc="-75" dirty="0">
                <a:latin typeface="Arial"/>
                <a:cs typeface="Arial"/>
              </a:rPr>
              <a:t>,</a:t>
            </a:r>
            <a:r>
              <a:rPr sz="1000" b="0" spc="55" dirty="0">
                <a:latin typeface="Arial"/>
                <a:cs typeface="Arial"/>
              </a:rPr>
              <a:t>”</a:t>
            </a:r>
            <a:r>
              <a:rPr sz="1000" b="0" spc="-30" dirty="0">
                <a:latin typeface="Arial"/>
                <a:cs typeface="Arial"/>
              </a:rPr>
              <a:t> </a:t>
            </a:r>
            <a:r>
              <a:rPr sz="1000" b="0" spc="-60" dirty="0">
                <a:latin typeface="Arial"/>
                <a:cs typeface="Arial"/>
              </a:rPr>
              <a:t>s</a:t>
            </a:r>
            <a:r>
              <a:rPr sz="1000" b="0" spc="-50" dirty="0">
                <a:latin typeface="Arial"/>
                <a:cs typeface="Arial"/>
              </a:rPr>
              <a:t>h</a:t>
            </a:r>
            <a:r>
              <a:rPr sz="1000" b="0" spc="-75" dirty="0">
                <a:latin typeface="Arial"/>
                <a:cs typeface="Arial"/>
              </a:rPr>
              <a:t>e  </a:t>
            </a:r>
            <a:r>
              <a:rPr sz="1000" b="0" spc="-45" dirty="0">
                <a:latin typeface="Arial"/>
                <a:cs typeface="Arial"/>
              </a:rPr>
              <a:t>continues.</a:t>
            </a:r>
            <a:r>
              <a:rPr sz="1000" b="0" spc="-25" dirty="0">
                <a:latin typeface="Arial"/>
                <a:cs typeface="Arial"/>
              </a:rPr>
              <a:t> “But </a:t>
            </a:r>
            <a:r>
              <a:rPr sz="1000" b="0" spc="-55" dirty="0">
                <a:latin typeface="Arial"/>
                <a:cs typeface="Arial"/>
              </a:rPr>
              <a:t>employers</a:t>
            </a:r>
            <a:r>
              <a:rPr sz="1000" b="0" spc="-20" dirty="0">
                <a:latin typeface="Arial"/>
                <a:cs typeface="Arial"/>
              </a:rPr>
              <a:t> </a:t>
            </a:r>
            <a:r>
              <a:rPr sz="1000" b="0" spc="-60" dirty="0">
                <a:latin typeface="Arial"/>
                <a:cs typeface="Arial"/>
              </a:rPr>
              <a:t>deeply</a:t>
            </a:r>
            <a:r>
              <a:rPr sz="1000" b="0" spc="-25" dirty="0">
                <a:latin typeface="Arial"/>
                <a:cs typeface="Arial"/>
              </a:rPr>
              <a:t> </a:t>
            </a:r>
            <a:r>
              <a:rPr sz="1000" b="0" spc="-60" dirty="0">
                <a:latin typeface="Arial"/>
                <a:cs typeface="Arial"/>
              </a:rPr>
              <a:t>appreciate</a:t>
            </a:r>
            <a:r>
              <a:rPr sz="1000" b="0" spc="-20" dirty="0">
                <a:latin typeface="Arial"/>
                <a:cs typeface="Arial"/>
              </a:rPr>
              <a:t> </a:t>
            </a:r>
            <a:r>
              <a:rPr sz="1000" b="0" spc="-60" dirty="0">
                <a:latin typeface="Arial"/>
                <a:cs typeface="Arial"/>
              </a:rPr>
              <a:t>people</a:t>
            </a:r>
            <a:r>
              <a:rPr sz="1000" b="0" spc="-25" dirty="0">
                <a:latin typeface="Arial"/>
                <a:cs typeface="Arial"/>
              </a:rPr>
              <a:t> </a:t>
            </a:r>
            <a:r>
              <a:rPr sz="1000" b="0" spc="-55" dirty="0">
                <a:latin typeface="Arial"/>
                <a:cs typeface="Arial"/>
              </a:rPr>
              <a:t>who</a:t>
            </a:r>
            <a:r>
              <a:rPr sz="1000" b="0" spc="-20" dirty="0">
                <a:latin typeface="Arial"/>
                <a:cs typeface="Arial"/>
              </a:rPr>
              <a:t> </a:t>
            </a:r>
            <a:r>
              <a:rPr sz="1000" b="0" spc="-85" dirty="0">
                <a:latin typeface="Arial"/>
                <a:cs typeface="Arial"/>
              </a:rPr>
              <a:t>have </a:t>
            </a:r>
            <a:r>
              <a:rPr sz="1000" b="0" spc="-80" dirty="0">
                <a:latin typeface="Arial"/>
                <a:cs typeface="Arial"/>
              </a:rPr>
              <a:t> </a:t>
            </a:r>
            <a:r>
              <a:rPr sz="1000" b="0" spc="-40" dirty="0">
                <a:latin typeface="Arial"/>
                <a:cs typeface="Arial"/>
              </a:rPr>
              <a:t>gotten</a:t>
            </a:r>
            <a:r>
              <a:rPr sz="1000" b="0" spc="-30" dirty="0">
                <a:latin typeface="Arial"/>
                <a:cs typeface="Arial"/>
              </a:rPr>
              <a:t> their </a:t>
            </a:r>
            <a:r>
              <a:rPr sz="1000" b="0" spc="-65" dirty="0">
                <a:latin typeface="Arial"/>
                <a:cs typeface="Arial"/>
              </a:rPr>
              <a:t>hands</a:t>
            </a:r>
            <a:r>
              <a:rPr sz="1000" b="0" spc="-25" dirty="0">
                <a:latin typeface="Arial"/>
                <a:cs typeface="Arial"/>
              </a:rPr>
              <a:t> </a:t>
            </a:r>
            <a:r>
              <a:rPr sz="1000" b="0" spc="-10" dirty="0">
                <a:latin typeface="Arial"/>
                <a:cs typeface="Arial"/>
              </a:rPr>
              <a:t>dirty</a:t>
            </a:r>
            <a:r>
              <a:rPr sz="1000" b="0" spc="-30" dirty="0">
                <a:latin typeface="Arial"/>
                <a:cs typeface="Arial"/>
              </a:rPr>
              <a:t> </a:t>
            </a:r>
            <a:r>
              <a:rPr sz="1000" b="0" spc="-75" dirty="0">
                <a:latin typeface="Arial"/>
                <a:cs typeface="Arial"/>
              </a:rPr>
              <a:t>and</a:t>
            </a:r>
            <a:r>
              <a:rPr sz="1000" b="0" spc="-30" dirty="0">
                <a:latin typeface="Arial"/>
                <a:cs typeface="Arial"/>
              </a:rPr>
              <a:t> </a:t>
            </a:r>
            <a:r>
              <a:rPr sz="1000" b="0" spc="-45" dirty="0">
                <a:latin typeface="Arial"/>
                <a:cs typeface="Arial"/>
              </a:rPr>
              <a:t>aren’t</a:t>
            </a:r>
            <a:r>
              <a:rPr sz="1000" b="0" spc="-25" dirty="0">
                <a:latin typeface="Arial"/>
                <a:cs typeface="Arial"/>
              </a:rPr>
              <a:t> </a:t>
            </a:r>
            <a:r>
              <a:rPr sz="1000" b="0" spc="-40" dirty="0">
                <a:latin typeface="Arial"/>
                <a:cs typeface="Arial"/>
              </a:rPr>
              <a:t>afraid</a:t>
            </a:r>
            <a:r>
              <a:rPr sz="1000" b="0" spc="-30" dirty="0">
                <a:latin typeface="Arial"/>
                <a:cs typeface="Arial"/>
              </a:rPr>
              <a:t> to</a:t>
            </a:r>
            <a:r>
              <a:rPr sz="1000" b="0" spc="-25" dirty="0">
                <a:latin typeface="Arial"/>
                <a:cs typeface="Arial"/>
              </a:rPr>
              <a:t> </a:t>
            </a:r>
            <a:r>
              <a:rPr sz="1000" b="0" spc="-40" dirty="0">
                <a:latin typeface="Arial"/>
                <a:cs typeface="Arial"/>
              </a:rPr>
              <a:t>work</a:t>
            </a:r>
            <a:r>
              <a:rPr sz="1000" b="0" spc="-30" dirty="0">
                <a:latin typeface="Arial"/>
                <a:cs typeface="Arial"/>
              </a:rPr>
              <a:t> </a:t>
            </a:r>
            <a:r>
              <a:rPr sz="1000" b="0" spc="-40" dirty="0">
                <a:latin typeface="Arial"/>
                <a:cs typeface="Arial"/>
              </a:rPr>
              <a:t>hard.”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22275" y="8050274"/>
            <a:ext cx="3352800" cy="259079"/>
          </a:xfrm>
          <a:custGeom>
            <a:avLst/>
            <a:gdLst/>
            <a:ahLst/>
            <a:cxnLst/>
            <a:rect l="l" t="t" r="r" b="b"/>
            <a:pathLst>
              <a:path w="3352800" h="259079">
                <a:moveTo>
                  <a:pt x="3200400" y="0"/>
                </a:moveTo>
                <a:lnTo>
                  <a:pt x="152400" y="0"/>
                </a:lnTo>
                <a:lnTo>
                  <a:pt x="0" y="129539"/>
                </a:lnTo>
                <a:lnTo>
                  <a:pt x="152400" y="259079"/>
                </a:lnTo>
                <a:lnTo>
                  <a:pt x="3200400" y="259079"/>
                </a:lnTo>
                <a:lnTo>
                  <a:pt x="3352800" y="129539"/>
                </a:lnTo>
                <a:lnTo>
                  <a:pt x="3200400" y="0"/>
                </a:lnTo>
                <a:close/>
              </a:path>
            </a:pathLst>
          </a:custGeom>
          <a:solidFill>
            <a:srgbClr val="FDB9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44500" y="7970698"/>
            <a:ext cx="3308350" cy="144399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R="4445" algn="ctr">
              <a:lnSpc>
                <a:spcPct val="100000"/>
              </a:lnSpc>
              <a:spcBef>
                <a:spcPts val="620"/>
              </a:spcBef>
            </a:pPr>
            <a:r>
              <a:rPr sz="1600" b="1" spc="-200" dirty="0">
                <a:solidFill>
                  <a:srgbClr val="231F20"/>
                </a:solidFill>
                <a:latin typeface="Arial"/>
                <a:cs typeface="Arial"/>
              </a:rPr>
              <a:t>STO</a:t>
            </a:r>
            <a:r>
              <a:rPr sz="1600" b="1" spc="-24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600" b="1" spc="-18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35" dirty="0">
                <a:solidFill>
                  <a:srgbClr val="231F20"/>
                </a:solidFill>
                <a:latin typeface="Arial"/>
                <a:cs typeface="Arial"/>
              </a:rPr>
              <a:t>TIME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325"/>
              </a:spcBef>
            </a:pP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Reading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off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list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knowledge,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experience,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accomplishments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 m</a:t>
            </a:r>
            <a:r>
              <a:rPr sz="1000" spc="-12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12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2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3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3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2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13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85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j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e 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interview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keep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 interviewer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interested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what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are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13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3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3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2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13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c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ou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13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ug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12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2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j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3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12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2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s 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3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13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2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13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2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12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2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2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3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pu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e 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interview. 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People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are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naturally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drawn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stories.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It’s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why </a:t>
            </a:r>
            <a:r>
              <a:rPr sz="1000" spc="-95" dirty="0">
                <a:solidFill>
                  <a:srgbClr val="231F20"/>
                </a:solidFill>
                <a:latin typeface="Arial"/>
                <a:cs typeface="Arial"/>
              </a:rPr>
              <a:t>we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read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 n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-13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3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 w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12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 m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12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,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12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3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j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3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12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2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56050" y="953514"/>
            <a:ext cx="3305810" cy="467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970">
              <a:lnSpc>
                <a:spcPct val="100000"/>
              </a:lnSpc>
              <a:spcBef>
                <a:spcPts val="100"/>
              </a:spcBef>
            </a:pP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show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interviewers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their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skills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knowledge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instead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just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telling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them.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“Interviewers </a:t>
            </a:r>
            <a:r>
              <a:rPr sz="1000" spc="-95" dirty="0">
                <a:solidFill>
                  <a:srgbClr val="231F20"/>
                </a:solidFill>
                <a:latin typeface="Arial"/>
                <a:cs typeface="Arial"/>
              </a:rPr>
              <a:t>need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more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than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just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your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word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that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have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particular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skill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or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attribute. 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They </a:t>
            </a:r>
            <a:r>
              <a:rPr sz="1000" spc="-95" dirty="0">
                <a:solidFill>
                  <a:srgbClr val="231F20"/>
                </a:solidFill>
                <a:latin typeface="Arial"/>
                <a:cs typeface="Arial"/>
              </a:rPr>
              <a:t>need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specific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examples,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stories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are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good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way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providing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that,”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says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Cynthia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Redwine,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former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Director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 the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Engineering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95" dirty="0">
                <a:solidFill>
                  <a:srgbClr val="231F20"/>
                </a:solidFill>
                <a:latin typeface="Arial"/>
                <a:cs typeface="Arial"/>
              </a:rPr>
              <a:t>Career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Resource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Center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at the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-9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2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M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13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,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8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12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4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12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gi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12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9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 marR="125730">
              <a:lnSpc>
                <a:spcPct val="100000"/>
              </a:lnSpc>
              <a:spcBef>
                <a:spcPts val="900"/>
              </a:spcBef>
            </a:pPr>
            <a:r>
              <a:rPr sz="1000" spc="-9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dd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fi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ea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— 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, 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4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cu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5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mon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2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 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q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if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4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35" dirty="0">
                <a:solidFill>
                  <a:srgbClr val="231F20"/>
                </a:solidFill>
                <a:latin typeface="Arial"/>
                <a:cs typeface="Arial"/>
              </a:rPr>
              <a:t>—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4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 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cc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il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4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4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4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w 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completed.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Demonstrating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particular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job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attribute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through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story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has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added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benefit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sounding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less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boastful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than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stating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qualification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directly.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Saying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that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good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leader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sounds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boastful;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explaining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how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led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team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2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dm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2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 marR="179070">
              <a:lnSpc>
                <a:spcPct val="100000"/>
              </a:lnSpc>
              <a:spcBef>
                <a:spcPts val="900"/>
              </a:spcBef>
            </a:pP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Once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have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created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list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job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skills </a:t>
            </a:r>
            <a:r>
              <a:rPr sz="1000" spc="-9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requirements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from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job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posting </a:t>
            </a:r>
            <a:r>
              <a:rPr sz="1000" spc="-9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your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own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research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company </a:t>
            </a:r>
            <a:r>
              <a:rPr sz="1000" spc="-9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position,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sit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down </a:t>
            </a:r>
            <a:r>
              <a:rPr sz="1000" spc="-9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try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come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up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stories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demonstrate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95" dirty="0">
                <a:solidFill>
                  <a:srgbClr val="231F20"/>
                </a:solidFill>
                <a:latin typeface="Arial"/>
                <a:cs typeface="Arial"/>
              </a:rPr>
              <a:t>each. 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course,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certain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things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cannot </a:t>
            </a:r>
            <a:r>
              <a:rPr sz="1000" spc="-95" dirty="0">
                <a:solidFill>
                  <a:srgbClr val="231F20"/>
                </a:solidFill>
                <a:latin typeface="Arial"/>
                <a:cs typeface="Arial"/>
              </a:rPr>
              <a:t>be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demonstrated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through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2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(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 h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4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17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12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,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 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4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4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13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95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3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 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4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4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14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13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14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)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,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 b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 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that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information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 already apparent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interviewer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from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endParaRPr sz="1000">
              <a:latin typeface="Arial"/>
              <a:cs typeface="Arial"/>
            </a:endParaRPr>
          </a:p>
          <a:p>
            <a:pPr marL="12700" marR="50165">
              <a:lnSpc>
                <a:spcPct val="100000"/>
              </a:lnSpc>
            </a:pP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resume. 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However,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stories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can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95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used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situations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that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at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first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might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not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95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apparent.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For example,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instead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simply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stating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that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are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proficient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particular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piece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software,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can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tell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 interviewer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how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you applied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software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accomplish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particular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task. </a:t>
            </a:r>
            <a:r>
              <a:rPr sz="1000" spc="-120" dirty="0">
                <a:solidFill>
                  <a:srgbClr val="231F20"/>
                </a:solidFill>
                <a:latin typeface="Arial"/>
                <a:cs typeface="Arial"/>
              </a:rPr>
              <a:t>Keep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your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stories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short </a:t>
            </a:r>
            <a:r>
              <a:rPr sz="1000" spc="-9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point. 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An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interview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not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creative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writing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class.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95" dirty="0">
                <a:solidFill>
                  <a:srgbClr val="231F20"/>
                </a:solidFill>
                <a:latin typeface="Arial"/>
                <a:cs typeface="Arial"/>
              </a:rPr>
              <a:t>There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no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need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supply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vivid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descriptions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or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unrelated background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information.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fact, 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many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career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counselors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suggest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that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students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keep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their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stories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limited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 one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minute.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933825" y="5782054"/>
            <a:ext cx="3352800" cy="259079"/>
          </a:xfrm>
          <a:custGeom>
            <a:avLst/>
            <a:gdLst/>
            <a:ahLst/>
            <a:cxnLst/>
            <a:rect l="l" t="t" r="r" b="b"/>
            <a:pathLst>
              <a:path w="3352800" h="259079">
                <a:moveTo>
                  <a:pt x="3200400" y="0"/>
                </a:moveTo>
                <a:lnTo>
                  <a:pt x="152400" y="0"/>
                </a:lnTo>
                <a:lnTo>
                  <a:pt x="0" y="129539"/>
                </a:lnTo>
                <a:lnTo>
                  <a:pt x="152400" y="259079"/>
                </a:lnTo>
                <a:lnTo>
                  <a:pt x="3200400" y="259079"/>
                </a:lnTo>
                <a:lnTo>
                  <a:pt x="3352800" y="129539"/>
                </a:lnTo>
                <a:lnTo>
                  <a:pt x="3200400" y="0"/>
                </a:lnTo>
                <a:close/>
              </a:path>
            </a:pathLst>
          </a:custGeom>
          <a:solidFill>
            <a:srgbClr val="FDB9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956050" y="5702477"/>
            <a:ext cx="3267075" cy="376809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062990">
              <a:lnSpc>
                <a:spcPct val="100000"/>
              </a:lnSpc>
              <a:spcBef>
                <a:spcPts val="620"/>
              </a:spcBef>
            </a:pPr>
            <a:r>
              <a:rPr sz="1600" b="1" spc="-160" dirty="0">
                <a:solidFill>
                  <a:srgbClr val="231F20"/>
                </a:solidFill>
                <a:latin typeface="Arial"/>
                <a:cs typeface="Arial"/>
              </a:rPr>
              <a:t>FINAL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95" dirty="0">
                <a:solidFill>
                  <a:srgbClr val="231F20"/>
                </a:solidFill>
                <a:latin typeface="Arial"/>
                <a:cs typeface="Arial"/>
              </a:rPr>
              <a:t>ADVICE</a:t>
            </a:r>
            <a:endParaRPr sz="1600">
              <a:latin typeface="Arial"/>
              <a:cs typeface="Arial"/>
            </a:endParaRPr>
          </a:p>
          <a:p>
            <a:pPr marL="12700" marR="129539">
              <a:lnSpc>
                <a:spcPct val="100000"/>
              </a:lnSpc>
              <a:spcBef>
                <a:spcPts val="325"/>
              </a:spcBef>
            </a:pP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Take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time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prepare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interview.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Never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walk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into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an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interview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intention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of “winging </a:t>
            </a:r>
            <a:r>
              <a:rPr sz="1000" spc="35" dirty="0">
                <a:solidFill>
                  <a:srgbClr val="231F20"/>
                </a:solidFill>
                <a:latin typeface="Arial"/>
                <a:cs typeface="Arial"/>
              </a:rPr>
              <a:t>it”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no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matter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how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qualified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think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position.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If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having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trouble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coming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up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stories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or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examples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interview,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make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sure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talk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friends,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family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members,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co-workers,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professors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career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counselors.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Often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those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around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us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can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il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4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 marR="17780">
              <a:lnSpc>
                <a:spcPct val="100000"/>
              </a:lnSpc>
              <a:spcBef>
                <a:spcPts val="900"/>
              </a:spcBef>
            </a:pP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Students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sometimes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make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mistake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of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telling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employers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j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x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tha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ey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’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 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While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candor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an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admirable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trait,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such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frankness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out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of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place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job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interview.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Employers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don’t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want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know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why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’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j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,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900"/>
              </a:spcBef>
            </a:pP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Employers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want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hire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people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who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are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excited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proud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wo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2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2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h</a:t>
            </a:r>
            <a:r>
              <a:rPr sz="1000" spc="-13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13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2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2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w</a:t>
            </a:r>
            <a:r>
              <a:rPr sz="1000" spc="-13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2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yo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il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g 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that </a:t>
            </a:r>
            <a:r>
              <a:rPr sz="1000" spc="-95" dirty="0">
                <a:solidFill>
                  <a:srgbClr val="231F20"/>
                </a:solidFill>
                <a:latin typeface="Arial"/>
                <a:cs typeface="Arial"/>
              </a:rPr>
              <a:t>same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type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proficiency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enthusiasm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their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company.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“You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have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responsibility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during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interview—not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brag,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but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give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employer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best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picture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can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what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they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will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get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if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they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hire you,”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says 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Kemp. 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“It’s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your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responsibility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000" spc="-95" dirty="0">
                <a:solidFill>
                  <a:srgbClr val="231F20"/>
                </a:solidFill>
                <a:latin typeface="Arial"/>
                <a:cs typeface="Arial"/>
              </a:rPr>
              <a:t>make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sure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 they get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that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information,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whether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not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they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ask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good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 questions.”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000" i="1" spc="-45" dirty="0">
                <a:solidFill>
                  <a:srgbClr val="231F20"/>
                </a:solidFill>
                <a:latin typeface="Arial"/>
                <a:cs typeface="Arial"/>
              </a:rPr>
              <a:t>Written</a:t>
            </a:r>
            <a:r>
              <a:rPr sz="10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60" dirty="0">
                <a:solidFill>
                  <a:srgbClr val="231F20"/>
                </a:solidFill>
                <a:latin typeface="Arial"/>
                <a:cs typeface="Arial"/>
              </a:rPr>
              <a:t>by</a:t>
            </a:r>
            <a:r>
              <a:rPr sz="10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60" dirty="0">
                <a:solidFill>
                  <a:srgbClr val="231F20"/>
                </a:solidFill>
                <a:latin typeface="Arial"/>
                <a:cs typeface="Arial"/>
              </a:rPr>
              <a:t>Chris</a:t>
            </a:r>
            <a:r>
              <a:rPr sz="10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60" dirty="0">
                <a:solidFill>
                  <a:srgbClr val="231F20"/>
                </a:solidFill>
                <a:latin typeface="Arial"/>
                <a:cs typeface="Arial"/>
              </a:rPr>
              <a:t>Enstrom,</a:t>
            </a:r>
            <a:r>
              <a:rPr sz="1000" i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65" dirty="0">
                <a:solidFill>
                  <a:srgbClr val="231F20"/>
                </a:solidFill>
                <a:latin typeface="Arial"/>
                <a:cs typeface="Arial"/>
              </a:rPr>
              <a:t>freelance</a:t>
            </a:r>
            <a:r>
              <a:rPr sz="10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35" dirty="0">
                <a:solidFill>
                  <a:srgbClr val="231F20"/>
                </a:solidFill>
                <a:latin typeface="Arial"/>
                <a:cs typeface="Arial"/>
              </a:rPr>
              <a:t>writer</a:t>
            </a:r>
            <a:r>
              <a:rPr sz="1000" i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3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55" dirty="0">
                <a:solidFill>
                  <a:srgbClr val="231F20"/>
                </a:solidFill>
                <a:latin typeface="Arial"/>
                <a:cs typeface="Arial"/>
              </a:rPr>
              <a:t>Nashville,</a:t>
            </a:r>
            <a:r>
              <a:rPr sz="10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40" dirty="0">
                <a:solidFill>
                  <a:srgbClr val="231F20"/>
                </a:solidFill>
                <a:latin typeface="Arial"/>
                <a:cs typeface="Arial"/>
              </a:rPr>
              <a:t>Ind.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2912" y="306678"/>
            <a:ext cx="239959" cy="23311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9964" y="306671"/>
            <a:ext cx="239959" cy="23311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0940" y="306673"/>
            <a:ext cx="239959" cy="23311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1935" y="306675"/>
            <a:ext cx="239959" cy="233115"/>
          </a:xfrm>
          <a:prstGeom prst="rect">
            <a:avLst/>
          </a:prstGeom>
        </p:spPr>
      </p:pic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937260" marR="5080" indent="-533400">
              <a:lnSpc>
                <a:spcPts val="2400"/>
              </a:lnSpc>
              <a:spcBef>
                <a:spcPts val="580"/>
              </a:spcBef>
            </a:pPr>
            <a:r>
              <a:rPr spc="565" dirty="0"/>
              <a:t>Your</a:t>
            </a:r>
            <a:r>
              <a:rPr spc="85" dirty="0"/>
              <a:t> </a:t>
            </a:r>
            <a:r>
              <a:rPr spc="500" dirty="0"/>
              <a:t>Bragging</a:t>
            </a:r>
            <a:r>
              <a:rPr spc="85" dirty="0"/>
              <a:t> </a:t>
            </a:r>
            <a:r>
              <a:rPr spc="390" dirty="0"/>
              <a:t>Rights: </a:t>
            </a:r>
            <a:r>
              <a:rPr spc="-525" dirty="0"/>
              <a:t> </a:t>
            </a:r>
            <a:r>
              <a:rPr spc="420" dirty="0"/>
              <a:t>Selling</a:t>
            </a:r>
            <a:r>
              <a:rPr spc="95" dirty="0"/>
              <a:t> </a:t>
            </a:r>
            <a:r>
              <a:rPr spc="470" dirty="0"/>
              <a:t>Yourself</a:t>
            </a:r>
          </a:p>
        </p:txBody>
      </p:sp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3325" y="306678"/>
            <a:ext cx="239959" cy="233115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84311" y="306671"/>
            <a:ext cx="239959" cy="233115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75287" y="306673"/>
            <a:ext cx="239959" cy="233115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66282" y="306675"/>
            <a:ext cx="239959" cy="23311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26105" y="9591927"/>
            <a:ext cx="2095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15" dirty="0">
                <a:solidFill>
                  <a:srgbClr val="231F20"/>
                </a:solidFill>
                <a:latin typeface="Calibri"/>
                <a:cs typeface="Calibri"/>
              </a:rPr>
              <a:t>31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02627" y="9657866"/>
            <a:ext cx="15024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231F20"/>
                </a:solidFill>
                <a:latin typeface="Arial"/>
                <a:cs typeface="Arial"/>
                <a:hlinkClick r:id="rId2"/>
              </a:rPr>
              <a:t>www.riohondo.edu/career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-center</a:t>
            </a:r>
            <a:endParaRPr sz="9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21617" y="306678"/>
            <a:ext cx="239959" cy="23311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57683" y="306678"/>
            <a:ext cx="239959" cy="23311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48669" y="306671"/>
            <a:ext cx="239959" cy="23311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39645" y="306673"/>
            <a:ext cx="239959" cy="23311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30640" y="306675"/>
            <a:ext cx="239959" cy="23311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93753" y="306678"/>
            <a:ext cx="239959" cy="23311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29820" y="306678"/>
            <a:ext cx="239959" cy="23311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20805" y="306671"/>
            <a:ext cx="239959" cy="23311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11782" y="306673"/>
            <a:ext cx="239959" cy="23311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02777" y="306675"/>
            <a:ext cx="239959" cy="233115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436344" y="224162"/>
            <a:ext cx="45192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330" dirty="0"/>
              <a:t>Guide</a:t>
            </a:r>
            <a:r>
              <a:rPr spc="85" dirty="0"/>
              <a:t> </a:t>
            </a:r>
            <a:r>
              <a:rPr spc="555" dirty="0"/>
              <a:t>to</a:t>
            </a:r>
          </a:p>
          <a:p>
            <a:pPr algn="ctr">
              <a:lnSpc>
                <a:spcPct val="100000"/>
              </a:lnSpc>
            </a:pPr>
            <a:r>
              <a:rPr spc="385" dirty="0"/>
              <a:t>Pre-Employment</a:t>
            </a:r>
            <a:r>
              <a:rPr spc="45" dirty="0"/>
              <a:t> </a:t>
            </a:r>
            <a:r>
              <a:rPr spc="425" dirty="0"/>
              <a:t>Inquiries</a:t>
            </a: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306517" y="1222056"/>
          <a:ext cx="6793230" cy="7810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02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1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9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marR="15176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900" b="1" spc="-1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ACCEPTABLE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900" b="1" spc="-1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SUBJECT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186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900" b="1" spc="-1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UNACCEPTABLE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618">
                <a:tc>
                  <a:txBody>
                    <a:bodyPr/>
                    <a:lstStyle/>
                    <a:p>
                      <a:pPr marR="662940">
                        <a:lnSpc>
                          <a:spcPts val="800"/>
                        </a:lnSpc>
                        <a:spcBef>
                          <a:spcPts val="219"/>
                        </a:spcBef>
                      </a:pP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“Have </a:t>
                      </a:r>
                      <a:r>
                        <a:rPr sz="75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you </a:t>
                      </a:r>
                      <a:r>
                        <a:rPr sz="75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worked </a:t>
                      </a:r>
                      <a:r>
                        <a:rPr sz="75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75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this 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company </a:t>
                      </a:r>
                      <a:r>
                        <a:rPr sz="75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under </a:t>
                      </a:r>
                      <a:r>
                        <a:rPr sz="750" spc="-10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sz="75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different </a:t>
                      </a:r>
                      <a:r>
                        <a:rPr sz="75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name?” </a:t>
                      </a:r>
                      <a:r>
                        <a:rPr sz="75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“Have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you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ever </a:t>
                      </a:r>
                      <a:r>
                        <a:rPr sz="750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been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convicted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10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crime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under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another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name?”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7939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750" b="1" spc="-1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NAME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 marR="115570">
                        <a:lnSpc>
                          <a:spcPts val="800"/>
                        </a:lnSpc>
                        <a:spcBef>
                          <a:spcPts val="219"/>
                        </a:spcBef>
                      </a:pP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Former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name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applicant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whose </a:t>
                      </a:r>
                      <a:r>
                        <a:rPr sz="750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name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has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been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changed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by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court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order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other- </a:t>
                      </a:r>
                      <a:r>
                        <a:rPr sz="750" spc="-19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wise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7939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>
                        <a:lnSpc>
                          <a:spcPts val="850"/>
                        </a:lnSpc>
                        <a:spcBef>
                          <a:spcPts val="275"/>
                        </a:spcBef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Applicant’s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place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residence</a:t>
                      </a:r>
                      <a:endParaRPr sz="7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ts val="850"/>
                        </a:lnSpc>
                      </a:pPr>
                      <a:r>
                        <a:rPr sz="750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How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long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applicant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has </a:t>
                      </a:r>
                      <a:r>
                        <a:rPr sz="750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been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10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resident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this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state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city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9545" marR="155575" indent="12065" algn="just">
                        <a:lnSpc>
                          <a:spcPts val="800"/>
                        </a:lnSpc>
                        <a:spcBef>
                          <a:spcPts val="335"/>
                        </a:spcBef>
                      </a:pPr>
                      <a:r>
                        <a:rPr sz="75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ADDRESS</a:t>
                      </a:r>
                      <a:r>
                        <a:rPr sz="750" b="1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  DURATION</a:t>
                      </a:r>
                      <a:r>
                        <a:rPr sz="750" b="1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 </a:t>
                      </a:r>
                      <a:r>
                        <a:rPr sz="750" b="1" spc="-114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RESIDENCE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750" b="1" spc="-114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BIRTHPLACE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ts val="850"/>
                        </a:lnSpc>
                        <a:spcBef>
                          <a:spcPts val="225"/>
                        </a:spcBef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Birthplace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applicant</a:t>
                      </a:r>
                      <a:endParaRPr sz="750">
                        <a:latin typeface="Arial"/>
                        <a:cs typeface="Arial"/>
                      </a:endParaRPr>
                    </a:p>
                    <a:p>
                      <a:pPr marL="42545">
                        <a:lnSpc>
                          <a:spcPts val="800"/>
                        </a:lnSpc>
                      </a:pPr>
                      <a:r>
                        <a:rPr sz="75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Birthplace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applicant’s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parents,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spouse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other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relatives</a:t>
                      </a:r>
                      <a:endParaRPr sz="750">
                        <a:latin typeface="Arial"/>
                        <a:cs typeface="Arial"/>
                      </a:endParaRPr>
                    </a:p>
                    <a:p>
                      <a:pPr marL="42545" marR="153670">
                        <a:lnSpc>
                          <a:spcPts val="800"/>
                        </a:lnSpc>
                        <a:spcBef>
                          <a:spcPts val="60"/>
                        </a:spcBef>
                      </a:pPr>
                      <a:r>
                        <a:rPr sz="75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Requirement </a:t>
                      </a:r>
                      <a:r>
                        <a:rPr sz="75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that</a:t>
                      </a:r>
                      <a:r>
                        <a:rPr sz="75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applicant</a:t>
                      </a:r>
                      <a:r>
                        <a:rPr sz="75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submit</a:t>
                      </a:r>
                      <a:r>
                        <a:rPr sz="75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10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5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birth</a:t>
                      </a:r>
                      <a:r>
                        <a:rPr sz="750" spc="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certificate,</a:t>
                      </a:r>
                      <a:r>
                        <a:rPr sz="75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naturalization</a:t>
                      </a:r>
                      <a:r>
                        <a:rPr sz="75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sz="75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baptismal </a:t>
                      </a:r>
                      <a:r>
                        <a:rPr sz="750" spc="-1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record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R="667385">
                        <a:lnSpc>
                          <a:spcPts val="800"/>
                        </a:lnSpc>
                        <a:spcBef>
                          <a:spcPts val="335"/>
                        </a:spcBef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“Can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you,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after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employment,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submit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work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permit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if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under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18?”  “Are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you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over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18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years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age?”</a:t>
                      </a:r>
                      <a:endParaRPr sz="750">
                        <a:latin typeface="Arial"/>
                        <a:cs typeface="Arial"/>
                      </a:endParaRPr>
                    </a:p>
                    <a:p>
                      <a:pPr marR="551180">
                        <a:lnSpc>
                          <a:spcPts val="80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“If </a:t>
                      </a:r>
                      <a:r>
                        <a:rPr sz="75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hired, 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can </a:t>
                      </a:r>
                      <a:r>
                        <a:rPr sz="75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you </a:t>
                      </a:r>
                      <a:r>
                        <a:rPr sz="75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furnish </a:t>
                      </a:r>
                      <a:r>
                        <a:rPr sz="75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proof </a:t>
                      </a:r>
                      <a:r>
                        <a:rPr sz="75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75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age?” </a:t>
                      </a:r>
                      <a:r>
                        <a:rPr sz="75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75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Statement </a:t>
                      </a:r>
                      <a:r>
                        <a:rPr sz="75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that hire </a:t>
                      </a:r>
                      <a:r>
                        <a:rPr sz="75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is </a:t>
                      </a:r>
                      <a:r>
                        <a:rPr sz="75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subject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verification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that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applicant’s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age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meets</a:t>
                      </a:r>
                      <a:r>
                        <a:rPr sz="75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legal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requirements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750" b="1" spc="-1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AGE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75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Questions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that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tend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identify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applicants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40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64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years </a:t>
                      </a:r>
                      <a:r>
                        <a:rPr sz="75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age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5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2729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750" b="1" spc="-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RELIGION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 marR="75565">
                        <a:lnSpc>
                          <a:spcPts val="800"/>
                        </a:lnSpc>
                        <a:spcBef>
                          <a:spcPts val="335"/>
                        </a:spcBef>
                      </a:pPr>
                      <a:r>
                        <a:rPr sz="75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Applicant’s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religious</a:t>
                      </a:r>
                      <a:r>
                        <a:rPr sz="75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denomination</a:t>
                      </a:r>
                      <a:r>
                        <a:rPr sz="75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sz="75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affiliation,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church,</a:t>
                      </a:r>
                      <a:r>
                        <a:rPr sz="75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parish,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pastor</a:t>
                      </a:r>
                      <a:r>
                        <a:rPr sz="75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sz="75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religious </a:t>
                      </a:r>
                      <a:r>
                        <a:rPr sz="750" spc="-19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holidays</a:t>
                      </a:r>
                      <a:r>
                        <a:rPr sz="750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observed</a:t>
                      </a:r>
                      <a:endParaRPr sz="750">
                        <a:latin typeface="Arial"/>
                        <a:cs typeface="Arial"/>
                      </a:endParaRPr>
                    </a:p>
                    <a:p>
                      <a:pPr marL="42545" marR="742315">
                        <a:lnSpc>
                          <a:spcPts val="800"/>
                        </a:lnSpc>
                      </a:pPr>
                      <a:r>
                        <a:rPr sz="75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“Do </a:t>
                      </a:r>
                      <a:r>
                        <a:rPr sz="75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you </a:t>
                      </a:r>
                      <a:r>
                        <a:rPr sz="75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attend </a:t>
                      </a:r>
                      <a:r>
                        <a:rPr sz="75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religious </a:t>
                      </a:r>
                      <a:r>
                        <a:rPr sz="75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services </a:t>
                      </a:r>
                      <a:r>
                        <a:rPr sz="75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750" spc="-10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house </a:t>
                      </a:r>
                      <a:r>
                        <a:rPr sz="75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75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worship?” </a:t>
                      </a:r>
                      <a:r>
                        <a:rPr sz="75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Applicant </a:t>
                      </a:r>
                      <a:r>
                        <a:rPr sz="750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may </a:t>
                      </a:r>
                      <a:r>
                        <a:rPr sz="75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not </a:t>
                      </a:r>
                      <a:r>
                        <a:rPr sz="750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be </a:t>
                      </a:r>
                      <a:r>
                        <a:rPr sz="75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told </a:t>
                      </a:r>
                      <a:r>
                        <a:rPr sz="75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“This </a:t>
                      </a:r>
                      <a:r>
                        <a:rPr sz="75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is </a:t>
                      </a:r>
                      <a:r>
                        <a:rPr sz="750" spc="-10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sz="75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Catholic/Protestant/Jewish/ </a:t>
                      </a:r>
                      <a:r>
                        <a:rPr sz="750" spc="-19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atheist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organization.”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75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Statement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by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employer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regular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days,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hours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shift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be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worked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1930" marR="182880" indent="-5080">
                        <a:lnSpc>
                          <a:spcPts val="800"/>
                        </a:lnSpc>
                        <a:spcBef>
                          <a:spcPts val="235"/>
                        </a:spcBef>
                      </a:pPr>
                      <a:r>
                        <a:rPr sz="75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WORK</a:t>
                      </a:r>
                      <a:r>
                        <a:rPr sz="750" b="1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DAYS  AND</a:t>
                      </a:r>
                      <a:r>
                        <a:rPr sz="750" b="1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SHIFTS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0" marR="220345" indent="27305">
                        <a:lnSpc>
                          <a:spcPts val="800"/>
                        </a:lnSpc>
                        <a:spcBef>
                          <a:spcPts val="335"/>
                        </a:spcBef>
                      </a:pPr>
                      <a:r>
                        <a:rPr sz="75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RACE</a:t>
                      </a:r>
                      <a:r>
                        <a:rPr sz="750" b="1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  ETHNICITY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 marR="86995">
                        <a:lnSpc>
                          <a:spcPts val="800"/>
                        </a:lnSpc>
                        <a:spcBef>
                          <a:spcPts val="335"/>
                        </a:spcBef>
                      </a:pPr>
                      <a:r>
                        <a:rPr sz="75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Complexion, </a:t>
                      </a:r>
                      <a:r>
                        <a:rPr sz="75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color </a:t>
                      </a:r>
                      <a:r>
                        <a:rPr sz="75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75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skin </a:t>
                      </a:r>
                      <a:r>
                        <a:rPr sz="75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75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other questions </a:t>
                      </a:r>
                      <a:r>
                        <a:rPr sz="75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directly </a:t>
                      </a:r>
                      <a:r>
                        <a:rPr sz="75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 indirectly </a:t>
                      </a:r>
                      <a:r>
                        <a:rPr sz="75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indicating </a:t>
                      </a:r>
                      <a:r>
                        <a:rPr sz="75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race </a:t>
                      </a:r>
                      <a:r>
                        <a:rPr sz="750" spc="-2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ethnicity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75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Statement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that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photograph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may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be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required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after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employment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5575" algn="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750" b="1" spc="-1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PHOTOGRAPH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 marR="581025">
                        <a:lnSpc>
                          <a:spcPts val="800"/>
                        </a:lnSpc>
                        <a:spcBef>
                          <a:spcPts val="335"/>
                        </a:spcBef>
                      </a:pP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Requirement</a:t>
                      </a:r>
                      <a:r>
                        <a:rPr sz="750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that</a:t>
                      </a:r>
                      <a:r>
                        <a:rPr sz="750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applicant</a:t>
                      </a:r>
                      <a:r>
                        <a:rPr sz="750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affix</a:t>
                      </a:r>
                      <a:r>
                        <a:rPr sz="750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10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50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photograph</a:t>
                      </a:r>
                      <a:r>
                        <a:rPr sz="750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750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750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application</a:t>
                      </a:r>
                      <a:r>
                        <a:rPr sz="750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form </a:t>
                      </a:r>
                      <a:r>
                        <a:rPr sz="750" spc="-19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Request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applicant,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at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his/her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option,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submit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photograph  </a:t>
                      </a:r>
                      <a:r>
                        <a:rPr sz="75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Requirement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photograph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after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interview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but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before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hiring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R="86360">
                        <a:lnSpc>
                          <a:spcPts val="800"/>
                        </a:lnSpc>
                        <a:spcBef>
                          <a:spcPts val="335"/>
                        </a:spcBef>
                      </a:pPr>
                      <a:r>
                        <a:rPr sz="75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Statement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by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employer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that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if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hired,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applicant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may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be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required</a:t>
                      </a:r>
                      <a:r>
                        <a:rPr sz="75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submit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proof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750" spc="-19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authorization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work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United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States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83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750" b="1" spc="-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CITIZENSHIP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 marR="179070">
                        <a:lnSpc>
                          <a:spcPts val="800"/>
                        </a:lnSpc>
                        <a:spcBef>
                          <a:spcPts val="335"/>
                        </a:spcBef>
                      </a:pP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Whether</a:t>
                      </a:r>
                      <a:r>
                        <a:rPr sz="750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applicant,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parents</a:t>
                      </a:r>
                      <a:r>
                        <a:rPr sz="750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spouse are</a:t>
                      </a:r>
                      <a:r>
                        <a:rPr sz="750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naturalized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sz="750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native-born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U.S. </a:t>
                      </a:r>
                      <a:r>
                        <a:rPr sz="75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citizens </a:t>
                      </a:r>
                      <a:r>
                        <a:rPr sz="750" spc="-19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Date </a:t>
                      </a:r>
                      <a:r>
                        <a:rPr sz="750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when</a:t>
                      </a:r>
                      <a:r>
                        <a:rPr sz="750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applicant,</a:t>
                      </a:r>
                      <a:r>
                        <a:rPr sz="750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parents</a:t>
                      </a:r>
                      <a:r>
                        <a:rPr sz="750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sz="750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spouse</a:t>
                      </a:r>
                      <a:r>
                        <a:rPr sz="750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acquired</a:t>
                      </a:r>
                      <a:r>
                        <a:rPr sz="750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U.S.</a:t>
                      </a:r>
                      <a:r>
                        <a:rPr sz="750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citizenship</a:t>
                      </a:r>
                      <a:endParaRPr sz="750">
                        <a:latin typeface="Arial"/>
                        <a:cs typeface="Arial"/>
                      </a:endParaRPr>
                    </a:p>
                    <a:p>
                      <a:pPr marL="49530" marR="532765">
                        <a:lnSpc>
                          <a:spcPts val="800"/>
                        </a:lnSpc>
                      </a:pPr>
                      <a:r>
                        <a:rPr sz="750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Requirement </a:t>
                      </a:r>
                      <a:r>
                        <a:rPr sz="75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that 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applicant 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produce </a:t>
                      </a:r>
                      <a:r>
                        <a:rPr sz="75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naturalization </a:t>
                      </a:r>
                      <a:r>
                        <a:rPr sz="750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papers </a:t>
                      </a:r>
                      <a:r>
                        <a:rPr sz="75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75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first </a:t>
                      </a:r>
                      <a:r>
                        <a:rPr sz="750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papers </a:t>
                      </a:r>
                      <a:r>
                        <a:rPr sz="750" spc="-19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Whether</a:t>
                      </a:r>
                      <a:r>
                        <a:rPr sz="750" spc="-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applicant’s</a:t>
                      </a:r>
                      <a:r>
                        <a:rPr sz="750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parents</a:t>
                      </a:r>
                      <a:r>
                        <a:rPr sz="750" spc="-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sz="750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spouse</a:t>
                      </a:r>
                      <a:r>
                        <a:rPr sz="750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are</a:t>
                      </a:r>
                      <a:r>
                        <a:rPr sz="750" spc="-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citizens</a:t>
                      </a:r>
                      <a:r>
                        <a:rPr sz="750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750" spc="-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750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United</a:t>
                      </a:r>
                      <a:r>
                        <a:rPr sz="750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States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Languages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applicant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reads,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speaks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writes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fluently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7329" marR="213360" indent="14604" algn="just">
                        <a:lnSpc>
                          <a:spcPts val="800"/>
                        </a:lnSpc>
                        <a:spcBef>
                          <a:spcPts val="385"/>
                        </a:spcBef>
                      </a:pPr>
                      <a:r>
                        <a:rPr sz="750" b="1" spc="-1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NATIONAL </a:t>
                      </a:r>
                      <a:r>
                        <a:rPr sz="750" b="1" spc="-2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ORIGIN</a:t>
                      </a:r>
                      <a:r>
                        <a:rPr sz="750" b="1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  ANCESTRY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 marR="478790">
                        <a:lnSpc>
                          <a:spcPts val="800"/>
                        </a:lnSpc>
                        <a:spcBef>
                          <a:spcPts val="385"/>
                        </a:spcBef>
                      </a:pPr>
                      <a:r>
                        <a:rPr sz="750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Applicant’s 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nationality, </a:t>
                      </a:r>
                      <a:r>
                        <a:rPr sz="750" spc="-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lineage, </a:t>
                      </a:r>
                      <a:r>
                        <a:rPr sz="750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ancestry, </a:t>
                      </a:r>
                      <a:r>
                        <a:rPr sz="750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national </a:t>
                      </a:r>
                      <a:r>
                        <a:rPr sz="75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origin, </a:t>
                      </a:r>
                      <a:r>
                        <a:rPr sz="750" spc="-9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descent </a:t>
                      </a:r>
                      <a:r>
                        <a:rPr sz="75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750" spc="-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parentage </a:t>
                      </a:r>
                      <a:r>
                        <a:rPr sz="750" spc="-9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Date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arrival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United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States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port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entry;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how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long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10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resident</a:t>
                      </a:r>
                      <a:endParaRPr sz="750">
                        <a:latin typeface="Arial"/>
                        <a:cs typeface="Arial"/>
                      </a:endParaRPr>
                    </a:p>
                    <a:p>
                      <a:pPr marL="42545" marR="228600">
                        <a:lnSpc>
                          <a:spcPts val="800"/>
                        </a:lnSpc>
                      </a:pPr>
                      <a:r>
                        <a:rPr sz="75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Nationality</a:t>
                      </a:r>
                      <a:r>
                        <a:rPr sz="750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750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applicant’s</a:t>
                      </a:r>
                      <a:r>
                        <a:rPr sz="750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parents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sz="750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spouse;</a:t>
                      </a:r>
                      <a:r>
                        <a:rPr sz="750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maiden</a:t>
                      </a:r>
                      <a:r>
                        <a:rPr sz="750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name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750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applicant’s</a:t>
                      </a:r>
                      <a:r>
                        <a:rPr sz="750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wife</a:t>
                      </a:r>
                      <a:r>
                        <a:rPr sz="750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750" spc="-1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mother</a:t>
                      </a:r>
                      <a:endParaRPr sz="750">
                        <a:latin typeface="Arial"/>
                        <a:cs typeface="Arial"/>
                      </a:endParaRPr>
                    </a:p>
                    <a:p>
                      <a:pPr marL="42545" marR="486409">
                        <a:lnSpc>
                          <a:spcPts val="800"/>
                        </a:lnSpc>
                      </a:pPr>
                      <a:r>
                        <a:rPr sz="750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Language</a:t>
                      </a:r>
                      <a:r>
                        <a:rPr sz="750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commonly</a:t>
                      </a:r>
                      <a:r>
                        <a:rPr sz="750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used</a:t>
                      </a:r>
                      <a:r>
                        <a:rPr sz="750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by</a:t>
                      </a:r>
                      <a:r>
                        <a:rPr sz="750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applicant,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“What</a:t>
                      </a:r>
                      <a:r>
                        <a:rPr sz="750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is</a:t>
                      </a:r>
                      <a:r>
                        <a:rPr sz="750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your</a:t>
                      </a:r>
                      <a:r>
                        <a:rPr sz="750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mother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tongue?” </a:t>
                      </a:r>
                      <a:r>
                        <a:rPr sz="750" spc="-19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How </a:t>
                      </a:r>
                      <a:r>
                        <a:rPr sz="75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applicant</a:t>
                      </a:r>
                      <a:r>
                        <a:rPr sz="750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acquired</a:t>
                      </a:r>
                      <a:r>
                        <a:rPr sz="750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ability</a:t>
                      </a:r>
                      <a:r>
                        <a:rPr sz="750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750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read,</a:t>
                      </a:r>
                      <a:r>
                        <a:rPr sz="750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write</a:t>
                      </a:r>
                      <a:r>
                        <a:rPr sz="750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sz="750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speak</a:t>
                      </a:r>
                      <a:r>
                        <a:rPr sz="750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10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50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foreign</a:t>
                      </a:r>
                      <a:r>
                        <a:rPr sz="750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language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75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Applicant’s</a:t>
                      </a:r>
                      <a:r>
                        <a:rPr sz="75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academic,</a:t>
                      </a:r>
                      <a:r>
                        <a:rPr sz="75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vocational</a:t>
                      </a:r>
                      <a:r>
                        <a:rPr sz="75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sz="75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professional</a:t>
                      </a:r>
                      <a:r>
                        <a:rPr sz="75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education; </a:t>
                      </a:r>
                      <a:r>
                        <a:rPr sz="75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schools</a:t>
                      </a:r>
                      <a:r>
                        <a:rPr sz="75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attended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750" b="1" spc="-114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EDUCATION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Date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last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attended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high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school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6399">
                <a:tc>
                  <a:txBody>
                    <a:bodyPr/>
                    <a:lstStyle/>
                    <a:p>
                      <a:pPr>
                        <a:lnSpc>
                          <a:spcPts val="850"/>
                        </a:lnSpc>
                        <a:spcBef>
                          <a:spcPts val="325"/>
                        </a:spcBef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Applicant’s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work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experience</a:t>
                      </a:r>
                      <a:endParaRPr sz="750">
                        <a:latin typeface="Arial"/>
                        <a:cs typeface="Arial"/>
                      </a:endParaRPr>
                    </a:p>
                    <a:p>
                      <a:pPr marR="108585">
                        <a:lnSpc>
                          <a:spcPts val="800"/>
                        </a:lnSpc>
                        <a:spcBef>
                          <a:spcPts val="60"/>
                        </a:spcBef>
                      </a:pPr>
                      <a:r>
                        <a:rPr sz="75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Applicant’s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military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experience </a:t>
                      </a:r>
                      <a:r>
                        <a:rPr sz="75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armed </a:t>
                      </a:r>
                      <a:r>
                        <a:rPr sz="75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forces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United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States,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10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state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militia </a:t>
                      </a:r>
                      <a:r>
                        <a:rPr sz="750" spc="-19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(U.S.)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particular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branch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U.S.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armed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forces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939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750" b="1" spc="-1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EXPERIENCE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 marR="1546860">
                        <a:lnSpc>
                          <a:spcPts val="800"/>
                        </a:lnSpc>
                        <a:spcBef>
                          <a:spcPts val="434"/>
                        </a:spcBef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Applicant’s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military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experience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(general)  Type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military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discharge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R="60325">
                        <a:lnSpc>
                          <a:spcPts val="800"/>
                        </a:lnSpc>
                        <a:spcBef>
                          <a:spcPts val="385"/>
                        </a:spcBef>
                      </a:pP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“Have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you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ever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been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convicted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any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crime?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If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so,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when,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where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and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what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was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750" spc="-1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disposition</a:t>
                      </a:r>
                      <a:r>
                        <a:rPr sz="750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case?”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447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750" b="1" spc="-1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CHARACTER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“Have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you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ever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been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arrested?”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R="626745">
                        <a:lnSpc>
                          <a:spcPts val="800"/>
                        </a:lnSpc>
                        <a:spcBef>
                          <a:spcPts val="434"/>
                        </a:spcBef>
                      </a:pPr>
                      <a:r>
                        <a:rPr sz="750" spc="-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Names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applicant’s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relatives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already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employed </a:t>
                      </a:r>
                      <a:r>
                        <a:rPr sz="75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by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this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company </a:t>
                      </a:r>
                      <a:r>
                        <a:rPr sz="750" spc="-2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Name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address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parent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guardian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if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applicant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is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minor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7329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750" b="1" spc="-1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RELATIVES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ts val="850"/>
                        </a:lnSpc>
                        <a:spcBef>
                          <a:spcPts val="375"/>
                        </a:spcBef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Marital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status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number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dependents</a:t>
                      </a:r>
                      <a:endParaRPr sz="750">
                        <a:latin typeface="Arial"/>
                        <a:cs typeface="Arial"/>
                      </a:endParaRPr>
                    </a:p>
                    <a:p>
                      <a:pPr marL="42545" marR="691515">
                        <a:lnSpc>
                          <a:spcPts val="800"/>
                        </a:lnSpc>
                        <a:spcBef>
                          <a:spcPts val="60"/>
                        </a:spcBef>
                      </a:pPr>
                      <a:r>
                        <a:rPr sz="750" spc="-9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Name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address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relative,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spouse </a:t>
                      </a:r>
                      <a:r>
                        <a:rPr sz="75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children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adult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applicant </a:t>
                      </a:r>
                      <a:r>
                        <a:rPr sz="750" spc="-19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“With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whom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do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you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reside?”</a:t>
                      </a:r>
                      <a:endParaRPr sz="750">
                        <a:latin typeface="Arial"/>
                        <a:cs typeface="Arial"/>
                      </a:endParaRPr>
                    </a:p>
                    <a:p>
                      <a:pPr marL="42545">
                        <a:lnSpc>
                          <a:spcPts val="790"/>
                        </a:lnSpc>
                      </a:pPr>
                      <a:r>
                        <a:rPr sz="7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“Do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you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live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with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your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parents?”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080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750" spc="-9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Name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and </a:t>
                      </a:r>
                      <a:r>
                        <a:rPr sz="75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address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person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be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notified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case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accident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emergency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7485" marR="182880" algn="ctr">
                        <a:lnSpc>
                          <a:spcPts val="800"/>
                        </a:lnSpc>
                        <a:spcBef>
                          <a:spcPts val="484"/>
                        </a:spcBef>
                      </a:pPr>
                      <a:r>
                        <a:rPr sz="75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NOTICE</a:t>
                      </a:r>
                      <a:r>
                        <a:rPr sz="750" b="1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  CASE</a:t>
                      </a:r>
                      <a:r>
                        <a:rPr sz="750" b="1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 EMERGENCY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750" spc="-9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Name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and </a:t>
                      </a:r>
                      <a:r>
                        <a:rPr sz="75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address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relative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be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notified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case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emergency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R="56515">
                        <a:lnSpc>
                          <a:spcPts val="800"/>
                        </a:lnSpc>
                        <a:spcBef>
                          <a:spcPts val="434"/>
                        </a:spcBef>
                      </a:pPr>
                      <a:r>
                        <a:rPr sz="750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Organizations, 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clubs, 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professional societies </a:t>
                      </a:r>
                      <a:r>
                        <a:rPr sz="75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other </a:t>
                      </a:r>
                      <a:r>
                        <a:rPr sz="750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associations </a:t>
                      </a:r>
                      <a:r>
                        <a:rPr sz="75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which applicant </a:t>
                      </a:r>
                      <a:r>
                        <a:rPr sz="75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is </a:t>
                      </a:r>
                      <a:r>
                        <a:rPr sz="750" spc="-114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sz="750" spc="-19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member, </a:t>
                      </a:r>
                      <a:r>
                        <a:rPr sz="750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excluding </a:t>
                      </a:r>
                      <a:r>
                        <a:rPr sz="750" spc="-9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any </a:t>
                      </a:r>
                      <a:r>
                        <a:rPr sz="750" spc="-10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names </a:t>
                      </a:r>
                      <a:r>
                        <a:rPr sz="750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 character </a:t>
                      </a:r>
                      <a:r>
                        <a:rPr sz="75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which indicate </a:t>
                      </a:r>
                      <a:r>
                        <a:rPr sz="750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750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race, </a:t>
                      </a:r>
                      <a:r>
                        <a:rPr sz="75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religious </a:t>
                      </a:r>
                      <a:r>
                        <a:rPr sz="750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creed, </a:t>
                      </a:r>
                      <a:r>
                        <a:rPr sz="750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color,</a:t>
                      </a:r>
                      <a:r>
                        <a:rPr sz="750" spc="-10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national</a:t>
                      </a:r>
                      <a:r>
                        <a:rPr sz="750" spc="-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origin</a:t>
                      </a:r>
                      <a:r>
                        <a:rPr sz="750" spc="-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sz="750" spc="-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ancestry</a:t>
                      </a:r>
                      <a:r>
                        <a:rPr sz="750" spc="-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750" spc="-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its</a:t>
                      </a:r>
                      <a:r>
                        <a:rPr sz="750" spc="-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9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members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9539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750" b="1" spc="-1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ORGANIZATIONS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75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List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all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organizations,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clubs,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societies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lodges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which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you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belong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75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“By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whom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were </a:t>
                      </a:r>
                      <a:r>
                        <a:rPr sz="75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you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referred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10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position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here?”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750" b="1" spc="-1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REFERENCES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75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Requirement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submission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10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religious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reference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51405">
                <a:tc>
                  <a:txBody>
                    <a:bodyPr/>
                    <a:lstStyle/>
                    <a:p>
                      <a:pPr>
                        <a:lnSpc>
                          <a:spcPts val="850"/>
                        </a:lnSpc>
                        <a:spcBef>
                          <a:spcPts val="375"/>
                        </a:spcBef>
                      </a:pP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“Can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you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perform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all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duties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outlined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job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description?”</a:t>
                      </a:r>
                      <a:endParaRPr sz="750">
                        <a:latin typeface="Arial"/>
                        <a:cs typeface="Arial"/>
                      </a:endParaRPr>
                    </a:p>
                    <a:p>
                      <a:pPr marR="201930">
                        <a:lnSpc>
                          <a:spcPts val="800"/>
                        </a:lnSpc>
                      </a:pPr>
                      <a:r>
                        <a:rPr sz="75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Statement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by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employer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that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all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job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offers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are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contingent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passing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10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5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physical </a:t>
                      </a:r>
                      <a:r>
                        <a:rPr sz="750" spc="-2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examination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29235" marR="201295" indent="22225">
                        <a:lnSpc>
                          <a:spcPts val="800"/>
                        </a:lnSpc>
                        <a:spcBef>
                          <a:spcPts val="484"/>
                        </a:spcBef>
                      </a:pPr>
                      <a:r>
                        <a:rPr sz="750" b="1" spc="-10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PHYSICAL </a:t>
                      </a:r>
                      <a:r>
                        <a:rPr sz="750" b="1" spc="-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CONDITION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2545" marR="1274445">
                        <a:lnSpc>
                          <a:spcPts val="800"/>
                        </a:lnSpc>
                        <a:spcBef>
                          <a:spcPts val="325"/>
                        </a:spcBef>
                      </a:pPr>
                      <a:r>
                        <a:rPr sz="75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“Do </a:t>
                      </a:r>
                      <a:r>
                        <a:rPr sz="75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you </a:t>
                      </a:r>
                      <a:r>
                        <a:rPr sz="750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have 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any </a:t>
                      </a:r>
                      <a:r>
                        <a:rPr sz="75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physical </a:t>
                      </a:r>
                      <a:r>
                        <a:rPr sz="75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disabilities?” </a:t>
                      </a:r>
                      <a:r>
                        <a:rPr sz="75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Questions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general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medical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condition  </a:t>
                      </a:r>
                      <a:r>
                        <a:rPr sz="75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Inquiries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receipt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workers’</a:t>
                      </a:r>
                      <a:r>
                        <a:rPr sz="75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compensation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16" name="object 16"/>
          <p:cNvSpPr/>
          <p:nvPr/>
        </p:nvSpPr>
        <p:spPr>
          <a:xfrm>
            <a:off x="7188200" y="0"/>
            <a:ext cx="355600" cy="4979670"/>
          </a:xfrm>
          <a:custGeom>
            <a:avLst/>
            <a:gdLst/>
            <a:ahLst/>
            <a:cxnLst/>
            <a:rect l="l" t="t" r="r" b="b"/>
            <a:pathLst>
              <a:path w="355600" h="4979670">
                <a:moveTo>
                  <a:pt x="355600" y="0"/>
                </a:moveTo>
                <a:lnTo>
                  <a:pt x="0" y="0"/>
                </a:lnTo>
                <a:lnTo>
                  <a:pt x="0" y="4979670"/>
                </a:lnTo>
                <a:lnTo>
                  <a:pt x="355600" y="4979670"/>
                </a:lnTo>
                <a:lnTo>
                  <a:pt x="355600" y="0"/>
                </a:lnTo>
                <a:close/>
              </a:path>
            </a:pathLst>
          </a:custGeom>
          <a:solidFill>
            <a:srgbClr val="458D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179056" y="254000"/>
            <a:ext cx="339090" cy="188087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395"/>
              </a:lnSpc>
            </a:pPr>
            <a:r>
              <a:rPr sz="2000" b="1" spc="340" dirty="0">
                <a:solidFill>
                  <a:srgbClr val="FFFFFF"/>
                </a:solidFill>
                <a:latin typeface="Calibri"/>
                <a:cs typeface="Calibri"/>
              </a:rPr>
              <a:t>Interviewing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64205" y="9591927"/>
            <a:ext cx="2095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15" dirty="0">
                <a:solidFill>
                  <a:srgbClr val="231F20"/>
                </a:solidFill>
                <a:latin typeface="Calibri"/>
                <a:cs typeface="Calibri"/>
              </a:rPr>
              <a:t>32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4826" y="9657866"/>
            <a:ext cx="10287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Career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Planning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Guide</a:t>
            </a:r>
            <a:endParaRPr sz="9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5059" y="306678"/>
            <a:ext cx="239959" cy="23311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1126" y="306678"/>
            <a:ext cx="239959" cy="23311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2111" y="306671"/>
            <a:ext cx="239959" cy="23311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3088" y="306673"/>
            <a:ext cx="239959" cy="23311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64083" y="306675"/>
            <a:ext cx="239959" cy="233115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52880" marR="5080" indent="-756920">
              <a:lnSpc>
                <a:spcPct val="100000"/>
              </a:lnSpc>
              <a:spcBef>
                <a:spcPts val="100"/>
              </a:spcBef>
            </a:pPr>
            <a:r>
              <a:rPr spc="405" dirty="0"/>
              <a:t>Questions</a:t>
            </a:r>
            <a:r>
              <a:rPr spc="70" dirty="0"/>
              <a:t> </a:t>
            </a:r>
            <a:r>
              <a:rPr spc="370" dirty="0"/>
              <a:t>Asked</a:t>
            </a:r>
            <a:r>
              <a:rPr spc="75" dirty="0"/>
              <a:t> </a:t>
            </a:r>
            <a:r>
              <a:rPr spc="275" dirty="0"/>
              <a:t>by </a:t>
            </a:r>
            <a:r>
              <a:rPr spc="-525" dirty="0"/>
              <a:t> </a:t>
            </a:r>
            <a:r>
              <a:rPr spc="395" dirty="0"/>
              <a:t>Employers</a:t>
            </a: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65112" y="306678"/>
            <a:ext cx="239959" cy="23311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01179" y="306678"/>
            <a:ext cx="239959" cy="23311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2164" y="306671"/>
            <a:ext cx="239959" cy="23311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83141" y="306673"/>
            <a:ext cx="239959" cy="23311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74136" y="306675"/>
            <a:ext cx="239959" cy="233115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465331" y="1117601"/>
            <a:ext cx="3200400" cy="259079"/>
          </a:xfrm>
          <a:custGeom>
            <a:avLst/>
            <a:gdLst/>
            <a:ahLst/>
            <a:cxnLst/>
            <a:rect l="l" t="t" r="r" b="b"/>
            <a:pathLst>
              <a:path w="3200400" h="259080">
                <a:moveTo>
                  <a:pt x="3048000" y="0"/>
                </a:moveTo>
                <a:lnTo>
                  <a:pt x="152400" y="0"/>
                </a:lnTo>
                <a:lnTo>
                  <a:pt x="0" y="129539"/>
                </a:lnTo>
                <a:lnTo>
                  <a:pt x="152400" y="259079"/>
                </a:lnTo>
                <a:lnTo>
                  <a:pt x="3048000" y="259079"/>
                </a:lnTo>
                <a:lnTo>
                  <a:pt x="3200400" y="129539"/>
                </a:lnTo>
                <a:lnTo>
                  <a:pt x="3048000" y="0"/>
                </a:lnTo>
                <a:close/>
              </a:path>
            </a:pathLst>
          </a:custGeom>
          <a:solidFill>
            <a:srgbClr val="FDB9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67613" y="997385"/>
            <a:ext cx="3190240" cy="493903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40"/>
              </a:spcBef>
            </a:pPr>
            <a:r>
              <a:rPr sz="1600" b="1" spc="-215" dirty="0">
                <a:solidFill>
                  <a:srgbClr val="231F20"/>
                </a:solidFill>
                <a:latin typeface="Arial"/>
                <a:cs typeface="Arial"/>
              </a:rPr>
              <a:t>PERSONAL</a:t>
            </a:r>
            <a:endParaRPr sz="1600">
              <a:latin typeface="Arial"/>
              <a:cs typeface="Arial"/>
            </a:endParaRPr>
          </a:p>
          <a:p>
            <a:pPr marL="306705" indent="-229870">
              <a:lnSpc>
                <a:spcPct val="100000"/>
              </a:lnSpc>
              <a:spcBef>
                <a:spcPts val="525"/>
              </a:spcBef>
              <a:buAutoNum type="arabicPeriod"/>
              <a:tabLst>
                <a:tab pos="306705" algn="l"/>
                <a:tab pos="307340" algn="l"/>
              </a:tabLst>
            </a:pPr>
            <a:r>
              <a:rPr sz="1000" spc="-17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2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306705" indent="-235585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306705" algn="l"/>
                <a:tab pos="307340" algn="l"/>
              </a:tabLst>
            </a:pP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bb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?</a:t>
            </a:r>
            <a:endParaRPr sz="1000">
              <a:latin typeface="Arial"/>
              <a:cs typeface="Arial"/>
            </a:endParaRPr>
          </a:p>
          <a:p>
            <a:pPr marL="306705" indent="-235585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306705" algn="l"/>
                <a:tab pos="307340" algn="l"/>
              </a:tabLst>
            </a:pP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Why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did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choose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interview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with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our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organization?</a:t>
            </a:r>
            <a:endParaRPr sz="1000">
              <a:latin typeface="Arial"/>
              <a:cs typeface="Arial"/>
            </a:endParaRPr>
          </a:p>
          <a:p>
            <a:pPr marL="306705" indent="-234315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306705" algn="l"/>
                <a:tab pos="307340" algn="l"/>
              </a:tabLst>
            </a:pP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j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306705" indent="-234950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306705" algn="l"/>
                <a:tab pos="307340" algn="l"/>
              </a:tabLst>
            </a:pP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4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?</a:t>
            </a:r>
            <a:endParaRPr sz="1000">
              <a:latin typeface="Arial"/>
              <a:cs typeface="Arial"/>
            </a:endParaRPr>
          </a:p>
          <a:p>
            <a:pPr marL="306705" indent="-235585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306705" algn="l"/>
                <a:tab pos="307340" algn="l"/>
              </a:tabLst>
            </a:pP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ons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?</a:t>
            </a:r>
            <a:endParaRPr sz="1000">
              <a:latin typeface="Arial"/>
              <a:cs typeface="Arial"/>
            </a:endParaRPr>
          </a:p>
          <a:p>
            <a:pPr marL="306705" indent="-223520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306705" algn="l"/>
                <a:tab pos="307340" algn="l"/>
              </a:tabLst>
            </a:pPr>
            <a:r>
              <a:rPr sz="1000" spc="-15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?</a:t>
            </a:r>
            <a:endParaRPr sz="1000">
              <a:latin typeface="Arial"/>
              <a:cs typeface="Arial"/>
            </a:endParaRPr>
          </a:p>
          <a:p>
            <a:pPr marL="306705" indent="-236220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306705" algn="l"/>
                <a:tab pos="307340" algn="l"/>
              </a:tabLst>
            </a:pP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cc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 </a:t>
            </a:r>
            <a:r>
              <a:rPr sz="1000" spc="-15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il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306705" marR="5080" indent="-234950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306705" algn="l"/>
                <a:tab pos="307340" algn="l"/>
              </a:tabLst>
            </a:pPr>
            <a:r>
              <a:rPr sz="1000" spc="-95" dirty="0">
                <a:solidFill>
                  <a:srgbClr val="231F20"/>
                </a:solidFill>
                <a:latin typeface="Arial"/>
                <a:cs typeface="Arial"/>
              </a:rPr>
              <a:t>Have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ever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had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failures?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What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did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learn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from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them?</a:t>
            </a:r>
            <a:endParaRPr sz="1000">
              <a:latin typeface="Arial"/>
              <a:cs typeface="Arial"/>
            </a:endParaRPr>
          </a:p>
          <a:p>
            <a:pPr marL="306705" indent="-294640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306705" algn="l"/>
                <a:tab pos="307340" algn="l"/>
              </a:tabLst>
            </a:pP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which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three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accomplishments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most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proud?</a:t>
            </a:r>
            <a:endParaRPr sz="1000">
              <a:latin typeface="Arial"/>
              <a:cs typeface="Arial"/>
            </a:endParaRPr>
          </a:p>
          <a:p>
            <a:pPr marL="306705" indent="-285115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306705" algn="l"/>
                <a:tab pos="307340" algn="l"/>
              </a:tabLst>
            </a:pP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?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?</a:t>
            </a:r>
            <a:endParaRPr sz="1000">
              <a:latin typeface="Arial"/>
              <a:cs typeface="Arial"/>
            </a:endParaRPr>
          </a:p>
          <a:p>
            <a:pPr marL="306705" marR="194310" indent="-293370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306705" algn="l"/>
                <a:tab pos="307340" algn="l"/>
              </a:tabLst>
            </a:pP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ow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wo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x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e  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j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?</a:t>
            </a:r>
            <a:endParaRPr sz="1000">
              <a:latin typeface="Arial"/>
              <a:cs typeface="Arial"/>
            </a:endParaRPr>
          </a:p>
          <a:p>
            <a:pPr marL="306705" indent="-294005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306705" algn="l"/>
                <a:tab pos="307340" algn="l"/>
              </a:tabLst>
            </a:pP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ti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mo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j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?</a:t>
            </a:r>
            <a:endParaRPr sz="1000">
              <a:latin typeface="Arial"/>
              <a:cs typeface="Arial"/>
            </a:endParaRPr>
          </a:p>
          <a:p>
            <a:pPr marL="306705" marR="26670" indent="-293370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306705" algn="l"/>
                <a:tab pos="307340" algn="l"/>
              </a:tabLst>
            </a:pP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4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4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4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 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professor/supervisor/co-worker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how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did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handle </a:t>
            </a:r>
            <a:r>
              <a:rPr sz="1000" spc="-2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it?</a:t>
            </a:r>
            <a:endParaRPr sz="1000">
              <a:latin typeface="Arial"/>
              <a:cs typeface="Arial"/>
            </a:endParaRPr>
          </a:p>
          <a:p>
            <a:pPr marL="306705" marR="172085" indent="-292735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306705" algn="l"/>
                <a:tab pos="307340" algn="l"/>
              </a:tabLst>
            </a:pPr>
            <a:r>
              <a:rPr sz="1000" spc="-95" dirty="0">
                <a:solidFill>
                  <a:srgbClr val="231F20"/>
                </a:solidFill>
                <a:latin typeface="Arial"/>
                <a:cs typeface="Arial"/>
              </a:rPr>
              <a:t>Have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ever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spoken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before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group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people?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How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large?</a:t>
            </a:r>
            <a:endParaRPr sz="1000">
              <a:latin typeface="Arial"/>
              <a:cs typeface="Arial"/>
            </a:endParaRPr>
          </a:p>
          <a:p>
            <a:pPr marL="306705" indent="-294640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306705" algn="l"/>
                <a:tab pos="307340" algn="l"/>
              </a:tabLst>
            </a:pP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Why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should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we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hire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rather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than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another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candidate?</a:t>
            </a:r>
            <a:endParaRPr sz="1000">
              <a:latin typeface="Arial"/>
              <a:cs typeface="Arial"/>
            </a:endParaRPr>
          </a:p>
          <a:p>
            <a:pPr marL="306705" marR="82550" indent="-280670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306705" algn="l"/>
                <a:tab pos="307340" algn="l"/>
              </a:tabLst>
            </a:pP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What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know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about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our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organization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(products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or </a:t>
            </a:r>
            <a:r>
              <a:rPr sz="1000" spc="-2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services)?</a:t>
            </a:r>
            <a:endParaRPr sz="1000">
              <a:latin typeface="Arial"/>
              <a:cs typeface="Arial"/>
            </a:endParaRPr>
          </a:p>
          <a:p>
            <a:pPr marL="306705" indent="-294005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306705" algn="l"/>
                <a:tab pos="307340" algn="l"/>
              </a:tabLst>
            </a:pP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fi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2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?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7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2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?</a:t>
            </a:r>
            <a:endParaRPr sz="1000">
              <a:latin typeface="Arial"/>
              <a:cs typeface="Arial"/>
            </a:endParaRPr>
          </a:p>
          <a:p>
            <a:pPr marL="306705" indent="-293370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306705" algn="l"/>
                <a:tab pos="307340" algn="l"/>
              </a:tabLst>
            </a:pP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Do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plan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 return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school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further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education?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65331" y="6243320"/>
            <a:ext cx="3200400" cy="259079"/>
          </a:xfrm>
          <a:custGeom>
            <a:avLst/>
            <a:gdLst/>
            <a:ahLst/>
            <a:cxnLst/>
            <a:rect l="l" t="t" r="r" b="b"/>
            <a:pathLst>
              <a:path w="3200400" h="259079">
                <a:moveTo>
                  <a:pt x="3048000" y="0"/>
                </a:moveTo>
                <a:lnTo>
                  <a:pt x="152400" y="0"/>
                </a:lnTo>
                <a:lnTo>
                  <a:pt x="0" y="129539"/>
                </a:lnTo>
                <a:lnTo>
                  <a:pt x="152400" y="259079"/>
                </a:lnTo>
                <a:lnTo>
                  <a:pt x="3048000" y="259079"/>
                </a:lnTo>
                <a:lnTo>
                  <a:pt x="3200400" y="129539"/>
                </a:lnTo>
                <a:lnTo>
                  <a:pt x="3048000" y="0"/>
                </a:lnTo>
                <a:close/>
              </a:path>
            </a:pathLst>
          </a:custGeom>
          <a:solidFill>
            <a:srgbClr val="FDB9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61009" y="6123104"/>
            <a:ext cx="3225800" cy="288163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R="20955" algn="ctr">
              <a:lnSpc>
                <a:spcPct val="100000"/>
              </a:lnSpc>
              <a:spcBef>
                <a:spcPts val="940"/>
              </a:spcBef>
            </a:pPr>
            <a:r>
              <a:rPr sz="1600" b="1" spc="-210" dirty="0">
                <a:solidFill>
                  <a:srgbClr val="231F20"/>
                </a:solidFill>
                <a:latin typeface="Arial"/>
                <a:cs typeface="Arial"/>
              </a:rPr>
              <a:t>EDUCATION</a:t>
            </a:r>
            <a:endParaRPr sz="1600">
              <a:latin typeface="Arial"/>
              <a:cs typeface="Arial"/>
            </a:endParaRPr>
          </a:p>
          <a:p>
            <a:pPr marL="313690" indent="-299720">
              <a:lnSpc>
                <a:spcPct val="100000"/>
              </a:lnSpc>
              <a:spcBef>
                <a:spcPts val="525"/>
              </a:spcBef>
              <a:buAutoNum type="arabicPeriod" startAt="20"/>
              <a:tabLst>
                <a:tab pos="313055" algn="l"/>
                <a:tab pos="313690" algn="l"/>
              </a:tabLst>
            </a:pP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choo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j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2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?</a:t>
            </a:r>
            <a:endParaRPr sz="1000">
              <a:latin typeface="Arial"/>
              <a:cs typeface="Arial"/>
            </a:endParaRPr>
          </a:p>
          <a:p>
            <a:pPr marL="313690" indent="-292735">
              <a:lnSpc>
                <a:spcPct val="100000"/>
              </a:lnSpc>
              <a:spcBef>
                <a:spcPts val="300"/>
              </a:spcBef>
              <a:buAutoNum type="arabicPeriod" startAt="20"/>
              <a:tabLst>
                <a:tab pos="313055" algn="l"/>
                <a:tab pos="313690" algn="l"/>
              </a:tabLst>
            </a:pP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Why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did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choose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to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attend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college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university?</a:t>
            </a:r>
            <a:endParaRPr sz="1000">
              <a:latin typeface="Arial"/>
              <a:cs typeface="Arial"/>
            </a:endParaRPr>
          </a:p>
          <a:p>
            <a:pPr marL="313690" marR="214629" indent="-300990">
              <a:lnSpc>
                <a:spcPct val="100000"/>
              </a:lnSpc>
              <a:spcBef>
                <a:spcPts val="300"/>
              </a:spcBef>
              <a:buAutoNum type="arabicPeriod" startAt="20"/>
              <a:tabLst>
                <a:tab pos="313055" algn="l"/>
                <a:tab pos="313690" algn="l"/>
              </a:tabLst>
            </a:pP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Do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think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received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good education?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what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ways?</a:t>
            </a:r>
            <a:endParaRPr sz="1000">
              <a:latin typeface="Arial"/>
              <a:cs typeface="Arial"/>
            </a:endParaRPr>
          </a:p>
          <a:p>
            <a:pPr marL="313690" indent="-300355">
              <a:lnSpc>
                <a:spcPct val="100000"/>
              </a:lnSpc>
              <a:spcBef>
                <a:spcPts val="300"/>
              </a:spcBef>
              <a:buAutoNum type="arabicPeriod" startAt="20"/>
              <a:tabLst>
                <a:tab pos="313055" algn="l"/>
                <a:tab pos="313690" algn="l"/>
              </a:tabLst>
            </a:pP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ti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4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2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?</a:t>
            </a:r>
            <a:endParaRPr sz="1000">
              <a:latin typeface="Arial"/>
              <a:cs typeface="Arial"/>
            </a:endParaRPr>
          </a:p>
          <a:p>
            <a:pPr marL="313690" marR="170815" indent="-295910">
              <a:lnSpc>
                <a:spcPct val="100000"/>
              </a:lnSpc>
              <a:spcBef>
                <a:spcPts val="300"/>
              </a:spcBef>
              <a:buAutoNum type="arabicPeriod" startAt="20"/>
              <a:tabLst>
                <a:tab pos="313055" algn="l"/>
                <a:tab pos="313690" algn="l"/>
              </a:tabLst>
            </a:pP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Which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classes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in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major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did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like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best?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Least?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Why?</a:t>
            </a:r>
            <a:endParaRPr sz="1000">
              <a:latin typeface="Arial"/>
              <a:cs typeface="Arial"/>
            </a:endParaRPr>
          </a:p>
          <a:p>
            <a:pPr marL="313690" indent="-299720">
              <a:lnSpc>
                <a:spcPct val="100000"/>
              </a:lnSpc>
              <a:spcBef>
                <a:spcPts val="300"/>
              </a:spcBef>
              <a:buAutoNum type="arabicPeriod" startAt="20"/>
              <a:tabLst>
                <a:tab pos="313055" algn="l"/>
                <a:tab pos="313690" algn="l"/>
              </a:tabLst>
            </a:pP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Which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elective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classes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did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like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best?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Least?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Why?</a:t>
            </a:r>
            <a:endParaRPr sz="1000">
              <a:latin typeface="Arial"/>
              <a:cs typeface="Arial"/>
            </a:endParaRPr>
          </a:p>
          <a:p>
            <a:pPr marL="313690" marR="115570" indent="-300355">
              <a:lnSpc>
                <a:spcPct val="100000"/>
              </a:lnSpc>
              <a:spcBef>
                <a:spcPts val="300"/>
              </a:spcBef>
              <a:buAutoNum type="arabicPeriod" startAt="20"/>
              <a:tabLst>
                <a:tab pos="313055" algn="l"/>
                <a:tab pos="313690" algn="l"/>
              </a:tabLst>
            </a:pP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were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to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start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over,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what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would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change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about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?</a:t>
            </a:r>
            <a:endParaRPr sz="1000">
              <a:latin typeface="Arial"/>
              <a:cs typeface="Arial"/>
            </a:endParaRPr>
          </a:p>
          <a:p>
            <a:pPr marL="313690" marR="158115" indent="-287020">
              <a:lnSpc>
                <a:spcPct val="100000"/>
              </a:lnSpc>
              <a:spcBef>
                <a:spcPts val="300"/>
              </a:spcBef>
              <a:buAutoNum type="arabicPeriod" startAt="20"/>
              <a:tabLst>
                <a:tab pos="313055" algn="l"/>
                <a:tab pos="313690" algn="l"/>
              </a:tabLst>
            </a:pP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2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2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il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4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?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 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2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?</a:t>
            </a:r>
            <a:endParaRPr sz="1000">
              <a:latin typeface="Arial"/>
              <a:cs typeface="Arial"/>
            </a:endParaRPr>
          </a:p>
          <a:p>
            <a:pPr marL="313690" marR="83820" indent="-299720">
              <a:lnSpc>
                <a:spcPct val="100000"/>
              </a:lnSpc>
              <a:spcBef>
                <a:spcPts val="300"/>
              </a:spcBef>
              <a:buAutoNum type="arabicPeriod" startAt="20"/>
              <a:tabLst>
                <a:tab pos="313055" algn="l"/>
                <a:tab pos="313690" algn="l"/>
              </a:tabLst>
            </a:pP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Were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financially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responsible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for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any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portion of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eg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?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030468" y="1121901"/>
            <a:ext cx="3200400" cy="259079"/>
          </a:xfrm>
          <a:custGeom>
            <a:avLst/>
            <a:gdLst/>
            <a:ahLst/>
            <a:cxnLst/>
            <a:rect l="l" t="t" r="r" b="b"/>
            <a:pathLst>
              <a:path w="3200400" h="259080">
                <a:moveTo>
                  <a:pt x="3048000" y="0"/>
                </a:moveTo>
                <a:lnTo>
                  <a:pt x="152400" y="0"/>
                </a:lnTo>
                <a:lnTo>
                  <a:pt x="0" y="129539"/>
                </a:lnTo>
                <a:lnTo>
                  <a:pt x="152400" y="259079"/>
                </a:lnTo>
                <a:lnTo>
                  <a:pt x="3048000" y="259079"/>
                </a:lnTo>
                <a:lnTo>
                  <a:pt x="3200400" y="129539"/>
                </a:lnTo>
                <a:lnTo>
                  <a:pt x="3048000" y="0"/>
                </a:lnTo>
                <a:close/>
              </a:path>
            </a:pathLst>
          </a:custGeom>
          <a:solidFill>
            <a:srgbClr val="FDB9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025892" y="1001687"/>
            <a:ext cx="3141980" cy="272923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073150">
              <a:lnSpc>
                <a:spcPct val="100000"/>
              </a:lnSpc>
              <a:spcBef>
                <a:spcPts val="940"/>
              </a:spcBef>
            </a:pPr>
            <a:r>
              <a:rPr sz="1600" b="1" spc="-204" dirty="0">
                <a:solidFill>
                  <a:srgbClr val="231F20"/>
                </a:solidFill>
                <a:latin typeface="Arial"/>
                <a:cs typeface="Arial"/>
              </a:rPr>
              <a:t>EXPERIENCE</a:t>
            </a:r>
            <a:endParaRPr sz="1600">
              <a:latin typeface="Arial"/>
              <a:cs typeface="Arial"/>
            </a:endParaRPr>
          </a:p>
          <a:p>
            <a:pPr marL="313690" indent="-300355">
              <a:lnSpc>
                <a:spcPct val="100000"/>
              </a:lnSpc>
              <a:spcBef>
                <a:spcPts val="525"/>
              </a:spcBef>
              <a:buAutoNum type="arabicPeriod" startAt="29"/>
              <a:tabLst>
                <a:tab pos="313690" algn="l"/>
                <a:tab pos="314325" algn="l"/>
              </a:tabLst>
            </a:pP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j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il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?</a:t>
            </a:r>
            <a:endParaRPr sz="1000">
              <a:latin typeface="Arial"/>
              <a:cs typeface="Arial"/>
            </a:endParaRPr>
          </a:p>
          <a:p>
            <a:pPr marL="313690" indent="-300990">
              <a:lnSpc>
                <a:spcPct val="100000"/>
              </a:lnSpc>
              <a:spcBef>
                <a:spcPts val="300"/>
              </a:spcBef>
              <a:buAutoNum type="arabicPeriod" startAt="29"/>
              <a:tabLst>
                <a:tab pos="313690" algn="l"/>
                <a:tab pos="314325" algn="l"/>
              </a:tabLst>
            </a:pP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wo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go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choo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?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wh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pos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?</a:t>
            </a:r>
            <a:endParaRPr sz="1000">
              <a:latin typeface="Arial"/>
              <a:cs typeface="Arial"/>
            </a:endParaRPr>
          </a:p>
          <a:p>
            <a:pPr marL="313690" indent="-292100">
              <a:lnSpc>
                <a:spcPct val="100000"/>
              </a:lnSpc>
              <a:spcBef>
                <a:spcPts val="300"/>
              </a:spcBef>
              <a:buAutoNum type="arabicPeriod" startAt="29"/>
              <a:tabLst>
                <a:tab pos="313690" algn="l"/>
                <a:tab pos="314325" algn="l"/>
              </a:tabLst>
            </a:pP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wo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x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?</a:t>
            </a:r>
            <a:endParaRPr sz="1000">
              <a:latin typeface="Arial"/>
              <a:cs typeface="Arial"/>
            </a:endParaRPr>
          </a:p>
          <a:p>
            <a:pPr marL="313690" marR="38100" indent="-299720">
              <a:lnSpc>
                <a:spcPct val="100000"/>
              </a:lnSpc>
              <a:spcBef>
                <a:spcPts val="300"/>
              </a:spcBef>
              <a:buAutoNum type="arabicPeriod" startAt="29"/>
              <a:tabLst>
                <a:tab pos="313690" algn="l"/>
                <a:tab pos="314325" algn="l"/>
              </a:tabLst>
            </a:pP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What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did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enjoy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most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about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last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employment?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Least?</a:t>
            </a:r>
            <a:endParaRPr sz="1000">
              <a:latin typeface="Arial"/>
              <a:cs typeface="Arial"/>
            </a:endParaRPr>
          </a:p>
          <a:p>
            <a:pPr marL="313690" indent="-301625">
              <a:lnSpc>
                <a:spcPct val="100000"/>
              </a:lnSpc>
              <a:spcBef>
                <a:spcPts val="300"/>
              </a:spcBef>
              <a:buAutoNum type="arabicPeriod" startAt="29"/>
              <a:tabLst>
                <a:tab pos="313690" algn="l"/>
                <a:tab pos="314325" algn="l"/>
              </a:tabLst>
            </a:pP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qu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j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?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?</a:t>
            </a:r>
            <a:endParaRPr sz="1000">
              <a:latin typeface="Arial"/>
              <a:cs typeface="Arial"/>
            </a:endParaRPr>
          </a:p>
          <a:p>
            <a:pPr marL="313690" marR="59690" indent="-300990">
              <a:lnSpc>
                <a:spcPct val="100000"/>
              </a:lnSpc>
              <a:spcBef>
                <a:spcPts val="300"/>
              </a:spcBef>
              <a:buAutoNum type="arabicPeriod" startAt="29"/>
              <a:tabLst>
                <a:tab pos="313690" algn="l"/>
                <a:tab pos="314325" algn="l"/>
              </a:tabLst>
            </a:pP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Give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an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example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of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situation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which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provided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000" spc="-2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so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mp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313690" marR="116839" indent="-300355">
              <a:lnSpc>
                <a:spcPct val="100000"/>
              </a:lnSpc>
              <a:spcBef>
                <a:spcPts val="300"/>
              </a:spcBef>
              <a:buAutoNum type="arabicPeriod" startAt="29"/>
              <a:tabLst>
                <a:tab pos="313690" algn="l"/>
                <a:tab pos="314325" algn="l"/>
              </a:tabLst>
            </a:pPr>
            <a:r>
              <a:rPr sz="1000" spc="-17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x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mp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wo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nd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 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li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e.</a:t>
            </a:r>
            <a:endParaRPr sz="1000">
              <a:latin typeface="Arial"/>
              <a:cs typeface="Arial"/>
            </a:endParaRPr>
          </a:p>
          <a:p>
            <a:pPr marL="313690" indent="-301625">
              <a:lnSpc>
                <a:spcPct val="100000"/>
              </a:lnSpc>
              <a:spcBef>
                <a:spcPts val="300"/>
              </a:spcBef>
              <a:buAutoNum type="arabicPeriod" startAt="29"/>
              <a:tabLst>
                <a:tab pos="313690" algn="l"/>
                <a:tab pos="314325" algn="l"/>
              </a:tabLst>
            </a:pPr>
            <a:r>
              <a:rPr sz="1000" spc="-95" dirty="0">
                <a:solidFill>
                  <a:srgbClr val="231F20"/>
                </a:solidFill>
                <a:latin typeface="Arial"/>
                <a:cs typeface="Arial"/>
              </a:rPr>
              <a:t>Have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ever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done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volunteer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work?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What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kind?</a:t>
            </a:r>
            <a:endParaRPr sz="1000">
              <a:latin typeface="Arial"/>
              <a:cs typeface="Arial"/>
            </a:endParaRPr>
          </a:p>
          <a:p>
            <a:pPr marL="313690" marR="98425" indent="-287020">
              <a:lnSpc>
                <a:spcPct val="100000"/>
              </a:lnSpc>
              <a:spcBef>
                <a:spcPts val="300"/>
              </a:spcBef>
              <a:buAutoNum type="arabicPeriod" startAt="29"/>
              <a:tabLst>
                <a:tab pos="313690" algn="l"/>
                <a:tab pos="314325" algn="l"/>
              </a:tabLst>
            </a:pP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How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think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former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supervisor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would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describe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wo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?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030468" y="4037820"/>
            <a:ext cx="3200400" cy="259079"/>
          </a:xfrm>
          <a:custGeom>
            <a:avLst/>
            <a:gdLst/>
            <a:ahLst/>
            <a:cxnLst/>
            <a:rect l="l" t="t" r="r" b="b"/>
            <a:pathLst>
              <a:path w="3200400" h="259079">
                <a:moveTo>
                  <a:pt x="3048000" y="0"/>
                </a:moveTo>
                <a:lnTo>
                  <a:pt x="152400" y="0"/>
                </a:lnTo>
                <a:lnTo>
                  <a:pt x="0" y="129539"/>
                </a:lnTo>
                <a:lnTo>
                  <a:pt x="152400" y="259079"/>
                </a:lnTo>
                <a:lnTo>
                  <a:pt x="3048000" y="259079"/>
                </a:lnTo>
                <a:lnTo>
                  <a:pt x="3200400" y="129539"/>
                </a:lnTo>
                <a:lnTo>
                  <a:pt x="3048000" y="0"/>
                </a:lnTo>
                <a:close/>
              </a:path>
            </a:pathLst>
          </a:custGeom>
          <a:solidFill>
            <a:srgbClr val="FDB9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025638" y="3917604"/>
            <a:ext cx="3064510" cy="280543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946150">
              <a:lnSpc>
                <a:spcPct val="100000"/>
              </a:lnSpc>
              <a:spcBef>
                <a:spcPts val="940"/>
              </a:spcBef>
            </a:pPr>
            <a:r>
              <a:rPr sz="1600" b="1" spc="-240" dirty="0">
                <a:solidFill>
                  <a:srgbClr val="231F20"/>
                </a:solidFill>
                <a:latin typeface="Arial"/>
                <a:cs typeface="Arial"/>
              </a:rPr>
              <a:t>CAREER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235" dirty="0">
                <a:solidFill>
                  <a:srgbClr val="231F20"/>
                </a:solidFill>
                <a:latin typeface="Arial"/>
                <a:cs typeface="Arial"/>
              </a:rPr>
              <a:t>GOALS</a:t>
            </a:r>
            <a:endParaRPr sz="1600">
              <a:latin typeface="Arial"/>
              <a:cs typeface="Arial"/>
            </a:endParaRPr>
          </a:p>
          <a:p>
            <a:pPr marL="313690" marR="135255" indent="-301625">
              <a:lnSpc>
                <a:spcPct val="100000"/>
              </a:lnSpc>
              <a:spcBef>
                <a:spcPts val="525"/>
              </a:spcBef>
              <a:buAutoNum type="arabicPeriod" startAt="38"/>
              <a:tabLst>
                <a:tab pos="313690" algn="l"/>
                <a:tab pos="314325" algn="l"/>
              </a:tabLst>
            </a:pP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Do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prefer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to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work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under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supervision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or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 </a:t>
            </a:r>
            <a:r>
              <a:rPr sz="1000" spc="-2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own?</a:t>
            </a:r>
            <a:endParaRPr sz="1000">
              <a:latin typeface="Arial"/>
              <a:cs typeface="Arial"/>
            </a:endParaRPr>
          </a:p>
          <a:p>
            <a:pPr marL="313690" indent="-299720">
              <a:lnSpc>
                <a:spcPct val="100000"/>
              </a:lnSpc>
              <a:spcBef>
                <a:spcPts val="300"/>
              </a:spcBef>
              <a:buAutoNum type="arabicPeriod" startAt="38"/>
              <a:tabLst>
                <a:tab pos="313690" algn="l"/>
                <a:tab pos="314325" algn="l"/>
              </a:tabLst>
            </a:pP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bo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2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?</a:t>
            </a:r>
            <a:endParaRPr sz="1000">
              <a:latin typeface="Arial"/>
              <a:cs typeface="Arial"/>
            </a:endParaRPr>
          </a:p>
          <a:p>
            <a:pPr marL="313690" indent="-300990">
              <a:lnSpc>
                <a:spcPct val="100000"/>
              </a:lnSpc>
              <a:spcBef>
                <a:spcPts val="300"/>
              </a:spcBef>
              <a:buAutoNum type="arabicPeriod" startAt="38"/>
              <a:tabLst>
                <a:tab pos="313690" algn="l"/>
                <a:tab pos="314325" algn="l"/>
              </a:tabLst>
            </a:pPr>
            <a:r>
              <a:rPr sz="1000" spc="-13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ou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cc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ss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wo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?</a:t>
            </a:r>
            <a:endParaRPr sz="1000">
              <a:latin typeface="Arial"/>
              <a:cs typeface="Arial"/>
            </a:endParaRPr>
          </a:p>
          <a:p>
            <a:pPr marL="313690" indent="-289560">
              <a:lnSpc>
                <a:spcPct val="100000"/>
              </a:lnSpc>
              <a:spcBef>
                <a:spcPts val="300"/>
              </a:spcBef>
              <a:buAutoNum type="arabicPeriod" startAt="38"/>
              <a:tabLst>
                <a:tab pos="313690" algn="l"/>
                <a:tab pos="314325" algn="l"/>
              </a:tabLst>
            </a:pP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Do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prefer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large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small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organizations?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Why?</a:t>
            </a:r>
            <a:endParaRPr sz="1000">
              <a:latin typeface="Arial"/>
              <a:cs typeface="Arial"/>
            </a:endParaRPr>
          </a:p>
          <a:p>
            <a:pPr marL="313690" indent="-299720">
              <a:lnSpc>
                <a:spcPct val="100000"/>
              </a:lnSpc>
              <a:spcBef>
                <a:spcPts val="300"/>
              </a:spcBef>
              <a:buAutoNum type="arabicPeriod" startAt="38"/>
              <a:tabLst>
                <a:tab pos="313690" algn="l"/>
                <a:tab pos="314325" algn="l"/>
              </a:tabLst>
            </a:pP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What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other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types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of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positions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considering?</a:t>
            </a:r>
            <a:endParaRPr sz="1000">
              <a:latin typeface="Arial"/>
              <a:cs typeface="Arial"/>
            </a:endParaRPr>
          </a:p>
          <a:p>
            <a:pPr marL="313690" marR="395605" indent="-301625">
              <a:lnSpc>
                <a:spcPct val="100000"/>
              </a:lnSpc>
              <a:spcBef>
                <a:spcPts val="300"/>
              </a:spcBef>
              <a:buAutoNum type="arabicPeriod" startAt="38"/>
              <a:tabLst>
                <a:tab pos="313690" algn="l"/>
                <a:tab pos="314325" algn="l"/>
              </a:tabLst>
            </a:pP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How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feel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about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working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structured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environment?</a:t>
            </a:r>
            <a:endParaRPr sz="1000">
              <a:latin typeface="Arial"/>
              <a:cs typeface="Arial"/>
            </a:endParaRPr>
          </a:p>
          <a:p>
            <a:pPr marL="313690" indent="-301625">
              <a:lnSpc>
                <a:spcPct val="100000"/>
              </a:lnSpc>
              <a:spcBef>
                <a:spcPts val="300"/>
              </a:spcBef>
              <a:buAutoNum type="arabicPeriod" startAt="38"/>
              <a:tabLst>
                <a:tab pos="313690" algn="l"/>
                <a:tab pos="314325" algn="l"/>
              </a:tabLst>
            </a:pP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able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to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work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several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assignments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at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once?</a:t>
            </a:r>
            <a:endParaRPr sz="1000">
              <a:latin typeface="Arial"/>
              <a:cs typeface="Arial"/>
            </a:endParaRPr>
          </a:p>
          <a:p>
            <a:pPr marL="313690" indent="-300990">
              <a:lnSpc>
                <a:spcPct val="100000"/>
              </a:lnSpc>
              <a:spcBef>
                <a:spcPts val="300"/>
              </a:spcBef>
              <a:buAutoNum type="arabicPeriod" startAt="38"/>
              <a:tabLst>
                <a:tab pos="313690" algn="l"/>
                <a:tab pos="314325" algn="l"/>
              </a:tabLst>
            </a:pP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ow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wo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4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2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?</a:t>
            </a:r>
            <a:endParaRPr sz="1000">
              <a:latin typeface="Arial"/>
              <a:cs typeface="Arial"/>
            </a:endParaRPr>
          </a:p>
          <a:p>
            <a:pPr marL="313690" indent="-301625">
              <a:lnSpc>
                <a:spcPct val="100000"/>
              </a:lnSpc>
              <a:spcBef>
                <a:spcPts val="300"/>
              </a:spcBef>
              <a:buAutoNum type="arabicPeriod" startAt="38"/>
              <a:tabLst>
                <a:tab pos="313690" algn="l"/>
                <a:tab pos="314325" algn="l"/>
              </a:tabLst>
            </a:pP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ow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2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?</a:t>
            </a:r>
            <a:endParaRPr sz="1000">
              <a:latin typeface="Arial"/>
              <a:cs typeface="Arial"/>
            </a:endParaRPr>
          </a:p>
          <a:p>
            <a:pPr marL="313690" indent="-285115">
              <a:lnSpc>
                <a:spcPct val="100000"/>
              </a:lnSpc>
              <a:spcBef>
                <a:spcPts val="300"/>
              </a:spcBef>
              <a:buAutoNum type="arabicPeriod" startAt="38"/>
              <a:tabLst>
                <a:tab pos="313690" algn="l"/>
                <a:tab pos="314325" algn="l"/>
              </a:tabLst>
            </a:pP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How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feel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about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possibility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relocating?</a:t>
            </a:r>
            <a:endParaRPr sz="1000">
              <a:latin typeface="Arial"/>
              <a:cs typeface="Arial"/>
            </a:endParaRPr>
          </a:p>
          <a:p>
            <a:pPr marL="314325" indent="-301625">
              <a:lnSpc>
                <a:spcPct val="100000"/>
              </a:lnSpc>
              <a:spcBef>
                <a:spcPts val="300"/>
              </a:spcBef>
              <a:buAutoNum type="arabicPeriod" startAt="38"/>
              <a:tabLst>
                <a:tab pos="313690" algn="l"/>
                <a:tab pos="314325" algn="l"/>
              </a:tabLst>
            </a:pP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illi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wo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x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2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?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009636" y="6849600"/>
            <a:ext cx="31413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Before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begin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interviewing,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think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about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these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questions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possible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responses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discuss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them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career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counselor.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Conduct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mock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interviews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sure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able </a:t>
            </a:r>
            <a:r>
              <a:rPr sz="1000" spc="-2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communicate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clear,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unrehearsed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answers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interviewers.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24" name="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35160" y="7616621"/>
            <a:ext cx="3191012" cy="1889328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26105" y="9591927"/>
            <a:ext cx="2095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15" dirty="0">
                <a:solidFill>
                  <a:srgbClr val="231F20"/>
                </a:solidFill>
                <a:latin typeface="Calibri"/>
                <a:cs typeface="Calibri"/>
              </a:rPr>
              <a:t>33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02627" y="9657866"/>
            <a:ext cx="15024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231F20"/>
                </a:solidFill>
                <a:latin typeface="Arial"/>
                <a:cs typeface="Arial"/>
                <a:hlinkClick r:id="rId2"/>
              </a:rPr>
              <a:t>www.riohondo.edu/career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-center</a:t>
            </a:r>
            <a:endParaRPr sz="9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34605" y="5473283"/>
            <a:ext cx="239959" cy="23311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0672" y="5473283"/>
            <a:ext cx="239959" cy="23311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61657" y="5473276"/>
            <a:ext cx="239959" cy="23311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52634" y="5473278"/>
            <a:ext cx="239959" cy="23311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43629" y="5473281"/>
            <a:ext cx="239959" cy="23311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06165" y="5473283"/>
            <a:ext cx="239959" cy="23311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42231" y="5473283"/>
            <a:ext cx="239959" cy="23311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33217" y="5473276"/>
            <a:ext cx="239959" cy="23311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24194" y="5473278"/>
            <a:ext cx="239959" cy="23311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15188" y="5473281"/>
            <a:ext cx="239959" cy="233115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907883" y="5390766"/>
            <a:ext cx="56013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60830">
              <a:lnSpc>
                <a:spcPct val="100000"/>
              </a:lnSpc>
              <a:spcBef>
                <a:spcPts val="100"/>
              </a:spcBef>
            </a:pPr>
            <a:r>
              <a:rPr sz="2400" b="1" spc="405" dirty="0">
                <a:solidFill>
                  <a:srgbClr val="231F20"/>
                </a:solidFill>
                <a:latin typeface="Calibri"/>
                <a:cs typeface="Calibri"/>
              </a:rPr>
              <a:t>Students </a:t>
            </a:r>
            <a:r>
              <a:rPr sz="2400" b="1" spc="525" dirty="0">
                <a:solidFill>
                  <a:srgbClr val="231F20"/>
                </a:solidFill>
                <a:latin typeface="Calibri"/>
                <a:cs typeface="Calibri"/>
              </a:rPr>
              <a:t>with </a:t>
            </a:r>
            <a:r>
              <a:rPr sz="2400" b="1" spc="5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spc="340" dirty="0">
                <a:solidFill>
                  <a:srgbClr val="231F20"/>
                </a:solidFill>
                <a:latin typeface="Calibri"/>
                <a:cs typeface="Calibri"/>
              </a:rPr>
              <a:t>Disabilities:</a:t>
            </a:r>
            <a:r>
              <a:rPr sz="2400" b="1" spc="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spc="465" dirty="0">
                <a:solidFill>
                  <a:srgbClr val="231F20"/>
                </a:solidFill>
                <a:latin typeface="Calibri"/>
                <a:cs typeface="Calibri"/>
              </a:rPr>
              <a:t>Acing</a:t>
            </a:r>
            <a:r>
              <a:rPr sz="2400" b="1" spc="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spc="455" dirty="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sz="2400" b="1" spc="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spc="430" dirty="0">
                <a:solidFill>
                  <a:srgbClr val="231F20"/>
                </a:solidFill>
                <a:latin typeface="Calibri"/>
                <a:cs typeface="Calibri"/>
              </a:rPr>
              <a:t>Interview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2100" y="6242567"/>
            <a:ext cx="3267075" cy="170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spc="-9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traditional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face-to-face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interview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can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be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particularly stressful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when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have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disability—especially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visible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disability.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Hiring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managers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employers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may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have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had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little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prior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experience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persons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disabilities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and may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react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discomfort or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even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shock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appearance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wheelchair,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cane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an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unusual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physical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trait.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When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this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happens,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interviewer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often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so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uncomfortable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that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he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or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she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just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wants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to “get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it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over 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with”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conducts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interview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hurried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manner.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But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this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scenario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robs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opportunity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present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credentials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endParaRPr sz="1000">
              <a:latin typeface="Arial"/>
              <a:cs typeface="Arial"/>
            </a:endParaRPr>
          </a:p>
          <a:p>
            <a:pPr marL="12700" marR="84455">
              <a:lnSpc>
                <a:spcPct val="100000"/>
              </a:lnSpc>
            </a:pP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could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prevent the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employer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from identifying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suitable, qualified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2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2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ploy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03650" y="6242567"/>
            <a:ext cx="3236595" cy="154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It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essential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that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understand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that interviewing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not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passive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process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where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interviewer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asks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all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questions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000" spc="-2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simply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provide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answers.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You,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even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more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than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applicants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without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disabilities,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must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skilled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handling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each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interview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order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put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employer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representative at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ease. 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must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also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able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demonstrate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ability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manage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disability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000" spc="-2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prepared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provide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relevant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information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about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skills,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2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x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12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12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2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12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12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ou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2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,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yo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2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y  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have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inform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employer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equipment,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tools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related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resources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that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will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need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perform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job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tasks.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695450" y="8099307"/>
            <a:ext cx="4013200" cy="259079"/>
          </a:xfrm>
          <a:custGeom>
            <a:avLst/>
            <a:gdLst/>
            <a:ahLst/>
            <a:cxnLst/>
            <a:rect l="l" t="t" r="r" b="b"/>
            <a:pathLst>
              <a:path w="4013200" h="259079">
                <a:moveTo>
                  <a:pt x="3860800" y="0"/>
                </a:moveTo>
                <a:lnTo>
                  <a:pt x="152400" y="0"/>
                </a:lnTo>
                <a:lnTo>
                  <a:pt x="0" y="129539"/>
                </a:lnTo>
                <a:lnTo>
                  <a:pt x="152400" y="259079"/>
                </a:lnTo>
                <a:lnTo>
                  <a:pt x="3860800" y="259079"/>
                </a:lnTo>
                <a:lnTo>
                  <a:pt x="4013200" y="129539"/>
                </a:lnTo>
                <a:lnTo>
                  <a:pt x="3860800" y="0"/>
                </a:lnTo>
                <a:close/>
              </a:path>
            </a:pathLst>
          </a:custGeom>
          <a:solidFill>
            <a:srgbClr val="FDB9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92100" y="8701286"/>
            <a:ext cx="15341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j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12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92100" y="7979090"/>
            <a:ext cx="6805295" cy="74803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40"/>
              </a:spcBef>
            </a:pPr>
            <a:r>
              <a:rPr sz="1600" b="1" spc="-22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600" b="1" spc="-2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600" b="1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210" dirty="0">
                <a:solidFill>
                  <a:srgbClr val="231F20"/>
                </a:solidFill>
                <a:latin typeface="Arial"/>
                <a:cs typeface="Arial"/>
              </a:rPr>
              <a:t>DISCLOS</a:t>
            </a:r>
            <a:r>
              <a:rPr sz="1600" b="1" spc="-2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600" b="1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254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600" b="1" spc="-2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600" b="1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245" dirty="0">
                <a:solidFill>
                  <a:srgbClr val="231F20"/>
                </a:solidFill>
                <a:latin typeface="Arial"/>
                <a:cs typeface="Arial"/>
              </a:rPr>
              <a:t>NO</a:t>
            </a:r>
            <a:r>
              <a:rPr sz="1600" b="1" spc="-18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600" b="1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22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600" b="1" spc="-2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600" b="1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210" dirty="0">
                <a:solidFill>
                  <a:srgbClr val="231F20"/>
                </a:solidFill>
                <a:latin typeface="Arial"/>
                <a:cs typeface="Arial"/>
              </a:rPr>
              <a:t>DISCLOSE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25"/>
              </a:spcBef>
              <a:tabLst>
                <a:tab pos="3523615" algn="l"/>
              </a:tabLst>
            </a:pPr>
            <a:r>
              <a:rPr sz="1000" spc="-125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disclose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not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disclose,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when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how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disclose,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are	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directly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affect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your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job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performance.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other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hand,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if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your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decisions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that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persons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disabilities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must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make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themselves	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disability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visible,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will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evident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at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time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interview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so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92100" y="9006086"/>
            <a:ext cx="30937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Under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Americans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Disabilities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Act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(ADA),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not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legally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obligated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disclose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disability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unless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likely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803650" y="8701286"/>
            <a:ext cx="328231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it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may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be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more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prudent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acknowledge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your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disability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during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application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process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avoid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catching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employer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representative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off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guard.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22" name="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77756" y="306678"/>
            <a:ext cx="239959" cy="233115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13822" y="306678"/>
            <a:ext cx="239959" cy="233115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04808" y="306671"/>
            <a:ext cx="239959" cy="233115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95784" y="306673"/>
            <a:ext cx="239959" cy="233115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86779" y="306675"/>
            <a:ext cx="239959" cy="233115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37614" y="306678"/>
            <a:ext cx="239959" cy="233115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73681" y="306678"/>
            <a:ext cx="239959" cy="233115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64666" y="306671"/>
            <a:ext cx="239959" cy="233115"/>
          </a:xfrm>
          <a:prstGeom prst="rect">
            <a:avLst/>
          </a:prstGeom>
        </p:spPr>
      </p:pic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2197576" y="224162"/>
            <a:ext cx="29965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640"/>
              </a:lnSpc>
              <a:spcBef>
                <a:spcPts val="100"/>
              </a:spcBef>
            </a:pPr>
            <a:r>
              <a:rPr spc="405" dirty="0"/>
              <a:t>Questions</a:t>
            </a:r>
          </a:p>
          <a:p>
            <a:pPr algn="ctr">
              <a:lnSpc>
                <a:spcPts val="2640"/>
              </a:lnSpc>
            </a:pPr>
            <a:r>
              <a:rPr spc="555" dirty="0"/>
              <a:t>to</a:t>
            </a:r>
            <a:r>
              <a:rPr spc="65" dirty="0"/>
              <a:t> </a:t>
            </a:r>
            <a:r>
              <a:rPr spc="425" dirty="0"/>
              <a:t>Ask</a:t>
            </a:r>
            <a:r>
              <a:rPr spc="70" dirty="0"/>
              <a:t> </a:t>
            </a:r>
            <a:r>
              <a:rPr spc="395" dirty="0"/>
              <a:t>Employers</a:t>
            </a:r>
          </a:p>
        </p:txBody>
      </p:sp>
      <p:pic>
        <p:nvPicPr>
          <p:cNvPr id="31" name="object 3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55643" y="306673"/>
            <a:ext cx="239959" cy="233115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46638" y="306675"/>
            <a:ext cx="239959" cy="233115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1284814" y="1017732"/>
            <a:ext cx="4850130" cy="40151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95" dirty="0">
                <a:solidFill>
                  <a:srgbClr val="231F20"/>
                </a:solidFill>
                <a:latin typeface="Arial"/>
                <a:cs typeface="Arial"/>
              </a:rPr>
              <a:t>Remember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9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1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75" dirty="0">
                <a:solidFill>
                  <a:srgbClr val="231F20"/>
                </a:solidFill>
                <a:latin typeface="Arial"/>
                <a:cs typeface="Arial"/>
              </a:rPr>
              <a:t>research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8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1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100" dirty="0">
                <a:solidFill>
                  <a:srgbClr val="231F20"/>
                </a:solidFill>
                <a:latin typeface="Arial"/>
                <a:cs typeface="Arial"/>
              </a:rPr>
              <a:t>company.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125" dirty="0">
                <a:solidFill>
                  <a:srgbClr val="231F20"/>
                </a:solidFill>
                <a:latin typeface="Arial"/>
                <a:cs typeface="Arial"/>
              </a:rPr>
              <a:t>Do</a:t>
            </a:r>
            <a:r>
              <a:rPr sz="11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95" dirty="0">
                <a:solidFill>
                  <a:srgbClr val="231F20"/>
                </a:solidFill>
                <a:latin typeface="Arial"/>
                <a:cs typeface="Arial"/>
              </a:rPr>
              <a:t>not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100" dirty="0">
                <a:solidFill>
                  <a:srgbClr val="231F20"/>
                </a:solidFill>
                <a:latin typeface="Arial"/>
                <a:cs typeface="Arial"/>
              </a:rPr>
              <a:t>ask</a:t>
            </a:r>
            <a:r>
              <a:rPr sz="11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90" dirty="0">
                <a:solidFill>
                  <a:srgbClr val="231F20"/>
                </a:solidFill>
                <a:latin typeface="Arial"/>
                <a:cs typeface="Arial"/>
              </a:rPr>
              <a:t>questions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95" dirty="0">
                <a:solidFill>
                  <a:srgbClr val="231F20"/>
                </a:solidFill>
                <a:latin typeface="Arial"/>
                <a:cs typeface="Arial"/>
              </a:rPr>
              <a:t>about</a:t>
            </a:r>
            <a:r>
              <a:rPr sz="11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65" dirty="0">
                <a:solidFill>
                  <a:srgbClr val="231F20"/>
                </a:solidFill>
                <a:latin typeface="Arial"/>
                <a:cs typeface="Arial"/>
              </a:rPr>
              <a:t>salary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9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1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60" dirty="0">
                <a:solidFill>
                  <a:srgbClr val="231F20"/>
                </a:solidFill>
                <a:latin typeface="Arial"/>
                <a:cs typeface="Arial"/>
              </a:rPr>
              <a:t>benefits.</a:t>
            </a:r>
            <a:endParaRPr sz="1100">
              <a:latin typeface="Arial"/>
              <a:cs typeface="Arial"/>
            </a:endParaRPr>
          </a:p>
          <a:p>
            <a:pPr marL="298450" indent="-191135">
              <a:lnSpc>
                <a:spcPct val="100000"/>
              </a:lnSpc>
              <a:spcBef>
                <a:spcPts val="1045"/>
              </a:spcBef>
              <a:buAutoNum type="arabicPeriod"/>
              <a:tabLst>
                <a:tab pos="299085" algn="l"/>
              </a:tabLst>
            </a:pP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What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would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typical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project/assignment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like?</a:t>
            </a:r>
            <a:endParaRPr sz="1000">
              <a:latin typeface="Arial"/>
              <a:cs typeface="Arial"/>
            </a:endParaRPr>
          </a:p>
          <a:p>
            <a:pPr marL="298450" indent="-197485">
              <a:lnSpc>
                <a:spcPct val="100000"/>
              </a:lnSpc>
              <a:spcBef>
                <a:spcPts val="265"/>
              </a:spcBef>
              <a:buAutoNum type="arabicPeriod"/>
              <a:tabLst>
                <a:tab pos="299085" algn="l"/>
              </a:tabLst>
            </a:pP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ow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wou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mp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12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?</a:t>
            </a:r>
            <a:endParaRPr sz="1000">
              <a:latin typeface="Arial"/>
              <a:cs typeface="Arial"/>
            </a:endParaRPr>
          </a:p>
          <a:p>
            <a:pPr marL="298450" indent="-197485">
              <a:lnSpc>
                <a:spcPct val="100000"/>
              </a:lnSpc>
              <a:spcBef>
                <a:spcPts val="265"/>
              </a:spcBef>
              <a:buAutoNum type="arabicPeriod"/>
              <a:tabLst>
                <a:tab pos="299085" algn="l"/>
              </a:tabLst>
            </a:pP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What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additional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qualities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does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job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require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that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we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haven’t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discussed?</a:t>
            </a:r>
            <a:endParaRPr sz="1000">
              <a:latin typeface="Arial"/>
              <a:cs typeface="Arial"/>
            </a:endParaRPr>
          </a:p>
          <a:p>
            <a:pPr marL="298450" indent="-196215">
              <a:lnSpc>
                <a:spcPct val="100000"/>
              </a:lnSpc>
              <a:spcBef>
                <a:spcPts val="270"/>
              </a:spcBef>
              <a:buAutoNum type="arabicPeriod"/>
              <a:tabLst>
                <a:tab pos="299085" algn="l"/>
              </a:tabLst>
            </a:pP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How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does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current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former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occupant’s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background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experience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differ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from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mine?</a:t>
            </a:r>
            <a:endParaRPr sz="1000">
              <a:latin typeface="Arial"/>
              <a:cs typeface="Arial"/>
            </a:endParaRPr>
          </a:p>
          <a:p>
            <a:pPr marL="298450" indent="-196850">
              <a:lnSpc>
                <a:spcPct val="100000"/>
              </a:lnSpc>
              <a:spcBef>
                <a:spcPts val="265"/>
              </a:spcBef>
              <a:buAutoNum type="arabicPeriod"/>
              <a:tabLst>
                <a:tab pos="299085" algn="l"/>
              </a:tabLst>
            </a:pP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ow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op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2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pos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?</a:t>
            </a:r>
            <a:endParaRPr sz="1000">
              <a:latin typeface="Arial"/>
              <a:cs typeface="Arial"/>
            </a:endParaRPr>
          </a:p>
          <a:p>
            <a:pPr marL="298450" indent="-197485">
              <a:lnSpc>
                <a:spcPct val="100000"/>
              </a:lnSpc>
              <a:spcBef>
                <a:spcPts val="265"/>
              </a:spcBef>
              <a:buAutoNum type="arabicPeriod"/>
              <a:tabLst>
                <a:tab pos="299085" algn="l"/>
              </a:tabLst>
            </a:pP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What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is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vision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this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department/unit/company?</a:t>
            </a:r>
            <a:endParaRPr sz="1000">
              <a:latin typeface="Arial"/>
              <a:cs typeface="Arial"/>
            </a:endParaRPr>
          </a:p>
          <a:p>
            <a:pPr marL="298450" indent="-185420">
              <a:lnSpc>
                <a:spcPct val="100000"/>
              </a:lnSpc>
              <a:spcBef>
                <a:spcPts val="265"/>
              </a:spcBef>
              <a:buAutoNum type="arabicPeriod"/>
              <a:tabLst>
                <a:tab pos="299085" algn="l"/>
              </a:tabLst>
            </a:pP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What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opportunities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professional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growth?</a:t>
            </a:r>
            <a:endParaRPr sz="1000">
              <a:latin typeface="Arial"/>
              <a:cs typeface="Arial"/>
            </a:endParaRPr>
          </a:p>
          <a:p>
            <a:pPr marL="298450" indent="-198120">
              <a:lnSpc>
                <a:spcPct val="100000"/>
              </a:lnSpc>
              <a:spcBef>
                <a:spcPts val="265"/>
              </a:spcBef>
              <a:buAutoNum type="arabicPeriod"/>
              <a:tabLst>
                <a:tab pos="299085" algn="l"/>
              </a:tabLst>
            </a:pP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How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employees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evaluated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promoted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within this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organization?</a:t>
            </a:r>
            <a:endParaRPr sz="1000">
              <a:latin typeface="Arial"/>
              <a:cs typeface="Arial"/>
            </a:endParaRPr>
          </a:p>
          <a:p>
            <a:pPr marL="298450" indent="-196850">
              <a:lnSpc>
                <a:spcPct val="100000"/>
              </a:lnSpc>
              <a:spcBef>
                <a:spcPts val="265"/>
              </a:spcBef>
              <a:buAutoNum type="arabicPeriod"/>
              <a:tabLst>
                <a:tab pos="299085" algn="l"/>
              </a:tabLst>
            </a:pP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ow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wou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’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2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2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?</a:t>
            </a:r>
            <a:endParaRPr sz="1000">
              <a:latin typeface="Arial"/>
              <a:cs typeface="Arial"/>
            </a:endParaRPr>
          </a:p>
          <a:p>
            <a:pPr marL="298450" indent="-255904">
              <a:lnSpc>
                <a:spcPct val="100000"/>
              </a:lnSpc>
              <a:spcBef>
                <a:spcPts val="265"/>
              </a:spcBef>
              <a:buAutoNum type="arabicPeriod"/>
              <a:tabLst>
                <a:tab pos="299085" algn="l"/>
              </a:tabLst>
            </a:pP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How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would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describe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management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style?</a:t>
            </a:r>
            <a:endParaRPr sz="1000">
              <a:latin typeface="Arial"/>
              <a:cs typeface="Arial"/>
            </a:endParaRPr>
          </a:p>
          <a:p>
            <a:pPr marL="298450" indent="-247650">
              <a:lnSpc>
                <a:spcPct val="100000"/>
              </a:lnSpc>
              <a:spcBef>
                <a:spcPts val="265"/>
              </a:spcBef>
              <a:buAutoNum type="arabicPeriod"/>
              <a:tabLst>
                <a:tab pos="299085" algn="l"/>
              </a:tabLst>
            </a:pP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j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wo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?</a:t>
            </a:r>
            <a:endParaRPr sz="1000">
              <a:latin typeface="Arial"/>
              <a:cs typeface="Arial"/>
            </a:endParaRPr>
          </a:p>
          <a:p>
            <a:pPr marL="298450" indent="-255270">
              <a:lnSpc>
                <a:spcPct val="100000"/>
              </a:lnSpc>
              <a:spcBef>
                <a:spcPts val="265"/>
              </a:spcBef>
              <a:buAutoNum type="arabicPeriod"/>
              <a:tabLst>
                <a:tab pos="299085" algn="l"/>
              </a:tabLst>
            </a:pP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What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essential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qualities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looking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in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new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hires?</a:t>
            </a:r>
            <a:endParaRPr sz="1000">
              <a:latin typeface="Arial"/>
              <a:cs typeface="Arial"/>
            </a:endParaRPr>
          </a:p>
          <a:p>
            <a:pPr marL="298450" indent="-255904">
              <a:lnSpc>
                <a:spcPct val="100000"/>
              </a:lnSpc>
              <a:spcBef>
                <a:spcPts val="265"/>
              </a:spcBef>
              <a:buAutoNum type="arabicPeriod"/>
              <a:tabLst>
                <a:tab pos="299085" algn="l"/>
              </a:tabLst>
            </a:pP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What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characteristics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of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successful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person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at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company?</a:t>
            </a:r>
            <a:endParaRPr sz="1000">
              <a:latin typeface="Arial"/>
              <a:cs typeface="Arial"/>
            </a:endParaRPr>
          </a:p>
          <a:p>
            <a:pPr marL="298450" indent="-255270">
              <a:lnSpc>
                <a:spcPct val="100000"/>
              </a:lnSpc>
              <a:spcBef>
                <a:spcPts val="265"/>
              </a:spcBef>
              <a:buAutoNum type="arabicPeriod"/>
              <a:tabLst>
                <a:tab pos="299085" algn="l"/>
              </a:tabLst>
            </a:pP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4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3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’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/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’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?</a:t>
            </a:r>
            <a:endParaRPr sz="1000">
              <a:latin typeface="Arial"/>
              <a:cs typeface="Arial"/>
            </a:endParaRPr>
          </a:p>
          <a:p>
            <a:pPr marL="298450" indent="-255270">
              <a:lnSpc>
                <a:spcPct val="100000"/>
              </a:lnSpc>
              <a:spcBef>
                <a:spcPts val="265"/>
              </a:spcBef>
              <a:buAutoNum type="arabicPeriod"/>
              <a:tabLst>
                <a:tab pos="299085" algn="l"/>
              </a:tabLst>
            </a:pP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ow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pos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?</a:t>
            </a:r>
            <a:endParaRPr sz="1000">
              <a:latin typeface="Arial"/>
              <a:cs typeface="Arial"/>
            </a:endParaRPr>
          </a:p>
          <a:p>
            <a:pPr marL="298450" indent="-256540">
              <a:lnSpc>
                <a:spcPct val="100000"/>
              </a:lnSpc>
              <a:spcBef>
                <a:spcPts val="265"/>
              </a:spcBef>
              <a:buAutoNum type="arabicPeriod"/>
              <a:tabLst>
                <a:tab pos="299085" algn="l"/>
              </a:tabLst>
            </a:pP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What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skills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think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most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critical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this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position?</a:t>
            </a:r>
            <a:endParaRPr sz="1000">
              <a:latin typeface="Arial"/>
              <a:cs typeface="Arial"/>
            </a:endParaRPr>
          </a:p>
          <a:p>
            <a:pPr marL="298450" indent="-243204">
              <a:lnSpc>
                <a:spcPct val="100000"/>
              </a:lnSpc>
              <a:spcBef>
                <a:spcPts val="270"/>
              </a:spcBef>
              <a:buAutoNum type="arabicPeriod"/>
              <a:tabLst>
                <a:tab pos="299085" algn="l"/>
              </a:tabLst>
            </a:pP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’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?</a:t>
            </a:r>
            <a:endParaRPr sz="1000">
              <a:latin typeface="Arial"/>
              <a:cs typeface="Arial"/>
            </a:endParaRPr>
          </a:p>
          <a:p>
            <a:pPr marL="298450" indent="-255904">
              <a:lnSpc>
                <a:spcPct val="100000"/>
              </a:lnSpc>
              <a:spcBef>
                <a:spcPts val="265"/>
              </a:spcBef>
              <a:buAutoNum type="arabicPeriod"/>
              <a:tabLst>
                <a:tab pos="299085" algn="l"/>
              </a:tabLst>
            </a:pP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How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frequently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relocate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professional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employees?</a:t>
            </a:r>
            <a:endParaRPr sz="1000">
              <a:latin typeface="Arial"/>
              <a:cs typeface="Arial"/>
            </a:endParaRPr>
          </a:p>
          <a:p>
            <a:pPr marL="298450" indent="-255270">
              <a:lnSpc>
                <a:spcPct val="100000"/>
              </a:lnSpc>
              <a:spcBef>
                <a:spcPts val="265"/>
              </a:spcBef>
              <a:buAutoNum type="arabicPeriod"/>
              <a:tabLst>
                <a:tab pos="299085" algn="l"/>
              </a:tabLst>
            </a:pP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Does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this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company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have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policy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about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promoting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from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within?</a:t>
            </a:r>
            <a:endParaRPr sz="1000">
              <a:latin typeface="Arial"/>
              <a:cs typeface="Arial"/>
            </a:endParaRPr>
          </a:p>
          <a:p>
            <a:pPr marL="298450" indent="-262255">
              <a:lnSpc>
                <a:spcPct val="100000"/>
              </a:lnSpc>
              <a:spcBef>
                <a:spcPts val="265"/>
              </a:spcBef>
              <a:buAutoNum type="arabicPeriod"/>
              <a:tabLst>
                <a:tab pos="299085" algn="l"/>
              </a:tabLst>
            </a:pP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What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advice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would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give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person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hired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in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this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position?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5147420" y="2633681"/>
            <a:ext cx="1967230" cy="2150110"/>
            <a:chOff x="5147420" y="2633681"/>
            <a:chExt cx="1967230" cy="2150110"/>
          </a:xfrm>
        </p:grpSpPr>
        <p:sp>
          <p:nvSpPr>
            <p:cNvPr id="35" name="object 35"/>
            <p:cNvSpPr/>
            <p:nvPr/>
          </p:nvSpPr>
          <p:spPr>
            <a:xfrm>
              <a:off x="5391988" y="2951911"/>
              <a:ext cx="1659889" cy="1664335"/>
            </a:xfrm>
            <a:custGeom>
              <a:avLst/>
              <a:gdLst/>
              <a:ahLst/>
              <a:cxnLst/>
              <a:rect l="l" t="t" r="r" b="b"/>
              <a:pathLst>
                <a:path w="1659890" h="1664335">
                  <a:moveTo>
                    <a:pt x="1659636" y="0"/>
                  </a:moveTo>
                  <a:lnTo>
                    <a:pt x="0" y="0"/>
                  </a:lnTo>
                  <a:lnTo>
                    <a:pt x="0" y="1664207"/>
                  </a:lnTo>
                  <a:lnTo>
                    <a:pt x="1659636" y="1664207"/>
                  </a:lnTo>
                  <a:lnTo>
                    <a:pt x="1659636" y="0"/>
                  </a:lnTo>
                  <a:close/>
                </a:path>
              </a:pathLst>
            </a:custGeom>
            <a:solidFill>
              <a:srgbClr val="231F20">
                <a:alpha val="5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371877" y="2933889"/>
              <a:ext cx="1524635" cy="1524635"/>
            </a:xfrm>
            <a:custGeom>
              <a:avLst/>
              <a:gdLst/>
              <a:ahLst/>
              <a:cxnLst/>
              <a:rect l="l" t="t" r="r" b="b"/>
              <a:pathLst>
                <a:path w="1524634" h="1524635">
                  <a:moveTo>
                    <a:pt x="778929" y="0"/>
                  </a:moveTo>
                  <a:lnTo>
                    <a:pt x="732992" y="364"/>
                  </a:lnTo>
                  <a:lnTo>
                    <a:pt x="687419" y="3490"/>
                  </a:lnTo>
                  <a:lnTo>
                    <a:pt x="642323" y="9322"/>
                  </a:lnTo>
                  <a:lnTo>
                    <a:pt x="597818" y="17804"/>
                  </a:lnTo>
                  <a:lnTo>
                    <a:pt x="554017" y="28882"/>
                  </a:lnTo>
                  <a:lnTo>
                    <a:pt x="511033" y="42500"/>
                  </a:lnTo>
                  <a:lnTo>
                    <a:pt x="468896" y="58641"/>
                  </a:lnTo>
                  <a:lnTo>
                    <a:pt x="427972" y="77134"/>
                  </a:lnTo>
                  <a:lnTo>
                    <a:pt x="388122" y="98040"/>
                  </a:lnTo>
                  <a:lnTo>
                    <a:pt x="349542" y="121265"/>
                  </a:lnTo>
                  <a:lnTo>
                    <a:pt x="312348" y="146753"/>
                  </a:lnTo>
                  <a:lnTo>
                    <a:pt x="276652" y="174448"/>
                  </a:lnTo>
                  <a:lnTo>
                    <a:pt x="242568" y="204297"/>
                  </a:lnTo>
                  <a:lnTo>
                    <a:pt x="210209" y="236242"/>
                  </a:lnTo>
                  <a:lnTo>
                    <a:pt x="179688" y="270230"/>
                  </a:lnTo>
                  <a:lnTo>
                    <a:pt x="151120" y="306204"/>
                  </a:lnTo>
                  <a:lnTo>
                    <a:pt x="124617" y="344110"/>
                  </a:lnTo>
                  <a:lnTo>
                    <a:pt x="100293" y="383891"/>
                  </a:lnTo>
                  <a:lnTo>
                    <a:pt x="78262" y="425493"/>
                  </a:lnTo>
                  <a:lnTo>
                    <a:pt x="58589" y="468985"/>
                  </a:lnTo>
                  <a:lnTo>
                    <a:pt x="41530" y="513937"/>
                  </a:lnTo>
                  <a:lnTo>
                    <a:pt x="27259" y="559990"/>
                  </a:lnTo>
                  <a:lnTo>
                    <a:pt x="16026" y="606246"/>
                  </a:lnTo>
                  <a:lnTo>
                    <a:pt x="7775" y="652593"/>
                  </a:lnTo>
                  <a:lnTo>
                    <a:pt x="2451" y="698917"/>
                  </a:lnTo>
                  <a:lnTo>
                    <a:pt x="0" y="745104"/>
                  </a:lnTo>
                  <a:lnTo>
                    <a:pt x="364" y="791040"/>
                  </a:lnTo>
                  <a:lnTo>
                    <a:pt x="3490" y="836613"/>
                  </a:lnTo>
                  <a:lnTo>
                    <a:pt x="9322" y="881709"/>
                  </a:lnTo>
                  <a:lnTo>
                    <a:pt x="17805" y="926214"/>
                  </a:lnTo>
                  <a:lnTo>
                    <a:pt x="28883" y="970016"/>
                  </a:lnTo>
                  <a:lnTo>
                    <a:pt x="42501" y="1012999"/>
                  </a:lnTo>
                  <a:lnTo>
                    <a:pt x="58660" y="1055177"/>
                  </a:lnTo>
                  <a:lnTo>
                    <a:pt x="77134" y="1096060"/>
                  </a:lnTo>
                  <a:lnTo>
                    <a:pt x="98040" y="1135911"/>
                  </a:lnTo>
                  <a:lnTo>
                    <a:pt x="121264" y="1174490"/>
                  </a:lnTo>
                  <a:lnTo>
                    <a:pt x="146751" y="1211684"/>
                  </a:lnTo>
                  <a:lnTo>
                    <a:pt x="174447" y="1247380"/>
                  </a:lnTo>
                  <a:lnTo>
                    <a:pt x="204295" y="1281464"/>
                  </a:lnTo>
                  <a:lnTo>
                    <a:pt x="236240" y="1313824"/>
                  </a:lnTo>
                  <a:lnTo>
                    <a:pt x="270227" y="1344344"/>
                  </a:lnTo>
                  <a:lnTo>
                    <a:pt x="306201" y="1372913"/>
                  </a:lnTo>
                  <a:lnTo>
                    <a:pt x="344106" y="1399415"/>
                  </a:lnTo>
                  <a:lnTo>
                    <a:pt x="383887" y="1423739"/>
                  </a:lnTo>
                  <a:lnTo>
                    <a:pt x="425488" y="1445771"/>
                  </a:lnTo>
                  <a:lnTo>
                    <a:pt x="468942" y="1465429"/>
                  </a:lnTo>
                  <a:lnTo>
                    <a:pt x="513932" y="1482502"/>
                  </a:lnTo>
                  <a:lnTo>
                    <a:pt x="559985" y="1496773"/>
                  </a:lnTo>
                  <a:lnTo>
                    <a:pt x="606242" y="1508007"/>
                  </a:lnTo>
                  <a:lnTo>
                    <a:pt x="652589" y="1516257"/>
                  </a:lnTo>
                  <a:lnTo>
                    <a:pt x="698912" y="1521581"/>
                  </a:lnTo>
                  <a:lnTo>
                    <a:pt x="745099" y="1524033"/>
                  </a:lnTo>
                  <a:lnTo>
                    <a:pt x="791036" y="1523668"/>
                  </a:lnTo>
                  <a:lnTo>
                    <a:pt x="836608" y="1520542"/>
                  </a:lnTo>
                  <a:lnTo>
                    <a:pt x="881704" y="1514710"/>
                  </a:lnTo>
                  <a:lnTo>
                    <a:pt x="926210" y="1506227"/>
                  </a:lnTo>
                  <a:lnTo>
                    <a:pt x="970011" y="1495149"/>
                  </a:lnTo>
                  <a:lnTo>
                    <a:pt x="1012994" y="1481532"/>
                  </a:lnTo>
                  <a:lnTo>
                    <a:pt x="1055121" y="1465396"/>
                  </a:lnTo>
                  <a:lnTo>
                    <a:pt x="1096055" y="1446898"/>
                  </a:lnTo>
                  <a:lnTo>
                    <a:pt x="1135906" y="1425992"/>
                  </a:lnTo>
                  <a:lnTo>
                    <a:pt x="1174485" y="1402768"/>
                  </a:lnTo>
                  <a:lnTo>
                    <a:pt x="1211679" y="1377281"/>
                  </a:lnTo>
                  <a:lnTo>
                    <a:pt x="1247375" y="1349586"/>
                  </a:lnTo>
                  <a:lnTo>
                    <a:pt x="1255049" y="1342866"/>
                  </a:lnTo>
                  <a:lnTo>
                    <a:pt x="606312" y="1342866"/>
                  </a:lnTo>
                  <a:lnTo>
                    <a:pt x="343625" y="1252416"/>
                  </a:lnTo>
                  <a:lnTo>
                    <a:pt x="425400" y="1014888"/>
                  </a:lnTo>
                  <a:lnTo>
                    <a:pt x="1480680" y="1014888"/>
                  </a:lnTo>
                  <a:lnTo>
                    <a:pt x="1482497" y="1010100"/>
                  </a:lnTo>
                  <a:lnTo>
                    <a:pt x="1496770" y="964047"/>
                  </a:lnTo>
                  <a:lnTo>
                    <a:pt x="1503573" y="936037"/>
                  </a:lnTo>
                  <a:lnTo>
                    <a:pt x="641256" y="936037"/>
                  </a:lnTo>
                  <a:lnTo>
                    <a:pt x="592787" y="935616"/>
                  </a:lnTo>
                  <a:lnTo>
                    <a:pt x="544680" y="933157"/>
                  </a:lnTo>
                  <a:lnTo>
                    <a:pt x="497282" y="928782"/>
                  </a:lnTo>
                  <a:lnTo>
                    <a:pt x="502502" y="719435"/>
                  </a:lnTo>
                  <a:lnTo>
                    <a:pt x="581749" y="719435"/>
                  </a:lnTo>
                  <a:lnTo>
                    <a:pt x="628323" y="711748"/>
                  </a:lnTo>
                  <a:lnTo>
                    <a:pt x="675115" y="696347"/>
                  </a:lnTo>
                  <a:lnTo>
                    <a:pt x="718504" y="671341"/>
                  </a:lnTo>
                  <a:lnTo>
                    <a:pt x="754995" y="634817"/>
                  </a:lnTo>
                  <a:lnTo>
                    <a:pt x="781089" y="584866"/>
                  </a:lnTo>
                  <a:lnTo>
                    <a:pt x="787602" y="544318"/>
                  </a:lnTo>
                  <a:lnTo>
                    <a:pt x="780344" y="504777"/>
                  </a:lnTo>
                  <a:lnTo>
                    <a:pt x="761371" y="466705"/>
                  </a:lnTo>
                  <a:lnTo>
                    <a:pt x="732739" y="430565"/>
                  </a:lnTo>
                  <a:lnTo>
                    <a:pt x="696506" y="396818"/>
                  </a:lnTo>
                  <a:lnTo>
                    <a:pt x="654728" y="365927"/>
                  </a:lnTo>
                  <a:lnTo>
                    <a:pt x="609461" y="338352"/>
                  </a:lnTo>
                  <a:lnTo>
                    <a:pt x="562762" y="314556"/>
                  </a:lnTo>
                  <a:lnTo>
                    <a:pt x="516688" y="295001"/>
                  </a:lnTo>
                  <a:lnTo>
                    <a:pt x="635192" y="68357"/>
                  </a:lnTo>
                  <a:lnTo>
                    <a:pt x="1076643" y="68357"/>
                  </a:lnTo>
                  <a:lnTo>
                    <a:pt x="1055072" y="58603"/>
                  </a:lnTo>
                  <a:lnTo>
                    <a:pt x="1010096" y="41535"/>
                  </a:lnTo>
                  <a:lnTo>
                    <a:pt x="964042" y="27262"/>
                  </a:lnTo>
                  <a:lnTo>
                    <a:pt x="917786" y="16028"/>
                  </a:lnTo>
                  <a:lnTo>
                    <a:pt x="871439" y="7776"/>
                  </a:lnTo>
                  <a:lnTo>
                    <a:pt x="825115" y="2452"/>
                  </a:lnTo>
                  <a:lnTo>
                    <a:pt x="778929" y="0"/>
                  </a:lnTo>
                  <a:close/>
                </a:path>
                <a:path w="1524634" h="1524635">
                  <a:moveTo>
                    <a:pt x="1480680" y="1014888"/>
                  </a:moveTo>
                  <a:lnTo>
                    <a:pt x="425400" y="1014888"/>
                  </a:lnTo>
                  <a:lnTo>
                    <a:pt x="688100" y="1105338"/>
                  </a:lnTo>
                  <a:lnTo>
                    <a:pt x="606312" y="1342866"/>
                  </a:lnTo>
                  <a:lnTo>
                    <a:pt x="1255049" y="1342866"/>
                  </a:lnTo>
                  <a:lnTo>
                    <a:pt x="1281460" y="1319738"/>
                  </a:lnTo>
                  <a:lnTo>
                    <a:pt x="1313819" y="1287793"/>
                  </a:lnTo>
                  <a:lnTo>
                    <a:pt x="1344339" y="1253805"/>
                  </a:lnTo>
                  <a:lnTo>
                    <a:pt x="1372908" y="1217832"/>
                  </a:lnTo>
                  <a:lnTo>
                    <a:pt x="1399411" y="1179927"/>
                  </a:lnTo>
                  <a:lnTo>
                    <a:pt x="1423734" y="1140146"/>
                  </a:lnTo>
                  <a:lnTo>
                    <a:pt x="1445766" y="1098544"/>
                  </a:lnTo>
                  <a:lnTo>
                    <a:pt x="1465439" y="1055052"/>
                  </a:lnTo>
                  <a:lnTo>
                    <a:pt x="1480680" y="1014888"/>
                  </a:lnTo>
                  <a:close/>
                </a:path>
                <a:path w="1524634" h="1524635">
                  <a:moveTo>
                    <a:pt x="1076643" y="68357"/>
                  </a:moveTo>
                  <a:lnTo>
                    <a:pt x="635192" y="68357"/>
                  </a:lnTo>
                  <a:lnTo>
                    <a:pt x="698252" y="99405"/>
                  </a:lnTo>
                  <a:lnTo>
                    <a:pt x="757852" y="130907"/>
                  </a:lnTo>
                  <a:lnTo>
                    <a:pt x="813898" y="162819"/>
                  </a:lnTo>
                  <a:lnTo>
                    <a:pt x="866294" y="195093"/>
                  </a:lnTo>
                  <a:lnTo>
                    <a:pt x="914947" y="227681"/>
                  </a:lnTo>
                  <a:lnTo>
                    <a:pt x="959763" y="260537"/>
                  </a:lnTo>
                  <a:lnTo>
                    <a:pt x="1000646" y="293614"/>
                  </a:lnTo>
                  <a:lnTo>
                    <a:pt x="1037504" y="326865"/>
                  </a:lnTo>
                  <a:lnTo>
                    <a:pt x="1070241" y="360243"/>
                  </a:lnTo>
                  <a:lnTo>
                    <a:pt x="1098764" y="393701"/>
                  </a:lnTo>
                  <a:lnTo>
                    <a:pt x="1122977" y="427192"/>
                  </a:lnTo>
                  <a:lnTo>
                    <a:pt x="1142788" y="460670"/>
                  </a:lnTo>
                  <a:lnTo>
                    <a:pt x="1168822" y="527395"/>
                  </a:lnTo>
                  <a:lnTo>
                    <a:pt x="1176113" y="593502"/>
                  </a:lnTo>
                  <a:lnTo>
                    <a:pt x="1172493" y="626206"/>
                  </a:lnTo>
                  <a:lnTo>
                    <a:pt x="1146732" y="699718"/>
                  </a:lnTo>
                  <a:lnTo>
                    <a:pt x="1125072" y="737051"/>
                  </a:lnTo>
                  <a:lnTo>
                    <a:pt x="1099272" y="770739"/>
                  </a:lnTo>
                  <a:lnTo>
                    <a:pt x="1069677" y="800904"/>
                  </a:lnTo>
                  <a:lnTo>
                    <a:pt x="1036634" y="827672"/>
                  </a:lnTo>
                  <a:lnTo>
                    <a:pt x="1000491" y="851164"/>
                  </a:lnTo>
                  <a:lnTo>
                    <a:pt x="961592" y="871505"/>
                  </a:lnTo>
                  <a:lnTo>
                    <a:pt x="920284" y="888818"/>
                  </a:lnTo>
                  <a:lnTo>
                    <a:pt x="876915" y="903227"/>
                  </a:lnTo>
                  <a:lnTo>
                    <a:pt x="831829" y="914856"/>
                  </a:lnTo>
                  <a:lnTo>
                    <a:pt x="785374" y="923828"/>
                  </a:lnTo>
                  <a:lnTo>
                    <a:pt x="737896" y="930266"/>
                  </a:lnTo>
                  <a:lnTo>
                    <a:pt x="689741" y="934295"/>
                  </a:lnTo>
                  <a:lnTo>
                    <a:pt x="641256" y="936037"/>
                  </a:lnTo>
                  <a:lnTo>
                    <a:pt x="1503573" y="936037"/>
                  </a:lnTo>
                  <a:lnTo>
                    <a:pt x="1508004" y="917791"/>
                  </a:lnTo>
                  <a:lnTo>
                    <a:pt x="1516256" y="871444"/>
                  </a:lnTo>
                  <a:lnTo>
                    <a:pt x="1521580" y="825120"/>
                  </a:lnTo>
                  <a:lnTo>
                    <a:pt x="1524033" y="778933"/>
                  </a:lnTo>
                  <a:lnTo>
                    <a:pt x="1523668" y="732997"/>
                  </a:lnTo>
                  <a:lnTo>
                    <a:pt x="1520542" y="687424"/>
                  </a:lnTo>
                  <a:lnTo>
                    <a:pt x="1514711" y="642328"/>
                  </a:lnTo>
                  <a:lnTo>
                    <a:pt x="1506228" y="597823"/>
                  </a:lnTo>
                  <a:lnTo>
                    <a:pt x="1495150" y="554021"/>
                  </a:lnTo>
                  <a:lnTo>
                    <a:pt x="1481532" y="511038"/>
                  </a:lnTo>
                  <a:lnTo>
                    <a:pt x="1465373" y="468860"/>
                  </a:lnTo>
                  <a:lnTo>
                    <a:pt x="1446898" y="427977"/>
                  </a:lnTo>
                  <a:lnTo>
                    <a:pt x="1425992" y="388126"/>
                  </a:lnTo>
                  <a:lnTo>
                    <a:pt x="1402767" y="349547"/>
                  </a:lnTo>
                  <a:lnTo>
                    <a:pt x="1377280" y="312353"/>
                  </a:lnTo>
                  <a:lnTo>
                    <a:pt x="1349584" y="276657"/>
                  </a:lnTo>
                  <a:lnTo>
                    <a:pt x="1319735" y="242573"/>
                  </a:lnTo>
                  <a:lnTo>
                    <a:pt x="1287790" y="210213"/>
                  </a:lnTo>
                  <a:lnTo>
                    <a:pt x="1253802" y="179693"/>
                  </a:lnTo>
                  <a:lnTo>
                    <a:pt x="1217828" y="151124"/>
                  </a:lnTo>
                  <a:lnTo>
                    <a:pt x="1179923" y="124622"/>
                  </a:lnTo>
                  <a:lnTo>
                    <a:pt x="1140141" y="100298"/>
                  </a:lnTo>
                  <a:lnTo>
                    <a:pt x="1098540" y="78266"/>
                  </a:lnTo>
                  <a:lnTo>
                    <a:pt x="1076643" y="68357"/>
                  </a:lnTo>
                  <a:close/>
                </a:path>
                <a:path w="1524634" h="1524635">
                  <a:moveTo>
                    <a:pt x="581749" y="719435"/>
                  </a:moveTo>
                  <a:lnTo>
                    <a:pt x="502502" y="719435"/>
                  </a:lnTo>
                  <a:lnTo>
                    <a:pt x="538519" y="721381"/>
                  </a:lnTo>
                  <a:lnTo>
                    <a:pt x="581625" y="719456"/>
                  </a:lnTo>
                  <a:close/>
                </a:path>
              </a:pathLst>
            </a:custGeom>
            <a:solidFill>
              <a:srgbClr val="FDB9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715491" y="3002245"/>
              <a:ext cx="833119" cy="1275080"/>
            </a:xfrm>
            <a:custGeom>
              <a:avLst/>
              <a:gdLst/>
              <a:ahLst/>
              <a:cxnLst/>
              <a:rect l="l" t="t" r="r" b="b"/>
              <a:pathLst>
                <a:path w="833120" h="1275079">
                  <a:moveTo>
                    <a:pt x="81788" y="946531"/>
                  </a:moveTo>
                  <a:lnTo>
                    <a:pt x="0" y="1184059"/>
                  </a:lnTo>
                  <a:lnTo>
                    <a:pt x="262699" y="1274508"/>
                  </a:lnTo>
                  <a:lnTo>
                    <a:pt x="344487" y="1036980"/>
                  </a:lnTo>
                  <a:lnTo>
                    <a:pt x="81788" y="946531"/>
                  </a:lnTo>
                  <a:close/>
                </a:path>
                <a:path w="833120" h="1275079">
                  <a:moveTo>
                    <a:pt x="158889" y="651078"/>
                  </a:moveTo>
                  <a:lnTo>
                    <a:pt x="153670" y="860425"/>
                  </a:lnTo>
                  <a:lnTo>
                    <a:pt x="201065" y="864799"/>
                  </a:lnTo>
                  <a:lnTo>
                    <a:pt x="249171" y="867259"/>
                  </a:lnTo>
                  <a:lnTo>
                    <a:pt x="297639" y="867679"/>
                  </a:lnTo>
                  <a:lnTo>
                    <a:pt x="346123" y="865937"/>
                  </a:lnTo>
                  <a:lnTo>
                    <a:pt x="394278" y="861908"/>
                  </a:lnTo>
                  <a:lnTo>
                    <a:pt x="441756" y="855470"/>
                  </a:lnTo>
                  <a:lnTo>
                    <a:pt x="488211" y="846498"/>
                  </a:lnTo>
                  <a:lnTo>
                    <a:pt x="533297" y="834870"/>
                  </a:lnTo>
                  <a:lnTo>
                    <a:pt x="576667" y="820461"/>
                  </a:lnTo>
                  <a:lnTo>
                    <a:pt x="617975" y="803147"/>
                  </a:lnTo>
                  <a:lnTo>
                    <a:pt x="656875" y="782806"/>
                  </a:lnTo>
                  <a:lnTo>
                    <a:pt x="693019" y="759314"/>
                  </a:lnTo>
                  <a:lnTo>
                    <a:pt x="726063" y="732547"/>
                  </a:lnTo>
                  <a:lnTo>
                    <a:pt x="755658" y="702381"/>
                  </a:lnTo>
                  <a:lnTo>
                    <a:pt x="781459" y="668693"/>
                  </a:lnTo>
                  <a:lnTo>
                    <a:pt x="790550" y="653024"/>
                  </a:lnTo>
                  <a:lnTo>
                    <a:pt x="194906" y="653024"/>
                  </a:lnTo>
                  <a:lnTo>
                    <a:pt x="158889" y="651078"/>
                  </a:lnTo>
                  <a:close/>
                </a:path>
                <a:path w="833120" h="1275079">
                  <a:moveTo>
                    <a:pt x="291579" y="0"/>
                  </a:moveTo>
                  <a:lnTo>
                    <a:pt x="173075" y="226644"/>
                  </a:lnTo>
                  <a:lnTo>
                    <a:pt x="219146" y="246199"/>
                  </a:lnTo>
                  <a:lnTo>
                    <a:pt x="265843" y="269994"/>
                  </a:lnTo>
                  <a:lnTo>
                    <a:pt x="311110" y="297569"/>
                  </a:lnTo>
                  <a:lnTo>
                    <a:pt x="352888" y="328461"/>
                  </a:lnTo>
                  <a:lnTo>
                    <a:pt x="389122" y="362208"/>
                  </a:lnTo>
                  <a:lnTo>
                    <a:pt x="417755" y="398348"/>
                  </a:lnTo>
                  <a:lnTo>
                    <a:pt x="436730" y="436419"/>
                  </a:lnTo>
                  <a:lnTo>
                    <a:pt x="443989" y="475960"/>
                  </a:lnTo>
                  <a:lnTo>
                    <a:pt x="437476" y="516509"/>
                  </a:lnTo>
                  <a:lnTo>
                    <a:pt x="411382" y="566464"/>
                  </a:lnTo>
                  <a:lnTo>
                    <a:pt x="374892" y="602988"/>
                  </a:lnTo>
                  <a:lnTo>
                    <a:pt x="331502" y="627995"/>
                  </a:lnTo>
                  <a:lnTo>
                    <a:pt x="284710" y="643395"/>
                  </a:lnTo>
                  <a:lnTo>
                    <a:pt x="238012" y="651100"/>
                  </a:lnTo>
                  <a:lnTo>
                    <a:pt x="194906" y="653024"/>
                  </a:lnTo>
                  <a:lnTo>
                    <a:pt x="790550" y="653024"/>
                  </a:lnTo>
                  <a:lnTo>
                    <a:pt x="803119" y="631360"/>
                  </a:lnTo>
                  <a:lnTo>
                    <a:pt x="820293" y="590257"/>
                  </a:lnTo>
                  <a:lnTo>
                    <a:pt x="828881" y="557849"/>
                  </a:lnTo>
                  <a:lnTo>
                    <a:pt x="832500" y="525145"/>
                  </a:lnTo>
                  <a:lnTo>
                    <a:pt x="831245" y="492192"/>
                  </a:lnTo>
                  <a:lnTo>
                    <a:pt x="814488" y="425729"/>
                  </a:lnTo>
                  <a:lnTo>
                    <a:pt x="779365" y="358834"/>
                  </a:lnTo>
                  <a:lnTo>
                    <a:pt x="755151" y="325343"/>
                  </a:lnTo>
                  <a:lnTo>
                    <a:pt x="726628" y="291885"/>
                  </a:lnTo>
                  <a:lnTo>
                    <a:pt x="693891" y="258507"/>
                  </a:lnTo>
                  <a:lnTo>
                    <a:pt x="657034" y="225256"/>
                  </a:lnTo>
                  <a:lnTo>
                    <a:pt x="616150" y="192179"/>
                  </a:lnTo>
                  <a:lnTo>
                    <a:pt x="571334" y="159323"/>
                  </a:lnTo>
                  <a:lnTo>
                    <a:pt x="522681" y="126735"/>
                  </a:lnTo>
                  <a:lnTo>
                    <a:pt x="470285" y="94461"/>
                  </a:lnTo>
                  <a:lnTo>
                    <a:pt x="414240" y="62550"/>
                  </a:lnTo>
                  <a:lnTo>
                    <a:pt x="354639" y="31047"/>
                  </a:lnTo>
                  <a:lnTo>
                    <a:pt x="291579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263041" y="2633681"/>
              <a:ext cx="1828800" cy="1681480"/>
            </a:xfrm>
            <a:custGeom>
              <a:avLst/>
              <a:gdLst/>
              <a:ahLst/>
              <a:cxnLst/>
              <a:rect l="l" t="t" r="r" b="b"/>
              <a:pathLst>
                <a:path w="1828800" h="1681479">
                  <a:moveTo>
                    <a:pt x="410819" y="0"/>
                  </a:moveTo>
                  <a:lnTo>
                    <a:pt x="0" y="1193126"/>
                  </a:lnTo>
                  <a:lnTo>
                    <a:pt x="1417904" y="1681352"/>
                  </a:lnTo>
                  <a:lnTo>
                    <a:pt x="1828736" y="488226"/>
                  </a:lnTo>
                  <a:lnTo>
                    <a:pt x="410819" y="0"/>
                  </a:lnTo>
                  <a:close/>
                </a:path>
              </a:pathLst>
            </a:custGeom>
            <a:solidFill>
              <a:srgbClr val="FFFFF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147420" y="2955349"/>
              <a:ext cx="1967230" cy="1828164"/>
            </a:xfrm>
            <a:custGeom>
              <a:avLst/>
              <a:gdLst/>
              <a:ahLst/>
              <a:cxnLst/>
              <a:rect l="l" t="t" r="r" b="b"/>
              <a:pathLst>
                <a:path w="1967229" h="1828164">
                  <a:moveTo>
                    <a:pt x="449529" y="0"/>
                  </a:moveTo>
                  <a:lnTo>
                    <a:pt x="0" y="1305521"/>
                  </a:lnTo>
                  <a:lnTo>
                    <a:pt x="1517345" y="1827987"/>
                  </a:lnTo>
                  <a:lnTo>
                    <a:pt x="1966874" y="522465"/>
                  </a:lnTo>
                  <a:lnTo>
                    <a:pt x="449529" y="0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/>
          <p:nvPr/>
        </p:nvSpPr>
        <p:spPr>
          <a:xfrm>
            <a:off x="7188200" y="0"/>
            <a:ext cx="355600" cy="4979670"/>
          </a:xfrm>
          <a:custGeom>
            <a:avLst/>
            <a:gdLst/>
            <a:ahLst/>
            <a:cxnLst/>
            <a:rect l="l" t="t" r="r" b="b"/>
            <a:pathLst>
              <a:path w="355600" h="4979670">
                <a:moveTo>
                  <a:pt x="355600" y="0"/>
                </a:moveTo>
                <a:lnTo>
                  <a:pt x="0" y="0"/>
                </a:lnTo>
                <a:lnTo>
                  <a:pt x="0" y="4979670"/>
                </a:lnTo>
                <a:lnTo>
                  <a:pt x="355600" y="4979670"/>
                </a:lnTo>
                <a:lnTo>
                  <a:pt x="355600" y="0"/>
                </a:lnTo>
                <a:close/>
              </a:path>
            </a:pathLst>
          </a:custGeom>
          <a:solidFill>
            <a:srgbClr val="458D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7179056" y="254000"/>
            <a:ext cx="339090" cy="188087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395"/>
              </a:lnSpc>
            </a:pPr>
            <a:r>
              <a:rPr sz="2000" b="1" spc="340" dirty="0">
                <a:solidFill>
                  <a:srgbClr val="FFFFFF"/>
                </a:solidFill>
                <a:latin typeface="Calibri"/>
                <a:cs typeface="Calibri"/>
              </a:rPr>
              <a:t>Interviewing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98280" y="9470478"/>
            <a:ext cx="947419" cy="480059"/>
            <a:chOff x="3298280" y="9470478"/>
            <a:chExt cx="947419" cy="480059"/>
          </a:xfrm>
        </p:grpSpPr>
        <p:sp>
          <p:nvSpPr>
            <p:cNvPr id="3" name="object 3"/>
            <p:cNvSpPr/>
            <p:nvPr/>
          </p:nvSpPr>
          <p:spPr>
            <a:xfrm>
              <a:off x="3304630" y="9476828"/>
              <a:ext cx="934719" cy="467359"/>
            </a:xfrm>
            <a:custGeom>
              <a:avLst/>
              <a:gdLst/>
              <a:ahLst/>
              <a:cxnLst/>
              <a:rect l="l" t="t" r="r" b="b"/>
              <a:pathLst>
                <a:path w="934720" h="467359">
                  <a:moveTo>
                    <a:pt x="467271" y="0"/>
                  </a:moveTo>
                  <a:lnTo>
                    <a:pt x="0" y="467271"/>
                  </a:lnTo>
                  <a:lnTo>
                    <a:pt x="934542" y="467271"/>
                  </a:lnTo>
                  <a:lnTo>
                    <a:pt x="467271" y="0"/>
                  </a:lnTo>
                  <a:close/>
                </a:path>
              </a:pathLst>
            </a:custGeom>
            <a:solidFill>
              <a:srgbClr val="FDB9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04630" y="9476828"/>
              <a:ext cx="934719" cy="467359"/>
            </a:xfrm>
            <a:custGeom>
              <a:avLst/>
              <a:gdLst/>
              <a:ahLst/>
              <a:cxnLst/>
              <a:rect l="l" t="t" r="r" b="b"/>
              <a:pathLst>
                <a:path w="934720" h="467359">
                  <a:moveTo>
                    <a:pt x="934542" y="467271"/>
                  </a:moveTo>
                  <a:lnTo>
                    <a:pt x="467271" y="0"/>
                  </a:lnTo>
                  <a:lnTo>
                    <a:pt x="0" y="467271"/>
                  </a:lnTo>
                </a:path>
              </a:pathLst>
            </a:custGeom>
            <a:ln w="126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664205" y="9591927"/>
            <a:ext cx="2095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15" dirty="0">
                <a:solidFill>
                  <a:srgbClr val="231F20"/>
                </a:solidFill>
                <a:latin typeface="Calibri"/>
                <a:cs typeface="Calibri"/>
              </a:rPr>
              <a:t>34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4826" y="9657866"/>
            <a:ext cx="10287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Career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Planning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Guide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130040" y="1359390"/>
            <a:ext cx="3108960" cy="7026909"/>
          </a:xfrm>
          <a:custGeom>
            <a:avLst/>
            <a:gdLst/>
            <a:ahLst/>
            <a:cxnLst/>
            <a:rect l="l" t="t" r="r" b="b"/>
            <a:pathLst>
              <a:path w="3108959" h="7026909">
                <a:moveTo>
                  <a:pt x="2943860" y="0"/>
                </a:moveTo>
                <a:lnTo>
                  <a:pt x="0" y="0"/>
                </a:lnTo>
                <a:lnTo>
                  <a:pt x="0" y="6861314"/>
                </a:lnTo>
                <a:lnTo>
                  <a:pt x="165100" y="7026414"/>
                </a:lnTo>
                <a:lnTo>
                  <a:pt x="2943860" y="7026414"/>
                </a:lnTo>
                <a:lnTo>
                  <a:pt x="3108960" y="6861314"/>
                </a:lnTo>
                <a:lnTo>
                  <a:pt x="3108960" y="165100"/>
                </a:lnTo>
                <a:lnTo>
                  <a:pt x="2943860" y="0"/>
                </a:lnTo>
                <a:close/>
              </a:path>
            </a:pathLst>
          </a:custGeom>
          <a:solidFill>
            <a:srgbClr val="FFD9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231640" y="1410847"/>
            <a:ext cx="2880995" cy="68046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7410" marR="738505" indent="-195580">
              <a:lnSpc>
                <a:spcPct val="100000"/>
              </a:lnSpc>
              <a:spcBef>
                <a:spcPts val="100"/>
              </a:spcBef>
            </a:pPr>
            <a:r>
              <a:rPr sz="1400" b="1" spc="-120" dirty="0">
                <a:solidFill>
                  <a:srgbClr val="231F20"/>
                </a:solidFill>
                <a:latin typeface="Arial"/>
                <a:cs typeface="Arial"/>
              </a:rPr>
              <a:t>TIPS</a:t>
            </a:r>
            <a:r>
              <a:rPr sz="14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95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4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50" dirty="0">
                <a:solidFill>
                  <a:srgbClr val="231F20"/>
                </a:solidFill>
                <a:latin typeface="Arial"/>
                <a:cs typeface="Arial"/>
              </a:rPr>
              <a:t>MANAGING  </a:t>
            </a:r>
            <a:r>
              <a:rPr sz="1400" b="1" spc="-18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4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231F20"/>
                </a:solidFill>
                <a:latin typeface="Arial"/>
                <a:cs typeface="Arial"/>
              </a:rPr>
              <a:t>INTERVIEW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310"/>
              </a:lnSpc>
              <a:spcBef>
                <a:spcPts val="1020"/>
              </a:spcBef>
            </a:pPr>
            <a:r>
              <a:rPr sz="1100" b="1" spc="-11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100" b="1" spc="-5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100" b="1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100" b="1" spc="-12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100" b="1" spc="-6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5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100" b="1" spc="-12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5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100" b="1" spc="-12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100" b="1" spc="-6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100" b="1" spc="-10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100" b="1" spc="-5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100" b="1" spc="-6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100" b="1" spc="-2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100" b="1" spc="-110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100" b="1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100" b="1" spc="-6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100" b="1" spc="-125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endParaRPr sz="1100">
              <a:latin typeface="Arial"/>
              <a:cs typeface="Arial"/>
            </a:endParaRPr>
          </a:p>
          <a:p>
            <a:pPr marL="165100" marR="186055" indent="-153035">
              <a:lnSpc>
                <a:spcPts val="1200"/>
              </a:lnSpc>
              <a:spcBef>
                <a:spcPts val="30"/>
              </a:spcBef>
              <a:buAutoNum type="arabicPeriod"/>
              <a:tabLst>
                <a:tab pos="165735" algn="l"/>
              </a:tabLst>
            </a:pP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Identify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career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services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staff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person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to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help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1000" spc="-2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mp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2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4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71450" marR="97790" indent="-159385">
              <a:lnSpc>
                <a:spcPct val="100000"/>
              </a:lnSpc>
              <a:spcBef>
                <a:spcPts val="459"/>
              </a:spcBef>
              <a:buAutoNum type="arabicPeriod"/>
              <a:tabLst>
                <a:tab pos="172085" algn="l"/>
              </a:tabLst>
            </a:pP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2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2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2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,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oc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4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s 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cu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endParaRPr sz="1000">
              <a:latin typeface="Arial"/>
              <a:cs typeface="Arial"/>
            </a:endParaRPr>
          </a:p>
          <a:p>
            <a:pPr marL="171450" marR="68580">
              <a:lnSpc>
                <a:spcPct val="100000"/>
              </a:lnSpc>
            </a:pP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wo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il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4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mp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 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representative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at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ease;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rehearse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ahead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time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prepare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how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will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handle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inappropriate,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personal </a:t>
            </a:r>
            <a:r>
              <a:rPr sz="1000" spc="-2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or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possibly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illegal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questions.</a:t>
            </a:r>
            <a:endParaRPr sz="1000">
              <a:latin typeface="Arial"/>
              <a:cs typeface="Arial"/>
            </a:endParaRPr>
          </a:p>
          <a:p>
            <a:pPr marL="171450" marR="5080" indent="-159385" algn="just">
              <a:lnSpc>
                <a:spcPct val="100000"/>
              </a:lnSpc>
              <a:spcBef>
                <a:spcPts val="500"/>
              </a:spcBef>
              <a:buAutoNum type="arabicPeriod" startAt="3"/>
              <a:tabLst>
                <a:tab pos="172085" algn="l"/>
              </a:tabLst>
            </a:pP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il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4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2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mun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4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cu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lt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, 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create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written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narrative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supplement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resume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tha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2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il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iti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70180" marR="77470" indent="-158115">
              <a:lnSpc>
                <a:spcPct val="100000"/>
              </a:lnSpc>
              <a:spcBef>
                <a:spcPts val="500"/>
              </a:spcBef>
              <a:buAutoNum type="arabicPeriod" startAt="3"/>
              <a:tabLst>
                <a:tab pos="170815" algn="l"/>
              </a:tabLst>
            </a:pP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Determine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technical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support,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resources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2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5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mp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ym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 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spon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q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s 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topic.</a:t>
            </a:r>
            <a:endParaRPr sz="1000">
              <a:latin typeface="Arial"/>
              <a:cs typeface="Arial"/>
            </a:endParaRPr>
          </a:p>
          <a:p>
            <a:pPr marL="170815" marR="58419" indent="-158750">
              <a:lnSpc>
                <a:spcPct val="100000"/>
              </a:lnSpc>
              <a:spcBef>
                <a:spcPts val="500"/>
              </a:spcBef>
              <a:buAutoNum type="arabicPeriod" startAt="3"/>
              <a:tabLst>
                <a:tab pos="171450" algn="l"/>
              </a:tabLst>
            </a:pP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 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employers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interviewing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persons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with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disabilities.</a:t>
            </a:r>
            <a:endParaRPr sz="1000">
              <a:latin typeface="Arial"/>
              <a:cs typeface="Arial"/>
            </a:endParaRPr>
          </a:p>
          <a:p>
            <a:pPr marL="171450" marR="15240" indent="-159385">
              <a:lnSpc>
                <a:spcPct val="100000"/>
              </a:lnSpc>
              <a:spcBef>
                <a:spcPts val="500"/>
              </a:spcBef>
              <a:buAutoNum type="arabicPeriod" startAt="3"/>
              <a:tabLst>
                <a:tab pos="172085" algn="l"/>
              </a:tabLst>
            </a:pPr>
            <a:r>
              <a:rPr sz="1000" spc="-95" dirty="0">
                <a:solidFill>
                  <a:srgbClr val="231F20"/>
                </a:solidFill>
                <a:latin typeface="Arial"/>
                <a:cs typeface="Arial"/>
              </a:rPr>
              <a:t>Seek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advice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from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other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workers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disabilities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who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cc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ss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mp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ym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58750" marR="419100" indent="-146685">
              <a:lnSpc>
                <a:spcPct val="100000"/>
              </a:lnSpc>
              <a:spcBef>
                <a:spcPts val="500"/>
              </a:spcBef>
              <a:buAutoNum type="arabicPeriod" startAt="3"/>
              <a:tabLst>
                <a:tab pos="159385" algn="l"/>
              </a:tabLst>
            </a:pP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Review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general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advice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about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interviewing </a:t>
            </a:r>
            <a:r>
              <a:rPr sz="1000" spc="-2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li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gu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950">
              <a:latin typeface="Arial"/>
              <a:cs typeface="Arial"/>
            </a:endParaRPr>
          </a:p>
          <a:p>
            <a:pPr marL="12700">
              <a:lnSpc>
                <a:spcPts val="1310"/>
              </a:lnSpc>
            </a:pPr>
            <a:r>
              <a:rPr sz="1100" b="1" spc="-12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100" b="1" spc="-12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100" b="1" spc="-5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100" b="1" spc="-4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100" b="1" spc="-8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100" b="1" spc="-125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5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100" b="1" spc="-12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100" b="1" spc="-6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100" b="1" spc="-10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100" b="1" spc="-5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100" b="1" spc="-6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100" b="1" spc="-2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100" b="1" spc="-110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100" b="1" spc="-3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100" b="1" spc="-4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100" b="1" spc="-125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endParaRPr sz="1100">
              <a:latin typeface="Arial"/>
              <a:cs typeface="Arial"/>
            </a:endParaRPr>
          </a:p>
          <a:p>
            <a:pPr marL="165100" marR="85090" indent="-153035">
              <a:lnSpc>
                <a:spcPts val="1200"/>
              </a:lnSpc>
              <a:spcBef>
                <a:spcPts val="30"/>
              </a:spcBef>
              <a:buAutoNum type="arabicPeriod"/>
              <a:tabLst>
                <a:tab pos="165735" algn="l"/>
              </a:tabLst>
            </a:pP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4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ea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2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4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e 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4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il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4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(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u 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)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71450" marR="73660" indent="-159385">
              <a:lnSpc>
                <a:spcPct val="100000"/>
              </a:lnSpc>
              <a:spcBef>
                <a:spcPts val="459"/>
              </a:spcBef>
              <a:buAutoNum type="arabicPeriod"/>
              <a:tabLst>
                <a:tab pos="172085" algn="l"/>
              </a:tabLst>
            </a:pP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4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cu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(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j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 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answer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questions);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maintain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appropriate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control </a:t>
            </a:r>
            <a:r>
              <a:rPr sz="1000" spc="-2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4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2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4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4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w 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oc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il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iti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35" dirty="0">
                <a:solidFill>
                  <a:srgbClr val="231F20"/>
                </a:solidFill>
                <a:latin typeface="Arial"/>
                <a:cs typeface="Arial"/>
              </a:rPr>
              <a:t>—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il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4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71450" marR="23495" indent="-159385">
              <a:lnSpc>
                <a:spcPct val="100000"/>
              </a:lnSpc>
              <a:spcBef>
                <a:spcPts val="500"/>
              </a:spcBef>
              <a:buAutoNum type="arabicPeriod"/>
              <a:tabLst>
                <a:tab pos="172085" algn="l"/>
              </a:tabLst>
            </a:pP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mp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mm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od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s 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ow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,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y 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demonstrating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ability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manage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disability.</a:t>
            </a:r>
            <a:endParaRPr sz="1000">
              <a:latin typeface="Arial"/>
              <a:cs typeface="Arial"/>
            </a:endParaRPr>
          </a:p>
          <a:p>
            <a:pPr marL="170180" marR="486409" indent="-158115">
              <a:lnSpc>
                <a:spcPct val="100000"/>
              </a:lnSpc>
              <a:spcBef>
                <a:spcPts val="500"/>
              </a:spcBef>
              <a:buAutoNum type="arabicPeriod"/>
              <a:tabLst>
                <a:tab pos="170815" algn="l"/>
              </a:tabLst>
            </a:pPr>
            <a:r>
              <a:rPr sz="1000" spc="-16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ud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4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2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 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qualifications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giving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interviewer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00" spc="-2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opp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4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4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4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q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ons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7200" y="1359390"/>
            <a:ext cx="3390900" cy="259079"/>
          </a:xfrm>
          <a:custGeom>
            <a:avLst/>
            <a:gdLst/>
            <a:ahLst/>
            <a:cxnLst/>
            <a:rect l="l" t="t" r="r" b="b"/>
            <a:pathLst>
              <a:path w="3390900" h="259080">
                <a:moveTo>
                  <a:pt x="3238500" y="0"/>
                </a:moveTo>
                <a:lnTo>
                  <a:pt x="152400" y="0"/>
                </a:lnTo>
                <a:lnTo>
                  <a:pt x="0" y="129539"/>
                </a:lnTo>
                <a:lnTo>
                  <a:pt x="152400" y="259079"/>
                </a:lnTo>
                <a:lnTo>
                  <a:pt x="3238500" y="259079"/>
                </a:lnTo>
                <a:lnTo>
                  <a:pt x="3390900" y="129539"/>
                </a:lnTo>
                <a:lnTo>
                  <a:pt x="3238500" y="0"/>
                </a:lnTo>
                <a:close/>
              </a:path>
            </a:pathLst>
          </a:custGeom>
          <a:solidFill>
            <a:srgbClr val="FDB9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44500" y="1239173"/>
            <a:ext cx="3401060" cy="181483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544195">
              <a:lnSpc>
                <a:spcPct val="100000"/>
              </a:lnSpc>
              <a:spcBef>
                <a:spcPts val="940"/>
              </a:spcBef>
            </a:pPr>
            <a:r>
              <a:rPr sz="1600" b="1" spc="-220" dirty="0">
                <a:solidFill>
                  <a:srgbClr val="231F20"/>
                </a:solidFill>
                <a:latin typeface="Arial"/>
                <a:cs typeface="Arial"/>
              </a:rPr>
              <a:t>REASONS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210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70" dirty="0">
                <a:solidFill>
                  <a:srgbClr val="231F20"/>
                </a:solidFill>
                <a:latin typeface="Arial"/>
                <a:cs typeface="Arial"/>
              </a:rPr>
              <a:t>DISCLOSING</a:t>
            </a:r>
            <a:endParaRPr sz="1600">
              <a:latin typeface="Arial"/>
              <a:cs typeface="Arial"/>
            </a:endParaRPr>
          </a:p>
          <a:p>
            <a:pPr marL="12700" marR="210820">
              <a:lnSpc>
                <a:spcPct val="100000"/>
              </a:lnSpc>
              <a:spcBef>
                <a:spcPts val="525"/>
              </a:spcBef>
            </a:pP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take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risk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when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decide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disclose your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disability.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Some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employers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may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reject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application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based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negative, </a:t>
            </a:r>
            <a:r>
              <a:rPr sz="1000" spc="-2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preconceived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ideas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about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persons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disabilities.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addition,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may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feel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that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issue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too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personal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publicized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among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strangers.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000" spc="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other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hand,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if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provide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false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answers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about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 your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health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disability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an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application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truth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uncovered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later,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risk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losing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job.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may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even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held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legally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responsible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if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failed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inform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employer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an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accident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occurs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that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related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disability.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57200" y="3208510"/>
            <a:ext cx="3390900" cy="259079"/>
          </a:xfrm>
          <a:custGeom>
            <a:avLst/>
            <a:gdLst/>
            <a:ahLst/>
            <a:cxnLst/>
            <a:rect l="l" t="t" r="r" b="b"/>
            <a:pathLst>
              <a:path w="3390900" h="259079">
                <a:moveTo>
                  <a:pt x="3238500" y="0"/>
                </a:moveTo>
                <a:lnTo>
                  <a:pt x="152400" y="0"/>
                </a:lnTo>
                <a:lnTo>
                  <a:pt x="0" y="129539"/>
                </a:lnTo>
                <a:lnTo>
                  <a:pt x="152400" y="259079"/>
                </a:lnTo>
                <a:lnTo>
                  <a:pt x="3238500" y="259079"/>
                </a:lnTo>
                <a:lnTo>
                  <a:pt x="3390900" y="129539"/>
                </a:lnTo>
                <a:lnTo>
                  <a:pt x="3238500" y="0"/>
                </a:lnTo>
                <a:close/>
              </a:path>
            </a:pathLst>
          </a:custGeom>
          <a:solidFill>
            <a:srgbClr val="FDB9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44500" y="3088294"/>
            <a:ext cx="3363595" cy="272923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628650">
              <a:lnSpc>
                <a:spcPct val="100000"/>
              </a:lnSpc>
              <a:spcBef>
                <a:spcPts val="940"/>
              </a:spcBef>
            </a:pPr>
            <a:r>
              <a:rPr sz="1600" b="1" spc="-120" dirty="0">
                <a:solidFill>
                  <a:srgbClr val="231F20"/>
                </a:solidFill>
                <a:latin typeface="Arial"/>
                <a:cs typeface="Arial"/>
              </a:rPr>
              <a:t>TIMING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21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90" dirty="0">
                <a:solidFill>
                  <a:srgbClr val="231F20"/>
                </a:solidFill>
                <a:latin typeface="Arial"/>
                <a:cs typeface="Arial"/>
              </a:rPr>
              <a:t>DISCLOSURE</a:t>
            </a:r>
            <a:endParaRPr sz="1600">
              <a:latin typeface="Arial"/>
              <a:cs typeface="Arial"/>
            </a:endParaRPr>
          </a:p>
          <a:p>
            <a:pPr marL="12700" marR="87630">
              <a:lnSpc>
                <a:spcPct val="100000"/>
              </a:lnSpc>
              <a:spcBef>
                <a:spcPts val="525"/>
              </a:spcBef>
            </a:pPr>
            <a:r>
              <a:rPr sz="1000" spc="-9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employer’s 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first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contact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will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typically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be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through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cover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letter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resume,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especially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if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initially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contacted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organization.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There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many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differing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opinions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whether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one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should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mention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disability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resume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cover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letter.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If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are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comfortable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revealing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your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disability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early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 process,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then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give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careful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consideration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where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information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is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placed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how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stated.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9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cover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letter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resume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should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primarily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outline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relevant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skills,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experiences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education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position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which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applying.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9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reader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should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have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clear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 understanding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your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suitability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for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position.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Therefore,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if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choose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disclose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disability,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disclosure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should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brief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placed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near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end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cover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letter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resume.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10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55" dirty="0">
                <a:solidFill>
                  <a:srgbClr val="231F20"/>
                </a:solidFill>
                <a:latin typeface="Arial"/>
                <a:cs typeface="Arial"/>
              </a:rPr>
              <a:t>should </a:t>
            </a:r>
            <a:r>
              <a:rPr sz="1000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75" dirty="0">
                <a:solidFill>
                  <a:srgbClr val="231F20"/>
                </a:solidFill>
                <a:latin typeface="Arial"/>
                <a:cs typeface="Arial"/>
              </a:rPr>
              <a:t>never</a:t>
            </a:r>
            <a:r>
              <a:rPr sz="1000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85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000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6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25" dirty="0">
                <a:solidFill>
                  <a:srgbClr val="231F20"/>
                </a:solidFill>
                <a:latin typeface="Arial"/>
                <a:cs typeface="Arial"/>
              </a:rPr>
              <a:t>first</a:t>
            </a:r>
            <a:r>
              <a:rPr sz="1000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70" dirty="0">
                <a:solidFill>
                  <a:srgbClr val="231F20"/>
                </a:solidFill>
                <a:latin typeface="Arial"/>
                <a:cs typeface="Arial"/>
              </a:rPr>
              <a:t>piece</a:t>
            </a:r>
            <a:r>
              <a:rPr sz="1000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3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45" dirty="0">
                <a:solidFill>
                  <a:srgbClr val="231F20"/>
                </a:solidFill>
                <a:latin typeface="Arial"/>
                <a:cs typeface="Arial"/>
              </a:rPr>
              <a:t>information</a:t>
            </a:r>
            <a:r>
              <a:rPr sz="1000" i="1" spc="-50" dirty="0">
                <a:solidFill>
                  <a:srgbClr val="231F20"/>
                </a:solidFill>
                <a:latin typeface="Arial"/>
                <a:cs typeface="Arial"/>
              </a:rPr>
              <a:t> that </a:t>
            </a:r>
            <a:r>
              <a:rPr sz="1000" i="1" spc="-6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65" dirty="0">
                <a:solidFill>
                  <a:srgbClr val="231F20"/>
                </a:solidFill>
                <a:latin typeface="Arial"/>
                <a:cs typeface="Arial"/>
              </a:rPr>
              <a:t>employer</a:t>
            </a:r>
            <a:r>
              <a:rPr sz="1000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85" dirty="0">
                <a:solidFill>
                  <a:srgbClr val="231F20"/>
                </a:solidFill>
                <a:latin typeface="Arial"/>
                <a:cs typeface="Arial"/>
              </a:rPr>
              <a:t>sees</a:t>
            </a:r>
            <a:r>
              <a:rPr sz="1000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65" dirty="0">
                <a:solidFill>
                  <a:srgbClr val="231F20"/>
                </a:solidFill>
                <a:latin typeface="Arial"/>
                <a:cs typeface="Arial"/>
              </a:rPr>
              <a:t>about </a:t>
            </a:r>
            <a:r>
              <a:rPr sz="1000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65" dirty="0">
                <a:solidFill>
                  <a:srgbClr val="231F20"/>
                </a:solidFill>
                <a:latin typeface="Arial"/>
                <a:cs typeface="Arial"/>
              </a:rPr>
              <a:t>you.</a:t>
            </a:r>
            <a:r>
              <a:rPr sz="1000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9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information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should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also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reveal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ability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manage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your </a:t>
            </a:r>
            <a:r>
              <a:rPr sz="1000" spc="-2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disability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while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performing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required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job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functions.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57200" y="5972030"/>
            <a:ext cx="3390900" cy="259079"/>
          </a:xfrm>
          <a:custGeom>
            <a:avLst/>
            <a:gdLst/>
            <a:ahLst/>
            <a:cxnLst/>
            <a:rect l="l" t="t" r="r" b="b"/>
            <a:pathLst>
              <a:path w="3390900" h="259079">
                <a:moveTo>
                  <a:pt x="3238500" y="0"/>
                </a:moveTo>
                <a:lnTo>
                  <a:pt x="152400" y="0"/>
                </a:lnTo>
                <a:lnTo>
                  <a:pt x="0" y="129539"/>
                </a:lnTo>
                <a:lnTo>
                  <a:pt x="152400" y="259079"/>
                </a:lnTo>
                <a:lnTo>
                  <a:pt x="3238500" y="259079"/>
                </a:lnTo>
                <a:lnTo>
                  <a:pt x="3390900" y="129539"/>
                </a:lnTo>
                <a:lnTo>
                  <a:pt x="3238500" y="0"/>
                </a:lnTo>
                <a:close/>
              </a:path>
            </a:pathLst>
          </a:custGeom>
          <a:solidFill>
            <a:srgbClr val="FDB9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44500" y="5851813"/>
            <a:ext cx="3348354" cy="303403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358140">
              <a:lnSpc>
                <a:spcPct val="100000"/>
              </a:lnSpc>
              <a:spcBef>
                <a:spcPts val="940"/>
              </a:spcBef>
            </a:pPr>
            <a:r>
              <a:rPr sz="1600" b="1" spc="-204" dirty="0">
                <a:solidFill>
                  <a:srgbClr val="231F20"/>
                </a:solidFill>
                <a:latin typeface="Arial"/>
                <a:cs typeface="Arial"/>
              </a:rPr>
              <a:t>WHEN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21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240" dirty="0">
                <a:solidFill>
                  <a:srgbClr val="231F20"/>
                </a:solidFill>
                <a:latin typeface="Arial"/>
                <a:cs typeface="Arial"/>
              </a:rPr>
              <a:t>GET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21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60" dirty="0">
                <a:solidFill>
                  <a:srgbClr val="231F20"/>
                </a:solidFill>
                <a:latin typeface="Arial"/>
                <a:cs typeface="Arial"/>
              </a:rPr>
              <a:t>INTERVIEW</a:t>
            </a:r>
            <a:endParaRPr sz="1600">
              <a:latin typeface="Arial"/>
              <a:cs typeface="Arial"/>
            </a:endParaRPr>
          </a:p>
          <a:p>
            <a:pPr marL="12700" marR="159385">
              <a:lnSpc>
                <a:spcPct val="100000"/>
              </a:lnSpc>
              <a:spcBef>
                <a:spcPts val="525"/>
              </a:spcBef>
            </a:pP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stated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earlier,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may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not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wise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to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hide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disability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(especially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visible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disability)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until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time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interview.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employer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representative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may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surprised,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uncomfortable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or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assume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that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intentionally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hid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critical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information.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As</a:t>
            </a:r>
            <a:endParaRPr sz="1000">
              <a:latin typeface="Arial"/>
              <a:cs typeface="Arial"/>
            </a:endParaRPr>
          </a:p>
          <a:p>
            <a:pPr marL="12700" marR="92075">
              <a:lnSpc>
                <a:spcPct val="100000"/>
              </a:lnSpc>
            </a:pP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su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lt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,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 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questions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because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nervousness,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rather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than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focusing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on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suitability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position.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Get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assistance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from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contacts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human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resources,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career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center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workers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disabilities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about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different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ways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prepare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interviewer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arrival.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Take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time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rehearse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what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will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say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before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making </a:t>
            </a:r>
            <a:r>
              <a:rPr sz="1000" spc="-2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initial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contact.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If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oral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communication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difficult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you,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have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career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services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staff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person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(or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another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professional)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place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call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explain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how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plan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handle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interview.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If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qu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su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pp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4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4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(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uc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e 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interpreter),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contact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human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resources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advance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arrange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for 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this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assistance.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Advance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preparation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puts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everyone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at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ease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4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2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4500" y="9012408"/>
            <a:ext cx="12566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i="1" spc="-135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i="1" spc="-2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i="1" dirty="0">
                <a:solidFill>
                  <a:srgbClr val="231F20"/>
                </a:solidFill>
                <a:latin typeface="Arial"/>
                <a:cs typeface="Arial"/>
              </a:rPr>
              <a:t>itt</a:t>
            </a:r>
            <a:r>
              <a:rPr sz="1000" i="1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i="1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65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i="1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9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i="1" spc="-7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i="1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i="1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i="1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114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i="1" spc="-5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i="1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i="1" spc="-6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i="1" spc="-3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4305" y="306678"/>
            <a:ext cx="239959" cy="233115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0372" y="306678"/>
            <a:ext cx="239959" cy="233115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1357" y="306671"/>
            <a:ext cx="239959" cy="233115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92334" y="306673"/>
            <a:ext cx="239959" cy="233115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83329" y="306675"/>
            <a:ext cx="239959" cy="233115"/>
          </a:xfrm>
          <a:prstGeom prst="rect">
            <a:avLst/>
          </a:prstGeom>
        </p:spPr>
      </p:pic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2608442" y="224162"/>
            <a:ext cx="24796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405" dirty="0"/>
              <a:t>Students</a:t>
            </a:r>
            <a:r>
              <a:rPr spc="20" dirty="0"/>
              <a:t> </a:t>
            </a:r>
            <a:r>
              <a:rPr spc="525" dirty="0"/>
              <a:t>with</a:t>
            </a:r>
          </a:p>
        </p:txBody>
      </p:sp>
      <p:pic>
        <p:nvPicPr>
          <p:cNvPr id="22" name="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45865" y="306678"/>
            <a:ext cx="239959" cy="233115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81931" y="306678"/>
            <a:ext cx="239959" cy="233115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72917" y="306671"/>
            <a:ext cx="239959" cy="233115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63894" y="306673"/>
            <a:ext cx="239959" cy="233115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54888" y="306675"/>
            <a:ext cx="239959" cy="233115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1047583" y="528962"/>
            <a:ext cx="56013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340" dirty="0">
                <a:solidFill>
                  <a:srgbClr val="231F20"/>
                </a:solidFill>
                <a:latin typeface="Calibri"/>
                <a:cs typeface="Calibri"/>
              </a:rPr>
              <a:t>Disabilities:</a:t>
            </a:r>
            <a:r>
              <a:rPr sz="2400" b="1" spc="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spc="465" dirty="0">
                <a:solidFill>
                  <a:srgbClr val="231F20"/>
                </a:solidFill>
                <a:latin typeface="Calibri"/>
                <a:cs typeface="Calibri"/>
              </a:rPr>
              <a:t>Acing</a:t>
            </a:r>
            <a:r>
              <a:rPr sz="2400" b="1" spc="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spc="455" dirty="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sz="2400" b="1" spc="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spc="430" dirty="0">
                <a:solidFill>
                  <a:srgbClr val="231F20"/>
                </a:solidFill>
                <a:latin typeface="Calibri"/>
                <a:cs typeface="Calibri"/>
              </a:rPr>
              <a:t>Interview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465071" y="833762"/>
            <a:ext cx="76644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spc="-75" dirty="0">
                <a:solidFill>
                  <a:srgbClr val="231F20"/>
                </a:solidFill>
                <a:latin typeface="Arial"/>
                <a:cs typeface="Arial"/>
              </a:rPr>
              <a:t>continued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26105" y="9591927"/>
            <a:ext cx="2095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15" dirty="0">
                <a:solidFill>
                  <a:srgbClr val="231F20"/>
                </a:solidFill>
                <a:latin typeface="Calibri"/>
                <a:cs typeface="Calibri"/>
              </a:rPr>
              <a:t>35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02627" y="9657866"/>
            <a:ext cx="15024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231F20"/>
                </a:solidFill>
                <a:latin typeface="Arial"/>
                <a:cs typeface="Arial"/>
                <a:hlinkClick r:id="rId2"/>
              </a:rPr>
              <a:t>www.riohondo.edu/career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-center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4800" y="304800"/>
            <a:ext cx="4470400" cy="727710"/>
          </a:xfrm>
          <a:custGeom>
            <a:avLst/>
            <a:gdLst/>
            <a:ahLst/>
            <a:cxnLst/>
            <a:rect l="l" t="t" r="r" b="b"/>
            <a:pathLst>
              <a:path w="4470400" h="727710">
                <a:moveTo>
                  <a:pt x="4305300" y="0"/>
                </a:moveTo>
                <a:lnTo>
                  <a:pt x="0" y="0"/>
                </a:lnTo>
                <a:lnTo>
                  <a:pt x="0" y="562610"/>
                </a:lnTo>
                <a:lnTo>
                  <a:pt x="165100" y="727710"/>
                </a:lnTo>
                <a:lnTo>
                  <a:pt x="4305300" y="727710"/>
                </a:lnTo>
                <a:lnTo>
                  <a:pt x="4470400" y="562610"/>
                </a:lnTo>
                <a:lnTo>
                  <a:pt x="4470400" y="165100"/>
                </a:lnTo>
                <a:lnTo>
                  <a:pt x="4305300" y="0"/>
                </a:lnTo>
                <a:close/>
              </a:path>
            </a:pathLst>
          </a:custGeom>
          <a:solidFill>
            <a:srgbClr val="FDB9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53886" y="429614"/>
            <a:ext cx="39604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555" dirty="0"/>
              <a:t>After</a:t>
            </a:r>
            <a:r>
              <a:rPr sz="2800" spc="85" dirty="0"/>
              <a:t> </a:t>
            </a:r>
            <a:r>
              <a:rPr sz="2800" spc="490" dirty="0"/>
              <a:t>the</a:t>
            </a:r>
            <a:r>
              <a:rPr sz="2800" spc="90" dirty="0"/>
              <a:t> </a:t>
            </a:r>
            <a:r>
              <a:rPr sz="2800" spc="465" dirty="0"/>
              <a:t>Interview</a:t>
            </a:r>
            <a:endParaRPr sz="2800"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81903" y="1373478"/>
            <a:ext cx="239959" cy="23311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7970" y="1373478"/>
            <a:ext cx="239959" cy="23311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8955" y="1373471"/>
            <a:ext cx="239959" cy="23311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9932" y="1373473"/>
            <a:ext cx="239959" cy="23311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90927" y="1373475"/>
            <a:ext cx="239959" cy="233115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2116039" y="1290962"/>
            <a:ext cx="3159760" cy="69596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620395" marR="5080" indent="-608330">
              <a:lnSpc>
                <a:spcPts val="2400"/>
              </a:lnSpc>
              <a:spcBef>
                <a:spcPts val="580"/>
              </a:spcBef>
            </a:pPr>
            <a:r>
              <a:rPr sz="2400" b="1" spc="605" dirty="0">
                <a:solidFill>
                  <a:srgbClr val="231F20"/>
                </a:solidFill>
                <a:latin typeface="Calibri"/>
                <a:cs typeface="Calibri"/>
              </a:rPr>
              <a:t>How</a:t>
            </a:r>
            <a:r>
              <a:rPr sz="2400" b="1" spc="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spc="555" dirty="0">
                <a:solidFill>
                  <a:srgbClr val="231F20"/>
                </a:solidFill>
                <a:latin typeface="Calibri"/>
                <a:cs typeface="Calibri"/>
              </a:rPr>
              <a:t>to</a:t>
            </a:r>
            <a:r>
              <a:rPr sz="2400" b="1" spc="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spc="425" dirty="0">
                <a:solidFill>
                  <a:srgbClr val="231F20"/>
                </a:solidFill>
                <a:latin typeface="Calibri"/>
                <a:cs typeface="Calibri"/>
              </a:rPr>
              <a:t>Negotiate </a:t>
            </a:r>
            <a:r>
              <a:rPr sz="2400" b="1" spc="-5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spc="60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2400" b="1" spc="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spc="365" dirty="0">
                <a:solidFill>
                  <a:srgbClr val="231F20"/>
                </a:solidFill>
                <a:latin typeface="Calibri"/>
                <a:cs typeface="Calibri"/>
              </a:rPr>
              <a:t>Job</a:t>
            </a:r>
            <a:r>
              <a:rPr sz="2400" b="1" spc="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spc="465" dirty="0">
                <a:solidFill>
                  <a:srgbClr val="231F20"/>
                </a:solidFill>
                <a:latin typeface="Calibri"/>
                <a:cs typeface="Calibri"/>
              </a:rPr>
              <a:t>Offer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33468" y="1373478"/>
            <a:ext cx="239959" cy="23311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69534" y="1373478"/>
            <a:ext cx="239959" cy="23311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60519" y="1373471"/>
            <a:ext cx="239959" cy="23311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51496" y="1373473"/>
            <a:ext cx="239959" cy="233115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42491" y="1373475"/>
            <a:ext cx="239959" cy="233115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292100" y="2032623"/>
            <a:ext cx="3206115" cy="850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If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your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interview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goes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well,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will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receive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phone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call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or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email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from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company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offering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position.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When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call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or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email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offer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arrives,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be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enthusiastic,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but </a:t>
            </a:r>
            <a:r>
              <a:rPr sz="1000" spc="-145" dirty="0">
                <a:solidFill>
                  <a:srgbClr val="231F20"/>
                </a:solidFill>
                <a:latin typeface="Arial"/>
                <a:cs typeface="Arial"/>
              </a:rPr>
              <a:t>DO</a:t>
            </a:r>
            <a:r>
              <a:rPr sz="1000" spc="-1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35" dirty="0">
                <a:solidFill>
                  <a:srgbClr val="231F20"/>
                </a:solidFill>
                <a:latin typeface="Arial"/>
                <a:cs typeface="Arial"/>
              </a:rPr>
              <a:t>NOT</a:t>
            </a:r>
            <a:r>
              <a:rPr sz="100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say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“yes”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“no”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at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that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time—once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accept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offer,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there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no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negotiating.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If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get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phone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call,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say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excited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about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35400" y="2032623"/>
            <a:ext cx="3147060" cy="850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8300"/>
              </a:lnSpc>
              <a:spcBef>
                <a:spcPts val="100"/>
              </a:spcBef>
            </a:pP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opportunity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look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forward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seeing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offer in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writing,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so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can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consider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it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its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totality.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If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it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comes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through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email,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respond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let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them know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you received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it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are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reading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it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over.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Also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ask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them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if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they want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call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or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email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if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have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questions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about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offer.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Then,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plan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out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strategy.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04800" y="3038463"/>
            <a:ext cx="6781800" cy="259079"/>
          </a:xfrm>
          <a:custGeom>
            <a:avLst/>
            <a:gdLst/>
            <a:ahLst/>
            <a:cxnLst/>
            <a:rect l="l" t="t" r="r" b="b"/>
            <a:pathLst>
              <a:path w="6781800" h="259079">
                <a:moveTo>
                  <a:pt x="6629400" y="0"/>
                </a:moveTo>
                <a:lnTo>
                  <a:pt x="152400" y="0"/>
                </a:lnTo>
                <a:lnTo>
                  <a:pt x="0" y="129539"/>
                </a:lnTo>
                <a:lnTo>
                  <a:pt x="152400" y="259079"/>
                </a:lnTo>
                <a:lnTo>
                  <a:pt x="6629400" y="259079"/>
                </a:lnTo>
                <a:lnTo>
                  <a:pt x="6781800" y="129539"/>
                </a:lnTo>
                <a:lnTo>
                  <a:pt x="6629400" y="0"/>
                </a:lnTo>
                <a:close/>
              </a:path>
            </a:pathLst>
          </a:custGeom>
          <a:solidFill>
            <a:srgbClr val="FDB9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801673" y="3025052"/>
            <a:ext cx="17754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80" dirty="0">
                <a:solidFill>
                  <a:srgbClr val="231F20"/>
                </a:solidFill>
                <a:latin typeface="Arial"/>
                <a:cs typeface="Arial"/>
              </a:rPr>
              <a:t>EXAMINE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21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215" dirty="0">
                <a:solidFill>
                  <a:srgbClr val="231F20"/>
                </a:solidFill>
                <a:latin typeface="Arial"/>
                <a:cs typeface="Arial"/>
              </a:rPr>
              <a:t>OFFER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92100" y="3335643"/>
            <a:ext cx="3263900" cy="685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First,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look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at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offer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carefully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consider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all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factors,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not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just </a:t>
            </a:r>
            <a:r>
              <a:rPr sz="1000" spc="-2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salary.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offer 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will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include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salary,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health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benefits,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retirement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benefits,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vacation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sick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days,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may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also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include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bonuses, </a:t>
            </a:r>
            <a:r>
              <a:rPr sz="1000" spc="-2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oc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ons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,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 </a:t>
            </a:r>
            <a:r>
              <a:rPr sz="1000" spc="-9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835400" y="3335643"/>
            <a:ext cx="3221355" cy="685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4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,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ons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4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2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wou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o 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improve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their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order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priority. </a:t>
            </a:r>
            <a:r>
              <a:rPr sz="1000" spc="-95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should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keep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list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2-3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elements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of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offer.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example,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salary,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signing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bonus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oc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pt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ons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04800" y="4176385"/>
            <a:ext cx="6781800" cy="259079"/>
          </a:xfrm>
          <a:custGeom>
            <a:avLst/>
            <a:gdLst/>
            <a:ahLst/>
            <a:cxnLst/>
            <a:rect l="l" t="t" r="r" b="b"/>
            <a:pathLst>
              <a:path w="6781800" h="259079">
                <a:moveTo>
                  <a:pt x="6629400" y="0"/>
                </a:moveTo>
                <a:lnTo>
                  <a:pt x="152400" y="0"/>
                </a:lnTo>
                <a:lnTo>
                  <a:pt x="0" y="129539"/>
                </a:lnTo>
                <a:lnTo>
                  <a:pt x="152400" y="259079"/>
                </a:lnTo>
                <a:lnTo>
                  <a:pt x="6629400" y="259079"/>
                </a:lnTo>
                <a:lnTo>
                  <a:pt x="6781800" y="129539"/>
                </a:lnTo>
                <a:lnTo>
                  <a:pt x="6629400" y="0"/>
                </a:lnTo>
                <a:close/>
              </a:path>
            </a:pathLst>
          </a:custGeom>
          <a:solidFill>
            <a:srgbClr val="FDB9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204166" y="4162972"/>
            <a:ext cx="29705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00" dirty="0">
                <a:solidFill>
                  <a:srgbClr val="231F20"/>
                </a:solidFill>
                <a:latin typeface="Arial"/>
                <a:cs typeface="Arial"/>
              </a:rPr>
              <a:t>NEGOTI</a:t>
            </a:r>
            <a:r>
              <a:rPr sz="1600" b="1" spc="-32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600" b="1" spc="-225" dirty="0">
                <a:solidFill>
                  <a:srgbClr val="231F20"/>
                </a:solidFill>
                <a:latin typeface="Arial"/>
                <a:cs typeface="Arial"/>
              </a:rPr>
              <a:t>TE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21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215" dirty="0">
                <a:solidFill>
                  <a:srgbClr val="231F20"/>
                </a:solidFill>
                <a:latin typeface="Arial"/>
                <a:cs typeface="Arial"/>
              </a:rPr>
              <a:t>OFFER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220" dirty="0">
                <a:solidFill>
                  <a:srgbClr val="231F20"/>
                </a:solidFill>
                <a:latin typeface="Arial"/>
                <a:cs typeface="Arial"/>
              </a:rPr>
              <a:t>CAREFUL</a:t>
            </a:r>
            <a:r>
              <a:rPr sz="1600" b="1" spc="-33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600" b="1" spc="-18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92100" y="4473563"/>
            <a:ext cx="3257550" cy="167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40" dirty="0">
                <a:solidFill>
                  <a:srgbClr val="231F20"/>
                </a:solidFill>
                <a:latin typeface="Arial"/>
                <a:cs typeface="Arial"/>
              </a:rPr>
              <a:t>OK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ask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for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modifications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job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offer,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but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need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000" spc="-2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ow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 </a:t>
            </a:r>
            <a:r>
              <a:rPr sz="1000" spc="-16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ons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bu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g 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relationship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want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have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employer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asking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things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would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like.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Before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begin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negotiating,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5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ow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s 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pos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,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ons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wh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wou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endParaRPr sz="1000">
              <a:latin typeface="Arial"/>
              <a:cs typeface="Arial"/>
            </a:endParaRPr>
          </a:p>
          <a:p>
            <a:pPr marL="12700" marR="103505">
              <a:lnSpc>
                <a:spcPct val="108300"/>
              </a:lnSpc>
            </a:pP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other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benefits.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Know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bottom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line,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but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flexible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ng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po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il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2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nds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  </a:t>
            </a:r>
            <a:r>
              <a:rPr sz="1000" spc="-15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,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cu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wh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4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wou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d  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justify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request.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example,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saying,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“My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friend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got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an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835400" y="4473563"/>
            <a:ext cx="3236595" cy="1511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1125">
              <a:lnSpc>
                <a:spcPct val="108300"/>
              </a:lnSpc>
              <a:spcBef>
                <a:spcPts val="100"/>
              </a:spcBef>
            </a:pP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offer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$5,000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more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than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you’re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offering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won’t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work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less,”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will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not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get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good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outcome.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Try,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“Based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my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08300"/>
              </a:lnSpc>
            </a:pP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research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salary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ranges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companies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similar 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on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my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experience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including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X,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Z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was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thinking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starting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salary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$5,000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more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than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stated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offer.”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say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to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 salary,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go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 next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priority. </a:t>
            </a:r>
            <a:r>
              <a:rPr sz="1000" spc="-95" dirty="0">
                <a:solidFill>
                  <a:srgbClr val="231F20"/>
                </a:solidFill>
                <a:latin typeface="Arial"/>
                <a:cs typeface="Arial"/>
              </a:rPr>
              <a:t>Once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have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agreed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on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all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conditions,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ask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them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send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final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copy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email,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so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can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double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check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to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make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sure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final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offer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includes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all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em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2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cu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04800" y="6304903"/>
            <a:ext cx="6781800" cy="259079"/>
          </a:xfrm>
          <a:custGeom>
            <a:avLst/>
            <a:gdLst/>
            <a:ahLst/>
            <a:cxnLst/>
            <a:rect l="l" t="t" r="r" b="b"/>
            <a:pathLst>
              <a:path w="6781800" h="259079">
                <a:moveTo>
                  <a:pt x="6629400" y="0"/>
                </a:moveTo>
                <a:lnTo>
                  <a:pt x="152400" y="0"/>
                </a:lnTo>
                <a:lnTo>
                  <a:pt x="0" y="129539"/>
                </a:lnTo>
                <a:lnTo>
                  <a:pt x="152400" y="259079"/>
                </a:lnTo>
                <a:lnTo>
                  <a:pt x="6629400" y="259079"/>
                </a:lnTo>
                <a:lnTo>
                  <a:pt x="6781800" y="129539"/>
                </a:lnTo>
                <a:lnTo>
                  <a:pt x="6629400" y="0"/>
                </a:lnTo>
                <a:close/>
              </a:path>
            </a:pathLst>
          </a:custGeom>
          <a:solidFill>
            <a:srgbClr val="FDB9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038603" y="6291491"/>
            <a:ext cx="13017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90" dirty="0">
                <a:solidFill>
                  <a:srgbClr val="231F20"/>
                </a:solidFill>
                <a:latin typeface="Arial"/>
                <a:cs typeface="Arial"/>
              </a:rPr>
              <a:t>IF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21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240" dirty="0">
                <a:solidFill>
                  <a:srgbClr val="231F20"/>
                </a:solidFill>
                <a:latin typeface="Arial"/>
                <a:cs typeface="Arial"/>
              </a:rPr>
              <a:t>ACCEPT</a:t>
            </a:r>
            <a:endParaRPr sz="16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92100" y="6602083"/>
            <a:ext cx="3208655" cy="101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After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have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officially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accepted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offer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should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stop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interviewing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for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jobs.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It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unprofessional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accept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job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then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continue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interview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see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if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can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get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better offer.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Recruiting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is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small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community.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Recruiters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tend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know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each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other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share</a:t>
            </a:r>
            <a:r>
              <a:rPr sz="1000" spc="1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hiring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stories,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so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if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renege</a:t>
            </a:r>
            <a:r>
              <a:rPr sz="1000" spc="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on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job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offer,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will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spread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through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community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quickly.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want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to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835400" y="6602083"/>
            <a:ext cx="3249295" cy="1130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6200">
              <a:lnSpc>
                <a:spcPct val="108300"/>
              </a:lnSpc>
              <a:spcBef>
                <a:spcPts val="100"/>
              </a:spcBef>
            </a:pP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keep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interviewing after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receiving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an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offer,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then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should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ask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ons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4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2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cc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e 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offer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backing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out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later.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Most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companies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will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give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i="1" spc="-65" dirty="0">
                <a:solidFill>
                  <a:srgbClr val="231F20"/>
                </a:solidFill>
                <a:latin typeface="Arial"/>
                <a:cs typeface="Arial"/>
              </a:rPr>
              <a:t>Reprinted</a:t>
            </a:r>
            <a:r>
              <a:rPr sz="1000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35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1000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55" dirty="0">
                <a:solidFill>
                  <a:srgbClr val="231F20"/>
                </a:solidFill>
                <a:latin typeface="Arial"/>
                <a:cs typeface="Arial"/>
              </a:rPr>
              <a:t>permission</a:t>
            </a:r>
            <a:r>
              <a:rPr sz="1000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45" dirty="0">
                <a:solidFill>
                  <a:srgbClr val="231F20"/>
                </a:solidFill>
                <a:latin typeface="Arial"/>
                <a:cs typeface="Arial"/>
              </a:rPr>
              <a:t>from </a:t>
            </a:r>
            <a:r>
              <a:rPr sz="1000" i="1" spc="-6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55" dirty="0">
                <a:solidFill>
                  <a:srgbClr val="231F20"/>
                </a:solidFill>
                <a:latin typeface="Arial"/>
                <a:cs typeface="Arial"/>
              </a:rPr>
              <a:t>University</a:t>
            </a:r>
            <a:r>
              <a:rPr sz="1000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3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60" dirty="0">
                <a:solidFill>
                  <a:srgbClr val="231F20"/>
                </a:solidFill>
                <a:latin typeface="Arial"/>
                <a:cs typeface="Arial"/>
              </a:rPr>
              <a:t>California,</a:t>
            </a:r>
            <a:r>
              <a:rPr sz="1000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50" dirty="0">
                <a:solidFill>
                  <a:srgbClr val="231F20"/>
                </a:solidFill>
                <a:latin typeface="Arial"/>
                <a:cs typeface="Arial"/>
              </a:rPr>
              <a:t>Irvine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J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Se</a:t>
            </a:r>
            <a:r>
              <a:rPr sz="1000" spc="-12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25" dirty="0">
                <a:solidFill>
                  <a:srgbClr val="231F20"/>
                </a:solidFill>
                <a:latin typeface="Arial"/>
                <a:cs typeface="Arial"/>
              </a:rPr>
              <a:t>Gu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12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188200" y="0"/>
            <a:ext cx="355600" cy="4979670"/>
          </a:xfrm>
          <a:custGeom>
            <a:avLst/>
            <a:gdLst/>
            <a:ahLst/>
            <a:cxnLst/>
            <a:rect l="l" t="t" r="r" b="b"/>
            <a:pathLst>
              <a:path w="355600" h="4979670">
                <a:moveTo>
                  <a:pt x="355600" y="0"/>
                </a:moveTo>
                <a:lnTo>
                  <a:pt x="0" y="0"/>
                </a:lnTo>
                <a:lnTo>
                  <a:pt x="0" y="4979670"/>
                </a:lnTo>
                <a:lnTo>
                  <a:pt x="355600" y="4979670"/>
                </a:lnTo>
                <a:lnTo>
                  <a:pt x="355600" y="0"/>
                </a:lnTo>
                <a:close/>
              </a:path>
            </a:pathLst>
          </a:custGeom>
          <a:solidFill>
            <a:srgbClr val="AE5C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7179056" y="254000"/>
            <a:ext cx="339090" cy="284543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395"/>
              </a:lnSpc>
            </a:pPr>
            <a:r>
              <a:rPr sz="2000" b="1" spc="400" dirty="0">
                <a:solidFill>
                  <a:srgbClr val="FFFFFF"/>
                </a:solidFill>
                <a:latin typeface="Calibri"/>
                <a:cs typeface="Calibri"/>
              </a:rPr>
              <a:t>After</a:t>
            </a:r>
            <a:r>
              <a:rPr sz="2000" b="1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35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000" b="1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335" dirty="0">
                <a:solidFill>
                  <a:srgbClr val="FFFFFF"/>
                </a:solidFill>
                <a:latin typeface="Calibri"/>
                <a:cs typeface="Calibri"/>
              </a:rPr>
              <a:t>Interview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98280" y="9470478"/>
            <a:ext cx="947419" cy="480059"/>
            <a:chOff x="3298280" y="9470478"/>
            <a:chExt cx="947419" cy="480059"/>
          </a:xfrm>
        </p:grpSpPr>
        <p:sp>
          <p:nvSpPr>
            <p:cNvPr id="3" name="object 3"/>
            <p:cNvSpPr/>
            <p:nvPr/>
          </p:nvSpPr>
          <p:spPr>
            <a:xfrm>
              <a:off x="3304630" y="9476828"/>
              <a:ext cx="934719" cy="467359"/>
            </a:xfrm>
            <a:custGeom>
              <a:avLst/>
              <a:gdLst/>
              <a:ahLst/>
              <a:cxnLst/>
              <a:rect l="l" t="t" r="r" b="b"/>
              <a:pathLst>
                <a:path w="934720" h="467359">
                  <a:moveTo>
                    <a:pt x="467271" y="0"/>
                  </a:moveTo>
                  <a:lnTo>
                    <a:pt x="0" y="467271"/>
                  </a:lnTo>
                  <a:lnTo>
                    <a:pt x="934542" y="467271"/>
                  </a:lnTo>
                  <a:lnTo>
                    <a:pt x="467271" y="0"/>
                  </a:lnTo>
                  <a:close/>
                </a:path>
              </a:pathLst>
            </a:custGeom>
            <a:solidFill>
              <a:srgbClr val="FDB9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04630" y="9476828"/>
              <a:ext cx="934719" cy="467359"/>
            </a:xfrm>
            <a:custGeom>
              <a:avLst/>
              <a:gdLst/>
              <a:ahLst/>
              <a:cxnLst/>
              <a:rect l="l" t="t" r="r" b="b"/>
              <a:pathLst>
                <a:path w="934720" h="467359">
                  <a:moveTo>
                    <a:pt x="934542" y="467271"/>
                  </a:moveTo>
                  <a:lnTo>
                    <a:pt x="467271" y="0"/>
                  </a:lnTo>
                  <a:lnTo>
                    <a:pt x="0" y="467271"/>
                  </a:lnTo>
                </a:path>
              </a:pathLst>
            </a:custGeom>
            <a:ln w="126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664205" y="9591927"/>
            <a:ext cx="2095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15" dirty="0">
                <a:solidFill>
                  <a:srgbClr val="231F20"/>
                </a:solidFill>
                <a:latin typeface="Calibri"/>
                <a:cs typeface="Calibri"/>
              </a:rPr>
              <a:t>36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4826" y="9657866"/>
            <a:ext cx="10287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Career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Planning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Guide</a:t>
            </a:r>
            <a:endParaRPr sz="9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5633" y="306678"/>
            <a:ext cx="239959" cy="23311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2685" y="306671"/>
            <a:ext cx="239959" cy="23311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3662" y="306673"/>
            <a:ext cx="239959" cy="23311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14657" y="306675"/>
            <a:ext cx="239959" cy="233115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139769" y="224162"/>
            <a:ext cx="33915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65" dirty="0"/>
              <a:t>Your</a:t>
            </a:r>
            <a:r>
              <a:rPr spc="85" dirty="0"/>
              <a:t> </a:t>
            </a:r>
            <a:r>
              <a:rPr spc="430" dirty="0"/>
              <a:t>First</a:t>
            </a:r>
            <a:r>
              <a:rPr spc="90" dirty="0"/>
              <a:t> </a:t>
            </a:r>
            <a:r>
              <a:rPr spc="450" dirty="0"/>
              <a:t>Position</a:t>
            </a: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25204" y="306678"/>
            <a:ext cx="239959" cy="23311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6189" y="306672"/>
            <a:ext cx="239959" cy="23311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7166" y="306674"/>
            <a:ext cx="239959" cy="23311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98160" y="306676"/>
            <a:ext cx="239959" cy="233115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431800" y="793494"/>
            <a:ext cx="67849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Transitioning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from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college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new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career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one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of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most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exciting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times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of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life.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There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new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people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meet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new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things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do.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new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employee,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will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serve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well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become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acquainted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organizational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culture.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95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will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evaluated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ability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“catch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on”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30" dirty="0">
                <a:solidFill>
                  <a:srgbClr val="231F20"/>
                </a:solidFill>
                <a:latin typeface="Arial"/>
                <a:cs typeface="Arial"/>
              </a:rPr>
              <a:t>“fit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in.”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This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time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when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all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observational,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investigative,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analytical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skills 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will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come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handy.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things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first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new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job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build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foundation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send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important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messages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colleagues,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customers,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boss.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50850" y="1583434"/>
            <a:ext cx="6781800" cy="259079"/>
          </a:xfrm>
          <a:custGeom>
            <a:avLst/>
            <a:gdLst/>
            <a:ahLst/>
            <a:cxnLst/>
            <a:rect l="l" t="t" r="r" b="b"/>
            <a:pathLst>
              <a:path w="6781800" h="259080">
                <a:moveTo>
                  <a:pt x="6629400" y="0"/>
                </a:moveTo>
                <a:lnTo>
                  <a:pt x="152400" y="0"/>
                </a:lnTo>
                <a:lnTo>
                  <a:pt x="0" y="129539"/>
                </a:lnTo>
                <a:lnTo>
                  <a:pt x="152400" y="259079"/>
                </a:lnTo>
                <a:lnTo>
                  <a:pt x="6629400" y="259079"/>
                </a:lnTo>
                <a:lnTo>
                  <a:pt x="6781800" y="129539"/>
                </a:lnTo>
                <a:lnTo>
                  <a:pt x="6629400" y="0"/>
                </a:lnTo>
                <a:close/>
              </a:path>
            </a:pathLst>
          </a:custGeom>
          <a:solidFill>
            <a:srgbClr val="FDB9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682142" y="1570021"/>
            <a:ext cx="23069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00" dirty="0">
                <a:solidFill>
                  <a:srgbClr val="231F20"/>
                </a:solidFill>
                <a:latin typeface="Arial"/>
                <a:cs typeface="Arial"/>
              </a:rPr>
              <a:t>STR</a:t>
            </a:r>
            <a:r>
              <a:rPr sz="1600" b="1" spc="-3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600" b="1" spc="-195" dirty="0">
                <a:solidFill>
                  <a:srgbClr val="231F20"/>
                </a:solidFill>
                <a:latin typeface="Arial"/>
                <a:cs typeface="Arial"/>
              </a:rPr>
              <a:t>TEGIES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210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220" dirty="0">
                <a:solidFill>
                  <a:srgbClr val="231F20"/>
                </a:solidFill>
                <a:latin typeface="Arial"/>
                <a:cs typeface="Arial"/>
              </a:rPr>
              <a:t>SUCCESS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31800" y="1994914"/>
            <a:ext cx="3295650" cy="7353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10"/>
              </a:lnSpc>
              <a:spcBef>
                <a:spcPts val="100"/>
              </a:spcBef>
            </a:pPr>
            <a:r>
              <a:rPr sz="1100" b="1" spc="-6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100" b="1" spc="-12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100" b="1" spc="-12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100" b="1" spc="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100" b="1" spc="-5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100" b="1" spc="-12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100" b="1" spc="-6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17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100" b="1" spc="-12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100" b="1" spc="-12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100" b="1" spc="-6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15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100" b="1" spc="-100" dirty="0">
                <a:solidFill>
                  <a:srgbClr val="231F20"/>
                </a:solidFill>
                <a:latin typeface="Arial"/>
                <a:cs typeface="Arial"/>
              </a:rPr>
              <a:t>x</a:t>
            </a:r>
            <a:r>
              <a:rPr sz="1100" b="1" spc="-125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100" b="1" spc="-9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100" b="1" spc="-7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100" b="1" spc="-4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100" b="1" spc="-5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100" b="1" spc="-6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100" b="1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100" b="1" spc="-12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100" b="1" spc="-114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100" b="1" spc="-12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  <a:p>
            <a:pPr marL="12700" marR="6985">
              <a:lnSpc>
                <a:spcPts val="1200"/>
              </a:lnSpc>
              <a:spcBef>
                <a:spcPts val="30"/>
              </a:spcBef>
            </a:pP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new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employer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hired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because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potential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be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successful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in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organization.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Though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will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eager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to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demonstrate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value,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take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time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to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observe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learn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first.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Get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ow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op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u  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will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begin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understand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how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why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things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done.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Soon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 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will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learn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how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give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input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make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contributions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without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pp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310"/>
              </a:lnSpc>
              <a:spcBef>
                <a:spcPts val="1060"/>
              </a:spcBef>
            </a:pPr>
            <a:r>
              <a:rPr sz="1100" b="1" spc="-105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100" b="1" spc="-6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100" b="1" spc="-125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17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100" b="1" spc="-12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100" b="1" spc="-12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100" b="1" spc="-6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12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100" b="1" spc="-12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100" b="1" spc="-5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100" b="1" spc="-12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  <a:p>
            <a:pPr marL="12700" marR="121285">
              <a:lnSpc>
                <a:spcPts val="1200"/>
              </a:lnSpc>
              <a:spcBef>
                <a:spcPts val="30"/>
              </a:spcBef>
            </a:pP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first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job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may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not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dream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job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but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everyone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has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to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start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somewhere.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Some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projects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will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enjoy,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others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not.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Some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will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ease,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others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not.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Complete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every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task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us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il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4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 </a:t>
            </a:r>
            <a:r>
              <a:rPr sz="1000" spc="-165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pos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iti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e 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attitude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diligence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in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completing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all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these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projects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will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ultimately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earn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respect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confidence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of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boss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coworkers.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95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will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seen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as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valuable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member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team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ultimately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can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expect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have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more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flexibility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work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on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j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2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mo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310"/>
              </a:lnSpc>
              <a:spcBef>
                <a:spcPts val="1060"/>
              </a:spcBef>
            </a:pPr>
            <a:r>
              <a:rPr sz="1100" b="1" spc="-18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100" b="1" spc="-9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100" b="1" spc="-95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100" b="1" spc="-6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100" b="1" spc="-12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100" b="1" spc="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100" b="1" spc="-30" dirty="0">
                <a:solidFill>
                  <a:srgbClr val="231F20"/>
                </a:solidFill>
                <a:latin typeface="Arial"/>
                <a:cs typeface="Arial"/>
              </a:rPr>
              <a:t>ti</a:t>
            </a:r>
            <a:r>
              <a:rPr sz="1100" b="1" spc="-5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100" b="1" spc="-3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100" b="1" spc="-2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100" b="1" spc="-114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100" b="1" spc="-6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endParaRPr sz="1100">
              <a:latin typeface="Arial"/>
              <a:cs typeface="Arial"/>
            </a:endParaRPr>
          </a:p>
          <a:p>
            <a:pPr marL="12700" marR="241935">
              <a:lnSpc>
                <a:spcPts val="1200"/>
              </a:lnSpc>
              <a:spcBef>
                <a:spcPts val="30"/>
              </a:spcBef>
            </a:pP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Go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beyond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job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description,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help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others,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ready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take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risks,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see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projects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through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to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completion.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310"/>
              </a:lnSpc>
              <a:spcBef>
                <a:spcPts val="1060"/>
              </a:spcBef>
            </a:pPr>
            <a:r>
              <a:rPr sz="1100" b="1" spc="-12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100" b="1" spc="-12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100" b="1" spc="-14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100" b="1" spc="10" dirty="0">
                <a:solidFill>
                  <a:srgbClr val="231F20"/>
                </a:solidFill>
                <a:latin typeface="Arial"/>
                <a:cs typeface="Arial"/>
              </a:rPr>
              <a:t>’</a:t>
            </a:r>
            <a:r>
              <a:rPr sz="1100" b="1" spc="-6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185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100" b="1" spc="-5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100" b="1" spc="-6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16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100" b="1" spc="-12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100" b="1" spc="-6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100" b="1" spc="-6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100" b="1" spc="-12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114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100" b="1" spc="-6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17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100" b="1" spc="-12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100" b="1" spc="-12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100" b="1" spc="-3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100" b="1" spc="-114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100" b="1" spc="-7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100" b="1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100" b="1" spc="-6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endParaRPr sz="1100">
              <a:latin typeface="Arial"/>
              <a:cs typeface="Arial"/>
            </a:endParaRPr>
          </a:p>
          <a:p>
            <a:pPr marL="12700" marR="175260">
              <a:lnSpc>
                <a:spcPts val="1200"/>
              </a:lnSpc>
              <a:spcBef>
                <a:spcPts val="30"/>
              </a:spcBef>
            </a:pP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Learn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job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well,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matter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how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unimportant,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,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 </a:t>
            </a:r>
            <a:r>
              <a:rPr sz="1000" spc="-18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s   look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past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their position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spend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much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time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trying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to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get</a:t>
            </a:r>
            <a:endParaRPr sz="1000">
              <a:latin typeface="Arial"/>
              <a:cs typeface="Arial"/>
            </a:endParaRPr>
          </a:p>
          <a:p>
            <a:pPr marL="12700" marR="50165" algn="just">
              <a:lnSpc>
                <a:spcPts val="1200"/>
              </a:lnSpc>
            </a:pP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promoted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that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they neglect the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job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at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hand. </a:t>
            </a:r>
            <a:r>
              <a:rPr sz="1000" spc="-95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must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meet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exceed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 expectations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current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position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before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will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ons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ot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 algn="just">
              <a:lnSpc>
                <a:spcPts val="1310"/>
              </a:lnSpc>
              <a:spcBef>
                <a:spcPts val="1060"/>
              </a:spcBef>
            </a:pPr>
            <a:r>
              <a:rPr sz="1100" b="1" spc="-16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100" b="1" spc="-10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100" b="1" spc="-4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100" b="1" spc="-95" dirty="0">
                <a:solidFill>
                  <a:srgbClr val="231F20"/>
                </a:solidFill>
                <a:latin typeface="Arial"/>
                <a:cs typeface="Arial"/>
              </a:rPr>
              <a:t>ab</a:t>
            </a:r>
            <a:r>
              <a:rPr sz="1100" b="1" spc="-1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100" b="1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100" b="1" spc="-12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100" b="1" spc="-12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6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13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100" b="1" spc="-6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100" b="1" spc="-12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100" b="1" spc="-110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100" b="1" spc="-4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100" b="1" spc="-5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100" b="1" spc="-6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100" b="1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100" b="1" spc="-12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100" b="1" spc="-12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6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100" b="1" spc="-12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6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18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100" b="1" spc="-6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100" b="1" spc="-7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100" b="1" spc="-12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114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100" b="1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100" b="1" spc="-6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100" b="1" spc="-12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100" b="1" spc="-65" dirty="0">
                <a:solidFill>
                  <a:srgbClr val="231F20"/>
                </a:solidFill>
                <a:latin typeface="Arial"/>
                <a:cs typeface="Arial"/>
              </a:rPr>
              <a:t>er</a:t>
            </a:r>
            <a:endParaRPr sz="1100">
              <a:latin typeface="Arial"/>
              <a:cs typeface="Arial"/>
            </a:endParaRPr>
          </a:p>
          <a:p>
            <a:pPr marL="12700" marR="136525" algn="just">
              <a:lnSpc>
                <a:spcPts val="1200"/>
              </a:lnSpc>
              <a:spcBef>
                <a:spcPts val="30"/>
              </a:spcBef>
            </a:pP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No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one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wins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by being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out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for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himself.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Don’t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use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or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manipulate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people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for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personal gain.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Instead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treat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everyone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at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every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gn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4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310"/>
              </a:lnSpc>
              <a:spcBef>
                <a:spcPts val="1060"/>
              </a:spcBef>
            </a:pPr>
            <a:r>
              <a:rPr sz="1100" b="1" spc="-185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100" b="1" spc="-5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100" b="1" spc="-6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5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100" b="1" spc="-12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100" b="1" spc="-6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120" dirty="0">
                <a:solidFill>
                  <a:srgbClr val="231F20"/>
                </a:solidFill>
                <a:latin typeface="Arial"/>
                <a:cs typeface="Arial"/>
              </a:rPr>
              <a:t>Jo</a:t>
            </a:r>
            <a:r>
              <a:rPr sz="1100" b="1" spc="-125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12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100" b="1" spc="-120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100" b="1" spc="-6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endParaRPr sz="1100">
              <a:latin typeface="Arial"/>
              <a:cs typeface="Arial"/>
            </a:endParaRPr>
          </a:p>
          <a:p>
            <a:pPr marL="12700" marR="19685">
              <a:lnSpc>
                <a:spcPts val="1200"/>
              </a:lnSpc>
              <a:spcBef>
                <a:spcPts val="30"/>
              </a:spcBef>
            </a:pP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ow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mm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il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4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j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2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s  through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completion—even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if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means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working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extra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hours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to </a:t>
            </a:r>
            <a:r>
              <a:rPr sz="1000" spc="-2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pc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li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310"/>
              </a:lnSpc>
              <a:spcBef>
                <a:spcPts val="1060"/>
              </a:spcBef>
            </a:pPr>
            <a:r>
              <a:rPr sz="1100" b="1" spc="-5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100" b="1" spc="-6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100" b="1" spc="-125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100" b="1" spc="-6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17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100" b="1" spc="-12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100" b="1" spc="-12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100" b="1" spc="-3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100" b="1" spc="-114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100" b="1" spc="-7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100" b="1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100" b="1" spc="-6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100" b="1" spc="-12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100" b="1" spc="-13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100" b="1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100" b="1" spc="-114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100" b="1" spc="-125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100" b="1" spc="-6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100" b="1" spc="-114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100" b="1" spc="-11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100" b="1" spc="-95" dirty="0">
                <a:solidFill>
                  <a:srgbClr val="231F20"/>
                </a:solidFill>
                <a:latin typeface="Arial"/>
                <a:cs typeface="Arial"/>
              </a:rPr>
              <a:t>ab</a:t>
            </a:r>
            <a:r>
              <a:rPr sz="1100" b="1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100" b="1" spc="-6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ts val="1200"/>
              </a:lnSpc>
              <a:spcBef>
                <a:spcPts val="30"/>
              </a:spcBef>
            </a:pP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Volunteer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help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others,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take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projects,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learn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new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skills.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more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value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add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to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organization,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more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secure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position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is.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By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positioning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yourself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for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new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responsibilities,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can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increase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chances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survival,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even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present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slot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is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eliminated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in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downsizing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or restructuring.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943350" y="1994914"/>
            <a:ext cx="3300729" cy="537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10"/>
              </a:lnSpc>
              <a:spcBef>
                <a:spcPts val="100"/>
              </a:spcBef>
            </a:pPr>
            <a:r>
              <a:rPr sz="1100" b="1" spc="-18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100" b="1" spc="-6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100" b="1" spc="-6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100" b="1" spc="-125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17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100" b="1" spc="-12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100" b="1" spc="-12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100" b="1" spc="-6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175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100" b="1" spc="-11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100" b="1" spc="-10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100" b="1" spc="-12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100" b="1" spc="-11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100" b="1" spc="-5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100" b="1" spc="-12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100" b="1" spc="-5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100" b="1" spc="-12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100" b="1" spc="-6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100" b="1" spc="-12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endParaRPr sz="1100">
              <a:latin typeface="Arial"/>
              <a:cs typeface="Arial"/>
            </a:endParaRPr>
          </a:p>
          <a:p>
            <a:pPr marL="12700" marR="63500">
              <a:lnSpc>
                <a:spcPts val="1200"/>
              </a:lnSpc>
              <a:spcBef>
                <a:spcPts val="30"/>
              </a:spcBef>
            </a:pP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Initiate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formal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informal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discussions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update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boss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on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wh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’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wo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ow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’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310"/>
              </a:lnSpc>
              <a:spcBef>
                <a:spcPts val="1060"/>
              </a:spcBef>
            </a:pPr>
            <a:r>
              <a:rPr sz="1100" b="1" spc="-11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100" b="1" spc="-6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100" b="1" spc="-6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100" b="1" spc="-4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100" b="1" spc="-12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17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100" b="1" spc="-12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100" b="1" spc="-12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100" b="1" spc="-6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175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100" b="1" spc="-11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100" b="1" spc="-10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100" b="1" spc="-13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100" b="1" spc="-20" dirty="0">
                <a:solidFill>
                  <a:srgbClr val="231F20"/>
                </a:solidFill>
                <a:latin typeface="Arial"/>
                <a:cs typeface="Arial"/>
              </a:rPr>
              <a:t>’</a:t>
            </a:r>
            <a:r>
              <a:rPr sz="1100" b="1" spc="-12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10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100" b="1" spc="-2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100" b="1" spc="-114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100" b="1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100" b="1" spc="-6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114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100" b="1" spc="-6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100" b="1" spc="-10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100" b="1" spc="-5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100" b="1" spc="-6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100" b="1" spc="-4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100" b="1" spc="-6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100" b="1" spc="-10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100" b="1" spc="-6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100" b="1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100" b="1" spc="-12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100" b="1" spc="-12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endParaRPr sz="1100">
              <a:latin typeface="Arial"/>
              <a:cs typeface="Arial"/>
            </a:endParaRPr>
          </a:p>
          <a:p>
            <a:pPr marL="12700" marR="38735">
              <a:lnSpc>
                <a:spcPts val="1200"/>
              </a:lnSpc>
              <a:spcBef>
                <a:spcPts val="30"/>
              </a:spcBef>
            </a:pP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Does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she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mind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frequent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interruptions?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scheduled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meeting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to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discuss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questions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more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preferable?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Daily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briefings?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Written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reports?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good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relationship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boss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requires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sensitivity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 different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working styles. </a:t>
            </a:r>
            <a:r>
              <a:rPr sz="1000" spc="-95" dirty="0">
                <a:solidFill>
                  <a:srgbClr val="231F20"/>
                </a:solidFill>
                <a:latin typeface="Arial"/>
                <a:cs typeface="Arial"/>
              </a:rPr>
              <a:t>Keep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lines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mun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310"/>
              </a:lnSpc>
              <a:spcBef>
                <a:spcPts val="1060"/>
              </a:spcBef>
            </a:pPr>
            <a:r>
              <a:rPr sz="1100" b="1" spc="-100" dirty="0">
                <a:solidFill>
                  <a:srgbClr val="231F20"/>
                </a:solidFill>
                <a:latin typeface="Arial"/>
                <a:cs typeface="Arial"/>
              </a:rPr>
              <a:t>Use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85" dirty="0">
                <a:solidFill>
                  <a:srgbClr val="231F20"/>
                </a:solidFill>
                <a:latin typeface="Arial"/>
                <a:cs typeface="Arial"/>
              </a:rPr>
              <a:t>Networking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9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60" dirty="0">
                <a:solidFill>
                  <a:srgbClr val="231F20"/>
                </a:solidFill>
                <a:latin typeface="Arial"/>
                <a:cs typeface="Arial"/>
              </a:rPr>
              <a:t>Multiply</a:t>
            </a:r>
            <a:r>
              <a:rPr sz="11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120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75" dirty="0">
                <a:solidFill>
                  <a:srgbClr val="231F20"/>
                </a:solidFill>
                <a:latin typeface="Arial"/>
                <a:cs typeface="Arial"/>
              </a:rPr>
              <a:t>Productivity</a:t>
            </a:r>
            <a:endParaRPr sz="1100">
              <a:latin typeface="Arial"/>
              <a:cs typeface="Arial"/>
            </a:endParaRPr>
          </a:p>
          <a:p>
            <a:pPr marL="12700" marR="174625">
              <a:lnSpc>
                <a:spcPts val="1200"/>
              </a:lnSpc>
              <a:spcBef>
                <a:spcPts val="30"/>
              </a:spcBef>
            </a:pP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Your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immediate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network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staff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at the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office. </a:t>
            </a:r>
            <a:r>
              <a:rPr sz="1000" spc="-125" dirty="0">
                <a:solidFill>
                  <a:srgbClr val="231F20"/>
                </a:solidFill>
                <a:latin typeface="Arial"/>
                <a:cs typeface="Arial"/>
              </a:rPr>
              <a:t>Take</a:t>
            </a:r>
            <a:r>
              <a:rPr sz="1000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time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get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know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your co-workers 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as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professionals.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Learn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about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their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expertise.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Be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willing to offer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assistance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respectfully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share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your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knowledge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talents.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Additionally,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joining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professional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association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another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effective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way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increase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networking</a:t>
            </a:r>
            <a:endParaRPr sz="1000">
              <a:latin typeface="Arial"/>
              <a:cs typeface="Arial"/>
            </a:endParaRPr>
          </a:p>
          <a:p>
            <a:pPr marL="12700" marR="13335">
              <a:lnSpc>
                <a:spcPts val="1200"/>
              </a:lnSpc>
            </a:pP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opportunities.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If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are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not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the expert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1000" spc="-95" dirty="0">
                <a:solidFill>
                  <a:srgbClr val="231F20"/>
                </a:solidFill>
                <a:latin typeface="Arial"/>
                <a:cs typeface="Arial"/>
              </a:rPr>
              <a:t>an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area,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then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find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out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who </a:t>
            </a:r>
            <a:r>
              <a:rPr sz="1000" spc="-2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is.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Set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meeting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offer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lunch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so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you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can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learn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what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they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know.</a:t>
            </a:r>
            <a:endParaRPr sz="1000">
              <a:latin typeface="Arial"/>
              <a:cs typeface="Arial"/>
            </a:endParaRPr>
          </a:p>
          <a:p>
            <a:pPr marL="12700" algn="just">
              <a:lnSpc>
                <a:spcPts val="1310"/>
              </a:lnSpc>
              <a:spcBef>
                <a:spcPts val="1060"/>
              </a:spcBef>
            </a:pPr>
            <a:r>
              <a:rPr sz="1100" b="1" spc="-114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100" b="1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100" b="1" spc="-6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100" b="1" spc="-12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6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100" b="1" spc="-12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100" b="1" spc="-12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18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100" b="1" spc="-4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100" b="1" spc="-12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100" b="1" spc="-6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100" b="1" spc="-8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100" b="1" spc="-110" dirty="0">
                <a:solidFill>
                  <a:srgbClr val="231F20"/>
                </a:solidFill>
                <a:latin typeface="Arial"/>
                <a:cs typeface="Arial"/>
              </a:rPr>
              <a:t>z</a:t>
            </a:r>
            <a:r>
              <a:rPr sz="1100" b="1" spc="-6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17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100" b="1" spc="-12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100" b="1" spc="-12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100" b="1" spc="-6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1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100" b="1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100" b="1" spc="-12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100" b="1" spc="-6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endParaRPr sz="1100">
              <a:latin typeface="Arial"/>
              <a:cs typeface="Arial"/>
            </a:endParaRPr>
          </a:p>
          <a:p>
            <a:pPr marL="12700" marR="5080" algn="just">
              <a:lnSpc>
                <a:spcPts val="1200"/>
              </a:lnSpc>
              <a:spcBef>
                <a:spcPts val="30"/>
              </a:spcBef>
            </a:pP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Get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habit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making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list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each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day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follow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it.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Whether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,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,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ho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,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oo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 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that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works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for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help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stay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on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track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assignments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2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s.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310"/>
              </a:lnSpc>
              <a:spcBef>
                <a:spcPts val="1060"/>
              </a:spcBef>
            </a:pPr>
            <a:r>
              <a:rPr sz="1100" b="1" spc="-114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100" b="1" spc="-5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100" b="1" spc="-6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11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100" b="1" spc="-3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100" b="1" spc="-12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100" b="1" spc="-25" dirty="0">
                <a:solidFill>
                  <a:srgbClr val="231F20"/>
                </a:solidFill>
                <a:latin typeface="Arial"/>
                <a:cs typeface="Arial"/>
              </a:rPr>
              <a:t>ri</a:t>
            </a:r>
            <a:r>
              <a:rPr sz="1100" b="1" spc="-6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100" b="1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100" b="1" spc="-5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100" b="1" spc="-12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  <a:p>
            <a:pPr marL="12700" marR="13335">
              <a:lnSpc>
                <a:spcPts val="1200"/>
              </a:lnSpc>
              <a:spcBef>
                <a:spcPts val="30"/>
              </a:spcBef>
            </a:pP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Manage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time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ensure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that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complete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tasks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that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are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mo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j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ob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wo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 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projects.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Arial"/>
              <a:cs typeface="Arial"/>
            </a:endParaRPr>
          </a:p>
          <a:p>
            <a:pPr marL="12700" marR="86360">
              <a:lnSpc>
                <a:spcPts val="1200"/>
              </a:lnSpc>
            </a:pPr>
            <a:r>
              <a:rPr sz="1100" b="1" spc="-80" dirty="0">
                <a:solidFill>
                  <a:srgbClr val="231F20"/>
                </a:solidFill>
                <a:latin typeface="Arial"/>
                <a:cs typeface="Arial"/>
              </a:rPr>
              <a:t>Learn</a:t>
            </a:r>
            <a:r>
              <a:rPr sz="1100" b="1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120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100" b="1" spc="-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85" dirty="0">
                <a:solidFill>
                  <a:srgbClr val="231F20"/>
                </a:solidFill>
                <a:latin typeface="Arial"/>
                <a:cs typeface="Arial"/>
              </a:rPr>
              <a:t>Organization’s</a:t>
            </a:r>
            <a:r>
              <a:rPr sz="1100" b="1" spc="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85" dirty="0">
                <a:solidFill>
                  <a:srgbClr val="231F20"/>
                </a:solidFill>
                <a:latin typeface="Arial"/>
                <a:cs typeface="Arial"/>
              </a:rPr>
              <a:t>Culture</a:t>
            </a:r>
            <a:r>
              <a:rPr sz="1100" b="1" spc="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10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100" b="1" spc="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70" dirty="0">
                <a:solidFill>
                  <a:srgbClr val="231F20"/>
                </a:solidFill>
                <a:latin typeface="Arial"/>
                <a:cs typeface="Arial"/>
              </a:rPr>
              <a:t>Personality </a:t>
            </a:r>
            <a:r>
              <a:rPr sz="1100" b="1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Watch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colleagues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carefully.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How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talk,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dress,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act,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conduct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their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business?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How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deal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customers, </a:t>
            </a:r>
            <a:r>
              <a:rPr sz="1000" spc="-2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bo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,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su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?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943350" y="7494014"/>
            <a:ext cx="3248660" cy="154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82245">
              <a:lnSpc>
                <a:spcPct val="100000"/>
              </a:lnSpc>
              <a:spcBef>
                <a:spcPts val="100"/>
              </a:spcBef>
            </a:pP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What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is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language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of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organization?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Look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common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denominators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that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will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know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if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violating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z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’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950">
              <a:latin typeface="Arial"/>
              <a:cs typeface="Arial"/>
            </a:endParaRPr>
          </a:p>
          <a:p>
            <a:pPr marL="12700">
              <a:lnSpc>
                <a:spcPts val="1310"/>
              </a:lnSpc>
            </a:pPr>
            <a:r>
              <a:rPr sz="1100" b="1" spc="-114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100" b="1" spc="-5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100" b="1" spc="-6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185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100" b="1" spc="-12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100" b="1" spc="-7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100" b="1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100" b="1" spc="-12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5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100" b="1" spc="-12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100" b="1" spc="-6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17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100" b="1" spc="-12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100" b="1" spc="-12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100" b="1" spc="-6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11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100" b="1" spc="-4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100" b="1" spc="-12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100" b="1" spc="-125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100" b="1" spc="-4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100" b="1" spc="-5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100" b="1" spc="-10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100" b="1" spc="-12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ts val="1200"/>
              </a:lnSpc>
              <a:spcBef>
                <a:spcPts val="30"/>
              </a:spcBef>
            </a:pP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Record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accomplishments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as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they</a:t>
            </a:r>
            <a:r>
              <a:rPr sz="1000" spc="1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occur.</a:t>
            </a:r>
            <a:r>
              <a:rPr sz="1000" spc="1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Take</a:t>
            </a:r>
            <a:r>
              <a:rPr sz="1000" spc="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advantage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regular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performance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reviews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carefully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note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strengths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weaknesses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as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company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sees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them.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open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to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constructive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criticism;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key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strengthening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job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performance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achieving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success.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943350" y="9170414"/>
            <a:ext cx="28511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i="1" spc="-60" dirty="0">
                <a:solidFill>
                  <a:srgbClr val="231F20"/>
                </a:solidFill>
                <a:latin typeface="Arial"/>
                <a:cs typeface="Arial"/>
              </a:rPr>
              <a:t>Reprinted</a:t>
            </a:r>
            <a:r>
              <a:rPr sz="1000" i="1" spc="-30" dirty="0">
                <a:solidFill>
                  <a:srgbClr val="231F20"/>
                </a:solidFill>
                <a:latin typeface="Arial"/>
                <a:cs typeface="Arial"/>
              </a:rPr>
              <a:t> with</a:t>
            </a:r>
            <a:r>
              <a:rPr sz="10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45" dirty="0">
                <a:solidFill>
                  <a:srgbClr val="231F20"/>
                </a:solidFill>
                <a:latin typeface="Arial"/>
                <a:cs typeface="Arial"/>
              </a:rPr>
              <a:t>permission</a:t>
            </a:r>
            <a:r>
              <a:rPr sz="10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40" dirty="0">
                <a:solidFill>
                  <a:srgbClr val="231F20"/>
                </a:solidFill>
                <a:latin typeface="Arial"/>
                <a:cs typeface="Arial"/>
              </a:rPr>
              <a:t>from</a:t>
            </a:r>
            <a:r>
              <a:rPr sz="10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5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UCLA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Career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Guide.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43800" cy="1460500"/>
          </a:xfrm>
          <a:custGeom>
            <a:avLst/>
            <a:gdLst/>
            <a:ahLst/>
            <a:cxnLst/>
            <a:rect l="l" t="t" r="r" b="b"/>
            <a:pathLst>
              <a:path w="7543800" h="1460500">
                <a:moveTo>
                  <a:pt x="0" y="1460500"/>
                </a:moveTo>
                <a:lnTo>
                  <a:pt x="7543800" y="1460500"/>
                </a:lnTo>
                <a:lnTo>
                  <a:pt x="7543800" y="0"/>
                </a:lnTo>
                <a:lnTo>
                  <a:pt x="0" y="0"/>
                </a:lnTo>
                <a:lnTo>
                  <a:pt x="0" y="14605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981190"/>
            <a:ext cx="7543800" cy="2962910"/>
          </a:xfrm>
          <a:custGeom>
            <a:avLst/>
            <a:gdLst/>
            <a:ahLst/>
            <a:cxnLst/>
            <a:rect l="l" t="t" r="r" b="b"/>
            <a:pathLst>
              <a:path w="7543800" h="2962909">
                <a:moveTo>
                  <a:pt x="0" y="2962909"/>
                </a:moveTo>
                <a:lnTo>
                  <a:pt x="7543800" y="2962909"/>
                </a:lnTo>
                <a:lnTo>
                  <a:pt x="7543800" y="0"/>
                </a:lnTo>
                <a:lnTo>
                  <a:pt x="0" y="0"/>
                </a:lnTo>
                <a:lnTo>
                  <a:pt x="0" y="296290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1460500"/>
            <a:ext cx="7543800" cy="5520690"/>
            <a:chOff x="0" y="1460500"/>
            <a:chExt cx="7543800" cy="5520690"/>
          </a:xfrm>
        </p:grpSpPr>
        <p:sp>
          <p:nvSpPr>
            <p:cNvPr id="5" name="object 5"/>
            <p:cNvSpPr/>
            <p:nvPr/>
          </p:nvSpPr>
          <p:spPr>
            <a:xfrm>
              <a:off x="0" y="1460500"/>
              <a:ext cx="7543800" cy="5520690"/>
            </a:xfrm>
            <a:custGeom>
              <a:avLst/>
              <a:gdLst/>
              <a:ahLst/>
              <a:cxnLst/>
              <a:rect l="l" t="t" r="r" b="b"/>
              <a:pathLst>
                <a:path w="7543800" h="5520690">
                  <a:moveTo>
                    <a:pt x="7543800" y="0"/>
                  </a:moveTo>
                  <a:lnTo>
                    <a:pt x="0" y="0"/>
                  </a:lnTo>
                  <a:lnTo>
                    <a:pt x="0" y="5520690"/>
                  </a:lnTo>
                  <a:lnTo>
                    <a:pt x="7543800" y="5520690"/>
                  </a:lnTo>
                  <a:lnTo>
                    <a:pt x="7543800" y="0"/>
                  </a:lnTo>
                  <a:close/>
                </a:path>
              </a:pathLst>
            </a:custGeom>
            <a:solidFill>
              <a:srgbClr val="FCA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09599" y="3567353"/>
              <a:ext cx="5461635" cy="900430"/>
            </a:xfrm>
            <a:custGeom>
              <a:avLst/>
              <a:gdLst/>
              <a:ahLst/>
              <a:cxnLst/>
              <a:rect l="l" t="t" r="r" b="b"/>
              <a:pathLst>
                <a:path w="5461635" h="900429">
                  <a:moveTo>
                    <a:pt x="1660994" y="376732"/>
                  </a:moveTo>
                  <a:lnTo>
                    <a:pt x="1647367" y="340779"/>
                  </a:lnTo>
                  <a:lnTo>
                    <a:pt x="1616468" y="312216"/>
                  </a:lnTo>
                  <a:lnTo>
                    <a:pt x="1568716" y="291211"/>
                  </a:lnTo>
                  <a:lnTo>
                    <a:pt x="1504594" y="277939"/>
                  </a:lnTo>
                  <a:lnTo>
                    <a:pt x="1459230" y="273113"/>
                  </a:lnTo>
                  <a:lnTo>
                    <a:pt x="1411897" y="270090"/>
                  </a:lnTo>
                  <a:lnTo>
                    <a:pt x="1392110" y="259130"/>
                  </a:lnTo>
                  <a:lnTo>
                    <a:pt x="1369021" y="246354"/>
                  </a:lnTo>
                  <a:lnTo>
                    <a:pt x="1320546" y="231876"/>
                  </a:lnTo>
                  <a:lnTo>
                    <a:pt x="1296377" y="228384"/>
                  </a:lnTo>
                  <a:lnTo>
                    <a:pt x="1270660" y="224663"/>
                  </a:lnTo>
                  <a:lnTo>
                    <a:pt x="1223556" y="222707"/>
                  </a:lnTo>
                  <a:lnTo>
                    <a:pt x="1195311" y="222796"/>
                  </a:lnTo>
                  <a:lnTo>
                    <a:pt x="1177175" y="223418"/>
                  </a:lnTo>
                  <a:lnTo>
                    <a:pt x="1161211" y="225120"/>
                  </a:lnTo>
                  <a:lnTo>
                    <a:pt x="1139901" y="228384"/>
                  </a:lnTo>
                  <a:lnTo>
                    <a:pt x="1182865" y="200190"/>
                  </a:lnTo>
                  <a:lnTo>
                    <a:pt x="1234363" y="182079"/>
                  </a:lnTo>
                  <a:lnTo>
                    <a:pt x="1287513" y="171856"/>
                  </a:lnTo>
                  <a:lnTo>
                    <a:pt x="1335443" y="167335"/>
                  </a:lnTo>
                  <a:lnTo>
                    <a:pt x="1371257" y="166319"/>
                  </a:lnTo>
                  <a:lnTo>
                    <a:pt x="1382141" y="166319"/>
                  </a:lnTo>
                  <a:lnTo>
                    <a:pt x="1388567" y="166611"/>
                  </a:lnTo>
                  <a:lnTo>
                    <a:pt x="1388071" y="166319"/>
                  </a:lnTo>
                  <a:lnTo>
                    <a:pt x="1349362" y="143179"/>
                  </a:lnTo>
                  <a:lnTo>
                    <a:pt x="1339062" y="137020"/>
                  </a:lnTo>
                  <a:lnTo>
                    <a:pt x="1285087" y="118694"/>
                  </a:lnTo>
                  <a:lnTo>
                    <a:pt x="1282306" y="118224"/>
                  </a:lnTo>
                  <a:lnTo>
                    <a:pt x="1230096" y="109359"/>
                  </a:lnTo>
                  <a:lnTo>
                    <a:pt x="1177556" y="106756"/>
                  </a:lnTo>
                  <a:lnTo>
                    <a:pt x="1138796" y="106934"/>
                  </a:lnTo>
                  <a:lnTo>
                    <a:pt x="1113790" y="108191"/>
                  </a:lnTo>
                  <a:lnTo>
                    <a:pt x="1091641" y="111594"/>
                  </a:lnTo>
                  <a:lnTo>
                    <a:pt x="1061466" y="118224"/>
                  </a:lnTo>
                  <a:lnTo>
                    <a:pt x="1100696" y="71882"/>
                  </a:lnTo>
                  <a:lnTo>
                    <a:pt x="1136230" y="48082"/>
                  </a:lnTo>
                  <a:lnTo>
                    <a:pt x="1188288" y="39319"/>
                  </a:lnTo>
                  <a:lnTo>
                    <a:pt x="1277086" y="38061"/>
                  </a:lnTo>
                  <a:lnTo>
                    <a:pt x="1272832" y="36423"/>
                  </a:lnTo>
                  <a:lnTo>
                    <a:pt x="1232382" y="20840"/>
                  </a:lnTo>
                  <a:lnTo>
                    <a:pt x="1188618" y="9004"/>
                  </a:lnTo>
                  <a:lnTo>
                    <a:pt x="1145844" y="2184"/>
                  </a:lnTo>
                  <a:lnTo>
                    <a:pt x="1104112" y="0"/>
                  </a:lnTo>
                  <a:lnTo>
                    <a:pt x="922312" y="5626"/>
                  </a:lnTo>
                  <a:lnTo>
                    <a:pt x="807212" y="44856"/>
                  </a:lnTo>
                  <a:lnTo>
                    <a:pt x="709726" y="151295"/>
                  </a:lnTo>
                  <a:lnTo>
                    <a:pt x="580834" y="358546"/>
                  </a:lnTo>
                  <a:lnTo>
                    <a:pt x="330809" y="415886"/>
                  </a:lnTo>
                  <a:lnTo>
                    <a:pt x="189064" y="460552"/>
                  </a:lnTo>
                  <a:lnTo>
                    <a:pt x="103009" y="515556"/>
                  </a:lnTo>
                  <a:lnTo>
                    <a:pt x="20091" y="603885"/>
                  </a:lnTo>
                  <a:lnTo>
                    <a:pt x="63" y="640549"/>
                  </a:lnTo>
                  <a:lnTo>
                    <a:pt x="0" y="645337"/>
                  </a:lnTo>
                  <a:lnTo>
                    <a:pt x="5600" y="645337"/>
                  </a:lnTo>
                  <a:lnTo>
                    <a:pt x="9779" y="642696"/>
                  </a:lnTo>
                  <a:lnTo>
                    <a:pt x="27774" y="626757"/>
                  </a:lnTo>
                  <a:lnTo>
                    <a:pt x="34455" y="623697"/>
                  </a:lnTo>
                  <a:lnTo>
                    <a:pt x="60579" y="610019"/>
                  </a:lnTo>
                  <a:lnTo>
                    <a:pt x="77050" y="602361"/>
                  </a:lnTo>
                  <a:lnTo>
                    <a:pt x="90893" y="597903"/>
                  </a:lnTo>
                  <a:lnTo>
                    <a:pt x="109093" y="593852"/>
                  </a:lnTo>
                  <a:lnTo>
                    <a:pt x="155613" y="582866"/>
                  </a:lnTo>
                  <a:lnTo>
                    <a:pt x="204914" y="574967"/>
                  </a:lnTo>
                  <a:lnTo>
                    <a:pt x="255968" y="569772"/>
                  </a:lnTo>
                  <a:lnTo>
                    <a:pt x="307771" y="566928"/>
                  </a:lnTo>
                  <a:lnTo>
                    <a:pt x="359321" y="566064"/>
                  </a:lnTo>
                  <a:lnTo>
                    <a:pt x="448602" y="566394"/>
                  </a:lnTo>
                  <a:lnTo>
                    <a:pt x="508050" y="568706"/>
                  </a:lnTo>
                  <a:lnTo>
                    <a:pt x="564349" y="574979"/>
                  </a:lnTo>
                  <a:lnTo>
                    <a:pt x="644245" y="587197"/>
                  </a:lnTo>
                  <a:lnTo>
                    <a:pt x="702652" y="598665"/>
                  </a:lnTo>
                  <a:lnTo>
                    <a:pt x="724357" y="618896"/>
                  </a:lnTo>
                  <a:lnTo>
                    <a:pt x="759561" y="607809"/>
                  </a:lnTo>
                  <a:lnTo>
                    <a:pt x="795375" y="600379"/>
                  </a:lnTo>
                  <a:lnTo>
                    <a:pt x="831430" y="596214"/>
                  </a:lnTo>
                  <a:lnTo>
                    <a:pt x="867371" y="594906"/>
                  </a:lnTo>
                  <a:lnTo>
                    <a:pt x="956449" y="595934"/>
                  </a:lnTo>
                  <a:lnTo>
                    <a:pt x="1016088" y="603123"/>
                  </a:lnTo>
                  <a:lnTo>
                    <a:pt x="1073264" y="622630"/>
                  </a:lnTo>
                  <a:lnTo>
                    <a:pt x="1141869" y="654558"/>
                  </a:lnTo>
                  <a:lnTo>
                    <a:pt x="1123619" y="720178"/>
                  </a:lnTo>
                  <a:lnTo>
                    <a:pt x="1103426" y="791400"/>
                  </a:lnTo>
                  <a:lnTo>
                    <a:pt x="1086662" y="848677"/>
                  </a:lnTo>
                  <a:lnTo>
                    <a:pt x="1077137" y="877836"/>
                  </a:lnTo>
                  <a:lnTo>
                    <a:pt x="1226896" y="877836"/>
                  </a:lnTo>
                  <a:lnTo>
                    <a:pt x="1249756" y="788454"/>
                  </a:lnTo>
                  <a:lnTo>
                    <a:pt x="1268907" y="716661"/>
                  </a:lnTo>
                  <a:lnTo>
                    <a:pt x="1297038" y="612952"/>
                  </a:lnTo>
                  <a:lnTo>
                    <a:pt x="1367612" y="361911"/>
                  </a:lnTo>
                  <a:lnTo>
                    <a:pt x="1440294" y="370217"/>
                  </a:lnTo>
                  <a:lnTo>
                    <a:pt x="1480591" y="390702"/>
                  </a:lnTo>
                  <a:lnTo>
                    <a:pt x="1495907" y="418642"/>
                  </a:lnTo>
                  <a:lnTo>
                    <a:pt x="1493647" y="449338"/>
                  </a:lnTo>
                  <a:lnTo>
                    <a:pt x="1468361" y="497078"/>
                  </a:lnTo>
                  <a:lnTo>
                    <a:pt x="1427975" y="537095"/>
                  </a:lnTo>
                  <a:lnTo>
                    <a:pt x="1382356" y="568528"/>
                  </a:lnTo>
                  <a:lnTo>
                    <a:pt x="1341450" y="590448"/>
                  </a:lnTo>
                  <a:lnTo>
                    <a:pt x="1352905" y="618058"/>
                  </a:lnTo>
                  <a:lnTo>
                    <a:pt x="1464056" y="877493"/>
                  </a:lnTo>
                  <a:lnTo>
                    <a:pt x="1473352" y="900341"/>
                  </a:lnTo>
                  <a:lnTo>
                    <a:pt x="1621675" y="806856"/>
                  </a:lnTo>
                  <a:lnTo>
                    <a:pt x="1540624" y="674357"/>
                  </a:lnTo>
                  <a:lnTo>
                    <a:pt x="1510868" y="624954"/>
                  </a:lnTo>
                  <a:lnTo>
                    <a:pt x="1492821" y="593915"/>
                  </a:lnTo>
                  <a:lnTo>
                    <a:pt x="1539252" y="564769"/>
                  </a:lnTo>
                  <a:lnTo>
                    <a:pt x="1579968" y="533158"/>
                  </a:lnTo>
                  <a:lnTo>
                    <a:pt x="1613877" y="498741"/>
                  </a:lnTo>
                  <a:lnTo>
                    <a:pt x="1639874" y="461111"/>
                  </a:lnTo>
                  <a:lnTo>
                    <a:pt x="1656867" y="419912"/>
                  </a:lnTo>
                  <a:lnTo>
                    <a:pt x="1660994" y="376732"/>
                  </a:lnTo>
                  <a:close/>
                </a:path>
                <a:path w="5461635" h="900429">
                  <a:moveTo>
                    <a:pt x="1895944" y="382778"/>
                  </a:moveTo>
                  <a:lnTo>
                    <a:pt x="1771129" y="382778"/>
                  </a:lnTo>
                  <a:lnTo>
                    <a:pt x="1761286" y="420420"/>
                  </a:lnTo>
                  <a:lnTo>
                    <a:pt x="1715998" y="588949"/>
                  </a:lnTo>
                  <a:lnTo>
                    <a:pt x="1694700" y="664667"/>
                  </a:lnTo>
                  <a:lnTo>
                    <a:pt x="1645894" y="834085"/>
                  </a:lnTo>
                  <a:lnTo>
                    <a:pt x="1632673" y="877836"/>
                  </a:lnTo>
                  <a:lnTo>
                    <a:pt x="1756791" y="877836"/>
                  </a:lnTo>
                  <a:lnTo>
                    <a:pt x="1779193" y="792213"/>
                  </a:lnTo>
                  <a:lnTo>
                    <a:pt x="1796872" y="726478"/>
                  </a:lnTo>
                  <a:lnTo>
                    <a:pt x="1813509" y="666076"/>
                  </a:lnTo>
                  <a:lnTo>
                    <a:pt x="1834781" y="590346"/>
                  </a:lnTo>
                  <a:lnTo>
                    <a:pt x="1853730" y="524192"/>
                  </a:lnTo>
                  <a:lnTo>
                    <a:pt x="1872653" y="459740"/>
                  </a:lnTo>
                  <a:lnTo>
                    <a:pt x="1887931" y="408698"/>
                  </a:lnTo>
                  <a:lnTo>
                    <a:pt x="1895944" y="382778"/>
                  </a:lnTo>
                  <a:close/>
                </a:path>
                <a:path w="5461635" h="900429">
                  <a:moveTo>
                    <a:pt x="2431364" y="525221"/>
                  </a:moveTo>
                  <a:lnTo>
                    <a:pt x="2424519" y="485419"/>
                  </a:lnTo>
                  <a:lnTo>
                    <a:pt x="2387422" y="423024"/>
                  </a:lnTo>
                  <a:lnTo>
                    <a:pt x="2322131" y="384632"/>
                  </a:lnTo>
                  <a:lnTo>
                    <a:pt x="2296287" y="378637"/>
                  </a:lnTo>
                  <a:lnTo>
                    <a:pt x="2296287" y="566585"/>
                  </a:lnTo>
                  <a:lnTo>
                    <a:pt x="2286622" y="624687"/>
                  </a:lnTo>
                  <a:lnTo>
                    <a:pt x="2264499" y="680186"/>
                  </a:lnTo>
                  <a:lnTo>
                    <a:pt x="2234946" y="724331"/>
                  </a:lnTo>
                  <a:lnTo>
                    <a:pt x="2200414" y="757669"/>
                  </a:lnTo>
                  <a:lnTo>
                    <a:pt x="2163318" y="780796"/>
                  </a:lnTo>
                  <a:lnTo>
                    <a:pt x="2126094" y="794245"/>
                  </a:lnTo>
                  <a:lnTo>
                    <a:pt x="2091182" y="798601"/>
                  </a:lnTo>
                  <a:lnTo>
                    <a:pt x="2048573" y="791616"/>
                  </a:lnTo>
                  <a:lnTo>
                    <a:pt x="2016747" y="771296"/>
                  </a:lnTo>
                  <a:lnTo>
                    <a:pt x="1997087" y="738619"/>
                  </a:lnTo>
                  <a:lnTo>
                    <a:pt x="1990940" y="694575"/>
                  </a:lnTo>
                  <a:lnTo>
                    <a:pt x="1999716" y="640118"/>
                  </a:lnTo>
                  <a:lnTo>
                    <a:pt x="2019236" y="589191"/>
                  </a:lnTo>
                  <a:lnTo>
                    <a:pt x="2046211" y="545655"/>
                  </a:lnTo>
                  <a:lnTo>
                    <a:pt x="2079053" y="510324"/>
                  </a:lnTo>
                  <a:lnTo>
                    <a:pt x="2116188" y="484047"/>
                  </a:lnTo>
                  <a:lnTo>
                    <a:pt x="2156041" y="467677"/>
                  </a:lnTo>
                  <a:lnTo>
                    <a:pt x="2197023" y="462026"/>
                  </a:lnTo>
                  <a:lnTo>
                    <a:pt x="2237829" y="468642"/>
                  </a:lnTo>
                  <a:lnTo>
                    <a:pt x="2269540" y="488391"/>
                  </a:lnTo>
                  <a:lnTo>
                    <a:pt x="2289810" y="521093"/>
                  </a:lnTo>
                  <a:lnTo>
                    <a:pt x="2296287" y="566585"/>
                  </a:lnTo>
                  <a:lnTo>
                    <a:pt x="2296287" y="378637"/>
                  </a:lnTo>
                  <a:lnTo>
                    <a:pt x="2280043" y="374853"/>
                  </a:lnTo>
                  <a:lnTo>
                    <a:pt x="2232266" y="371551"/>
                  </a:lnTo>
                  <a:lnTo>
                    <a:pt x="2178253" y="375577"/>
                  </a:lnTo>
                  <a:lnTo>
                    <a:pt x="2127110" y="387083"/>
                  </a:lnTo>
                  <a:lnTo>
                    <a:pt x="2079218" y="405244"/>
                  </a:lnTo>
                  <a:lnTo>
                    <a:pt x="2034959" y="429183"/>
                  </a:lnTo>
                  <a:lnTo>
                    <a:pt x="1994700" y="458076"/>
                  </a:lnTo>
                  <a:lnTo>
                    <a:pt x="1958822" y="491070"/>
                  </a:lnTo>
                  <a:lnTo>
                    <a:pt x="1927694" y="527316"/>
                  </a:lnTo>
                  <a:lnTo>
                    <a:pt x="1901698" y="565975"/>
                  </a:lnTo>
                  <a:lnTo>
                    <a:pt x="1881212" y="606196"/>
                  </a:lnTo>
                  <a:lnTo>
                    <a:pt x="1866620" y="647141"/>
                  </a:lnTo>
                  <a:lnTo>
                    <a:pt x="1857159" y="696569"/>
                  </a:lnTo>
                  <a:lnTo>
                    <a:pt x="1857362" y="742238"/>
                  </a:lnTo>
                  <a:lnTo>
                    <a:pt x="1867065" y="783285"/>
                  </a:lnTo>
                  <a:lnTo>
                    <a:pt x="1886102" y="818845"/>
                  </a:lnTo>
                  <a:lnTo>
                    <a:pt x="1914321" y="848080"/>
                  </a:lnTo>
                  <a:lnTo>
                    <a:pt x="1951558" y="870102"/>
                  </a:lnTo>
                  <a:lnTo>
                    <a:pt x="1997659" y="884047"/>
                  </a:lnTo>
                  <a:lnTo>
                    <a:pt x="2052459" y="889063"/>
                  </a:lnTo>
                  <a:lnTo>
                    <a:pt x="2114956" y="884275"/>
                  </a:lnTo>
                  <a:lnTo>
                    <a:pt x="2171636" y="870839"/>
                  </a:lnTo>
                  <a:lnTo>
                    <a:pt x="2222550" y="850163"/>
                  </a:lnTo>
                  <a:lnTo>
                    <a:pt x="2267699" y="823658"/>
                  </a:lnTo>
                  <a:lnTo>
                    <a:pt x="2299639" y="798601"/>
                  </a:lnTo>
                  <a:lnTo>
                    <a:pt x="2307132" y="792734"/>
                  </a:lnTo>
                  <a:lnTo>
                    <a:pt x="2340864" y="758799"/>
                  </a:lnTo>
                  <a:lnTo>
                    <a:pt x="2368931" y="723277"/>
                  </a:lnTo>
                  <a:lnTo>
                    <a:pt x="2391359" y="687565"/>
                  </a:lnTo>
                  <a:lnTo>
                    <a:pt x="2408174" y="653059"/>
                  </a:lnTo>
                  <a:lnTo>
                    <a:pt x="2429814" y="570534"/>
                  </a:lnTo>
                  <a:lnTo>
                    <a:pt x="2431364" y="525221"/>
                  </a:lnTo>
                  <a:close/>
                </a:path>
                <a:path w="5461635" h="900429">
                  <a:moveTo>
                    <a:pt x="3299587" y="266687"/>
                  </a:moveTo>
                  <a:lnTo>
                    <a:pt x="3144634" y="266687"/>
                  </a:lnTo>
                  <a:lnTo>
                    <a:pt x="3136138" y="301472"/>
                  </a:lnTo>
                  <a:lnTo>
                    <a:pt x="3120644" y="360502"/>
                  </a:lnTo>
                  <a:lnTo>
                    <a:pt x="3096272" y="451078"/>
                  </a:lnTo>
                  <a:lnTo>
                    <a:pt x="3082404" y="500418"/>
                  </a:lnTo>
                  <a:lnTo>
                    <a:pt x="2786913" y="516864"/>
                  </a:lnTo>
                  <a:lnTo>
                    <a:pt x="2800299" y="469265"/>
                  </a:lnTo>
                  <a:lnTo>
                    <a:pt x="2830284" y="367982"/>
                  </a:lnTo>
                  <a:lnTo>
                    <a:pt x="2850032" y="302729"/>
                  </a:lnTo>
                  <a:lnTo>
                    <a:pt x="2861564" y="266687"/>
                  </a:lnTo>
                  <a:lnTo>
                    <a:pt x="2705747" y="266687"/>
                  </a:lnTo>
                  <a:lnTo>
                    <a:pt x="2681516" y="361022"/>
                  </a:lnTo>
                  <a:lnTo>
                    <a:pt x="2638539" y="521195"/>
                  </a:lnTo>
                  <a:lnTo>
                    <a:pt x="2612250" y="614692"/>
                  </a:lnTo>
                  <a:lnTo>
                    <a:pt x="2566200" y="775233"/>
                  </a:lnTo>
                  <a:lnTo>
                    <a:pt x="2547823" y="838009"/>
                  </a:lnTo>
                  <a:lnTo>
                    <a:pt x="2535682" y="877836"/>
                  </a:lnTo>
                  <a:lnTo>
                    <a:pt x="2688907" y="877836"/>
                  </a:lnTo>
                  <a:lnTo>
                    <a:pt x="2731935" y="713994"/>
                  </a:lnTo>
                  <a:lnTo>
                    <a:pt x="2744584" y="667499"/>
                  </a:lnTo>
                  <a:lnTo>
                    <a:pt x="2756001" y="626795"/>
                  </a:lnTo>
                  <a:lnTo>
                    <a:pt x="3051505" y="610349"/>
                  </a:lnTo>
                  <a:lnTo>
                    <a:pt x="3030334" y="685673"/>
                  </a:lnTo>
                  <a:lnTo>
                    <a:pt x="3003181" y="776884"/>
                  </a:lnTo>
                  <a:lnTo>
                    <a:pt x="2984665" y="837717"/>
                  </a:lnTo>
                  <a:lnTo>
                    <a:pt x="2971977" y="877836"/>
                  </a:lnTo>
                  <a:lnTo>
                    <a:pt x="3126930" y="877836"/>
                  </a:lnTo>
                  <a:lnTo>
                    <a:pt x="3150209" y="788047"/>
                  </a:lnTo>
                  <a:lnTo>
                    <a:pt x="3192081" y="633730"/>
                  </a:lnTo>
                  <a:lnTo>
                    <a:pt x="3216414" y="547166"/>
                  </a:lnTo>
                  <a:lnTo>
                    <a:pt x="3257359" y="406933"/>
                  </a:lnTo>
                  <a:lnTo>
                    <a:pt x="3291205" y="293243"/>
                  </a:lnTo>
                  <a:lnTo>
                    <a:pt x="3299587" y="266687"/>
                  </a:lnTo>
                  <a:close/>
                </a:path>
                <a:path w="5461635" h="900429">
                  <a:moveTo>
                    <a:pt x="3808311" y="525221"/>
                  </a:moveTo>
                  <a:lnTo>
                    <a:pt x="3801465" y="485419"/>
                  </a:lnTo>
                  <a:lnTo>
                    <a:pt x="3764369" y="423024"/>
                  </a:lnTo>
                  <a:lnTo>
                    <a:pt x="3699078" y="384632"/>
                  </a:lnTo>
                  <a:lnTo>
                    <a:pt x="3673233" y="378637"/>
                  </a:lnTo>
                  <a:lnTo>
                    <a:pt x="3673233" y="566585"/>
                  </a:lnTo>
                  <a:lnTo>
                    <a:pt x="3663569" y="624687"/>
                  </a:lnTo>
                  <a:lnTo>
                    <a:pt x="3641445" y="680186"/>
                  </a:lnTo>
                  <a:lnTo>
                    <a:pt x="3611892" y="724331"/>
                  </a:lnTo>
                  <a:lnTo>
                    <a:pt x="3577361" y="757669"/>
                  </a:lnTo>
                  <a:lnTo>
                    <a:pt x="3540264" y="780796"/>
                  </a:lnTo>
                  <a:lnTo>
                    <a:pt x="3503041" y="794245"/>
                  </a:lnTo>
                  <a:lnTo>
                    <a:pt x="3468128" y="798601"/>
                  </a:lnTo>
                  <a:lnTo>
                    <a:pt x="3425520" y="791616"/>
                  </a:lnTo>
                  <a:lnTo>
                    <a:pt x="3393694" y="771296"/>
                  </a:lnTo>
                  <a:lnTo>
                    <a:pt x="3374021" y="738619"/>
                  </a:lnTo>
                  <a:lnTo>
                    <a:pt x="3367887" y="694575"/>
                  </a:lnTo>
                  <a:lnTo>
                    <a:pt x="3376650" y="640118"/>
                  </a:lnTo>
                  <a:lnTo>
                    <a:pt x="3396170" y="589191"/>
                  </a:lnTo>
                  <a:lnTo>
                    <a:pt x="3423145" y="545655"/>
                  </a:lnTo>
                  <a:lnTo>
                    <a:pt x="3455987" y="510324"/>
                  </a:lnTo>
                  <a:lnTo>
                    <a:pt x="3493135" y="484047"/>
                  </a:lnTo>
                  <a:lnTo>
                    <a:pt x="3532987" y="467677"/>
                  </a:lnTo>
                  <a:lnTo>
                    <a:pt x="3573970" y="462026"/>
                  </a:lnTo>
                  <a:lnTo>
                    <a:pt x="3614775" y="468642"/>
                  </a:lnTo>
                  <a:lnTo>
                    <a:pt x="3646487" y="488391"/>
                  </a:lnTo>
                  <a:lnTo>
                    <a:pt x="3666756" y="521093"/>
                  </a:lnTo>
                  <a:lnTo>
                    <a:pt x="3673233" y="566585"/>
                  </a:lnTo>
                  <a:lnTo>
                    <a:pt x="3673233" y="378637"/>
                  </a:lnTo>
                  <a:lnTo>
                    <a:pt x="3656990" y="374853"/>
                  </a:lnTo>
                  <a:lnTo>
                    <a:pt x="3609213" y="371551"/>
                  </a:lnTo>
                  <a:lnTo>
                    <a:pt x="3555200" y="375577"/>
                  </a:lnTo>
                  <a:lnTo>
                    <a:pt x="3504057" y="387083"/>
                  </a:lnTo>
                  <a:lnTo>
                    <a:pt x="3456165" y="405244"/>
                  </a:lnTo>
                  <a:lnTo>
                    <a:pt x="3411905" y="429183"/>
                  </a:lnTo>
                  <a:lnTo>
                    <a:pt x="3371646" y="458076"/>
                  </a:lnTo>
                  <a:lnTo>
                    <a:pt x="3335769" y="491070"/>
                  </a:lnTo>
                  <a:lnTo>
                    <a:pt x="3304641" y="527316"/>
                  </a:lnTo>
                  <a:lnTo>
                    <a:pt x="3278644" y="565975"/>
                  </a:lnTo>
                  <a:lnTo>
                    <a:pt x="3258159" y="606196"/>
                  </a:lnTo>
                  <a:lnTo>
                    <a:pt x="3243567" y="647141"/>
                  </a:lnTo>
                  <a:lnTo>
                    <a:pt x="3234105" y="696569"/>
                  </a:lnTo>
                  <a:lnTo>
                    <a:pt x="3234309" y="742238"/>
                  </a:lnTo>
                  <a:lnTo>
                    <a:pt x="3244011" y="783285"/>
                  </a:lnTo>
                  <a:lnTo>
                    <a:pt x="3263049" y="818845"/>
                  </a:lnTo>
                  <a:lnTo>
                    <a:pt x="3291268" y="848080"/>
                  </a:lnTo>
                  <a:lnTo>
                    <a:pt x="3328505" y="870102"/>
                  </a:lnTo>
                  <a:lnTo>
                    <a:pt x="3374593" y="884047"/>
                  </a:lnTo>
                  <a:lnTo>
                    <a:pt x="3429393" y="889063"/>
                  </a:lnTo>
                  <a:lnTo>
                    <a:pt x="3491890" y="884275"/>
                  </a:lnTo>
                  <a:lnTo>
                    <a:pt x="3548570" y="870839"/>
                  </a:lnTo>
                  <a:lnTo>
                    <a:pt x="3599484" y="850163"/>
                  </a:lnTo>
                  <a:lnTo>
                    <a:pt x="3644633" y="823658"/>
                  </a:lnTo>
                  <a:lnTo>
                    <a:pt x="3676586" y="798601"/>
                  </a:lnTo>
                  <a:lnTo>
                    <a:pt x="3717810" y="758799"/>
                  </a:lnTo>
                  <a:lnTo>
                    <a:pt x="3745877" y="723277"/>
                  </a:lnTo>
                  <a:lnTo>
                    <a:pt x="3768306" y="687565"/>
                  </a:lnTo>
                  <a:lnTo>
                    <a:pt x="3785120" y="653059"/>
                  </a:lnTo>
                  <a:lnTo>
                    <a:pt x="3806761" y="570534"/>
                  </a:lnTo>
                  <a:lnTo>
                    <a:pt x="3808311" y="525221"/>
                  </a:lnTo>
                  <a:close/>
                </a:path>
                <a:path w="5461635" h="900429">
                  <a:moveTo>
                    <a:pt x="4397718" y="382778"/>
                  </a:moveTo>
                  <a:lnTo>
                    <a:pt x="4287913" y="379285"/>
                  </a:lnTo>
                  <a:lnTo>
                    <a:pt x="4279087" y="409117"/>
                  </a:lnTo>
                  <a:lnTo>
                    <a:pt x="4200360" y="680796"/>
                  </a:lnTo>
                  <a:lnTo>
                    <a:pt x="4186072" y="663219"/>
                  </a:lnTo>
                  <a:lnTo>
                    <a:pt x="4158145" y="629945"/>
                  </a:lnTo>
                  <a:lnTo>
                    <a:pt x="4120565" y="585724"/>
                  </a:lnTo>
                  <a:lnTo>
                    <a:pt x="4077360" y="535305"/>
                  </a:lnTo>
                  <a:lnTo>
                    <a:pt x="4032516" y="483438"/>
                  </a:lnTo>
                  <a:lnTo>
                    <a:pt x="3990048" y="434873"/>
                  </a:lnTo>
                  <a:lnTo>
                    <a:pt x="3953967" y="394360"/>
                  </a:lnTo>
                  <a:lnTo>
                    <a:pt x="3928262" y="366649"/>
                  </a:lnTo>
                  <a:lnTo>
                    <a:pt x="3922052" y="368757"/>
                  </a:lnTo>
                  <a:lnTo>
                    <a:pt x="3912920" y="395516"/>
                  </a:lnTo>
                  <a:lnTo>
                    <a:pt x="3811346" y="700862"/>
                  </a:lnTo>
                  <a:lnTo>
                    <a:pt x="3760178" y="853287"/>
                  </a:lnTo>
                  <a:lnTo>
                    <a:pt x="3751618" y="877836"/>
                  </a:lnTo>
                  <a:lnTo>
                    <a:pt x="3861714" y="882738"/>
                  </a:lnTo>
                  <a:lnTo>
                    <a:pt x="3869829" y="853770"/>
                  </a:lnTo>
                  <a:lnTo>
                    <a:pt x="3950271" y="577723"/>
                  </a:lnTo>
                  <a:lnTo>
                    <a:pt x="3951681" y="577723"/>
                  </a:lnTo>
                  <a:lnTo>
                    <a:pt x="3963136" y="593204"/>
                  </a:lnTo>
                  <a:lnTo>
                    <a:pt x="3990238" y="626516"/>
                  </a:lnTo>
                  <a:lnTo>
                    <a:pt x="4028389" y="672134"/>
                  </a:lnTo>
                  <a:lnTo>
                    <a:pt x="4072991" y="724535"/>
                  </a:lnTo>
                  <a:lnTo>
                    <a:pt x="4119435" y="778230"/>
                  </a:lnTo>
                  <a:lnTo>
                    <a:pt x="4163110" y="827697"/>
                  </a:lnTo>
                  <a:lnTo>
                    <a:pt x="4199420" y="867410"/>
                  </a:lnTo>
                  <a:lnTo>
                    <a:pt x="4223766" y="891870"/>
                  </a:lnTo>
                  <a:lnTo>
                    <a:pt x="4229963" y="889749"/>
                  </a:lnTo>
                  <a:lnTo>
                    <a:pt x="4253992" y="814158"/>
                  </a:lnTo>
                  <a:lnTo>
                    <a:pt x="4284307" y="720636"/>
                  </a:lnTo>
                  <a:lnTo>
                    <a:pt x="4337520" y="560273"/>
                  </a:lnTo>
                  <a:lnTo>
                    <a:pt x="4373016" y="454698"/>
                  </a:lnTo>
                  <a:lnTo>
                    <a:pt x="4397718" y="382778"/>
                  </a:lnTo>
                  <a:close/>
                </a:path>
                <a:path w="5461635" h="900429">
                  <a:moveTo>
                    <a:pt x="4892218" y="546163"/>
                  </a:moveTo>
                  <a:lnTo>
                    <a:pt x="4882718" y="487324"/>
                  </a:lnTo>
                  <a:lnTo>
                    <a:pt x="4827790" y="430936"/>
                  </a:lnTo>
                  <a:lnTo>
                    <a:pt x="4775759" y="408762"/>
                  </a:lnTo>
                  <a:lnTo>
                    <a:pt x="4755426" y="404431"/>
                  </a:lnTo>
                  <a:lnTo>
                    <a:pt x="4755426" y="552157"/>
                  </a:lnTo>
                  <a:lnTo>
                    <a:pt x="4751629" y="593140"/>
                  </a:lnTo>
                  <a:lnTo>
                    <a:pt x="4734496" y="633387"/>
                  </a:lnTo>
                  <a:lnTo>
                    <a:pt x="4707661" y="670153"/>
                  </a:lnTo>
                  <a:lnTo>
                    <a:pt x="4672736" y="702779"/>
                  </a:lnTo>
                  <a:lnTo>
                    <a:pt x="4631309" y="730631"/>
                  </a:lnTo>
                  <a:lnTo>
                    <a:pt x="4585005" y="753046"/>
                  </a:lnTo>
                  <a:lnTo>
                    <a:pt x="4535411" y="769378"/>
                  </a:lnTo>
                  <a:lnTo>
                    <a:pt x="4484141" y="778967"/>
                  </a:lnTo>
                  <a:lnTo>
                    <a:pt x="4570666" y="471131"/>
                  </a:lnTo>
                  <a:lnTo>
                    <a:pt x="4627080" y="473544"/>
                  </a:lnTo>
                  <a:lnTo>
                    <a:pt x="4676076" y="482041"/>
                  </a:lnTo>
                  <a:lnTo>
                    <a:pt x="4715332" y="497420"/>
                  </a:lnTo>
                  <a:lnTo>
                    <a:pt x="4755426" y="552157"/>
                  </a:lnTo>
                  <a:lnTo>
                    <a:pt x="4755426" y="404431"/>
                  </a:lnTo>
                  <a:lnTo>
                    <a:pt x="4703330" y="393306"/>
                  </a:lnTo>
                  <a:lnTo>
                    <a:pt x="4665065" y="388975"/>
                  </a:lnTo>
                  <a:lnTo>
                    <a:pt x="4623092" y="385953"/>
                  </a:lnTo>
                  <a:lnTo>
                    <a:pt x="4577346" y="384048"/>
                  </a:lnTo>
                  <a:lnTo>
                    <a:pt x="4527740" y="383057"/>
                  </a:lnTo>
                  <a:lnTo>
                    <a:pt x="4474210" y="382778"/>
                  </a:lnTo>
                  <a:lnTo>
                    <a:pt x="4465993" y="418134"/>
                  </a:lnTo>
                  <a:lnTo>
                    <a:pt x="4450283" y="477875"/>
                  </a:lnTo>
                  <a:lnTo>
                    <a:pt x="4434294" y="536714"/>
                  </a:lnTo>
                  <a:lnTo>
                    <a:pt x="4400842" y="656259"/>
                  </a:lnTo>
                  <a:lnTo>
                    <a:pt x="4378210" y="734377"/>
                  </a:lnTo>
                  <a:lnTo>
                    <a:pt x="4360710" y="793635"/>
                  </a:lnTo>
                  <a:lnTo>
                    <a:pt x="4344416" y="847356"/>
                  </a:lnTo>
                  <a:lnTo>
                    <a:pt x="4333354" y="881341"/>
                  </a:lnTo>
                  <a:lnTo>
                    <a:pt x="4377347" y="879944"/>
                  </a:lnTo>
                  <a:lnTo>
                    <a:pt x="4423511" y="875690"/>
                  </a:lnTo>
                  <a:lnTo>
                    <a:pt x="4471136" y="868502"/>
                  </a:lnTo>
                  <a:lnTo>
                    <a:pt x="4519498" y="858291"/>
                  </a:lnTo>
                  <a:lnTo>
                    <a:pt x="4567898" y="844969"/>
                  </a:lnTo>
                  <a:lnTo>
                    <a:pt x="4615612" y="828459"/>
                  </a:lnTo>
                  <a:lnTo>
                    <a:pt x="4661941" y="808685"/>
                  </a:lnTo>
                  <a:lnTo>
                    <a:pt x="4706163" y="785533"/>
                  </a:lnTo>
                  <a:lnTo>
                    <a:pt x="4747577" y="758952"/>
                  </a:lnTo>
                  <a:lnTo>
                    <a:pt x="4785461" y="728840"/>
                  </a:lnTo>
                  <a:lnTo>
                    <a:pt x="4819104" y="695109"/>
                  </a:lnTo>
                  <a:lnTo>
                    <a:pt x="4847780" y="657682"/>
                  </a:lnTo>
                  <a:lnTo>
                    <a:pt x="4870805" y="616483"/>
                  </a:lnTo>
                  <a:lnTo>
                    <a:pt x="4887455" y="571411"/>
                  </a:lnTo>
                  <a:lnTo>
                    <a:pt x="4892218" y="546163"/>
                  </a:lnTo>
                  <a:close/>
                </a:path>
                <a:path w="5461635" h="900429">
                  <a:moveTo>
                    <a:pt x="5461127" y="525221"/>
                  </a:moveTo>
                  <a:lnTo>
                    <a:pt x="5454281" y="485419"/>
                  </a:lnTo>
                  <a:lnTo>
                    <a:pt x="5444134" y="462026"/>
                  </a:lnTo>
                  <a:lnTo>
                    <a:pt x="5439486" y="451294"/>
                  </a:lnTo>
                  <a:lnTo>
                    <a:pt x="5417185" y="423024"/>
                  </a:lnTo>
                  <a:lnTo>
                    <a:pt x="5387835" y="400748"/>
                  </a:lnTo>
                  <a:lnTo>
                    <a:pt x="5351894" y="384632"/>
                  </a:lnTo>
                  <a:lnTo>
                    <a:pt x="5326050" y="378637"/>
                  </a:lnTo>
                  <a:lnTo>
                    <a:pt x="5326050" y="566585"/>
                  </a:lnTo>
                  <a:lnTo>
                    <a:pt x="5316385" y="624687"/>
                  </a:lnTo>
                  <a:lnTo>
                    <a:pt x="5294261" y="680186"/>
                  </a:lnTo>
                  <a:lnTo>
                    <a:pt x="5264721" y="724331"/>
                  </a:lnTo>
                  <a:lnTo>
                    <a:pt x="5230177" y="757669"/>
                  </a:lnTo>
                  <a:lnTo>
                    <a:pt x="5193093" y="780796"/>
                  </a:lnTo>
                  <a:lnTo>
                    <a:pt x="5155870" y="794245"/>
                  </a:lnTo>
                  <a:lnTo>
                    <a:pt x="5120945" y="798601"/>
                  </a:lnTo>
                  <a:lnTo>
                    <a:pt x="5078336" y="791616"/>
                  </a:lnTo>
                  <a:lnTo>
                    <a:pt x="5046510" y="771296"/>
                  </a:lnTo>
                  <a:lnTo>
                    <a:pt x="5026838" y="738619"/>
                  </a:lnTo>
                  <a:lnTo>
                    <a:pt x="5020703" y="694575"/>
                  </a:lnTo>
                  <a:lnTo>
                    <a:pt x="5029466" y="640118"/>
                  </a:lnTo>
                  <a:lnTo>
                    <a:pt x="5048986" y="589191"/>
                  </a:lnTo>
                  <a:lnTo>
                    <a:pt x="5075961" y="545655"/>
                  </a:lnTo>
                  <a:lnTo>
                    <a:pt x="5108816" y="510324"/>
                  </a:lnTo>
                  <a:lnTo>
                    <a:pt x="5145951" y="484047"/>
                  </a:lnTo>
                  <a:lnTo>
                    <a:pt x="5185803" y="467677"/>
                  </a:lnTo>
                  <a:lnTo>
                    <a:pt x="5226786" y="462026"/>
                  </a:lnTo>
                  <a:lnTo>
                    <a:pt x="5267591" y="468642"/>
                  </a:lnTo>
                  <a:lnTo>
                    <a:pt x="5299316" y="488391"/>
                  </a:lnTo>
                  <a:lnTo>
                    <a:pt x="5319573" y="521093"/>
                  </a:lnTo>
                  <a:lnTo>
                    <a:pt x="5326050" y="566585"/>
                  </a:lnTo>
                  <a:lnTo>
                    <a:pt x="5326050" y="378637"/>
                  </a:lnTo>
                  <a:lnTo>
                    <a:pt x="5309806" y="374853"/>
                  </a:lnTo>
                  <a:lnTo>
                    <a:pt x="5262029" y="371551"/>
                  </a:lnTo>
                  <a:lnTo>
                    <a:pt x="5208016" y="375577"/>
                  </a:lnTo>
                  <a:lnTo>
                    <a:pt x="5156873" y="387083"/>
                  </a:lnTo>
                  <a:lnTo>
                    <a:pt x="5108994" y="405244"/>
                  </a:lnTo>
                  <a:lnTo>
                    <a:pt x="5064722" y="429183"/>
                  </a:lnTo>
                  <a:lnTo>
                    <a:pt x="5024463" y="458076"/>
                  </a:lnTo>
                  <a:lnTo>
                    <a:pt x="4988585" y="491070"/>
                  </a:lnTo>
                  <a:lnTo>
                    <a:pt x="4957457" y="527316"/>
                  </a:lnTo>
                  <a:lnTo>
                    <a:pt x="4931461" y="565975"/>
                  </a:lnTo>
                  <a:lnTo>
                    <a:pt x="4910975" y="606196"/>
                  </a:lnTo>
                  <a:lnTo>
                    <a:pt x="4896383" y="647141"/>
                  </a:lnTo>
                  <a:lnTo>
                    <a:pt x="4886922" y="696569"/>
                  </a:lnTo>
                  <a:lnTo>
                    <a:pt x="4887125" y="742238"/>
                  </a:lnTo>
                  <a:lnTo>
                    <a:pt x="4896828" y="783285"/>
                  </a:lnTo>
                  <a:lnTo>
                    <a:pt x="4915865" y="818845"/>
                  </a:lnTo>
                  <a:lnTo>
                    <a:pt x="4944084" y="848080"/>
                  </a:lnTo>
                  <a:lnTo>
                    <a:pt x="4981321" y="870102"/>
                  </a:lnTo>
                  <a:lnTo>
                    <a:pt x="5027409" y="884047"/>
                  </a:lnTo>
                  <a:lnTo>
                    <a:pt x="5082210" y="889063"/>
                  </a:lnTo>
                  <a:lnTo>
                    <a:pt x="5144706" y="884275"/>
                  </a:lnTo>
                  <a:lnTo>
                    <a:pt x="5201399" y="870839"/>
                  </a:lnTo>
                  <a:lnTo>
                    <a:pt x="5252301" y="850163"/>
                  </a:lnTo>
                  <a:lnTo>
                    <a:pt x="5297462" y="823658"/>
                  </a:lnTo>
                  <a:lnTo>
                    <a:pt x="5329402" y="798601"/>
                  </a:lnTo>
                  <a:lnTo>
                    <a:pt x="5336883" y="792734"/>
                  </a:lnTo>
                  <a:lnTo>
                    <a:pt x="5370627" y="758799"/>
                  </a:lnTo>
                  <a:lnTo>
                    <a:pt x="5398694" y="723277"/>
                  </a:lnTo>
                  <a:lnTo>
                    <a:pt x="5421122" y="687565"/>
                  </a:lnTo>
                  <a:lnTo>
                    <a:pt x="5437937" y="653059"/>
                  </a:lnTo>
                  <a:lnTo>
                    <a:pt x="5459577" y="570534"/>
                  </a:lnTo>
                  <a:lnTo>
                    <a:pt x="5461127" y="525221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02876" y="3955623"/>
              <a:ext cx="675005" cy="187325"/>
            </a:xfrm>
            <a:custGeom>
              <a:avLst/>
              <a:gdLst/>
              <a:ahLst/>
              <a:cxnLst/>
              <a:rect l="l" t="t" r="r" b="b"/>
              <a:pathLst>
                <a:path w="675005" h="187325">
                  <a:moveTo>
                    <a:pt x="534543" y="0"/>
                  </a:moveTo>
                  <a:lnTo>
                    <a:pt x="341703" y="33024"/>
                  </a:lnTo>
                  <a:lnTo>
                    <a:pt x="221742" y="63503"/>
                  </a:lnTo>
                  <a:lnTo>
                    <a:pt x="124545" y="108960"/>
                  </a:lnTo>
                  <a:lnTo>
                    <a:pt x="0" y="186918"/>
                  </a:lnTo>
                  <a:lnTo>
                    <a:pt x="202990" y="128853"/>
                  </a:lnTo>
                  <a:lnTo>
                    <a:pt x="340906" y="99015"/>
                  </a:lnTo>
                  <a:lnTo>
                    <a:pt x="476973" y="87970"/>
                  </a:lnTo>
                  <a:lnTo>
                    <a:pt x="674420" y="86283"/>
                  </a:lnTo>
                  <a:lnTo>
                    <a:pt x="644910" y="58139"/>
                  </a:lnTo>
                  <a:lnTo>
                    <a:pt x="620502" y="39770"/>
                  </a:lnTo>
                  <a:lnTo>
                    <a:pt x="588085" y="23086"/>
                  </a:lnTo>
                  <a:lnTo>
                    <a:pt x="534543" y="0"/>
                  </a:lnTo>
                  <a:close/>
                </a:path>
              </a:pathLst>
            </a:custGeom>
            <a:solidFill>
              <a:srgbClr val="FDB9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02876" y="3955623"/>
              <a:ext cx="675005" cy="187325"/>
            </a:xfrm>
            <a:custGeom>
              <a:avLst/>
              <a:gdLst/>
              <a:ahLst/>
              <a:cxnLst/>
              <a:rect l="l" t="t" r="r" b="b"/>
              <a:pathLst>
                <a:path w="675005" h="187325">
                  <a:moveTo>
                    <a:pt x="0" y="186918"/>
                  </a:moveTo>
                  <a:lnTo>
                    <a:pt x="124545" y="108960"/>
                  </a:lnTo>
                  <a:lnTo>
                    <a:pt x="221742" y="63503"/>
                  </a:lnTo>
                  <a:lnTo>
                    <a:pt x="341703" y="33024"/>
                  </a:lnTo>
                  <a:lnTo>
                    <a:pt x="534543" y="0"/>
                  </a:lnTo>
                  <a:lnTo>
                    <a:pt x="588085" y="23086"/>
                  </a:lnTo>
                  <a:lnTo>
                    <a:pt x="620502" y="39770"/>
                  </a:lnTo>
                  <a:lnTo>
                    <a:pt x="644910" y="58139"/>
                  </a:lnTo>
                  <a:lnTo>
                    <a:pt x="674420" y="86283"/>
                  </a:lnTo>
                  <a:lnTo>
                    <a:pt x="476973" y="87970"/>
                  </a:lnTo>
                  <a:lnTo>
                    <a:pt x="340906" y="99015"/>
                  </a:lnTo>
                  <a:lnTo>
                    <a:pt x="202990" y="128853"/>
                  </a:lnTo>
                  <a:lnTo>
                    <a:pt x="0" y="186918"/>
                  </a:lnTo>
                  <a:close/>
                </a:path>
              </a:pathLst>
            </a:custGeom>
            <a:ln w="12141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87156" y="4063820"/>
              <a:ext cx="377825" cy="65405"/>
            </a:xfrm>
            <a:custGeom>
              <a:avLst/>
              <a:gdLst/>
              <a:ahLst/>
              <a:cxnLst/>
              <a:rect l="l" t="t" r="r" b="b"/>
              <a:pathLst>
                <a:path w="377825" h="65404">
                  <a:moveTo>
                    <a:pt x="377291" y="0"/>
                  </a:moveTo>
                  <a:lnTo>
                    <a:pt x="259303" y="2768"/>
                  </a:lnTo>
                  <a:lnTo>
                    <a:pt x="180673" y="7570"/>
                  </a:lnTo>
                  <a:lnTo>
                    <a:pt x="106029" y="17900"/>
                  </a:lnTo>
                  <a:lnTo>
                    <a:pt x="0" y="37249"/>
                  </a:lnTo>
                  <a:lnTo>
                    <a:pt x="85369" y="30800"/>
                  </a:lnTo>
                  <a:lnTo>
                    <a:pt x="148932" y="31567"/>
                  </a:lnTo>
                  <a:lnTo>
                    <a:pt x="222288" y="42176"/>
                  </a:lnTo>
                  <a:lnTo>
                    <a:pt x="337032" y="65252"/>
                  </a:lnTo>
                  <a:lnTo>
                    <a:pt x="344591" y="46602"/>
                  </a:lnTo>
                  <a:lnTo>
                    <a:pt x="351304" y="33588"/>
                  </a:lnTo>
                  <a:lnTo>
                    <a:pt x="360946" y="20093"/>
                  </a:lnTo>
                  <a:lnTo>
                    <a:pt x="377291" y="0"/>
                  </a:lnTo>
                  <a:close/>
                </a:path>
              </a:pathLst>
            </a:custGeom>
            <a:solidFill>
              <a:srgbClr val="FDB9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87156" y="4063820"/>
              <a:ext cx="377825" cy="65405"/>
            </a:xfrm>
            <a:custGeom>
              <a:avLst/>
              <a:gdLst/>
              <a:ahLst/>
              <a:cxnLst/>
              <a:rect l="l" t="t" r="r" b="b"/>
              <a:pathLst>
                <a:path w="377825" h="65404">
                  <a:moveTo>
                    <a:pt x="0" y="37249"/>
                  </a:moveTo>
                  <a:lnTo>
                    <a:pt x="106029" y="17900"/>
                  </a:lnTo>
                  <a:lnTo>
                    <a:pt x="180673" y="7570"/>
                  </a:lnTo>
                  <a:lnTo>
                    <a:pt x="259303" y="2768"/>
                  </a:lnTo>
                  <a:lnTo>
                    <a:pt x="377291" y="0"/>
                  </a:lnTo>
                  <a:lnTo>
                    <a:pt x="360946" y="20093"/>
                  </a:lnTo>
                  <a:lnTo>
                    <a:pt x="351304" y="33588"/>
                  </a:lnTo>
                  <a:lnTo>
                    <a:pt x="344591" y="46602"/>
                  </a:lnTo>
                  <a:lnTo>
                    <a:pt x="337032" y="65252"/>
                  </a:lnTo>
                  <a:lnTo>
                    <a:pt x="222288" y="42176"/>
                  </a:lnTo>
                  <a:lnTo>
                    <a:pt x="148932" y="31567"/>
                  </a:lnTo>
                  <a:lnTo>
                    <a:pt x="85369" y="30800"/>
                  </a:lnTo>
                  <a:lnTo>
                    <a:pt x="0" y="37249"/>
                  </a:lnTo>
                  <a:close/>
                </a:path>
              </a:pathLst>
            </a:custGeom>
            <a:ln w="12141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32859" y="3870003"/>
              <a:ext cx="55244" cy="76200"/>
            </a:xfrm>
            <a:custGeom>
              <a:avLst/>
              <a:gdLst/>
              <a:ahLst/>
              <a:cxnLst/>
              <a:rect l="l" t="t" r="r" b="b"/>
              <a:pathLst>
                <a:path w="55244" h="76200">
                  <a:moveTo>
                    <a:pt x="36791" y="0"/>
                  </a:moveTo>
                  <a:lnTo>
                    <a:pt x="0" y="16548"/>
                  </a:lnTo>
                  <a:lnTo>
                    <a:pt x="23860" y="35349"/>
                  </a:lnTo>
                  <a:lnTo>
                    <a:pt x="32196" y="47801"/>
                  </a:lnTo>
                  <a:lnTo>
                    <a:pt x="25351" y="59469"/>
                  </a:lnTo>
                  <a:lnTo>
                    <a:pt x="3670" y="75920"/>
                  </a:lnTo>
                  <a:lnTo>
                    <a:pt x="39385" y="68533"/>
                  </a:lnTo>
                  <a:lnTo>
                    <a:pt x="54740" y="58162"/>
                  </a:lnTo>
                  <a:lnTo>
                    <a:pt x="52840" y="37690"/>
                  </a:lnTo>
                  <a:lnTo>
                    <a:pt x="367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37344" y="3856923"/>
              <a:ext cx="403225" cy="90805"/>
            </a:xfrm>
            <a:custGeom>
              <a:avLst/>
              <a:gdLst/>
              <a:ahLst/>
              <a:cxnLst/>
              <a:rect l="l" t="t" r="r" b="b"/>
              <a:pathLst>
                <a:path w="403225" h="90804">
                  <a:moveTo>
                    <a:pt x="126984" y="0"/>
                  </a:moveTo>
                  <a:lnTo>
                    <a:pt x="0" y="3971"/>
                  </a:lnTo>
                  <a:lnTo>
                    <a:pt x="28115" y="28538"/>
                  </a:lnTo>
                  <a:lnTo>
                    <a:pt x="38088" y="45730"/>
                  </a:lnTo>
                  <a:lnTo>
                    <a:pt x="30462" y="63648"/>
                  </a:lnTo>
                  <a:lnTo>
                    <a:pt x="5778" y="90394"/>
                  </a:lnTo>
                  <a:lnTo>
                    <a:pt x="127536" y="50611"/>
                  </a:lnTo>
                  <a:lnTo>
                    <a:pt x="209459" y="36019"/>
                  </a:lnTo>
                  <a:lnTo>
                    <a:pt x="288751" y="45421"/>
                  </a:lnTo>
                  <a:lnTo>
                    <a:pt x="402615" y="77618"/>
                  </a:lnTo>
                  <a:lnTo>
                    <a:pt x="290547" y="29919"/>
                  </a:lnTo>
                  <a:lnTo>
                    <a:pt x="211251" y="6347"/>
                  </a:lnTo>
                  <a:lnTo>
                    <a:pt x="126984" y="0"/>
                  </a:lnTo>
                  <a:close/>
                </a:path>
              </a:pathLst>
            </a:custGeom>
            <a:solidFill>
              <a:srgbClr val="915B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37344" y="3856923"/>
              <a:ext cx="403225" cy="90805"/>
            </a:xfrm>
            <a:custGeom>
              <a:avLst/>
              <a:gdLst/>
              <a:ahLst/>
              <a:cxnLst/>
              <a:rect l="l" t="t" r="r" b="b"/>
              <a:pathLst>
                <a:path w="403225" h="90804">
                  <a:moveTo>
                    <a:pt x="0" y="3971"/>
                  </a:moveTo>
                  <a:lnTo>
                    <a:pt x="28115" y="28538"/>
                  </a:lnTo>
                  <a:lnTo>
                    <a:pt x="38088" y="45730"/>
                  </a:lnTo>
                  <a:lnTo>
                    <a:pt x="30462" y="63648"/>
                  </a:lnTo>
                  <a:lnTo>
                    <a:pt x="5778" y="90394"/>
                  </a:lnTo>
                  <a:lnTo>
                    <a:pt x="127536" y="50611"/>
                  </a:lnTo>
                  <a:lnTo>
                    <a:pt x="209459" y="36019"/>
                  </a:lnTo>
                  <a:lnTo>
                    <a:pt x="288751" y="45421"/>
                  </a:lnTo>
                  <a:lnTo>
                    <a:pt x="402615" y="77618"/>
                  </a:lnTo>
                  <a:lnTo>
                    <a:pt x="290547" y="29919"/>
                  </a:lnTo>
                  <a:lnTo>
                    <a:pt x="211251" y="6347"/>
                  </a:lnTo>
                  <a:lnTo>
                    <a:pt x="126984" y="0"/>
                  </a:lnTo>
                  <a:lnTo>
                    <a:pt x="0" y="3971"/>
                  </a:lnTo>
                  <a:close/>
                </a:path>
              </a:pathLst>
            </a:custGeom>
            <a:ln w="12141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04108" y="3800666"/>
              <a:ext cx="231139" cy="118630"/>
            </a:xfrm>
            <a:prstGeom prst="rect">
              <a:avLst/>
            </a:prstGeom>
          </p:spPr>
        </p:pic>
      </p:grpSp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59620" y="8321136"/>
            <a:ext cx="1594077" cy="972361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2946920" y="9385044"/>
            <a:ext cx="16141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60" dirty="0">
                <a:solidFill>
                  <a:srgbClr val="BCBEC0"/>
                </a:solidFill>
                <a:latin typeface="Arial"/>
                <a:cs typeface="Arial"/>
              </a:rPr>
              <a:t>630.938.0200</a:t>
            </a:r>
            <a:r>
              <a:rPr sz="1000" b="1" spc="-35" dirty="0">
                <a:solidFill>
                  <a:srgbClr val="BCBEC0"/>
                </a:solidFill>
                <a:latin typeface="Arial"/>
                <a:cs typeface="Arial"/>
              </a:rPr>
              <a:t> </a:t>
            </a:r>
            <a:r>
              <a:rPr sz="1000" b="1" spc="65" dirty="0">
                <a:solidFill>
                  <a:srgbClr val="BCBEC0"/>
                </a:solidFill>
                <a:latin typeface="Arial"/>
                <a:cs typeface="Arial"/>
              </a:rPr>
              <a:t>•</a:t>
            </a:r>
            <a:r>
              <a:rPr sz="1000" b="1" spc="175" dirty="0">
                <a:solidFill>
                  <a:srgbClr val="BCBEC0"/>
                </a:solidFill>
                <a:latin typeface="Arial"/>
                <a:cs typeface="Arial"/>
              </a:rPr>
              <a:t> </a:t>
            </a:r>
            <a:r>
              <a:rPr sz="1000" b="1" spc="-120" dirty="0">
                <a:solidFill>
                  <a:srgbClr val="BCBEC0"/>
                </a:solidFill>
                <a:latin typeface="Arial"/>
                <a:cs typeface="Arial"/>
              </a:rPr>
              <a:t>CRMpubs.com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17650" y="6725537"/>
            <a:ext cx="3878579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i="1" spc="-65" dirty="0">
                <a:solidFill>
                  <a:srgbClr val="231F20"/>
                </a:solidFill>
                <a:latin typeface="Lucida Sans"/>
                <a:cs typeface="Lucida Sans"/>
              </a:rPr>
              <a:t>This</a:t>
            </a:r>
            <a:r>
              <a:rPr sz="1000" b="1" i="1" spc="-1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000" b="1" i="1" spc="-35" dirty="0">
                <a:solidFill>
                  <a:srgbClr val="231F20"/>
                </a:solidFill>
                <a:latin typeface="Lucida Sans"/>
                <a:cs typeface="Lucida Sans"/>
              </a:rPr>
              <a:t>publication</a:t>
            </a:r>
            <a:r>
              <a:rPr sz="1000" b="1" i="1" spc="-1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000" b="1" i="1" spc="-30" dirty="0">
                <a:solidFill>
                  <a:srgbClr val="231F20"/>
                </a:solidFill>
                <a:latin typeface="Lucida Sans"/>
                <a:cs typeface="Lucida Sans"/>
              </a:rPr>
              <a:t>was</a:t>
            </a:r>
            <a:r>
              <a:rPr sz="1000" b="1" i="1" spc="-1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000" b="1" i="1" spc="-45" dirty="0">
                <a:solidFill>
                  <a:srgbClr val="231F20"/>
                </a:solidFill>
                <a:latin typeface="Lucida Sans"/>
                <a:cs typeface="Lucida Sans"/>
              </a:rPr>
              <a:t>made</a:t>
            </a:r>
            <a:r>
              <a:rPr sz="1000" b="1" i="1" spc="-1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000" b="1" i="1" spc="-35" dirty="0">
                <a:solidFill>
                  <a:srgbClr val="231F20"/>
                </a:solidFill>
                <a:latin typeface="Lucida Sans"/>
                <a:cs typeface="Lucida Sans"/>
              </a:rPr>
              <a:t>possible</a:t>
            </a:r>
            <a:r>
              <a:rPr sz="1000" b="1" i="1" spc="-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000" b="1" i="1" spc="-40" dirty="0">
                <a:solidFill>
                  <a:srgbClr val="231F20"/>
                </a:solidFill>
                <a:latin typeface="Lucida Sans"/>
                <a:cs typeface="Lucida Sans"/>
              </a:rPr>
              <a:t>by</a:t>
            </a:r>
            <a:r>
              <a:rPr sz="1000" b="1" i="1" spc="-1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000" b="1" i="1" spc="-30" dirty="0">
                <a:solidFill>
                  <a:srgbClr val="231F20"/>
                </a:solidFill>
                <a:latin typeface="Lucida Sans"/>
                <a:cs typeface="Lucida Sans"/>
              </a:rPr>
              <a:t>Student</a:t>
            </a:r>
            <a:r>
              <a:rPr sz="1000" b="1" i="1" spc="-1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000" b="1" i="1" spc="-25" dirty="0">
                <a:solidFill>
                  <a:srgbClr val="231F20"/>
                </a:solidFill>
                <a:latin typeface="Lucida Sans"/>
                <a:cs typeface="Lucida Sans"/>
              </a:rPr>
              <a:t>Equity</a:t>
            </a:r>
            <a:r>
              <a:rPr sz="1000" b="1" i="1" spc="-1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000" b="1" i="1" spc="-25" dirty="0">
                <a:solidFill>
                  <a:srgbClr val="231F20"/>
                </a:solidFill>
                <a:latin typeface="Lucida Sans"/>
                <a:cs typeface="Lucida Sans"/>
              </a:rPr>
              <a:t>funding.</a:t>
            </a:r>
            <a:endParaRPr sz="100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72014" y="9591927"/>
            <a:ext cx="1238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65" dirty="0">
                <a:solidFill>
                  <a:srgbClr val="231F20"/>
                </a:solidFill>
                <a:latin typeface="Calibri"/>
                <a:cs typeface="Calibri"/>
              </a:rPr>
              <a:t>3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02627" y="9657866"/>
            <a:ext cx="15024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231F20"/>
                </a:solidFill>
                <a:latin typeface="Arial"/>
                <a:cs typeface="Arial"/>
                <a:hlinkClick r:id="rId2"/>
              </a:rPr>
              <a:t>www.riohondo.edu/career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-center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4800" y="304800"/>
            <a:ext cx="4470400" cy="1230630"/>
          </a:xfrm>
          <a:custGeom>
            <a:avLst/>
            <a:gdLst/>
            <a:ahLst/>
            <a:cxnLst/>
            <a:rect l="l" t="t" r="r" b="b"/>
            <a:pathLst>
              <a:path w="4470400" h="1230630">
                <a:moveTo>
                  <a:pt x="4305300" y="0"/>
                </a:moveTo>
                <a:lnTo>
                  <a:pt x="0" y="0"/>
                </a:lnTo>
                <a:lnTo>
                  <a:pt x="0" y="1065530"/>
                </a:lnTo>
                <a:lnTo>
                  <a:pt x="165100" y="1230630"/>
                </a:lnTo>
                <a:lnTo>
                  <a:pt x="4305300" y="1230630"/>
                </a:lnTo>
                <a:lnTo>
                  <a:pt x="4470400" y="1065530"/>
                </a:lnTo>
                <a:lnTo>
                  <a:pt x="4470400" y="165100"/>
                </a:lnTo>
                <a:lnTo>
                  <a:pt x="4305300" y="0"/>
                </a:lnTo>
                <a:close/>
              </a:path>
            </a:pathLst>
          </a:custGeom>
          <a:solidFill>
            <a:srgbClr val="FDB9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55840" y="467714"/>
            <a:ext cx="395605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6285" marR="5080" indent="-744220">
              <a:lnSpc>
                <a:spcPct val="100000"/>
              </a:lnSpc>
              <a:spcBef>
                <a:spcPts val="100"/>
              </a:spcBef>
            </a:pPr>
            <a:r>
              <a:rPr sz="2800" spc="475" dirty="0"/>
              <a:t>Career</a:t>
            </a:r>
            <a:r>
              <a:rPr sz="2800" spc="55" dirty="0"/>
              <a:t> </a:t>
            </a:r>
            <a:r>
              <a:rPr sz="2800" spc="565" dirty="0"/>
              <a:t>Exploration </a:t>
            </a:r>
            <a:r>
              <a:rPr sz="2800" spc="-620" dirty="0"/>
              <a:t> </a:t>
            </a:r>
            <a:r>
              <a:rPr sz="2800" spc="-100" dirty="0"/>
              <a:t>&amp;</a:t>
            </a:r>
            <a:r>
              <a:rPr sz="2800" spc="110" dirty="0"/>
              <a:t> </a:t>
            </a:r>
            <a:r>
              <a:rPr sz="2800" spc="390" dirty="0"/>
              <a:t>Job</a:t>
            </a:r>
            <a:r>
              <a:rPr sz="2800" spc="114" dirty="0"/>
              <a:t> </a:t>
            </a:r>
            <a:r>
              <a:rPr sz="2800" spc="484" dirty="0"/>
              <a:t>Search</a:t>
            </a:r>
            <a:endParaRPr sz="2800"/>
          </a:p>
        </p:txBody>
      </p:sp>
      <p:sp>
        <p:nvSpPr>
          <p:cNvPr id="6" name="object 6"/>
          <p:cNvSpPr txBox="1"/>
          <p:nvPr/>
        </p:nvSpPr>
        <p:spPr>
          <a:xfrm>
            <a:off x="304800" y="2751834"/>
            <a:ext cx="431736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Finding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job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want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takes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many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steps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involves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just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as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many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decisions.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This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checklist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designed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help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along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way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guide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appropriate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sources.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sure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to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discuss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progress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career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counselor.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96900" y="3389374"/>
            <a:ext cx="3898900" cy="259079"/>
          </a:xfrm>
          <a:custGeom>
            <a:avLst/>
            <a:gdLst/>
            <a:ahLst/>
            <a:cxnLst/>
            <a:rect l="l" t="t" r="r" b="b"/>
            <a:pathLst>
              <a:path w="3898900" h="259079">
                <a:moveTo>
                  <a:pt x="3746500" y="0"/>
                </a:moveTo>
                <a:lnTo>
                  <a:pt x="152400" y="0"/>
                </a:lnTo>
                <a:lnTo>
                  <a:pt x="0" y="129539"/>
                </a:lnTo>
                <a:lnTo>
                  <a:pt x="152400" y="259079"/>
                </a:lnTo>
                <a:lnTo>
                  <a:pt x="3746500" y="259079"/>
                </a:lnTo>
                <a:lnTo>
                  <a:pt x="3898900" y="129539"/>
                </a:lnTo>
                <a:lnTo>
                  <a:pt x="3746500" y="0"/>
                </a:lnTo>
                <a:close/>
              </a:path>
            </a:pathLst>
          </a:custGeom>
          <a:solidFill>
            <a:srgbClr val="FDB9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04800" y="3269157"/>
            <a:ext cx="4173220" cy="250063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059815">
              <a:lnSpc>
                <a:spcPct val="100000"/>
              </a:lnSpc>
              <a:spcBef>
                <a:spcPts val="940"/>
              </a:spcBef>
            </a:pPr>
            <a:r>
              <a:rPr sz="1600" b="1" spc="-195" dirty="0">
                <a:solidFill>
                  <a:srgbClr val="231F20"/>
                </a:solidFill>
                <a:latin typeface="Arial"/>
                <a:cs typeface="Arial"/>
              </a:rPr>
              <a:t>KNOWING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220" dirty="0">
                <a:solidFill>
                  <a:srgbClr val="231F20"/>
                </a:solidFill>
                <a:latin typeface="Arial"/>
                <a:cs typeface="Arial"/>
              </a:rPr>
              <a:t>WH</a:t>
            </a:r>
            <a:r>
              <a:rPr sz="1600" b="1" spc="-28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600" b="1" spc="-18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21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210" dirty="0">
                <a:solidFill>
                  <a:srgbClr val="231F20"/>
                </a:solidFill>
                <a:latin typeface="Arial"/>
                <a:cs typeface="Arial"/>
              </a:rPr>
              <a:t>WANT</a:t>
            </a:r>
            <a:endParaRPr sz="1600">
              <a:latin typeface="Arial"/>
              <a:cs typeface="Arial"/>
            </a:endParaRPr>
          </a:p>
          <a:p>
            <a:pPr marL="171450" marR="272415" indent="-159385">
              <a:lnSpc>
                <a:spcPct val="100000"/>
              </a:lnSpc>
              <a:spcBef>
                <a:spcPts val="525"/>
              </a:spcBef>
              <a:buFont typeface="MS UI Gothic"/>
              <a:buChar char="✓"/>
              <a:tabLst>
                <a:tab pos="172085" algn="l"/>
              </a:tabLst>
            </a:pP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Choose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ideal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work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environment—large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corporation,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small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business,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government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agency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or nonprofit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organization.</a:t>
            </a:r>
            <a:endParaRPr sz="1000">
              <a:latin typeface="Arial"/>
              <a:cs typeface="Arial"/>
            </a:endParaRPr>
          </a:p>
          <a:p>
            <a:pPr marL="172085" indent="-159385">
              <a:lnSpc>
                <a:spcPct val="100000"/>
              </a:lnSpc>
              <a:spcBef>
                <a:spcPts val="600"/>
              </a:spcBef>
              <a:buFont typeface="MS UI Gothic"/>
              <a:buChar char="✓"/>
              <a:tabLst>
                <a:tab pos="172085" algn="l"/>
              </a:tabLst>
            </a:pP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Choose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ideal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location—urban,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suburban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or rural.</a:t>
            </a:r>
            <a:endParaRPr sz="1000">
              <a:latin typeface="Arial"/>
              <a:cs typeface="Arial"/>
            </a:endParaRPr>
          </a:p>
          <a:p>
            <a:pPr marL="172085" indent="-159385">
              <a:lnSpc>
                <a:spcPct val="100000"/>
              </a:lnSpc>
              <a:spcBef>
                <a:spcPts val="600"/>
              </a:spcBef>
              <a:buFont typeface="MS UI Gothic"/>
              <a:buChar char="✓"/>
              <a:tabLst>
                <a:tab pos="172085" algn="l"/>
              </a:tabLst>
            </a:pP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List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three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most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useful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job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skills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know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which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is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strongest.</a:t>
            </a:r>
            <a:endParaRPr sz="1000">
              <a:latin typeface="Arial"/>
              <a:cs typeface="Arial"/>
            </a:endParaRPr>
          </a:p>
          <a:p>
            <a:pPr marL="172085" indent="-159385">
              <a:lnSpc>
                <a:spcPct val="100000"/>
              </a:lnSpc>
              <a:spcBef>
                <a:spcPts val="600"/>
              </a:spcBef>
              <a:buFont typeface="MS UI Gothic"/>
              <a:buChar char="✓"/>
              <a:tabLst>
                <a:tab pos="172085" algn="l"/>
              </a:tabLst>
            </a:pP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Know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whether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want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to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work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people,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data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or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things.</a:t>
            </a:r>
            <a:endParaRPr sz="1000">
              <a:latin typeface="Arial"/>
              <a:cs typeface="Arial"/>
            </a:endParaRPr>
          </a:p>
          <a:p>
            <a:pPr marL="172085" indent="-159385">
              <a:lnSpc>
                <a:spcPct val="100000"/>
              </a:lnSpc>
              <a:spcBef>
                <a:spcPts val="600"/>
              </a:spcBef>
              <a:buFont typeface="MS UI Gothic"/>
              <a:buChar char="✓"/>
              <a:tabLst>
                <a:tab pos="172085" algn="l"/>
              </a:tabLst>
            </a:pP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Know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whether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enjoy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new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projects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or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prefer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following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regular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routine.</a:t>
            </a:r>
            <a:endParaRPr sz="1000">
              <a:latin typeface="Arial"/>
              <a:cs typeface="Arial"/>
            </a:endParaRPr>
          </a:p>
          <a:p>
            <a:pPr marL="172085" indent="-159385">
              <a:lnSpc>
                <a:spcPct val="100000"/>
              </a:lnSpc>
              <a:spcBef>
                <a:spcPts val="600"/>
              </a:spcBef>
              <a:buFont typeface="MS UI Gothic"/>
              <a:buChar char="✓"/>
              <a:tabLst>
                <a:tab pos="172085" algn="l"/>
              </a:tabLst>
            </a:pP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ea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72085" indent="-159385">
              <a:lnSpc>
                <a:spcPct val="100000"/>
              </a:lnSpc>
              <a:spcBef>
                <a:spcPts val="600"/>
              </a:spcBef>
              <a:buFont typeface="MS UI Gothic"/>
              <a:buChar char="✓"/>
              <a:tabLst>
                <a:tab pos="172085" algn="l"/>
              </a:tabLst>
            </a:pP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vo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ti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71450" marR="5080" indent="-159385">
              <a:lnSpc>
                <a:spcPct val="100000"/>
              </a:lnSpc>
              <a:spcBef>
                <a:spcPts val="600"/>
              </a:spcBef>
              <a:buFont typeface="MS UI Gothic"/>
              <a:buChar char="✓"/>
              <a:tabLst>
                <a:tab pos="172085" algn="l"/>
              </a:tabLst>
            </a:pP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Know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what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kind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of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reward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most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important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job—money,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security,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4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, 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96900" y="5924294"/>
            <a:ext cx="3898900" cy="259079"/>
          </a:xfrm>
          <a:custGeom>
            <a:avLst/>
            <a:gdLst/>
            <a:ahLst/>
            <a:cxnLst/>
            <a:rect l="l" t="t" r="r" b="b"/>
            <a:pathLst>
              <a:path w="3898900" h="259079">
                <a:moveTo>
                  <a:pt x="3746500" y="0"/>
                </a:moveTo>
                <a:lnTo>
                  <a:pt x="152400" y="0"/>
                </a:lnTo>
                <a:lnTo>
                  <a:pt x="0" y="129539"/>
                </a:lnTo>
                <a:lnTo>
                  <a:pt x="152400" y="259079"/>
                </a:lnTo>
                <a:lnTo>
                  <a:pt x="3746500" y="259079"/>
                </a:lnTo>
                <a:lnTo>
                  <a:pt x="3898900" y="129539"/>
                </a:lnTo>
                <a:lnTo>
                  <a:pt x="3746500" y="0"/>
                </a:lnTo>
                <a:close/>
              </a:path>
            </a:pathLst>
          </a:custGeom>
          <a:solidFill>
            <a:srgbClr val="FDB9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04800" y="5804077"/>
            <a:ext cx="4425315" cy="3415029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45085" algn="ctr">
              <a:lnSpc>
                <a:spcPct val="100000"/>
              </a:lnSpc>
              <a:spcBef>
                <a:spcPts val="940"/>
              </a:spcBef>
            </a:pPr>
            <a:r>
              <a:rPr sz="1600" b="1" spc="-204" dirty="0">
                <a:solidFill>
                  <a:srgbClr val="231F20"/>
                </a:solidFill>
                <a:latin typeface="Arial"/>
                <a:cs typeface="Arial"/>
              </a:rPr>
              <a:t>RESEARCHING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240" dirty="0">
                <a:solidFill>
                  <a:srgbClr val="231F20"/>
                </a:solidFill>
                <a:latin typeface="Arial"/>
                <a:cs typeface="Arial"/>
              </a:rPr>
              <a:t>CAREER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80" dirty="0">
                <a:solidFill>
                  <a:srgbClr val="231F20"/>
                </a:solidFill>
                <a:latin typeface="Arial"/>
                <a:cs typeface="Arial"/>
              </a:rPr>
              <a:t>OPTIONS</a:t>
            </a:r>
            <a:endParaRPr sz="1600">
              <a:latin typeface="Arial"/>
              <a:cs typeface="Arial"/>
            </a:endParaRPr>
          </a:p>
          <a:p>
            <a:pPr marL="172085" indent="-159385">
              <a:lnSpc>
                <a:spcPct val="100000"/>
              </a:lnSpc>
              <a:spcBef>
                <a:spcPts val="525"/>
              </a:spcBef>
              <a:buFont typeface="MS UI Gothic"/>
              <a:buChar char="✓"/>
              <a:tabLst>
                <a:tab pos="172085" algn="l"/>
              </a:tabLst>
            </a:pP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Develop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list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career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possibilities to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research.</a:t>
            </a:r>
            <a:endParaRPr sz="1000">
              <a:latin typeface="Arial"/>
              <a:cs typeface="Arial"/>
            </a:endParaRPr>
          </a:p>
          <a:p>
            <a:pPr marL="171450" marR="297815" indent="-159385">
              <a:lnSpc>
                <a:spcPct val="100000"/>
              </a:lnSpc>
              <a:spcBef>
                <a:spcPts val="600"/>
              </a:spcBef>
              <a:buFont typeface="MS UI Gothic"/>
              <a:buChar char="✓"/>
              <a:tabLst>
                <a:tab pos="172085" algn="l"/>
              </a:tabLst>
            </a:pP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Visit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career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services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library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utilize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internet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learn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about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various </a:t>
            </a:r>
            <a:r>
              <a:rPr sz="1000" spc="-2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careers.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10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45" dirty="0">
                <a:solidFill>
                  <a:srgbClr val="231F20"/>
                </a:solidFill>
                <a:latin typeface="Arial"/>
                <a:cs typeface="Arial"/>
              </a:rPr>
              <a:t>Dictionary</a:t>
            </a:r>
            <a:r>
              <a:rPr sz="1000" i="1" spc="-30" dirty="0">
                <a:solidFill>
                  <a:srgbClr val="231F20"/>
                </a:solidFill>
                <a:latin typeface="Arial"/>
                <a:cs typeface="Arial"/>
              </a:rPr>
              <a:t> of </a:t>
            </a:r>
            <a:r>
              <a:rPr sz="1000" i="1" spc="-55" dirty="0">
                <a:solidFill>
                  <a:srgbClr val="231F20"/>
                </a:solidFill>
                <a:latin typeface="Arial"/>
                <a:cs typeface="Arial"/>
              </a:rPr>
              <a:t>Occupational</a:t>
            </a:r>
            <a:r>
              <a:rPr sz="10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50" dirty="0">
                <a:solidFill>
                  <a:srgbClr val="231F20"/>
                </a:solidFill>
                <a:latin typeface="Arial"/>
                <a:cs typeface="Arial"/>
              </a:rPr>
              <a:t>Titles</a:t>
            </a:r>
            <a:r>
              <a:rPr sz="10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55" dirty="0">
                <a:solidFill>
                  <a:srgbClr val="231F20"/>
                </a:solidFill>
                <a:latin typeface="Arial"/>
                <a:cs typeface="Arial"/>
              </a:rPr>
              <a:t>Occupational</a:t>
            </a:r>
            <a:r>
              <a:rPr sz="10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55" dirty="0">
                <a:solidFill>
                  <a:srgbClr val="231F20"/>
                </a:solidFill>
                <a:latin typeface="Arial"/>
                <a:cs typeface="Arial"/>
              </a:rPr>
              <a:t>Outlook </a:t>
            </a:r>
            <a:r>
              <a:rPr sz="1000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10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i="1" spc="-80" dirty="0">
                <a:solidFill>
                  <a:srgbClr val="231F20"/>
                </a:solidFill>
                <a:latin typeface="Arial"/>
                <a:cs typeface="Arial"/>
              </a:rPr>
              <a:t>an</a:t>
            </a:r>
            <a:r>
              <a:rPr sz="1000" i="1" spc="-55" dirty="0">
                <a:solidFill>
                  <a:srgbClr val="231F20"/>
                </a:solidFill>
                <a:latin typeface="Arial"/>
                <a:cs typeface="Arial"/>
              </a:rPr>
              <a:t>dbo</a:t>
            </a:r>
            <a:r>
              <a:rPr sz="1000" i="1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i="1" spc="-6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72085" indent="-159385">
              <a:lnSpc>
                <a:spcPct val="100000"/>
              </a:lnSpc>
              <a:spcBef>
                <a:spcPts val="600"/>
              </a:spcBef>
              <a:buFont typeface="MS UI Gothic"/>
              <a:buChar char="✓"/>
              <a:tabLst>
                <a:tab pos="172085" algn="l"/>
              </a:tabLst>
            </a:pP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Consider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whether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desired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career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requires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an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advanced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degree.</a:t>
            </a:r>
            <a:endParaRPr sz="1000">
              <a:latin typeface="Arial"/>
              <a:cs typeface="Arial"/>
            </a:endParaRPr>
          </a:p>
          <a:p>
            <a:pPr marL="171450" marR="5080" indent="-159385">
              <a:lnSpc>
                <a:spcPct val="100000"/>
              </a:lnSpc>
              <a:spcBef>
                <a:spcPts val="600"/>
              </a:spcBef>
              <a:buFont typeface="MS UI Gothic"/>
              <a:buChar char="✓"/>
              <a:tabLst>
                <a:tab pos="172085" algn="l"/>
              </a:tabLst>
            </a:pPr>
            <a:r>
              <a:rPr sz="1000" spc="-95" dirty="0">
                <a:solidFill>
                  <a:srgbClr val="231F20"/>
                </a:solidFill>
                <a:latin typeface="Arial"/>
                <a:cs typeface="Arial"/>
              </a:rPr>
              <a:t>Keep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up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with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current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trends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field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through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trade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publications,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news/business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magazines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newspapers.</a:t>
            </a:r>
            <a:endParaRPr sz="1000">
              <a:latin typeface="Arial"/>
              <a:cs typeface="Arial"/>
            </a:endParaRPr>
          </a:p>
          <a:p>
            <a:pPr marL="171450" marR="832485" indent="-159385">
              <a:lnSpc>
                <a:spcPct val="100000"/>
              </a:lnSpc>
              <a:spcBef>
                <a:spcPts val="600"/>
              </a:spcBef>
              <a:buFont typeface="MS UI Gothic"/>
              <a:buChar char="✓"/>
              <a:tabLst>
                <a:tab pos="172085" algn="l"/>
              </a:tabLst>
            </a:pP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Identify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employers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interested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in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interviewing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someone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academic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background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experience;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create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list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of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three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or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more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mp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2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ons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71450" marR="812165" indent="-159385">
              <a:lnSpc>
                <a:spcPct val="100000"/>
              </a:lnSpc>
              <a:spcBef>
                <a:spcPts val="600"/>
              </a:spcBef>
              <a:buFont typeface="MS UI Gothic"/>
              <a:buChar char="✓"/>
              <a:tabLst>
                <a:tab pos="172085" algn="l"/>
              </a:tabLst>
            </a:pP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Use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internet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learn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more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about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potential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employers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check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out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salary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surveys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hiring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trends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anticipated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career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field.</a:t>
            </a:r>
            <a:endParaRPr sz="1000">
              <a:latin typeface="Arial"/>
              <a:cs typeface="Arial"/>
            </a:endParaRPr>
          </a:p>
          <a:p>
            <a:pPr marL="171450" marR="809625" indent="-159385">
              <a:lnSpc>
                <a:spcPct val="100000"/>
              </a:lnSpc>
              <a:spcBef>
                <a:spcPts val="600"/>
              </a:spcBef>
              <a:buFont typeface="MS UI Gothic"/>
              <a:buChar char="✓"/>
              <a:tabLst>
                <a:tab pos="172085" algn="l"/>
              </a:tabLst>
            </a:pP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Make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at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least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three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professional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contacts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through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LinkedIn,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friends,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relatives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or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professors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learn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more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about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field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of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interest.</a:t>
            </a:r>
            <a:endParaRPr sz="1000">
              <a:latin typeface="Arial"/>
              <a:cs typeface="Arial"/>
            </a:endParaRPr>
          </a:p>
          <a:p>
            <a:pPr marL="171450" marR="812800" indent="-159385">
              <a:lnSpc>
                <a:spcPct val="100000"/>
              </a:lnSpc>
              <a:spcBef>
                <a:spcPts val="600"/>
              </a:spcBef>
              <a:buFont typeface="MS UI Gothic"/>
              <a:buChar char="✓"/>
              <a:tabLst>
                <a:tab pos="172085" algn="l"/>
              </a:tabLst>
            </a:pP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Meet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faculty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alumni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who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work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or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who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have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worked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field to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talk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about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available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jobs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outlook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field.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927600" y="2800350"/>
            <a:ext cx="2159000" cy="4095750"/>
          </a:xfrm>
          <a:custGeom>
            <a:avLst/>
            <a:gdLst/>
            <a:ahLst/>
            <a:cxnLst/>
            <a:rect l="l" t="t" r="r" b="b"/>
            <a:pathLst>
              <a:path w="2159000" h="4095750">
                <a:moveTo>
                  <a:pt x="1993900" y="0"/>
                </a:moveTo>
                <a:lnTo>
                  <a:pt x="0" y="0"/>
                </a:lnTo>
                <a:lnTo>
                  <a:pt x="0" y="3930650"/>
                </a:lnTo>
                <a:lnTo>
                  <a:pt x="165100" y="4095750"/>
                </a:lnTo>
                <a:lnTo>
                  <a:pt x="1993900" y="4095750"/>
                </a:lnTo>
                <a:lnTo>
                  <a:pt x="2159000" y="3930650"/>
                </a:lnTo>
                <a:lnTo>
                  <a:pt x="2159000" y="165100"/>
                </a:lnTo>
                <a:lnTo>
                  <a:pt x="1993900" y="0"/>
                </a:lnTo>
                <a:close/>
              </a:path>
            </a:pathLst>
          </a:custGeom>
          <a:solidFill>
            <a:srgbClr val="FFD9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029200" y="2851808"/>
            <a:ext cx="1943735" cy="3896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1809" marR="504190" indent="93345">
              <a:lnSpc>
                <a:spcPct val="100000"/>
              </a:lnSpc>
              <a:spcBef>
                <a:spcPts val="100"/>
              </a:spcBef>
            </a:pPr>
            <a:r>
              <a:rPr sz="1400" b="1" spc="-170" dirty="0">
                <a:solidFill>
                  <a:srgbClr val="231F20"/>
                </a:solidFill>
                <a:latin typeface="Arial"/>
                <a:cs typeface="Arial"/>
              </a:rPr>
              <a:t>GETTING </a:t>
            </a:r>
            <a:r>
              <a:rPr sz="1400" b="1" spc="-1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80" dirty="0">
                <a:solidFill>
                  <a:srgbClr val="231F20"/>
                </a:solidFill>
                <a:latin typeface="Arial"/>
                <a:cs typeface="Arial"/>
              </a:rPr>
              <a:t>EXPERIENCE</a:t>
            </a:r>
            <a:endParaRPr sz="1400">
              <a:latin typeface="Arial"/>
              <a:cs typeface="Arial"/>
            </a:endParaRPr>
          </a:p>
          <a:p>
            <a:pPr marL="171450" marR="12700" indent="-159385">
              <a:lnSpc>
                <a:spcPct val="100000"/>
              </a:lnSpc>
              <a:spcBef>
                <a:spcPts val="120"/>
              </a:spcBef>
              <a:buFont typeface="MS UI Gothic"/>
              <a:buChar char="✓"/>
              <a:tabLst>
                <a:tab pos="172085" algn="l"/>
              </a:tabLst>
            </a:pP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12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rr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do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wn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c</a:t>
            </a:r>
            <a:r>
              <a:rPr sz="1000" spc="-12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12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s 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yo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2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ons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12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h 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12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wo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2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9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so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es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12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71450" marR="142240" indent="-159385">
              <a:lnSpc>
                <a:spcPct val="100000"/>
              </a:lnSpc>
              <a:spcBef>
                <a:spcPts val="600"/>
              </a:spcBef>
              <a:buFont typeface="MS UI Gothic"/>
              <a:buChar char="✓"/>
              <a:tabLst>
                <a:tab pos="172085" algn="l"/>
              </a:tabLst>
            </a:pP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4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wo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x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e 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sh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2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endParaRPr sz="1000">
              <a:latin typeface="Arial"/>
              <a:cs typeface="Arial"/>
            </a:endParaRPr>
          </a:p>
          <a:p>
            <a:pPr marL="171450" marR="198120">
              <a:lnSpc>
                <a:spcPct val="100000"/>
              </a:lnSpc>
            </a:pP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cho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f 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qu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2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e 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2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ons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  </a:t>
            </a:r>
            <a:r>
              <a:rPr sz="1000" spc="-9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gn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2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o 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j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ob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4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2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g 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graduation.</a:t>
            </a:r>
            <a:endParaRPr sz="1000">
              <a:latin typeface="Arial"/>
              <a:cs typeface="Arial"/>
            </a:endParaRPr>
          </a:p>
          <a:p>
            <a:pPr marL="171450" marR="362585" indent="-159385">
              <a:lnSpc>
                <a:spcPct val="100000"/>
              </a:lnSpc>
              <a:spcBef>
                <a:spcPts val="600"/>
              </a:spcBef>
              <a:buFont typeface="MS UI Gothic"/>
              <a:buChar char="✓"/>
              <a:tabLst>
                <a:tab pos="172085" algn="l"/>
              </a:tabLst>
            </a:pP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 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  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oc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50" dirty="0">
                <a:solidFill>
                  <a:srgbClr val="231F20"/>
                </a:solidFill>
                <a:latin typeface="Arial"/>
                <a:cs typeface="Arial"/>
              </a:rPr>
              <a:t>—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su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  <a:p>
            <a:pPr marL="171450" marR="106045">
              <a:lnSpc>
                <a:spcPct val="100000"/>
              </a:lnSpc>
            </a:pPr>
            <a:r>
              <a:rPr sz="1000" spc="-17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9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 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z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71450" marR="5080" indent="-159385">
              <a:lnSpc>
                <a:spcPct val="100000"/>
              </a:lnSpc>
              <a:spcBef>
                <a:spcPts val="600"/>
              </a:spcBef>
              <a:buFont typeface="MS UI Gothic"/>
              <a:buChar char="✓"/>
              <a:tabLst>
                <a:tab pos="172085" algn="l"/>
              </a:tabLst>
            </a:pPr>
            <a:r>
              <a:rPr sz="1000" spc="-13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mun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4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 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2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z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n 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4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wo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x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 </a:t>
            </a:r>
            <a:r>
              <a:rPr sz="1000" spc="-13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 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pos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ou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e 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ud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29075" y="7561224"/>
            <a:ext cx="3057525" cy="1742795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7188200" y="0"/>
            <a:ext cx="355600" cy="4979670"/>
          </a:xfrm>
          <a:custGeom>
            <a:avLst/>
            <a:gdLst/>
            <a:ahLst/>
            <a:cxnLst/>
            <a:rect l="l" t="t" r="r" b="b"/>
            <a:pathLst>
              <a:path w="355600" h="4979670">
                <a:moveTo>
                  <a:pt x="355600" y="0"/>
                </a:moveTo>
                <a:lnTo>
                  <a:pt x="0" y="0"/>
                </a:lnTo>
                <a:lnTo>
                  <a:pt x="0" y="4979670"/>
                </a:lnTo>
                <a:lnTo>
                  <a:pt x="355600" y="4979670"/>
                </a:lnTo>
                <a:lnTo>
                  <a:pt x="355600" y="0"/>
                </a:lnTo>
                <a:close/>
              </a:path>
            </a:pathLst>
          </a:custGeom>
          <a:solidFill>
            <a:srgbClr val="85C4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179056" y="254000"/>
            <a:ext cx="339090" cy="466153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395"/>
              </a:lnSpc>
            </a:pPr>
            <a:r>
              <a:rPr sz="2000" b="1" spc="340" dirty="0">
                <a:solidFill>
                  <a:srgbClr val="FFFFFF"/>
                </a:solidFill>
                <a:latin typeface="Calibri"/>
                <a:cs typeface="Calibri"/>
              </a:rPr>
              <a:t>Career</a:t>
            </a:r>
            <a:r>
              <a:rPr sz="2000" b="1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405" dirty="0">
                <a:solidFill>
                  <a:srgbClr val="FFFFFF"/>
                </a:solidFill>
                <a:latin typeface="Calibri"/>
                <a:cs typeface="Calibri"/>
              </a:rPr>
              <a:t>Exploration</a:t>
            </a:r>
            <a:r>
              <a:rPr sz="2000" b="1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70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2000" b="1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280" dirty="0">
                <a:solidFill>
                  <a:srgbClr val="FFFFFF"/>
                </a:solidFill>
                <a:latin typeface="Calibri"/>
                <a:cs typeface="Calibri"/>
              </a:rPr>
              <a:t>Job</a:t>
            </a:r>
            <a:r>
              <a:rPr sz="2000" b="1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350" dirty="0">
                <a:solidFill>
                  <a:srgbClr val="FFFFFF"/>
                </a:solidFill>
                <a:latin typeface="Calibri"/>
                <a:cs typeface="Calibri"/>
              </a:rPr>
              <a:t>Search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87763" y="1855443"/>
            <a:ext cx="239959" cy="233115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23830" y="1855443"/>
            <a:ext cx="239959" cy="233115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14815" y="1855436"/>
            <a:ext cx="239959" cy="233115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05792" y="1855438"/>
            <a:ext cx="239959" cy="233115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96787" y="1855441"/>
            <a:ext cx="239959" cy="233115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2543265" y="1772927"/>
            <a:ext cx="23304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8105">
              <a:lnSpc>
                <a:spcPct val="100000"/>
              </a:lnSpc>
              <a:spcBef>
                <a:spcPts val="100"/>
              </a:spcBef>
            </a:pPr>
            <a:r>
              <a:rPr sz="2400" b="1" spc="605" dirty="0">
                <a:solidFill>
                  <a:srgbClr val="231F20"/>
                </a:solidFill>
                <a:latin typeface="Calibri"/>
                <a:cs typeface="Calibri"/>
              </a:rPr>
              <a:t>How</a:t>
            </a:r>
            <a:r>
              <a:rPr sz="2400" b="1" spc="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spc="555" dirty="0">
                <a:solidFill>
                  <a:srgbClr val="231F20"/>
                </a:solidFill>
                <a:latin typeface="Calibri"/>
                <a:cs typeface="Calibri"/>
              </a:rPr>
              <a:t>to</a:t>
            </a:r>
            <a:r>
              <a:rPr sz="2400" b="1" spc="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spc="420" dirty="0">
                <a:solidFill>
                  <a:srgbClr val="231F20"/>
                </a:solidFill>
                <a:latin typeface="Calibri"/>
                <a:cs typeface="Calibri"/>
              </a:rPr>
              <a:t>Find </a:t>
            </a:r>
            <a:r>
              <a:rPr sz="2400" b="1" spc="-5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spc="455" dirty="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sz="2400" b="1" spc="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spc="495" dirty="0">
                <a:solidFill>
                  <a:srgbClr val="231F20"/>
                </a:solidFill>
                <a:latin typeface="Calibri"/>
                <a:cs typeface="Calibri"/>
              </a:rPr>
              <a:t>Right</a:t>
            </a:r>
            <a:r>
              <a:rPr sz="2400" b="1" spc="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spc="365" dirty="0">
                <a:solidFill>
                  <a:srgbClr val="231F20"/>
                </a:solidFill>
                <a:latin typeface="Calibri"/>
                <a:cs typeface="Calibri"/>
              </a:rPr>
              <a:t>Job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22" name="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53007" y="1855444"/>
            <a:ext cx="239959" cy="233115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89073" y="1855444"/>
            <a:ext cx="239959" cy="233115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80059" y="1855437"/>
            <a:ext cx="239959" cy="233115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71036" y="1855439"/>
            <a:ext cx="239959" cy="233115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62030" y="1855441"/>
            <a:ext cx="239959" cy="233115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927600" y="304812"/>
            <a:ext cx="2171700" cy="123061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98280" y="9470478"/>
            <a:ext cx="947419" cy="480059"/>
            <a:chOff x="3298280" y="9470478"/>
            <a:chExt cx="947419" cy="480059"/>
          </a:xfrm>
        </p:grpSpPr>
        <p:sp>
          <p:nvSpPr>
            <p:cNvPr id="3" name="object 3"/>
            <p:cNvSpPr/>
            <p:nvPr/>
          </p:nvSpPr>
          <p:spPr>
            <a:xfrm>
              <a:off x="3304630" y="9476828"/>
              <a:ext cx="934719" cy="467359"/>
            </a:xfrm>
            <a:custGeom>
              <a:avLst/>
              <a:gdLst/>
              <a:ahLst/>
              <a:cxnLst/>
              <a:rect l="l" t="t" r="r" b="b"/>
              <a:pathLst>
                <a:path w="934720" h="467359">
                  <a:moveTo>
                    <a:pt x="467271" y="0"/>
                  </a:moveTo>
                  <a:lnTo>
                    <a:pt x="0" y="467271"/>
                  </a:lnTo>
                  <a:lnTo>
                    <a:pt x="934542" y="467271"/>
                  </a:lnTo>
                  <a:lnTo>
                    <a:pt x="467271" y="0"/>
                  </a:lnTo>
                  <a:close/>
                </a:path>
              </a:pathLst>
            </a:custGeom>
            <a:solidFill>
              <a:srgbClr val="FDB9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04630" y="9476828"/>
              <a:ext cx="934719" cy="467359"/>
            </a:xfrm>
            <a:custGeom>
              <a:avLst/>
              <a:gdLst/>
              <a:ahLst/>
              <a:cxnLst/>
              <a:rect l="l" t="t" r="r" b="b"/>
              <a:pathLst>
                <a:path w="934720" h="467359">
                  <a:moveTo>
                    <a:pt x="934542" y="467271"/>
                  </a:moveTo>
                  <a:lnTo>
                    <a:pt x="467271" y="0"/>
                  </a:lnTo>
                  <a:lnTo>
                    <a:pt x="0" y="467271"/>
                  </a:lnTo>
                </a:path>
              </a:pathLst>
            </a:custGeom>
            <a:ln w="126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710114" y="9591927"/>
            <a:ext cx="1238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65" dirty="0">
                <a:solidFill>
                  <a:srgbClr val="231F20"/>
                </a:solidFill>
                <a:latin typeface="Calibri"/>
                <a:cs typeface="Calibri"/>
              </a:rPr>
              <a:t>4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4826" y="9657866"/>
            <a:ext cx="10287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Career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Planning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Guide</a:t>
            </a:r>
            <a:endParaRPr sz="9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27463" y="306678"/>
            <a:ext cx="239959" cy="23311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3530" y="306678"/>
            <a:ext cx="239959" cy="23311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54515" y="306671"/>
            <a:ext cx="239959" cy="23311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45492" y="306673"/>
            <a:ext cx="239959" cy="23311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6487" y="306675"/>
            <a:ext cx="239959" cy="233115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761601" y="224162"/>
            <a:ext cx="21736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05" dirty="0"/>
              <a:t>How</a:t>
            </a:r>
            <a:r>
              <a:rPr spc="65" dirty="0"/>
              <a:t> </a:t>
            </a:r>
            <a:r>
              <a:rPr spc="555" dirty="0"/>
              <a:t>to</a:t>
            </a:r>
            <a:r>
              <a:rPr spc="70" dirty="0"/>
              <a:t> </a:t>
            </a:r>
            <a:r>
              <a:rPr spc="420" dirty="0"/>
              <a:t>Find</a:t>
            </a: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92707" y="306678"/>
            <a:ext cx="239959" cy="23311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28773" y="306678"/>
            <a:ext cx="239959" cy="23311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19759" y="306672"/>
            <a:ext cx="239959" cy="233115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10736" y="306674"/>
            <a:ext cx="239959" cy="233115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01730" y="306676"/>
            <a:ext cx="239959" cy="233115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2682965" y="589922"/>
            <a:ext cx="23304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455" dirty="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sz="2400" b="1" spc="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spc="495" dirty="0">
                <a:solidFill>
                  <a:srgbClr val="231F20"/>
                </a:solidFill>
                <a:latin typeface="Calibri"/>
                <a:cs typeface="Calibri"/>
              </a:rPr>
              <a:t>Right</a:t>
            </a:r>
            <a:r>
              <a:rPr sz="2400" b="1" spc="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spc="365" dirty="0">
                <a:solidFill>
                  <a:srgbClr val="231F20"/>
                </a:solidFill>
                <a:latin typeface="Calibri"/>
                <a:cs typeface="Calibri"/>
              </a:rPr>
              <a:t>Job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465071" y="894722"/>
            <a:ext cx="76644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spc="-75" dirty="0">
                <a:solidFill>
                  <a:srgbClr val="231F20"/>
                </a:solidFill>
                <a:latin typeface="Arial"/>
                <a:cs typeface="Arial"/>
              </a:rPr>
              <a:t>continued</a:t>
            </a:r>
            <a:endParaRPr sz="15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74980" y="1299210"/>
            <a:ext cx="3164840" cy="487680"/>
          </a:xfrm>
          <a:custGeom>
            <a:avLst/>
            <a:gdLst/>
            <a:ahLst/>
            <a:cxnLst/>
            <a:rect l="l" t="t" r="r" b="b"/>
            <a:pathLst>
              <a:path w="3164840" h="487680">
                <a:moveTo>
                  <a:pt x="3012440" y="0"/>
                </a:moveTo>
                <a:lnTo>
                  <a:pt x="152400" y="0"/>
                </a:lnTo>
                <a:lnTo>
                  <a:pt x="0" y="152400"/>
                </a:lnTo>
                <a:lnTo>
                  <a:pt x="0" y="335280"/>
                </a:lnTo>
                <a:lnTo>
                  <a:pt x="152400" y="487680"/>
                </a:lnTo>
                <a:lnTo>
                  <a:pt x="3012440" y="487680"/>
                </a:lnTo>
                <a:lnTo>
                  <a:pt x="3164840" y="335280"/>
                </a:lnTo>
                <a:lnTo>
                  <a:pt x="3164840" y="152400"/>
                </a:lnTo>
                <a:lnTo>
                  <a:pt x="3012440" y="0"/>
                </a:lnTo>
                <a:close/>
              </a:path>
            </a:pathLst>
          </a:custGeom>
          <a:solidFill>
            <a:srgbClr val="FDB9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44500" y="1278177"/>
            <a:ext cx="3126105" cy="2934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48055" marR="812800" indent="-30480">
              <a:lnSpc>
                <a:spcPct val="100000"/>
              </a:lnSpc>
              <a:spcBef>
                <a:spcPts val="100"/>
              </a:spcBef>
            </a:pPr>
            <a:r>
              <a:rPr sz="1600" b="1" spc="-204" dirty="0">
                <a:solidFill>
                  <a:srgbClr val="231F20"/>
                </a:solidFill>
                <a:latin typeface="Arial"/>
                <a:cs typeface="Arial"/>
              </a:rPr>
              <a:t>PRE</a:t>
            </a:r>
            <a:r>
              <a:rPr sz="1600" b="1" spc="-26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600" b="1" spc="-180" dirty="0">
                <a:solidFill>
                  <a:srgbClr val="231F20"/>
                </a:solidFill>
                <a:latin typeface="Arial"/>
                <a:cs typeface="Arial"/>
              </a:rPr>
              <a:t>ARING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60" dirty="0">
                <a:solidFill>
                  <a:srgbClr val="231F20"/>
                </a:solidFill>
                <a:latin typeface="Arial"/>
                <a:cs typeface="Arial"/>
              </a:rPr>
              <a:t>FOR  </a:t>
            </a:r>
            <a:r>
              <a:rPr sz="1600" b="1" spc="-21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60" dirty="0">
                <a:solidFill>
                  <a:srgbClr val="231F20"/>
                </a:solidFill>
                <a:latin typeface="Arial"/>
                <a:cs typeface="Arial"/>
              </a:rPr>
              <a:t>INTERVIEW</a:t>
            </a:r>
            <a:endParaRPr sz="1600">
              <a:latin typeface="Arial"/>
              <a:cs typeface="Arial"/>
            </a:endParaRPr>
          </a:p>
          <a:p>
            <a:pPr marL="166370" marR="5080" indent="-154305">
              <a:lnSpc>
                <a:spcPct val="100000"/>
              </a:lnSpc>
              <a:spcBef>
                <a:spcPts val="465"/>
              </a:spcBef>
              <a:buFont typeface="MS UI Gothic"/>
              <a:buChar char="✓"/>
              <a:tabLst>
                <a:tab pos="167005" algn="l"/>
              </a:tabLst>
            </a:pP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Arrange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informational interviews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employees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from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13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12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w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yo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w</a:t>
            </a:r>
            <a:r>
              <a:rPr sz="1000" spc="-13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3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2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13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30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yo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 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network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acquaintances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schedule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these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meetings.</a:t>
            </a:r>
            <a:endParaRPr sz="1000">
              <a:latin typeface="Arial"/>
              <a:cs typeface="Arial"/>
            </a:endParaRPr>
          </a:p>
          <a:p>
            <a:pPr marL="171450" marR="43180" indent="-159385">
              <a:lnSpc>
                <a:spcPct val="100000"/>
              </a:lnSpc>
              <a:spcBef>
                <a:spcPts val="600"/>
              </a:spcBef>
              <a:buFont typeface="MS UI Gothic"/>
              <a:buChar char="✓"/>
              <a:tabLst>
                <a:tab pos="172085" algn="l"/>
              </a:tabLst>
            </a:pP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gh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mp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e 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an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interview—be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familiar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product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lines,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services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4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os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2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66370" marR="227329" indent="-154305">
              <a:lnSpc>
                <a:spcPct val="100000"/>
              </a:lnSpc>
              <a:spcBef>
                <a:spcPts val="600"/>
              </a:spcBef>
              <a:buFont typeface="MS UI Gothic"/>
              <a:buChar char="✓"/>
              <a:tabLst>
                <a:tab pos="167005" algn="l"/>
              </a:tabLst>
            </a:pP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Practice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your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interviewing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technique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friends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help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3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13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3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13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3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2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13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71450" marR="328295" indent="-159385">
              <a:lnSpc>
                <a:spcPct val="100000"/>
              </a:lnSpc>
              <a:spcBef>
                <a:spcPts val="600"/>
              </a:spcBef>
              <a:buFont typeface="MS UI Gothic"/>
              <a:buChar char="✓"/>
              <a:tabLst>
                <a:tab pos="172085" algn="l"/>
              </a:tabLst>
            </a:pP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,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mu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e 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q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mp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4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72085" indent="-159385">
              <a:lnSpc>
                <a:spcPct val="100000"/>
              </a:lnSpc>
              <a:spcBef>
                <a:spcPts val="600"/>
              </a:spcBef>
              <a:buFont typeface="MS UI Gothic"/>
              <a:buChar char="✓"/>
              <a:tabLst>
                <a:tab pos="172085" algn="l"/>
              </a:tabLst>
            </a:pP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Arrive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time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professional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business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attire.</a:t>
            </a:r>
            <a:endParaRPr sz="1000">
              <a:latin typeface="Arial"/>
              <a:cs typeface="Arial"/>
            </a:endParaRPr>
          </a:p>
          <a:p>
            <a:pPr marL="171450" marR="50800" indent="-159385">
              <a:lnSpc>
                <a:spcPct val="100000"/>
              </a:lnSpc>
              <a:spcBef>
                <a:spcPts val="600"/>
              </a:spcBef>
              <a:buFont typeface="MS UI Gothic"/>
              <a:buChar char="✓"/>
              <a:tabLst>
                <a:tab pos="172085" algn="l"/>
              </a:tabLst>
            </a:pPr>
            <a:r>
              <a:rPr sz="1000" spc="-16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4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  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4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114800" y="1299210"/>
            <a:ext cx="3124200" cy="2865120"/>
          </a:xfrm>
          <a:custGeom>
            <a:avLst/>
            <a:gdLst/>
            <a:ahLst/>
            <a:cxnLst/>
            <a:rect l="l" t="t" r="r" b="b"/>
            <a:pathLst>
              <a:path w="3124200" h="2865120">
                <a:moveTo>
                  <a:pt x="2959100" y="0"/>
                </a:moveTo>
                <a:lnTo>
                  <a:pt x="0" y="0"/>
                </a:lnTo>
                <a:lnTo>
                  <a:pt x="0" y="2700020"/>
                </a:lnTo>
                <a:lnTo>
                  <a:pt x="165100" y="2865120"/>
                </a:lnTo>
                <a:lnTo>
                  <a:pt x="2959100" y="2865120"/>
                </a:lnTo>
                <a:lnTo>
                  <a:pt x="3124200" y="2700020"/>
                </a:lnTo>
                <a:lnTo>
                  <a:pt x="3124200" y="165100"/>
                </a:lnTo>
                <a:lnTo>
                  <a:pt x="2959100" y="0"/>
                </a:lnTo>
                <a:close/>
              </a:path>
            </a:pathLst>
          </a:custGeom>
          <a:solidFill>
            <a:srgbClr val="FFD9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216400" y="1326961"/>
            <a:ext cx="2851785" cy="261239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628650">
              <a:lnSpc>
                <a:spcPct val="100000"/>
              </a:lnSpc>
              <a:spcBef>
                <a:spcPts val="285"/>
              </a:spcBef>
            </a:pPr>
            <a:r>
              <a:rPr sz="1400" b="1" spc="-215" dirty="0">
                <a:solidFill>
                  <a:srgbClr val="231F20"/>
                </a:solidFill>
                <a:latin typeface="Arial"/>
                <a:cs typeface="Arial"/>
              </a:rPr>
              <a:t>CRE</a:t>
            </a:r>
            <a:r>
              <a:rPr sz="1400" b="1" spc="-3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400" b="1" spc="-140" dirty="0">
                <a:solidFill>
                  <a:srgbClr val="231F20"/>
                </a:solidFill>
                <a:latin typeface="Arial"/>
                <a:cs typeface="Arial"/>
              </a:rPr>
              <a:t>TING</a:t>
            </a:r>
            <a:r>
              <a:rPr sz="14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23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4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70" dirty="0">
                <a:solidFill>
                  <a:srgbClr val="231F20"/>
                </a:solidFill>
                <a:latin typeface="Arial"/>
                <a:cs typeface="Arial"/>
              </a:rPr>
              <a:t>RESUME</a:t>
            </a:r>
            <a:endParaRPr sz="1400">
              <a:latin typeface="Arial"/>
              <a:cs typeface="Arial"/>
            </a:endParaRPr>
          </a:p>
          <a:p>
            <a:pPr marL="155575" indent="-143510">
              <a:lnSpc>
                <a:spcPct val="100000"/>
              </a:lnSpc>
              <a:spcBef>
                <a:spcPts val="120"/>
              </a:spcBef>
              <a:buFont typeface="MS UI Gothic"/>
              <a:buChar char="✓"/>
              <a:tabLst>
                <a:tab pos="156210" algn="l"/>
              </a:tabLst>
            </a:pPr>
            <a:r>
              <a:rPr sz="900" spc="-13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900" spc="-9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j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ob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j</a:t>
            </a:r>
            <a:r>
              <a:rPr sz="900" spc="-9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55575" marR="363220" indent="-143510">
              <a:lnSpc>
                <a:spcPct val="101899"/>
              </a:lnSpc>
              <a:spcBef>
                <a:spcPts val="600"/>
              </a:spcBef>
              <a:buFont typeface="MS UI Gothic"/>
              <a:buChar char="✓"/>
              <a:tabLst>
                <a:tab pos="156210" algn="l"/>
              </a:tabLst>
            </a:pP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Know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how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skills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experience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support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your </a:t>
            </a:r>
            <a:r>
              <a:rPr sz="900" spc="-2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objective.</a:t>
            </a:r>
            <a:endParaRPr sz="900">
              <a:latin typeface="Arial"/>
              <a:cs typeface="Arial"/>
            </a:endParaRPr>
          </a:p>
          <a:p>
            <a:pPr marL="155575" indent="-143510">
              <a:lnSpc>
                <a:spcPct val="100000"/>
              </a:lnSpc>
              <a:spcBef>
                <a:spcPts val="620"/>
              </a:spcBef>
              <a:buFont typeface="MS UI Gothic"/>
              <a:buChar char="✓"/>
              <a:tabLst>
                <a:tab pos="156210" algn="l"/>
              </a:tabLst>
            </a:pP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Use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action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verbs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highlight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accomplishments.</a:t>
            </a:r>
            <a:endParaRPr sz="900">
              <a:latin typeface="Arial"/>
              <a:cs typeface="Arial"/>
            </a:endParaRPr>
          </a:p>
          <a:p>
            <a:pPr marL="155575" marR="63500" indent="-143510">
              <a:lnSpc>
                <a:spcPct val="101899"/>
              </a:lnSpc>
              <a:spcBef>
                <a:spcPts val="600"/>
              </a:spcBef>
              <a:buFont typeface="MS UI Gothic"/>
              <a:buChar char="✓"/>
              <a:tabLst>
                <a:tab pos="156210" algn="l"/>
              </a:tabLst>
            </a:pP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Limit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resume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one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page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make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sure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free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900" spc="-2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900" spc="2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900" spc="-9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rr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2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55575" marR="5080" indent="-143510">
              <a:lnSpc>
                <a:spcPct val="101899"/>
              </a:lnSpc>
              <a:spcBef>
                <a:spcPts val="600"/>
              </a:spcBef>
              <a:buFont typeface="MS UI Gothic"/>
              <a:buChar char="✓"/>
              <a:tabLst>
                <a:tab pos="156210" algn="l"/>
              </a:tabLst>
            </a:pP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Create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resume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using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word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processing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program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900" spc="-2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have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professionally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duplicated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neutral-colored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paper, </a:t>
            </a:r>
            <a:r>
              <a:rPr sz="900" spc="-2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9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2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,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900" spc="2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. 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sub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4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g 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li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,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nc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s  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avoid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italics,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bold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underlined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passages.</a:t>
            </a:r>
            <a:endParaRPr sz="900">
              <a:latin typeface="Arial"/>
              <a:cs typeface="Arial"/>
            </a:endParaRPr>
          </a:p>
          <a:p>
            <a:pPr marL="155575" marR="67945" indent="-143510">
              <a:lnSpc>
                <a:spcPct val="101899"/>
              </a:lnSpc>
              <a:spcBef>
                <a:spcPts val="600"/>
              </a:spcBef>
              <a:buFont typeface="MS UI Gothic"/>
              <a:buChar char="✓"/>
              <a:tabLst>
                <a:tab pos="156210" algn="l"/>
              </a:tabLst>
            </a:pPr>
            <a:r>
              <a:rPr sz="900" spc="-1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mpo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2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9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ov</a:t>
            </a: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900" spc="-8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4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cc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h  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900" spc="-8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4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900" spc="-9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2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. 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d  </a:t>
            </a:r>
            <a:r>
              <a:rPr sz="900" spc="-4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900" spc="-8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4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900" spc="-9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900" spc="-9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60" dirty="0">
                <a:solidFill>
                  <a:srgbClr val="231F20"/>
                </a:solidFill>
                <a:latin typeface="Arial"/>
                <a:cs typeface="Arial"/>
              </a:rPr>
              <a:t>“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900" spc="-9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spc="-1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35" dirty="0">
                <a:solidFill>
                  <a:srgbClr val="231F20"/>
                </a:solidFill>
                <a:latin typeface="Arial"/>
                <a:cs typeface="Arial"/>
              </a:rPr>
              <a:t>/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900" spc="-9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900" spc="-6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900" spc="50" dirty="0">
                <a:solidFill>
                  <a:srgbClr val="231F20"/>
                </a:solidFill>
                <a:latin typeface="Arial"/>
                <a:cs typeface="Arial"/>
              </a:rPr>
              <a:t>”</a:t>
            </a:r>
            <a:endParaRPr sz="900">
              <a:latin typeface="Arial"/>
              <a:cs typeface="Arial"/>
            </a:endParaRPr>
          </a:p>
        </p:txBody>
      </p:sp>
      <p:pic>
        <p:nvPicPr>
          <p:cNvPr id="24" name="object 2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47319" y="4865978"/>
            <a:ext cx="239959" cy="233115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56342" y="4865976"/>
            <a:ext cx="239959" cy="233115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90318" y="4865978"/>
            <a:ext cx="239959" cy="233115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81304" y="4865971"/>
            <a:ext cx="239959" cy="233115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4025900" y="4783461"/>
            <a:ext cx="3221355" cy="3080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695" marR="86995" indent="868044">
              <a:lnSpc>
                <a:spcPct val="100000"/>
              </a:lnSpc>
              <a:spcBef>
                <a:spcPts val="100"/>
              </a:spcBef>
            </a:pPr>
            <a:r>
              <a:rPr sz="2400" b="1" spc="405" dirty="0">
                <a:solidFill>
                  <a:srgbClr val="231F20"/>
                </a:solidFill>
                <a:latin typeface="Calibri"/>
                <a:cs typeface="Calibri"/>
              </a:rPr>
              <a:t>College </a:t>
            </a:r>
            <a:r>
              <a:rPr sz="2400" b="1" spc="40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spc="509" dirty="0">
                <a:solidFill>
                  <a:srgbClr val="231F20"/>
                </a:solidFill>
                <a:latin typeface="Calibri"/>
                <a:cs typeface="Calibri"/>
              </a:rPr>
              <a:t>Central</a:t>
            </a:r>
            <a:r>
              <a:rPr sz="2400" b="1" spc="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spc="520" dirty="0">
                <a:solidFill>
                  <a:srgbClr val="231F20"/>
                </a:solidFill>
                <a:latin typeface="Calibri"/>
                <a:cs typeface="Calibri"/>
              </a:rPr>
              <a:t>Network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490"/>
              </a:spcBef>
            </a:pP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Rio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Hondo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College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uses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College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Central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Network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as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its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official 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resume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job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posting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service.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Local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employers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post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jobs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exclusively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our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school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via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45" dirty="0">
                <a:solidFill>
                  <a:srgbClr val="231F20"/>
                </a:solidFill>
                <a:latin typeface="Arial"/>
                <a:cs typeface="Arial"/>
              </a:rPr>
              <a:t>CCN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site.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Students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alumni </a:t>
            </a:r>
            <a:r>
              <a:rPr sz="1000" spc="-2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can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create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an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account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profile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at </a:t>
            </a:r>
            <a:r>
              <a:rPr sz="1000" b="1" spc="-60" dirty="0">
                <a:solidFill>
                  <a:srgbClr val="231F20"/>
                </a:solidFill>
                <a:latin typeface="Arial"/>
                <a:cs typeface="Arial"/>
                <a:hlinkClick r:id="rId4"/>
              </a:rPr>
              <a:t>www.collegecentral.com/ </a:t>
            </a:r>
            <a:r>
              <a:rPr sz="10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45" dirty="0">
                <a:solidFill>
                  <a:srgbClr val="231F20"/>
                </a:solidFill>
                <a:latin typeface="Arial"/>
                <a:cs typeface="Arial"/>
                <a:hlinkClick r:id="rId4"/>
              </a:rPr>
              <a:t>r</a:t>
            </a:r>
            <a:r>
              <a:rPr sz="1000" b="1" dirty="0">
                <a:solidFill>
                  <a:srgbClr val="231F20"/>
                </a:solidFill>
                <a:latin typeface="Arial"/>
                <a:cs typeface="Arial"/>
                <a:hlinkClick r:id="rId4"/>
              </a:rPr>
              <a:t>i</a:t>
            </a:r>
            <a:r>
              <a:rPr sz="1000" b="1" spc="-105" dirty="0">
                <a:solidFill>
                  <a:srgbClr val="231F20"/>
                </a:solidFill>
                <a:latin typeface="Arial"/>
                <a:cs typeface="Arial"/>
                <a:hlinkClick r:id="rId4"/>
              </a:rPr>
              <a:t>o</a:t>
            </a:r>
            <a:r>
              <a:rPr sz="1000" b="1" spc="-110" dirty="0">
                <a:solidFill>
                  <a:srgbClr val="231F20"/>
                </a:solidFill>
                <a:latin typeface="Arial"/>
                <a:cs typeface="Arial"/>
                <a:hlinkClick r:id="rId4"/>
              </a:rPr>
              <a:t>h</a:t>
            </a:r>
            <a:r>
              <a:rPr sz="1000" b="1" spc="-105" dirty="0">
                <a:solidFill>
                  <a:srgbClr val="231F20"/>
                </a:solidFill>
                <a:latin typeface="Arial"/>
                <a:cs typeface="Arial"/>
                <a:hlinkClick r:id="rId4"/>
              </a:rPr>
              <a:t>on</a:t>
            </a:r>
            <a:r>
              <a:rPr sz="1000" b="1" spc="-110" dirty="0">
                <a:solidFill>
                  <a:srgbClr val="231F20"/>
                </a:solidFill>
                <a:latin typeface="Arial"/>
                <a:cs typeface="Arial"/>
                <a:hlinkClick r:id="rId4"/>
              </a:rPr>
              <a:t>d</a:t>
            </a:r>
            <a:r>
              <a:rPr sz="1000" b="1" spc="-105" dirty="0">
                <a:solidFill>
                  <a:srgbClr val="231F20"/>
                </a:solidFill>
                <a:latin typeface="Arial"/>
                <a:cs typeface="Arial"/>
                <a:hlinkClick r:id="rId4"/>
              </a:rPr>
              <a:t>oc</a:t>
            </a:r>
            <a:r>
              <a:rPr sz="1000" b="1" spc="-114" dirty="0">
                <a:solidFill>
                  <a:srgbClr val="231F20"/>
                </a:solidFill>
                <a:latin typeface="Arial"/>
                <a:cs typeface="Arial"/>
                <a:hlinkClick r:id="rId4"/>
              </a:rPr>
              <a:t>o</a:t>
            </a:r>
            <a:r>
              <a:rPr sz="1000" b="1" spc="-5" dirty="0">
                <a:solidFill>
                  <a:srgbClr val="231F20"/>
                </a:solidFill>
                <a:latin typeface="Arial"/>
                <a:cs typeface="Arial"/>
                <a:hlinkClick r:id="rId4"/>
              </a:rPr>
              <a:t>l</a:t>
            </a:r>
            <a:r>
              <a:rPr sz="1000" b="1" dirty="0">
                <a:solidFill>
                  <a:srgbClr val="231F20"/>
                </a:solidFill>
                <a:latin typeface="Arial"/>
                <a:cs typeface="Arial"/>
                <a:hlinkClick r:id="rId4"/>
              </a:rPr>
              <a:t>l</a:t>
            </a:r>
            <a:r>
              <a:rPr sz="1000" b="1" spc="-55" dirty="0">
                <a:solidFill>
                  <a:srgbClr val="231F20"/>
                </a:solidFill>
                <a:latin typeface="Arial"/>
                <a:cs typeface="Arial"/>
                <a:hlinkClick r:id="rId4"/>
              </a:rPr>
              <a:t>e</a:t>
            </a:r>
            <a:r>
              <a:rPr sz="1000" b="1" spc="-85" dirty="0">
                <a:solidFill>
                  <a:srgbClr val="231F20"/>
                </a:solidFill>
                <a:latin typeface="Arial"/>
                <a:cs typeface="Arial"/>
                <a:hlinkClick r:id="rId4"/>
              </a:rPr>
              <a:t>g</a:t>
            </a:r>
            <a:r>
              <a:rPr sz="1000" b="1" spc="-80" dirty="0">
                <a:solidFill>
                  <a:srgbClr val="231F20"/>
                </a:solidFill>
                <a:latin typeface="Arial"/>
                <a:cs typeface="Arial"/>
                <a:hlinkClick r:id="rId4"/>
              </a:rPr>
              <a:t>e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  <a:hlinkClick r:id="rId4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Arial"/>
              <a:cs typeface="Arial"/>
            </a:endParaRPr>
          </a:p>
          <a:p>
            <a:pPr marL="181610" marR="113030" indent="-169545">
              <a:lnSpc>
                <a:spcPct val="100000"/>
              </a:lnSpc>
              <a:buChar char="•"/>
              <a:tabLst>
                <a:tab pos="182245" algn="l"/>
              </a:tabLst>
            </a:pP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Easily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search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apply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local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national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full-time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part-time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job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opportunities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internships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231F20"/>
              </a:buClr>
              <a:buFont typeface="Arial"/>
              <a:buChar char="•"/>
            </a:pPr>
            <a:endParaRPr sz="1000">
              <a:latin typeface="Arial"/>
              <a:cs typeface="Arial"/>
            </a:endParaRPr>
          </a:p>
          <a:p>
            <a:pPr marL="181610" marR="277495" indent="-169545">
              <a:lnSpc>
                <a:spcPct val="100000"/>
              </a:lnSpc>
              <a:buChar char="•"/>
              <a:tabLst>
                <a:tab pos="182245" algn="l"/>
              </a:tabLst>
            </a:pP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Create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upload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resume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career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portfolio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mp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2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231F20"/>
              </a:buClr>
              <a:buFont typeface="Arial"/>
              <a:buChar char="•"/>
            </a:pPr>
            <a:endParaRPr sz="1000">
              <a:latin typeface="Arial"/>
              <a:cs typeface="Arial"/>
            </a:endParaRPr>
          </a:p>
          <a:p>
            <a:pPr marL="181610" marR="150495" indent="-169545">
              <a:lnSpc>
                <a:spcPct val="100000"/>
              </a:lnSpc>
              <a:buChar char="•"/>
              <a:tabLst>
                <a:tab pos="182245" algn="l"/>
              </a:tabLst>
            </a:pP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Access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event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announcements,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career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advice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documents,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podcasts,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videos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articles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29" name="object 2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2213" y="4865978"/>
            <a:ext cx="239959" cy="233115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1237" y="4865976"/>
            <a:ext cx="239959" cy="233115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72624" y="4865978"/>
            <a:ext cx="239959" cy="233115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63609" y="4865971"/>
            <a:ext cx="239959" cy="233115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444500" y="4783461"/>
            <a:ext cx="3211830" cy="2470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34745" marR="882015" indent="-231140">
              <a:lnSpc>
                <a:spcPct val="100000"/>
              </a:lnSpc>
              <a:spcBef>
                <a:spcPts val="100"/>
              </a:spcBef>
            </a:pPr>
            <a:r>
              <a:rPr sz="2400" b="1" spc="350" dirty="0">
                <a:solidFill>
                  <a:srgbClr val="231F20"/>
                </a:solidFill>
                <a:latin typeface="Calibri"/>
                <a:cs typeface="Calibri"/>
              </a:rPr>
              <a:t>My</a:t>
            </a:r>
            <a:r>
              <a:rPr sz="2400" b="1" spc="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spc="459" dirty="0">
                <a:solidFill>
                  <a:srgbClr val="231F20"/>
                </a:solidFill>
                <a:latin typeface="Calibri"/>
                <a:cs typeface="Calibri"/>
              </a:rPr>
              <a:t>Next </a:t>
            </a:r>
            <a:r>
              <a:rPr sz="2400" b="1" spc="-5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spc="445" dirty="0">
                <a:solidFill>
                  <a:srgbClr val="231F20"/>
                </a:solidFill>
                <a:latin typeface="Calibri"/>
                <a:cs typeface="Calibri"/>
              </a:rPr>
              <a:t>Move</a:t>
            </a:r>
            <a:endParaRPr sz="2400">
              <a:latin typeface="Calibri"/>
              <a:cs typeface="Calibri"/>
            </a:endParaRPr>
          </a:p>
          <a:p>
            <a:pPr marL="12700" marR="289560" algn="just">
              <a:lnSpc>
                <a:spcPct val="100000"/>
              </a:lnSpc>
              <a:spcBef>
                <a:spcPts val="1490"/>
              </a:spcBef>
            </a:pPr>
            <a:r>
              <a:rPr sz="1000" spc="-165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x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2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j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g 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personal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interests.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My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Next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Move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an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easy-to-use,</a:t>
            </a:r>
            <a:endParaRPr sz="1000">
              <a:latin typeface="Arial"/>
              <a:cs typeface="Arial"/>
            </a:endParaRPr>
          </a:p>
          <a:p>
            <a:pPr marL="12700" marR="149860" algn="just">
              <a:lnSpc>
                <a:spcPct val="100000"/>
              </a:lnSpc>
            </a:pP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interactive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online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tool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that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assists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students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job-seekers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exploring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their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career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options.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site 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lists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related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tasks,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skills,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salary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information,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more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over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900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different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2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ud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2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4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 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2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wo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x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us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li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e 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profiler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developed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U.S.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Department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of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Labor,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95" dirty="0">
                <a:solidFill>
                  <a:srgbClr val="231F20"/>
                </a:solidFill>
                <a:latin typeface="Arial"/>
                <a:cs typeface="Arial"/>
              </a:rPr>
              <a:t>O*NET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Interest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Profiler.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My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Next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Move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available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online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at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cost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at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75" dirty="0">
                <a:solidFill>
                  <a:srgbClr val="231F20"/>
                </a:solidFill>
                <a:latin typeface="Arial"/>
                <a:cs typeface="Arial"/>
                <a:hlinkClick r:id="rId5"/>
              </a:rPr>
              <a:t>www.mynextmove.org</a:t>
            </a:r>
            <a:endParaRPr sz="1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44500" y="7380985"/>
            <a:ext cx="317436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My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Next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Move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is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great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place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to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start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process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assessment.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Center</a:t>
            </a:r>
            <a:r>
              <a:rPr sz="1000" spc="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for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Career</a:t>
            </a:r>
            <a:r>
              <a:rPr sz="1000" spc="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Re-Entry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Services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also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offers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more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extensive,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in-depth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assessments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along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individualized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career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counseling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services.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Get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started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with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My </a:t>
            </a:r>
            <a:r>
              <a:rPr sz="10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x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,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ppo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 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ou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el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od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55" dirty="0">
                <a:solidFill>
                  <a:srgbClr val="231F20"/>
                </a:solidFill>
                <a:latin typeface="Arial"/>
                <a:cs typeface="Arial"/>
              </a:rPr>
              <a:t>!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35" name="object 3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713732" y="8054352"/>
            <a:ext cx="1926336" cy="897661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74661" y="8557273"/>
            <a:ext cx="1994376" cy="41521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72014" y="9591927"/>
            <a:ext cx="1238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65" dirty="0">
                <a:solidFill>
                  <a:srgbClr val="231F20"/>
                </a:solidFill>
                <a:latin typeface="Calibri"/>
                <a:cs typeface="Calibri"/>
              </a:rPr>
              <a:t>5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02627" y="9657866"/>
            <a:ext cx="15024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231F20"/>
                </a:solidFill>
                <a:latin typeface="Arial"/>
                <a:cs typeface="Arial"/>
                <a:hlinkClick r:id="rId2"/>
              </a:rPr>
              <a:t>www.riohondo.edu/career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-center</a:t>
            </a:r>
            <a:endParaRPr sz="9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27312" y="306678"/>
            <a:ext cx="239959" cy="23311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63379" y="306678"/>
            <a:ext cx="239959" cy="23311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54364" y="306671"/>
            <a:ext cx="239959" cy="23311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45341" y="306673"/>
            <a:ext cx="239959" cy="23311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36336" y="306675"/>
            <a:ext cx="239959" cy="23311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88059" y="306678"/>
            <a:ext cx="239959" cy="23311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24125" y="306678"/>
            <a:ext cx="239959" cy="23311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5111" y="306672"/>
            <a:ext cx="239959" cy="23311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06087" y="306674"/>
            <a:ext cx="239959" cy="23311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97082" y="306676"/>
            <a:ext cx="239959" cy="233115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1280795">
              <a:lnSpc>
                <a:spcPct val="100000"/>
              </a:lnSpc>
              <a:spcBef>
                <a:spcPts val="100"/>
              </a:spcBef>
            </a:pPr>
            <a:r>
              <a:rPr spc="365" dirty="0"/>
              <a:t>Job </a:t>
            </a:r>
            <a:r>
              <a:rPr spc="450" dirty="0"/>
              <a:t>Search </a:t>
            </a:r>
            <a:r>
              <a:rPr spc="455" dirty="0"/>
              <a:t> </a:t>
            </a:r>
            <a:r>
              <a:rPr spc="345" dirty="0"/>
              <a:t>Strategies:</a:t>
            </a:r>
            <a:r>
              <a:rPr spc="90" dirty="0"/>
              <a:t> </a:t>
            </a:r>
            <a:r>
              <a:rPr spc="484" dirty="0"/>
              <a:t>Pros</a:t>
            </a:r>
            <a:r>
              <a:rPr spc="95" dirty="0"/>
              <a:t> </a:t>
            </a:r>
            <a:r>
              <a:rPr spc="560" dirty="0"/>
              <a:t>and</a:t>
            </a:r>
            <a:r>
              <a:rPr spc="90" dirty="0"/>
              <a:t> </a:t>
            </a:r>
            <a:r>
              <a:rPr spc="430" dirty="0"/>
              <a:t>Cons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94640" y="1090674"/>
            <a:ext cx="677608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There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many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ways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look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for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job,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some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of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which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better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than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others.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Presented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below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some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of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most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popular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ways,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as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well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as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helpful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hints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pros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cons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each.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292100" y="1632051"/>
          <a:ext cx="6793230" cy="6860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2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21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7495">
                <a:tc>
                  <a:txBody>
                    <a:bodyPr/>
                    <a:lstStyle/>
                    <a:p>
                      <a:pPr marL="306070">
                        <a:lnSpc>
                          <a:spcPts val="1850"/>
                        </a:lnSpc>
                      </a:pPr>
                      <a:r>
                        <a:rPr sz="1600" b="1" spc="-204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STRATEGIES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FDB9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50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TOOLS,</a:t>
                      </a:r>
                      <a:r>
                        <a:rPr sz="16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PROS,</a:t>
                      </a:r>
                      <a:r>
                        <a:rPr sz="16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CONS</a:t>
                      </a:r>
                      <a:r>
                        <a:rPr sz="16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16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HELPFUL</a:t>
                      </a:r>
                      <a:r>
                        <a:rPr sz="16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HINTS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FDB9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6047">
                <a:tc>
                  <a:txBody>
                    <a:bodyPr/>
                    <a:lstStyle/>
                    <a:p>
                      <a:pPr marL="50800">
                        <a:lnSpc>
                          <a:spcPts val="930"/>
                        </a:lnSpc>
                        <a:spcBef>
                          <a:spcPts val="175"/>
                        </a:spcBef>
                      </a:pPr>
                      <a:r>
                        <a:rPr sz="800" b="1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INTERNET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50800" marR="146050">
                        <a:lnSpc>
                          <a:spcPts val="900"/>
                        </a:lnSpc>
                        <a:spcBef>
                          <a:spcPts val="50"/>
                        </a:spcBef>
                      </a:pPr>
                      <a:r>
                        <a:rPr sz="800" spc="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800" spc="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onli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jo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ba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 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pan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webs</a:t>
                      </a:r>
                      <a:r>
                        <a:rPr sz="800" spc="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te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bm</a:t>
                      </a:r>
                      <a:r>
                        <a:rPr sz="800" spc="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 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onli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800" spc="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/p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800" spc="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jo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ds.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930"/>
                        </a:lnSpc>
                        <a:spcBef>
                          <a:spcPts val="175"/>
                        </a:spcBef>
                      </a:pPr>
                      <a:r>
                        <a:rPr sz="800" b="1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800" b="1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8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ol</a:t>
                      </a:r>
                      <a:r>
                        <a:rPr sz="8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8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800" spc="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cc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es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we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le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341630" marR="46990" indent="-291465">
                        <a:lnSpc>
                          <a:spcPts val="900"/>
                        </a:lnSpc>
                        <a:spcBef>
                          <a:spcPts val="50"/>
                        </a:spcBef>
                      </a:pPr>
                      <a:r>
                        <a:rPr sz="8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Pros:</a:t>
                      </a:r>
                      <a:r>
                        <a:rPr sz="8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Actual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job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openings.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Many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employers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use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wide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variety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job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listing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services.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Many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listings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have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free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low-cost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access.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Worldwide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geographic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reach.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370840" marR="147320" indent="-320675">
                        <a:lnSpc>
                          <a:spcPts val="900"/>
                        </a:lnSpc>
                      </a:pPr>
                      <a:r>
                        <a:rPr sz="8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Cons: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Competition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is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growing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use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internet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increases.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attention to multiple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listings—one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position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posted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few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sites—to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avoid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applying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multiple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times.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50800">
                        <a:lnSpc>
                          <a:spcPts val="880"/>
                        </a:lnSpc>
                      </a:pPr>
                      <a:r>
                        <a:rPr sz="8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Hints: </a:t>
                      </a:r>
                      <a:r>
                        <a:rPr sz="80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Use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web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frequently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information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sites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change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quickly.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6047">
                <a:tc>
                  <a:txBody>
                    <a:bodyPr/>
                    <a:lstStyle/>
                    <a:p>
                      <a:pPr marL="50800">
                        <a:lnSpc>
                          <a:spcPts val="930"/>
                        </a:lnSpc>
                        <a:spcBef>
                          <a:spcPts val="175"/>
                        </a:spcBef>
                      </a:pPr>
                      <a:r>
                        <a:rPr sz="800" b="1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NETWORKING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50800" marR="50800">
                        <a:lnSpc>
                          <a:spcPts val="900"/>
                        </a:lnSpc>
                        <a:spcBef>
                          <a:spcPts val="50"/>
                        </a:spcBef>
                      </a:pP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ev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00" spc="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no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evelo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  a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li</a:t>
                      </a:r>
                      <a:r>
                        <a:rPr sz="800" spc="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os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800" spc="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800" spc="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;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 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rmat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io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jo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ie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 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800" spc="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lat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FFD994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930"/>
                        </a:lnSpc>
                        <a:spcBef>
                          <a:spcPts val="175"/>
                        </a:spcBef>
                      </a:pPr>
                      <a:r>
                        <a:rPr sz="8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Tools:</a:t>
                      </a:r>
                      <a:r>
                        <a:rPr sz="8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List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contacts, </a:t>
                      </a:r>
                      <a:r>
                        <a:rPr sz="8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resumes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business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attire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341630" marR="214629" indent="-291465">
                        <a:lnSpc>
                          <a:spcPts val="900"/>
                        </a:lnSpc>
                        <a:spcBef>
                          <a:spcPts val="50"/>
                        </a:spcBef>
                      </a:pPr>
                      <a:r>
                        <a:rPr sz="8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Pros:</a:t>
                      </a:r>
                      <a:r>
                        <a:rPr sz="8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May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learn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of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unadvertised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openings.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May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result in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courtesy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interview.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Often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results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in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closer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match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of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your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interests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job.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370840" marR="506095" indent="-320675">
                        <a:lnSpc>
                          <a:spcPts val="900"/>
                        </a:lnSpc>
                      </a:pPr>
                      <a:r>
                        <a:rPr sz="8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Cons: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contact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itself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is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not </a:t>
                      </a:r>
                      <a:r>
                        <a:rPr sz="8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enough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get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you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job. </a:t>
                      </a:r>
                      <a:r>
                        <a:rPr sz="80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You </a:t>
                      </a:r>
                      <a:r>
                        <a:rPr sz="8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may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exhaust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all </a:t>
                      </a:r>
                      <a:r>
                        <a:rPr sz="8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leads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without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landing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job. </a:t>
                      </a:r>
                      <a:r>
                        <a:rPr sz="8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Quite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time-consuming.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50800">
                        <a:lnSpc>
                          <a:spcPts val="880"/>
                        </a:lnSpc>
                      </a:pPr>
                      <a:r>
                        <a:rPr sz="8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Hints:</a:t>
                      </a:r>
                      <a:r>
                        <a:rPr sz="8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Follow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through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all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leads.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Keep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broadening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your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network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contacts.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FFD9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6047">
                <a:tc>
                  <a:txBody>
                    <a:bodyPr/>
                    <a:lstStyle/>
                    <a:p>
                      <a:pPr marL="50800">
                        <a:lnSpc>
                          <a:spcPts val="930"/>
                        </a:lnSpc>
                        <a:spcBef>
                          <a:spcPts val="175"/>
                        </a:spcBef>
                      </a:pPr>
                      <a:r>
                        <a:rPr sz="8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SOCIAL</a:t>
                      </a:r>
                      <a:r>
                        <a:rPr sz="8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MEDIA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50800">
                        <a:lnSpc>
                          <a:spcPts val="930"/>
                        </a:lnSpc>
                      </a:pP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ink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dI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800" spc="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eboo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</a:t>
                      </a:r>
                      <a:r>
                        <a:rPr sz="800" spc="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800" spc="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930"/>
                        </a:lnSpc>
                        <a:spcBef>
                          <a:spcPts val="175"/>
                        </a:spcBef>
                      </a:pPr>
                      <a:r>
                        <a:rPr sz="8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Tools:</a:t>
                      </a:r>
                      <a:r>
                        <a:rPr sz="8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Access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to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internet,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social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media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accounts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electronic </a:t>
                      </a:r>
                      <a:r>
                        <a:rPr sz="8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resume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50800">
                        <a:lnSpc>
                          <a:spcPts val="900"/>
                        </a:lnSpc>
                      </a:pPr>
                      <a:r>
                        <a:rPr sz="8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Pros:</a:t>
                      </a:r>
                      <a:r>
                        <a:rPr sz="8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Access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to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wide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variety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employers,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contacts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current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job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openings.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370840" marR="300355" indent="-320675">
                        <a:lnSpc>
                          <a:spcPts val="900"/>
                        </a:lnSpc>
                        <a:spcBef>
                          <a:spcPts val="50"/>
                        </a:spcBef>
                      </a:pPr>
                      <a:r>
                        <a:rPr sz="8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Cons: </a:t>
                      </a:r>
                      <a:r>
                        <a:rPr sz="8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Employers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can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view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your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information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and/or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pictures.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Be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sure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your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profile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is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professional,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or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use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separate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account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connecting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employers.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368300" marR="271780" indent="-318135">
                        <a:lnSpc>
                          <a:spcPts val="900"/>
                        </a:lnSpc>
                      </a:pPr>
                      <a:r>
                        <a:rPr sz="8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Hints:</a:t>
                      </a:r>
                      <a:r>
                        <a:rPr sz="8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Follow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your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favorite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companies.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Show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off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your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education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skills.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Display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appropriate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photo.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Perform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search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your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name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review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your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internet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presence,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clean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up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results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if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necessary.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1747">
                <a:tc>
                  <a:txBody>
                    <a:bodyPr/>
                    <a:lstStyle/>
                    <a:p>
                      <a:pPr marL="50800">
                        <a:lnSpc>
                          <a:spcPts val="930"/>
                        </a:lnSpc>
                        <a:spcBef>
                          <a:spcPts val="175"/>
                        </a:spcBef>
                      </a:pPr>
                      <a:r>
                        <a:rPr sz="800" b="1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ON-CAMPUS</a:t>
                      </a:r>
                      <a:r>
                        <a:rPr sz="8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RECRUITING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50800" marR="81280">
                        <a:lnSpc>
                          <a:spcPts val="900"/>
                        </a:lnSpc>
                        <a:spcBef>
                          <a:spcPts val="50"/>
                        </a:spcBef>
                      </a:pPr>
                      <a:r>
                        <a:rPr sz="800" spc="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ollo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800" spc="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fi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ro</a:t>
                      </a:r>
                      <a:r>
                        <a:rPr sz="800" spc="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du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 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-c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pu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800" spc="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00" spc="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800" spc="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00" spc="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FFD994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930"/>
                        </a:lnSpc>
                        <a:spcBef>
                          <a:spcPts val="175"/>
                        </a:spcBef>
                      </a:pPr>
                      <a:r>
                        <a:rPr sz="8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Tools:</a:t>
                      </a:r>
                      <a:r>
                        <a:rPr sz="8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Scheduling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interviews,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employer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literature,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resumes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business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attire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50800">
                        <a:lnSpc>
                          <a:spcPts val="900"/>
                        </a:lnSpc>
                      </a:pPr>
                      <a:r>
                        <a:rPr sz="8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Pros:</a:t>
                      </a:r>
                      <a:r>
                        <a:rPr sz="8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One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primary 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ways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in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which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companies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recruit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technical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business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positions.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50800">
                        <a:lnSpc>
                          <a:spcPts val="900"/>
                        </a:lnSpc>
                      </a:pPr>
                      <a:r>
                        <a:rPr sz="800" b="1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800" b="1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8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8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8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les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00" spc="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800" spc="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no</a:t>
                      </a:r>
                      <a:r>
                        <a:rPr sz="800" spc="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te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chn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/no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busi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nes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date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.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368300" marR="113030" indent="-318135">
                        <a:lnSpc>
                          <a:spcPts val="900"/>
                        </a:lnSpc>
                        <a:spcBef>
                          <a:spcPts val="50"/>
                        </a:spcBef>
                      </a:pPr>
                      <a:r>
                        <a:rPr sz="8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Hints: </a:t>
                      </a:r>
                      <a:r>
                        <a:rPr sz="80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Use</a:t>
                      </a:r>
                      <a:r>
                        <a:rPr sz="80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interview </a:t>
                      </a:r>
                      <a:r>
                        <a:rPr sz="8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schedule </a:t>
                      </a:r>
                      <a:r>
                        <a:rPr sz="8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way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identify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possible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employers, </a:t>
                      </a:r>
                      <a:r>
                        <a:rPr sz="8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even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if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you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don’t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get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interview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on </a:t>
                      </a:r>
                      <a:r>
                        <a:rPr sz="8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campus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with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those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employers.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FFD9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0347">
                <a:tc>
                  <a:txBody>
                    <a:bodyPr/>
                    <a:lstStyle/>
                    <a:p>
                      <a:pPr marL="50800">
                        <a:lnSpc>
                          <a:spcPts val="930"/>
                        </a:lnSpc>
                        <a:spcBef>
                          <a:spcPts val="175"/>
                        </a:spcBef>
                      </a:pPr>
                      <a:r>
                        <a:rPr sz="8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TARGETED</a:t>
                      </a:r>
                      <a:r>
                        <a:rPr sz="8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MAILING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50800" marR="107950">
                        <a:lnSpc>
                          <a:spcPts val="900"/>
                        </a:lnSpc>
                        <a:spcBef>
                          <a:spcPts val="50"/>
                        </a:spcBef>
                      </a:pP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evelo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go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ov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800" spc="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00" spc="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il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 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800" spc="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fi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yp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jo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 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nee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pan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en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800" spc="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00" spc="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 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</a:t>
                      </a:r>
                      <a:r>
                        <a:rPr sz="800" spc="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le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te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ie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930"/>
                        </a:lnSpc>
                        <a:spcBef>
                          <a:spcPts val="175"/>
                        </a:spcBef>
                      </a:pPr>
                      <a:r>
                        <a:rPr sz="8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Tools:</a:t>
                      </a:r>
                      <a:r>
                        <a:rPr sz="8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List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well-researched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companies,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tailored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cover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letters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resumes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341630" marR="235585" indent="-291465">
                        <a:lnSpc>
                          <a:spcPts val="900"/>
                        </a:lnSpc>
                        <a:spcBef>
                          <a:spcPts val="50"/>
                        </a:spcBef>
                      </a:pPr>
                      <a:r>
                        <a:rPr sz="8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Pros:</a:t>
                      </a:r>
                      <a:r>
                        <a:rPr sz="8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Better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approach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than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mass-mailing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method.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Investment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time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effort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should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merit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stronger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response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from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employers.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367665" marR="104139" indent="-317500">
                        <a:lnSpc>
                          <a:spcPts val="900"/>
                        </a:lnSpc>
                      </a:pPr>
                      <a:r>
                        <a:rPr sz="8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Cons:</a:t>
                      </a:r>
                      <a:r>
                        <a:rPr sz="8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Requires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significant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investment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time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in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researching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companies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writing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cover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letters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well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following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up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with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contacts.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368300" marR="268605" indent="-318135">
                        <a:lnSpc>
                          <a:spcPts val="900"/>
                        </a:lnSpc>
                      </a:pPr>
                      <a:r>
                        <a:rPr sz="8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Hints:</a:t>
                      </a:r>
                      <a:r>
                        <a:rPr sz="8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Try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find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out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who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is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charge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area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which 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you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want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work;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send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your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materials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that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person.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Great </a:t>
                      </a:r>
                      <a:r>
                        <a:rPr sz="8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method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when</a:t>
                      </a:r>
                      <a:r>
                        <a:rPr sz="8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used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conjunction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with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networking.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1747">
                <a:tc>
                  <a:txBody>
                    <a:bodyPr/>
                    <a:lstStyle/>
                    <a:p>
                      <a:pPr marL="50800">
                        <a:lnSpc>
                          <a:spcPts val="930"/>
                        </a:lnSpc>
                        <a:spcBef>
                          <a:spcPts val="175"/>
                        </a:spcBef>
                      </a:pPr>
                      <a:r>
                        <a:rPr sz="800" b="1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IN-PERSON</a:t>
                      </a:r>
                      <a:r>
                        <a:rPr sz="8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VISIT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50800" marR="207645">
                        <a:lnSpc>
                          <a:spcPts val="900"/>
                        </a:lnSpc>
                        <a:spcBef>
                          <a:spcPts val="50"/>
                        </a:spcBef>
                      </a:pPr>
                      <a:r>
                        <a:rPr sz="800" spc="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is</a:t>
                      </a:r>
                      <a:r>
                        <a:rPr sz="800" spc="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man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ie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 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so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800" spc="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fi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800" spc="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</a:t>
                      </a:r>
                      <a:r>
                        <a:rPr sz="800" spc="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.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50800" marR="203835">
                        <a:lnSpc>
                          <a:spcPts val="900"/>
                        </a:lnSpc>
                      </a:pP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bm</a:t>
                      </a:r>
                      <a:r>
                        <a:rPr sz="800" spc="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ppl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at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ion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 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possible.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FFD994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930"/>
                        </a:lnSpc>
                        <a:spcBef>
                          <a:spcPts val="175"/>
                        </a:spcBef>
                      </a:pPr>
                      <a:r>
                        <a:rPr sz="8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Tools:</a:t>
                      </a:r>
                      <a:r>
                        <a:rPr sz="8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Business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attire, </a:t>
                      </a:r>
                      <a:r>
                        <a:rPr sz="8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company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address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list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resumes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50800">
                        <a:lnSpc>
                          <a:spcPts val="900"/>
                        </a:lnSpc>
                      </a:pPr>
                      <a:r>
                        <a:rPr sz="8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Pros:</a:t>
                      </a:r>
                      <a:r>
                        <a:rPr sz="8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Resume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application </a:t>
                      </a:r>
                      <a:r>
                        <a:rPr sz="8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are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file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with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company.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50800">
                        <a:lnSpc>
                          <a:spcPts val="900"/>
                        </a:lnSpc>
                      </a:pPr>
                      <a:r>
                        <a:rPr sz="8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Cons:</a:t>
                      </a:r>
                      <a:r>
                        <a:rPr sz="8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Requires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great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deal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time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make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relatively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small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number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contacts.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50800">
                        <a:lnSpc>
                          <a:spcPts val="930"/>
                        </a:lnSpc>
                      </a:pPr>
                      <a:r>
                        <a:rPr sz="8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Hints:</a:t>
                      </a:r>
                      <a:r>
                        <a:rPr sz="8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Research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companies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prior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your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visit.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Ask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specific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person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or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ask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about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specific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type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job.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FFD9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60347">
                <a:tc>
                  <a:txBody>
                    <a:bodyPr/>
                    <a:lstStyle/>
                    <a:p>
                      <a:pPr marL="50800">
                        <a:lnSpc>
                          <a:spcPts val="930"/>
                        </a:lnSpc>
                        <a:spcBef>
                          <a:spcPts val="175"/>
                        </a:spcBef>
                      </a:pPr>
                      <a:r>
                        <a:rPr sz="8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RESUME</a:t>
                      </a:r>
                      <a:r>
                        <a:rPr sz="8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REFERRAL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50800" marR="52705">
                        <a:lnSpc>
                          <a:spcPts val="900"/>
                        </a:lnSpc>
                        <a:spcBef>
                          <a:spcPts val="50"/>
                        </a:spcBef>
                      </a:pP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gi</a:t>
                      </a:r>
                      <a:r>
                        <a:rPr sz="800" spc="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</a:t>
                      </a:r>
                      <a:r>
                        <a:rPr sz="800" spc="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man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 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national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referral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services.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jobs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are </a:t>
                      </a:r>
                      <a:r>
                        <a:rPr sz="800" spc="-2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li</a:t>
                      </a:r>
                      <a:r>
                        <a:rPr sz="800" spc="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te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plo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ye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da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ba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 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gi</a:t>
                      </a:r>
                      <a:r>
                        <a:rPr sz="800" spc="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800" spc="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nt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800" spc="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800" spc="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he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mat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he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. 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mat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00" spc="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ia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mat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ch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00" spc="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 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plo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ye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930"/>
                        </a:lnSpc>
                        <a:spcBef>
                          <a:spcPts val="175"/>
                        </a:spcBef>
                      </a:pPr>
                      <a:r>
                        <a:rPr sz="8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Tools:</a:t>
                      </a:r>
                      <a:r>
                        <a:rPr sz="8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Registration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form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supplied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by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service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50800">
                        <a:lnSpc>
                          <a:spcPts val="900"/>
                        </a:lnSpc>
                      </a:pPr>
                      <a:r>
                        <a:rPr sz="8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Pros:</a:t>
                      </a:r>
                      <a:r>
                        <a:rPr sz="8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Another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way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to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monitor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job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market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get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your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qualifications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attention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employers.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367665" marR="41910" indent="-317500">
                        <a:lnSpc>
                          <a:spcPts val="900"/>
                        </a:lnSpc>
                        <a:spcBef>
                          <a:spcPts val="50"/>
                        </a:spcBef>
                      </a:pPr>
                      <a:r>
                        <a:rPr sz="8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Cons:</a:t>
                      </a:r>
                      <a:r>
                        <a:rPr sz="8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May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involve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fee.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Often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more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helpful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to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those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in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technical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specialized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fields. </a:t>
                      </a:r>
                      <a:r>
                        <a:rPr sz="8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May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not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learn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status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your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materials.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50800">
                        <a:lnSpc>
                          <a:spcPts val="880"/>
                        </a:lnSpc>
                      </a:pPr>
                      <a:r>
                        <a:rPr sz="8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Hints:</a:t>
                      </a:r>
                      <a:r>
                        <a:rPr sz="8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Use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only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in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conjunction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with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other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job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search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strategies.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1747">
                <a:tc>
                  <a:txBody>
                    <a:bodyPr/>
                    <a:lstStyle/>
                    <a:p>
                      <a:pPr marL="50800">
                        <a:lnSpc>
                          <a:spcPts val="930"/>
                        </a:lnSpc>
                        <a:spcBef>
                          <a:spcPts val="175"/>
                        </a:spcBef>
                      </a:pPr>
                      <a:r>
                        <a:rPr sz="8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EMPLOYMENT</a:t>
                      </a:r>
                      <a:r>
                        <a:rPr sz="8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AGENCIES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50800" marR="53975">
                        <a:lnSpc>
                          <a:spcPts val="900"/>
                        </a:lnSpc>
                        <a:spcBef>
                          <a:spcPts val="50"/>
                        </a:spcBef>
                      </a:pP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spon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plo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</a:t>
                      </a:r>
                      <a:r>
                        <a:rPr sz="800" spc="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800" spc="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ad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 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00" spc="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pap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;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hec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pho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boo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 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am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ie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800" spc="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FFD994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930"/>
                        </a:lnSpc>
                        <a:spcBef>
                          <a:spcPts val="175"/>
                        </a:spcBef>
                      </a:pPr>
                      <a:r>
                        <a:rPr sz="800" b="1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800" b="1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8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ol</a:t>
                      </a:r>
                      <a:r>
                        <a:rPr sz="8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8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sz="8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busi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nes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800" spc="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50800">
                        <a:lnSpc>
                          <a:spcPts val="900"/>
                        </a:lnSpc>
                      </a:pPr>
                      <a:r>
                        <a:rPr sz="8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Pros: 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Fee-paid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jobs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graduates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technical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fields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those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with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marketable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experience.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367665" marR="72390" indent="-317500">
                        <a:lnSpc>
                          <a:spcPts val="900"/>
                        </a:lnSpc>
                        <a:spcBef>
                          <a:spcPts val="50"/>
                        </a:spcBef>
                      </a:pPr>
                      <a:r>
                        <a:rPr sz="8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Cons:</a:t>
                      </a:r>
                      <a:r>
                        <a:rPr sz="8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May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be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less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help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to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non-technical/inexperienced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graduates.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Be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wary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if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you,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instead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employer,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have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to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fee.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50800">
                        <a:lnSpc>
                          <a:spcPts val="880"/>
                        </a:lnSpc>
                      </a:pPr>
                      <a:r>
                        <a:rPr sz="8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Hints:</a:t>
                      </a:r>
                      <a:r>
                        <a:rPr sz="8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Identify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agencies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that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specialize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in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your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field. </a:t>
                      </a:r>
                      <a:r>
                        <a:rPr sz="8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Make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frequent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contact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with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your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counselor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to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obtain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better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service.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FFD9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46047">
                <a:tc>
                  <a:txBody>
                    <a:bodyPr/>
                    <a:lstStyle/>
                    <a:p>
                      <a:pPr marL="50800">
                        <a:lnSpc>
                          <a:spcPts val="930"/>
                        </a:lnSpc>
                        <a:spcBef>
                          <a:spcPts val="175"/>
                        </a:spcBef>
                      </a:pPr>
                      <a:r>
                        <a:rPr sz="8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WANT</a:t>
                      </a:r>
                      <a:r>
                        <a:rPr sz="8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ADS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50800" marR="183515">
                        <a:lnSpc>
                          <a:spcPts val="900"/>
                        </a:lnSpc>
                        <a:spcBef>
                          <a:spcPts val="50"/>
                        </a:spcBef>
                      </a:pPr>
                      <a:r>
                        <a:rPr sz="800" spc="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wa</a:t>
                      </a:r>
                      <a:r>
                        <a:rPr sz="800" spc="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ads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</a:t>
                      </a:r>
                      <a:r>
                        <a:rPr sz="800" spc="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 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ov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800" spc="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00" spc="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il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800" spc="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fi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jo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 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qualifications.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930"/>
                        </a:lnSpc>
                        <a:spcBef>
                          <a:spcPts val="175"/>
                        </a:spcBef>
                      </a:pPr>
                      <a:r>
                        <a:rPr sz="8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Tools:</a:t>
                      </a:r>
                      <a:r>
                        <a:rPr sz="8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Newspapers,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journals,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newsletters,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trade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magazines,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cover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letters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resumes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338455" marR="260350" indent="-288290">
                        <a:lnSpc>
                          <a:spcPts val="900"/>
                        </a:lnSpc>
                        <a:spcBef>
                          <a:spcPts val="50"/>
                        </a:spcBef>
                      </a:pPr>
                      <a:r>
                        <a:rPr sz="8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Pros:</a:t>
                      </a:r>
                      <a:r>
                        <a:rPr sz="8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Involves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minimal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investment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time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in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identifying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companies.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Resume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cover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letter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are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sent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actual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job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opening.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367665" marR="90170" indent="-317500">
                        <a:lnSpc>
                          <a:spcPts val="900"/>
                        </a:lnSpc>
                      </a:pPr>
                      <a:r>
                        <a:rPr sz="8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Cons:</a:t>
                      </a:r>
                      <a:r>
                        <a:rPr sz="8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Resume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cover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letter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will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compete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with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large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number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others. </a:t>
                      </a:r>
                      <a:r>
                        <a:rPr sz="8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Ads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follow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job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market;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least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effective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in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times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economic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downturn.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50800">
                        <a:lnSpc>
                          <a:spcPts val="880"/>
                        </a:lnSpc>
                      </a:pPr>
                      <a:r>
                        <a:rPr sz="8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Hints:</a:t>
                      </a:r>
                      <a:r>
                        <a:rPr sz="8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Use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meter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job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market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in 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certain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career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field. </a:t>
                      </a:r>
                      <a:r>
                        <a:rPr sz="8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Try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to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get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your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materials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in </a:t>
                      </a:r>
                      <a:r>
                        <a:rPr sz="8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early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possible.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7" name="object 17"/>
          <p:cNvSpPr txBox="1"/>
          <p:nvPr/>
        </p:nvSpPr>
        <p:spPr>
          <a:xfrm>
            <a:off x="336550" y="8495472"/>
            <a:ext cx="523748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spc="15" dirty="0">
                <a:solidFill>
                  <a:srgbClr val="231F20"/>
                </a:solidFill>
                <a:latin typeface="Arial"/>
                <a:cs typeface="Arial"/>
              </a:rPr>
              <a:t>Adapted</a:t>
            </a:r>
            <a:r>
              <a:rPr sz="800" i="1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i="1" spc="1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800" i="1" spc="10" dirty="0">
                <a:solidFill>
                  <a:srgbClr val="231F20"/>
                </a:solidFill>
                <a:latin typeface="Arial"/>
                <a:cs typeface="Arial"/>
              </a:rPr>
              <a:t> reprinted</a:t>
            </a:r>
            <a:r>
              <a:rPr sz="800" i="1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i="1" spc="10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800" i="1" spc="5" dirty="0">
                <a:solidFill>
                  <a:srgbClr val="231F20"/>
                </a:solidFill>
                <a:latin typeface="Arial"/>
                <a:cs typeface="Arial"/>
              </a:rPr>
              <a:t>permission</a:t>
            </a:r>
            <a:r>
              <a:rPr sz="800" i="1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231F20"/>
                </a:solidFill>
                <a:latin typeface="Arial"/>
                <a:cs typeface="Arial"/>
              </a:rPr>
              <a:t>from</a:t>
            </a:r>
            <a:r>
              <a:rPr sz="800" i="1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231F20"/>
                </a:solidFill>
                <a:latin typeface="Arial"/>
                <a:cs typeface="Arial"/>
              </a:rPr>
              <a:t>Career</a:t>
            </a:r>
            <a:r>
              <a:rPr sz="800" i="1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i="1" spc="10" dirty="0">
                <a:solidFill>
                  <a:srgbClr val="231F20"/>
                </a:solidFill>
                <a:latin typeface="Arial"/>
                <a:cs typeface="Arial"/>
              </a:rPr>
              <a:t>Services, </a:t>
            </a:r>
            <a:r>
              <a:rPr sz="800" i="1" dirty="0">
                <a:solidFill>
                  <a:srgbClr val="231F20"/>
                </a:solidFill>
                <a:latin typeface="Arial"/>
                <a:cs typeface="Arial"/>
              </a:rPr>
              <a:t>Pennsylvania</a:t>
            </a:r>
            <a:r>
              <a:rPr sz="800" i="1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i="1" spc="5" dirty="0">
                <a:solidFill>
                  <a:srgbClr val="231F20"/>
                </a:solidFill>
                <a:latin typeface="Arial"/>
                <a:cs typeface="Arial"/>
              </a:rPr>
              <a:t>State</a:t>
            </a:r>
            <a:r>
              <a:rPr sz="800" i="1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231F20"/>
                </a:solidFill>
                <a:latin typeface="Arial"/>
                <a:cs typeface="Arial"/>
              </a:rPr>
              <a:t>University,</a:t>
            </a:r>
            <a:r>
              <a:rPr sz="800" i="1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i="1" spc="5" dirty="0">
                <a:solidFill>
                  <a:srgbClr val="231F20"/>
                </a:solidFill>
                <a:latin typeface="Arial"/>
                <a:cs typeface="Arial"/>
              </a:rPr>
              <a:t>University</a:t>
            </a:r>
            <a:r>
              <a:rPr sz="800" i="1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231F20"/>
                </a:solidFill>
                <a:latin typeface="Arial"/>
                <a:cs typeface="Arial"/>
              </a:rPr>
              <a:t>Park,</a:t>
            </a:r>
            <a:r>
              <a:rPr sz="800" i="1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231F20"/>
                </a:solidFill>
                <a:latin typeface="Arial"/>
                <a:cs typeface="Arial"/>
              </a:rPr>
              <a:t>PA.</a:t>
            </a:r>
            <a:endParaRPr sz="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188200" y="0"/>
            <a:ext cx="355600" cy="4979670"/>
          </a:xfrm>
          <a:custGeom>
            <a:avLst/>
            <a:gdLst/>
            <a:ahLst/>
            <a:cxnLst/>
            <a:rect l="l" t="t" r="r" b="b"/>
            <a:pathLst>
              <a:path w="355600" h="4979670">
                <a:moveTo>
                  <a:pt x="355600" y="0"/>
                </a:moveTo>
                <a:lnTo>
                  <a:pt x="0" y="0"/>
                </a:lnTo>
                <a:lnTo>
                  <a:pt x="0" y="4979670"/>
                </a:lnTo>
                <a:lnTo>
                  <a:pt x="355600" y="4979670"/>
                </a:lnTo>
                <a:lnTo>
                  <a:pt x="355600" y="0"/>
                </a:lnTo>
                <a:close/>
              </a:path>
            </a:pathLst>
          </a:custGeom>
          <a:solidFill>
            <a:srgbClr val="85C4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179056" y="254000"/>
            <a:ext cx="339090" cy="466153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395"/>
              </a:lnSpc>
            </a:pPr>
            <a:r>
              <a:rPr sz="2000" b="1" spc="340" dirty="0">
                <a:solidFill>
                  <a:srgbClr val="FFFFFF"/>
                </a:solidFill>
                <a:latin typeface="Calibri"/>
                <a:cs typeface="Calibri"/>
              </a:rPr>
              <a:t>Career</a:t>
            </a:r>
            <a:r>
              <a:rPr sz="2000" b="1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405" dirty="0">
                <a:solidFill>
                  <a:srgbClr val="FFFFFF"/>
                </a:solidFill>
                <a:latin typeface="Calibri"/>
                <a:cs typeface="Calibri"/>
              </a:rPr>
              <a:t>Exploration</a:t>
            </a:r>
            <a:r>
              <a:rPr sz="2000" b="1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70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2000" b="1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280" dirty="0">
                <a:solidFill>
                  <a:srgbClr val="FFFFFF"/>
                </a:solidFill>
                <a:latin typeface="Calibri"/>
                <a:cs typeface="Calibri"/>
              </a:rPr>
              <a:t>Job</a:t>
            </a:r>
            <a:r>
              <a:rPr sz="2000" b="1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350" dirty="0">
                <a:solidFill>
                  <a:srgbClr val="FFFFFF"/>
                </a:solidFill>
                <a:latin typeface="Calibri"/>
                <a:cs typeface="Calibri"/>
              </a:rPr>
              <a:t>Search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98280" y="9470478"/>
            <a:ext cx="947419" cy="480059"/>
            <a:chOff x="3298280" y="9470478"/>
            <a:chExt cx="947419" cy="480059"/>
          </a:xfrm>
        </p:grpSpPr>
        <p:sp>
          <p:nvSpPr>
            <p:cNvPr id="3" name="object 3"/>
            <p:cNvSpPr/>
            <p:nvPr/>
          </p:nvSpPr>
          <p:spPr>
            <a:xfrm>
              <a:off x="3304630" y="9476828"/>
              <a:ext cx="934719" cy="467359"/>
            </a:xfrm>
            <a:custGeom>
              <a:avLst/>
              <a:gdLst/>
              <a:ahLst/>
              <a:cxnLst/>
              <a:rect l="l" t="t" r="r" b="b"/>
              <a:pathLst>
                <a:path w="934720" h="467359">
                  <a:moveTo>
                    <a:pt x="467271" y="0"/>
                  </a:moveTo>
                  <a:lnTo>
                    <a:pt x="0" y="467271"/>
                  </a:lnTo>
                  <a:lnTo>
                    <a:pt x="934542" y="467271"/>
                  </a:lnTo>
                  <a:lnTo>
                    <a:pt x="467271" y="0"/>
                  </a:lnTo>
                  <a:close/>
                </a:path>
              </a:pathLst>
            </a:custGeom>
            <a:solidFill>
              <a:srgbClr val="FDB9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04630" y="9476828"/>
              <a:ext cx="934719" cy="467359"/>
            </a:xfrm>
            <a:custGeom>
              <a:avLst/>
              <a:gdLst/>
              <a:ahLst/>
              <a:cxnLst/>
              <a:rect l="l" t="t" r="r" b="b"/>
              <a:pathLst>
                <a:path w="934720" h="467359">
                  <a:moveTo>
                    <a:pt x="934542" y="467271"/>
                  </a:moveTo>
                  <a:lnTo>
                    <a:pt x="467271" y="0"/>
                  </a:lnTo>
                  <a:lnTo>
                    <a:pt x="0" y="467271"/>
                  </a:lnTo>
                </a:path>
              </a:pathLst>
            </a:custGeom>
            <a:ln w="126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710114" y="9591927"/>
            <a:ext cx="1238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65" dirty="0">
                <a:solidFill>
                  <a:srgbClr val="231F20"/>
                </a:solidFill>
                <a:latin typeface="Calibri"/>
                <a:cs typeface="Calibri"/>
              </a:rPr>
              <a:t>6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4826" y="9657866"/>
            <a:ext cx="10287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Career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Planning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Guide</a:t>
            </a:r>
            <a:endParaRPr sz="9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3745" y="306678"/>
            <a:ext cx="239959" cy="23311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0798" y="306671"/>
            <a:ext cx="239959" cy="23311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1774" y="306673"/>
            <a:ext cx="239959" cy="23311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2769" y="306675"/>
            <a:ext cx="239959" cy="233115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067882" y="224162"/>
            <a:ext cx="35604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480" dirty="0"/>
              <a:t>Evaluating</a:t>
            </a:r>
            <a:r>
              <a:rPr spc="40" dirty="0"/>
              <a:t> </a:t>
            </a:r>
            <a:r>
              <a:rPr spc="470" dirty="0"/>
              <a:t>Yourself</a:t>
            </a: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22492" y="306678"/>
            <a:ext cx="239959" cy="23311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13478" y="306672"/>
            <a:ext cx="239959" cy="23311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04454" y="306674"/>
            <a:ext cx="239959" cy="23311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95449" y="306676"/>
            <a:ext cx="239959" cy="233115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444500" y="789684"/>
            <a:ext cx="6757034" cy="777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1910">
              <a:lnSpc>
                <a:spcPct val="100000"/>
              </a:lnSpc>
              <a:spcBef>
                <a:spcPts val="100"/>
              </a:spcBef>
            </a:pPr>
            <a:r>
              <a:rPr sz="1000" i="1" dirty="0">
                <a:solidFill>
                  <a:srgbClr val="231F20"/>
                </a:solidFill>
                <a:latin typeface="Arial"/>
                <a:cs typeface="Arial"/>
              </a:rPr>
              <a:t>An</a:t>
            </a:r>
            <a:r>
              <a:rPr sz="1000" i="1" spc="5" dirty="0">
                <a:solidFill>
                  <a:srgbClr val="231F20"/>
                </a:solidFill>
                <a:latin typeface="Arial"/>
                <a:cs typeface="Arial"/>
              </a:rPr>
              <a:t> important</a:t>
            </a:r>
            <a:r>
              <a:rPr sz="1000" i="1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15" dirty="0">
                <a:solidFill>
                  <a:srgbClr val="231F20"/>
                </a:solidFill>
                <a:latin typeface="Arial"/>
                <a:cs typeface="Arial"/>
              </a:rPr>
              <a:t>part</a:t>
            </a:r>
            <a:r>
              <a:rPr sz="1000" i="1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i="1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20" dirty="0">
                <a:solidFill>
                  <a:srgbClr val="231F20"/>
                </a:solidFill>
                <a:latin typeface="Arial"/>
                <a:cs typeface="Arial"/>
              </a:rPr>
              <a:t>deciding</a:t>
            </a:r>
            <a:r>
              <a:rPr sz="1000" i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10" dirty="0">
                <a:solidFill>
                  <a:srgbClr val="231F20"/>
                </a:solidFill>
                <a:latin typeface="Arial"/>
                <a:cs typeface="Arial"/>
              </a:rPr>
              <a:t>what </a:t>
            </a:r>
            <a:r>
              <a:rPr sz="1000" i="1" spc="-5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i="1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5" dirty="0">
                <a:solidFill>
                  <a:srgbClr val="231F20"/>
                </a:solidFill>
                <a:latin typeface="Arial"/>
                <a:cs typeface="Arial"/>
              </a:rPr>
              <a:t>want</a:t>
            </a:r>
            <a:r>
              <a:rPr sz="1000" i="1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i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20" dirty="0">
                <a:solidFill>
                  <a:srgbClr val="231F20"/>
                </a:solidFill>
                <a:latin typeface="Arial"/>
                <a:cs typeface="Arial"/>
              </a:rPr>
              <a:t>do</a:t>
            </a:r>
            <a:r>
              <a:rPr sz="1000" i="1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000" i="1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srgbClr val="231F20"/>
                </a:solidFill>
                <a:latin typeface="Arial"/>
                <a:cs typeface="Arial"/>
              </a:rPr>
              <a:t>first</a:t>
            </a:r>
            <a:r>
              <a:rPr sz="1000" i="1" spc="10" dirty="0">
                <a:solidFill>
                  <a:srgbClr val="231F20"/>
                </a:solidFill>
                <a:latin typeface="Arial"/>
                <a:cs typeface="Arial"/>
              </a:rPr>
              <a:t> understanding</a:t>
            </a:r>
            <a:r>
              <a:rPr sz="1000" i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Arial"/>
                <a:cs typeface="Arial"/>
              </a:rPr>
              <a:t>yourself.</a:t>
            </a:r>
            <a:r>
              <a:rPr sz="1000" i="1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Arial"/>
                <a:cs typeface="Arial"/>
              </a:rPr>
              <a:t>Self-evaluation</a:t>
            </a:r>
            <a:r>
              <a:rPr sz="1000" i="1" spc="10" dirty="0">
                <a:solidFill>
                  <a:srgbClr val="231F20"/>
                </a:solidFill>
                <a:latin typeface="Arial"/>
                <a:cs typeface="Arial"/>
              </a:rPr>
              <a:t> will help</a:t>
            </a:r>
            <a:r>
              <a:rPr sz="1000" i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i="1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Arial"/>
                <a:cs typeface="Arial"/>
              </a:rPr>
              <a:t>analyze </a:t>
            </a:r>
            <a:r>
              <a:rPr sz="1000" i="1" spc="-2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10" dirty="0">
                <a:solidFill>
                  <a:srgbClr val="231F20"/>
                </a:solidFill>
                <a:latin typeface="Arial"/>
                <a:cs typeface="Arial"/>
              </a:rPr>
              <a:t>what </a:t>
            </a:r>
            <a:r>
              <a:rPr sz="1000" i="1" spc="-5" dirty="0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sz="1000" i="1" spc="5" dirty="0">
                <a:solidFill>
                  <a:srgbClr val="231F20"/>
                </a:solidFill>
                <a:latin typeface="Arial"/>
                <a:cs typeface="Arial"/>
              </a:rPr>
              <a:t>important </a:t>
            </a:r>
            <a:r>
              <a:rPr sz="1000" i="1" dirty="0">
                <a:solidFill>
                  <a:srgbClr val="231F20"/>
                </a:solidFill>
                <a:latin typeface="Arial"/>
                <a:cs typeface="Arial"/>
              </a:rPr>
              <a:t>in the </a:t>
            </a:r>
            <a:r>
              <a:rPr sz="1000" i="1" spc="5" dirty="0">
                <a:solidFill>
                  <a:srgbClr val="231F20"/>
                </a:solidFill>
                <a:latin typeface="Arial"/>
                <a:cs typeface="Arial"/>
              </a:rPr>
              <a:t>work </a:t>
            </a:r>
            <a:r>
              <a:rPr sz="1000" i="1" spc="-5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1000" i="1" spc="5" dirty="0">
                <a:solidFill>
                  <a:srgbClr val="231F20"/>
                </a:solidFill>
                <a:latin typeface="Arial"/>
                <a:cs typeface="Arial"/>
              </a:rPr>
              <a:t>choose </a:t>
            </a:r>
            <a:r>
              <a:rPr sz="1000" i="1" spc="1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000" i="1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00" i="1" spc="10" dirty="0">
                <a:solidFill>
                  <a:srgbClr val="231F20"/>
                </a:solidFill>
                <a:latin typeface="Arial"/>
                <a:cs typeface="Arial"/>
              </a:rPr>
              <a:t>kind </a:t>
            </a:r>
            <a:r>
              <a:rPr sz="1000" i="1" dirty="0">
                <a:solidFill>
                  <a:srgbClr val="231F20"/>
                </a:solidFill>
                <a:latin typeface="Arial"/>
                <a:cs typeface="Arial"/>
              </a:rPr>
              <a:t>of employer </a:t>
            </a:r>
            <a:r>
              <a:rPr sz="1000" i="1" spc="-5" dirty="0">
                <a:solidFill>
                  <a:srgbClr val="231F20"/>
                </a:solidFill>
                <a:latin typeface="Arial"/>
                <a:cs typeface="Arial"/>
              </a:rPr>
              <a:t>for </a:t>
            </a:r>
            <a:r>
              <a:rPr sz="1000" i="1" spc="10" dirty="0">
                <a:solidFill>
                  <a:srgbClr val="231F20"/>
                </a:solidFill>
                <a:latin typeface="Arial"/>
                <a:cs typeface="Arial"/>
              </a:rPr>
              <a:t>whom </a:t>
            </a:r>
            <a:r>
              <a:rPr sz="1000" i="1" spc="-5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1000" i="1" spc="10" dirty="0">
                <a:solidFill>
                  <a:srgbClr val="231F20"/>
                </a:solidFill>
                <a:latin typeface="Arial"/>
                <a:cs typeface="Arial"/>
              </a:rPr>
              <a:t>will </a:t>
            </a:r>
            <a:r>
              <a:rPr sz="1000" i="1" spc="5" dirty="0">
                <a:solidFill>
                  <a:srgbClr val="231F20"/>
                </a:solidFill>
                <a:latin typeface="Arial"/>
                <a:cs typeface="Arial"/>
              </a:rPr>
              <a:t>work. Answer </a:t>
            </a:r>
            <a:r>
              <a:rPr sz="1000" i="1" spc="10" dirty="0">
                <a:solidFill>
                  <a:srgbClr val="231F20"/>
                </a:solidFill>
                <a:latin typeface="Arial"/>
                <a:cs typeface="Arial"/>
              </a:rPr>
              <a:t>each </a:t>
            </a:r>
            <a:r>
              <a:rPr sz="1000" i="1" spc="5" dirty="0">
                <a:solidFill>
                  <a:srgbClr val="231F20"/>
                </a:solidFill>
                <a:latin typeface="Arial"/>
                <a:cs typeface="Arial"/>
              </a:rPr>
              <a:t>question </a:t>
            </a:r>
            <a:r>
              <a:rPr sz="1000" i="1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10" dirty="0">
                <a:solidFill>
                  <a:srgbClr val="231F20"/>
                </a:solidFill>
                <a:latin typeface="Arial"/>
                <a:cs typeface="Arial"/>
              </a:rPr>
              <a:t>honestly.</a:t>
            </a:r>
            <a:r>
              <a:rPr sz="1000" i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15" dirty="0">
                <a:solidFill>
                  <a:srgbClr val="231F20"/>
                </a:solidFill>
                <a:latin typeface="Arial"/>
                <a:cs typeface="Arial"/>
              </a:rPr>
              <a:t>There</a:t>
            </a:r>
            <a:r>
              <a:rPr sz="1000" i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000" i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Arial"/>
                <a:cs typeface="Arial"/>
              </a:rPr>
              <a:t>no</a:t>
            </a:r>
            <a:r>
              <a:rPr sz="1000" i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40" dirty="0">
                <a:solidFill>
                  <a:srgbClr val="231F20"/>
                </a:solidFill>
                <a:latin typeface="Arial"/>
                <a:cs typeface="Arial"/>
              </a:rPr>
              <a:t>“right”</a:t>
            </a:r>
            <a:r>
              <a:rPr sz="1000" i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i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45" dirty="0">
                <a:solidFill>
                  <a:srgbClr val="231F20"/>
                </a:solidFill>
                <a:latin typeface="Arial"/>
                <a:cs typeface="Arial"/>
              </a:rPr>
              <a:t>“wrong”</a:t>
            </a:r>
            <a:r>
              <a:rPr sz="1000" i="1" dirty="0">
                <a:solidFill>
                  <a:srgbClr val="231F20"/>
                </a:solidFill>
                <a:latin typeface="Arial"/>
                <a:cs typeface="Arial"/>
              </a:rPr>
              <a:t> answers.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40665" algn="l"/>
                <a:tab pos="6743065" algn="l"/>
              </a:tabLst>
            </a:pP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1.	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What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best?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these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activities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related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people,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things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data? </a:t>
            </a:r>
            <a:r>
              <a:rPr sz="1000" spc="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u="sng" spc="-30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Arial"/>
                <a:cs typeface="Arial"/>
              </a:rPr>
              <a:t> </a:t>
            </a:r>
            <a:r>
              <a:rPr sz="1000" u="sng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Arial"/>
                <a:cs typeface="Arial"/>
              </a:rPr>
              <a:t>	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11200" y="1833671"/>
            <a:ext cx="6477000" cy="0"/>
          </a:xfrm>
          <a:custGeom>
            <a:avLst/>
            <a:gdLst/>
            <a:ahLst/>
            <a:cxnLst/>
            <a:rect l="l" t="t" r="r" b="b"/>
            <a:pathLst>
              <a:path w="6477000">
                <a:moveTo>
                  <a:pt x="0" y="0"/>
                </a:moveTo>
                <a:lnTo>
                  <a:pt x="6477000" y="0"/>
                </a:lnTo>
              </a:path>
            </a:pathLst>
          </a:custGeom>
          <a:ln w="6350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44500" y="1974019"/>
            <a:ext cx="6757034" cy="3398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AutoNum type="arabicPeriod" startAt="2"/>
              <a:tabLst>
                <a:tab pos="240665" algn="l"/>
                <a:tab pos="241300" algn="l"/>
                <a:tab pos="6743065" algn="l"/>
              </a:tabLst>
            </a:pP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mun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4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2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?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u="sng" spc="-30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Arial"/>
                <a:cs typeface="Arial"/>
              </a:rPr>
              <a:t> </a:t>
            </a:r>
            <a:r>
              <a:rPr sz="1000" u="sng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Arial"/>
                <a:cs typeface="Arial"/>
              </a:rPr>
              <a:t>	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231F20"/>
              </a:buClr>
              <a:buFont typeface="Arial"/>
              <a:buAutoNum type="arabicPeriod" startAt="2"/>
            </a:pPr>
            <a:endParaRPr sz="95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AutoNum type="arabicPeriod" startAt="2"/>
              <a:tabLst>
                <a:tab pos="240665" algn="l"/>
                <a:tab pos="241300" algn="l"/>
                <a:tab pos="6743065" algn="l"/>
              </a:tabLst>
            </a:pP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ons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2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ou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?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 </a:t>
            </a:r>
            <a:r>
              <a:rPr sz="1000" spc="-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u="sng" spc="-30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Arial"/>
                <a:cs typeface="Arial"/>
              </a:rPr>
              <a:t> </a:t>
            </a:r>
            <a:r>
              <a:rPr sz="1000" u="sng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Arial"/>
                <a:cs typeface="Arial"/>
              </a:rPr>
              <a:t>	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231F20"/>
              </a:buClr>
              <a:buFont typeface="Arial"/>
              <a:buAutoNum type="arabicPeriod" startAt="2"/>
            </a:pPr>
            <a:endParaRPr sz="95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AutoNum type="arabicPeriod" startAt="2"/>
              <a:tabLst>
                <a:tab pos="240665" algn="l"/>
                <a:tab pos="241300" algn="l"/>
                <a:tab pos="6743065" algn="l"/>
              </a:tabLst>
            </a:pP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Do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see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yourself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as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an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active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participant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group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team?  </a:t>
            </a:r>
            <a:r>
              <a:rPr sz="100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u="sng" spc="-30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Arial"/>
                <a:cs typeface="Arial"/>
              </a:rPr>
              <a:t> </a:t>
            </a:r>
            <a:r>
              <a:rPr sz="1000" u="sng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Arial"/>
                <a:cs typeface="Arial"/>
              </a:rPr>
              <a:t>	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231F20"/>
              </a:buClr>
              <a:buFont typeface="Arial"/>
              <a:buAutoNum type="arabicPeriod" startAt="2"/>
            </a:pPr>
            <a:endParaRPr sz="95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AutoNum type="arabicPeriod" startAt="2"/>
              <a:tabLst>
                <a:tab pos="240665" algn="l"/>
                <a:tab pos="241300" algn="l"/>
                <a:tab pos="6743065" algn="l"/>
              </a:tabLst>
            </a:pP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Do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prefer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to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work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yourself?</a:t>
            </a:r>
            <a:r>
              <a:rPr sz="10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u="sng" spc="-30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Arial"/>
                <a:cs typeface="Arial"/>
              </a:rPr>
              <a:t> </a:t>
            </a:r>
            <a:r>
              <a:rPr sz="1000" u="sng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Arial"/>
                <a:cs typeface="Arial"/>
              </a:rPr>
              <a:t>	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231F20"/>
              </a:buClr>
              <a:buFont typeface="Arial"/>
              <a:buAutoNum type="arabicPeriod" startAt="2"/>
            </a:pPr>
            <a:endParaRPr sz="95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AutoNum type="arabicPeriod" startAt="2"/>
              <a:tabLst>
                <a:tab pos="240665" algn="l"/>
                <a:tab pos="241300" algn="l"/>
                <a:tab pos="6743065" algn="l"/>
              </a:tabLst>
            </a:pP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Do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prefer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working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under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supervision? 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u="sng" spc="-30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Arial"/>
                <a:cs typeface="Arial"/>
              </a:rPr>
              <a:t> </a:t>
            </a:r>
            <a:r>
              <a:rPr sz="1000" u="sng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Arial"/>
                <a:cs typeface="Arial"/>
              </a:rPr>
              <a:t>	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231F20"/>
              </a:buClr>
              <a:buFont typeface="Arial"/>
              <a:buAutoNum type="arabicPeriod" startAt="2"/>
            </a:pPr>
            <a:endParaRPr sz="95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AutoNum type="arabicPeriod" startAt="2"/>
              <a:tabLst>
                <a:tab pos="240665" algn="l"/>
                <a:tab pos="241300" algn="l"/>
                <a:tab pos="6743065" algn="l"/>
              </a:tabLst>
            </a:pP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wo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nd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2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?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u="sng" spc="-30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Arial"/>
                <a:cs typeface="Arial"/>
              </a:rPr>
              <a:t> </a:t>
            </a:r>
            <a:r>
              <a:rPr sz="1000" u="sng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Arial"/>
                <a:cs typeface="Arial"/>
              </a:rPr>
              <a:t>	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231F20"/>
              </a:buClr>
              <a:buFont typeface="Arial"/>
              <a:buAutoNum type="arabicPeriod" startAt="2"/>
            </a:pPr>
            <a:endParaRPr sz="95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AutoNum type="arabicPeriod" startAt="2"/>
              <a:tabLst>
                <a:tab pos="240665" algn="l"/>
                <a:tab pos="241300" algn="l"/>
                <a:tab pos="6743700" algn="l"/>
              </a:tabLst>
            </a:pP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wo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nd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nx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4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?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 </a:t>
            </a:r>
            <a:r>
              <a:rPr sz="1000" spc="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u="sng" spc="-30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Arial"/>
                <a:cs typeface="Arial"/>
              </a:rPr>
              <a:t> </a:t>
            </a:r>
            <a:r>
              <a:rPr sz="1000" u="sng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Arial"/>
                <a:cs typeface="Arial"/>
              </a:rPr>
              <a:t>	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231F20"/>
              </a:buClr>
              <a:buFont typeface="Arial"/>
              <a:buAutoNum type="arabicPeriod" startAt="2"/>
            </a:pPr>
            <a:endParaRPr sz="95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AutoNum type="arabicPeriod" startAt="2"/>
              <a:tabLst>
                <a:tab pos="240665" algn="l"/>
                <a:tab pos="241300" algn="l"/>
                <a:tab pos="6743065" algn="l"/>
              </a:tabLst>
            </a:pP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2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spons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il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4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?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 </a:t>
            </a:r>
            <a:r>
              <a:rPr sz="1000" spc="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u="sng" spc="-30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Arial"/>
                <a:cs typeface="Arial"/>
              </a:rPr>
              <a:t> </a:t>
            </a:r>
            <a:r>
              <a:rPr sz="1000" u="sng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Arial"/>
                <a:cs typeface="Arial"/>
              </a:rPr>
              <a:t>	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231F20"/>
              </a:buClr>
              <a:buFont typeface="Arial"/>
              <a:buAutoNum type="arabicPeriod" startAt="2"/>
            </a:pPr>
            <a:endParaRPr sz="95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AutoNum type="arabicPeriod" startAt="2"/>
              <a:tabLst>
                <a:tab pos="241300" algn="l"/>
                <a:tab pos="6743065" algn="l"/>
              </a:tabLst>
            </a:pP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Would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rather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follow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directions?  </a:t>
            </a:r>
            <a:r>
              <a:rPr sz="1000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u="sng" spc="-30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Arial"/>
                <a:cs typeface="Arial"/>
              </a:rPr>
              <a:t> </a:t>
            </a:r>
            <a:r>
              <a:rPr sz="1000" u="sng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Arial"/>
                <a:cs typeface="Arial"/>
              </a:rPr>
              <a:t>	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231F20"/>
              </a:buClr>
              <a:buFont typeface="Arial"/>
              <a:buAutoNum type="arabicPeriod" startAt="2"/>
            </a:pPr>
            <a:endParaRPr sz="95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AutoNum type="arabicPeriod" startAt="2"/>
              <a:tabLst>
                <a:tab pos="241300" algn="l"/>
                <a:tab pos="6743065" algn="l"/>
              </a:tabLst>
            </a:pP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j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j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2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ti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?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u="sng" spc="-30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Arial"/>
                <a:cs typeface="Arial"/>
              </a:rPr>
              <a:t> </a:t>
            </a:r>
            <a:r>
              <a:rPr sz="1000" u="sng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Arial"/>
                <a:cs typeface="Arial"/>
              </a:rPr>
              <a:t>	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231F20"/>
              </a:buClr>
              <a:buFont typeface="Arial"/>
              <a:buAutoNum type="arabicPeriod" startAt="2"/>
            </a:pPr>
            <a:endParaRPr sz="95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AutoNum type="arabicPeriod" startAt="2"/>
              <a:tabLst>
                <a:tab pos="241300" algn="l"/>
                <a:tab pos="6743065" algn="l"/>
              </a:tabLst>
            </a:pP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Do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prefer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follow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regular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routine?  </a:t>
            </a:r>
            <a:r>
              <a:rPr sz="100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u="sng" spc="-30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Arial"/>
                <a:cs typeface="Arial"/>
              </a:rPr>
              <a:t> </a:t>
            </a:r>
            <a:r>
              <a:rPr sz="1000" u="sng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Arial"/>
                <a:cs typeface="Arial"/>
              </a:rPr>
              <a:t>	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231F20"/>
              </a:buClr>
              <a:buFont typeface="Arial"/>
              <a:buAutoNum type="arabicPeriod" startAt="2"/>
            </a:pPr>
            <a:endParaRPr sz="95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AutoNum type="arabicPeriod" startAt="2"/>
              <a:tabLst>
                <a:tab pos="241300" algn="l"/>
              </a:tabLst>
            </a:pP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Rank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following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things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in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order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of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importance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when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thinking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about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job: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01700" y="5486981"/>
            <a:ext cx="2997835" cy="763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2085" indent="-160020">
              <a:lnSpc>
                <a:spcPct val="100000"/>
              </a:lnSpc>
              <a:spcBef>
                <a:spcPts val="100"/>
              </a:spcBef>
              <a:buFont typeface="MS UI Gothic"/>
              <a:buChar char="❑"/>
              <a:tabLst>
                <a:tab pos="172720" algn="l"/>
                <a:tab pos="2984500" algn="l"/>
              </a:tabLst>
            </a:pPr>
            <a:r>
              <a:rPr sz="1000" spc="-15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   </a:t>
            </a:r>
            <a:r>
              <a:rPr sz="1000" u="sng" spc="-30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Arial"/>
                <a:cs typeface="Arial"/>
              </a:rPr>
              <a:t> </a:t>
            </a:r>
            <a:r>
              <a:rPr sz="1000" u="sng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Arial"/>
                <a:cs typeface="Arial"/>
              </a:rPr>
              <a:t>	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231F20"/>
              </a:buClr>
              <a:buFont typeface="MS UI Gothic"/>
              <a:buChar char="❑"/>
            </a:pPr>
            <a:endParaRPr sz="950">
              <a:latin typeface="Arial"/>
              <a:cs typeface="Arial"/>
            </a:endParaRPr>
          </a:p>
          <a:p>
            <a:pPr marL="172085" indent="-160020">
              <a:lnSpc>
                <a:spcPct val="100000"/>
              </a:lnSpc>
              <a:buFont typeface="MS UI Gothic"/>
              <a:buChar char="❑"/>
              <a:tabLst>
                <a:tab pos="172720" algn="l"/>
                <a:tab pos="2983865" algn="l"/>
              </a:tabLst>
            </a:pP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Location </a:t>
            </a:r>
            <a:r>
              <a:rPr sz="1000" spc="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u="sng" spc="-30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Arial"/>
                <a:cs typeface="Arial"/>
              </a:rPr>
              <a:t> </a:t>
            </a:r>
            <a:r>
              <a:rPr sz="1000" u="sng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Arial"/>
                <a:cs typeface="Arial"/>
              </a:rPr>
              <a:t>	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231F20"/>
              </a:buClr>
              <a:buFont typeface="MS UI Gothic"/>
              <a:buChar char="❑"/>
            </a:pPr>
            <a:endParaRPr sz="950">
              <a:latin typeface="Arial"/>
              <a:cs typeface="Arial"/>
            </a:endParaRPr>
          </a:p>
          <a:p>
            <a:pPr marL="172085" indent="-160020">
              <a:lnSpc>
                <a:spcPct val="100000"/>
              </a:lnSpc>
              <a:buFont typeface="MS UI Gothic"/>
              <a:buChar char="❑"/>
              <a:tabLst>
                <a:tab pos="172720" algn="l"/>
                <a:tab pos="2983865" algn="l"/>
              </a:tabLst>
            </a:pP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Pe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op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(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6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) 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u="sng" spc="-30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Arial"/>
                <a:cs typeface="Arial"/>
              </a:rPr>
              <a:t> </a:t>
            </a:r>
            <a:r>
              <a:rPr sz="1000" u="sng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Arial"/>
                <a:cs typeface="Arial"/>
              </a:rPr>
              <a:t>	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152900" y="5486981"/>
            <a:ext cx="3048635" cy="763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2085" indent="-160020">
              <a:lnSpc>
                <a:spcPct val="100000"/>
              </a:lnSpc>
              <a:spcBef>
                <a:spcPts val="100"/>
              </a:spcBef>
              <a:buFont typeface="MS UI Gothic"/>
              <a:buChar char="❑"/>
              <a:tabLst>
                <a:tab pos="172720" algn="l"/>
                <a:tab pos="3034665" algn="l"/>
              </a:tabLst>
            </a:pP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7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yer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u="sng" spc="-30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Arial"/>
                <a:cs typeface="Arial"/>
              </a:rPr>
              <a:t> </a:t>
            </a:r>
            <a:r>
              <a:rPr sz="1000" u="sng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Arial"/>
                <a:cs typeface="Arial"/>
              </a:rPr>
              <a:t>	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231F20"/>
              </a:buClr>
              <a:buFont typeface="MS UI Gothic"/>
              <a:buChar char="❑"/>
            </a:pPr>
            <a:endParaRPr sz="950">
              <a:latin typeface="Arial"/>
              <a:cs typeface="Arial"/>
            </a:endParaRPr>
          </a:p>
          <a:p>
            <a:pPr marL="172085" indent="-160020">
              <a:lnSpc>
                <a:spcPct val="100000"/>
              </a:lnSpc>
              <a:buFont typeface="MS UI Gothic"/>
              <a:buChar char="❑"/>
              <a:tabLst>
                <a:tab pos="172720" algn="l"/>
                <a:tab pos="3034665" algn="l"/>
              </a:tabLst>
            </a:pP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Salary</a:t>
            </a:r>
            <a:r>
              <a:rPr sz="1000" u="sng" spc="-30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Arial"/>
                <a:cs typeface="Arial"/>
              </a:rPr>
              <a:t> </a:t>
            </a:r>
            <a:r>
              <a:rPr sz="1000" u="sng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Arial"/>
                <a:cs typeface="Arial"/>
              </a:rPr>
              <a:t>	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231F20"/>
              </a:buClr>
              <a:buFont typeface="MS UI Gothic"/>
              <a:buChar char="❑"/>
            </a:pPr>
            <a:endParaRPr sz="950">
              <a:latin typeface="Arial"/>
              <a:cs typeface="Arial"/>
            </a:endParaRPr>
          </a:p>
          <a:p>
            <a:pPr marL="172085" indent="-160020">
              <a:lnSpc>
                <a:spcPct val="100000"/>
              </a:lnSpc>
              <a:buFont typeface="MS UI Gothic"/>
              <a:buChar char="❑"/>
              <a:tabLst>
                <a:tab pos="172720" algn="l"/>
                <a:tab pos="3034665" algn="l"/>
              </a:tabLst>
            </a:pPr>
            <a:r>
              <a:rPr sz="1000" spc="-16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yp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3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u="sng" spc="-30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Arial"/>
                <a:cs typeface="Arial"/>
              </a:rPr>
              <a:t> </a:t>
            </a:r>
            <a:r>
              <a:rPr sz="1000" u="sng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Arial"/>
                <a:cs typeface="Arial"/>
              </a:rPr>
              <a:t>	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44500" y="6365222"/>
            <a:ext cx="6757034" cy="763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AutoNum type="arabicPeriod" startAt="14"/>
              <a:tabLst>
                <a:tab pos="241300" algn="l"/>
                <a:tab pos="6743700" algn="l"/>
              </a:tabLst>
            </a:pP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Do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prefer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work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regular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9:00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a.m.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5:00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p.m.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schedule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an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irregular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schedule? </a:t>
            </a:r>
            <a:r>
              <a:rPr sz="1000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u="sng" spc="-30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Arial"/>
                <a:cs typeface="Arial"/>
              </a:rPr>
              <a:t> </a:t>
            </a:r>
            <a:r>
              <a:rPr sz="1000" u="sng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Arial"/>
                <a:cs typeface="Arial"/>
              </a:rPr>
              <a:t>	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231F20"/>
              </a:buClr>
              <a:buFont typeface="Arial"/>
              <a:buAutoNum type="arabicPeriod" startAt="14"/>
            </a:pPr>
            <a:endParaRPr sz="95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AutoNum type="arabicPeriod" startAt="14"/>
              <a:tabLst>
                <a:tab pos="241300" algn="l"/>
                <a:tab pos="6743065" algn="l"/>
              </a:tabLst>
            </a:pP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Would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like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job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lot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of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travel,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moderate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amount,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small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amount?  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u="sng" spc="-30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Arial"/>
                <a:cs typeface="Arial"/>
              </a:rPr>
              <a:t> </a:t>
            </a:r>
            <a:r>
              <a:rPr sz="1000" u="sng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Arial"/>
                <a:cs typeface="Arial"/>
              </a:rPr>
              <a:t>	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231F20"/>
              </a:buClr>
              <a:buFont typeface="Arial"/>
              <a:buAutoNum type="arabicPeriod" startAt="14"/>
            </a:pPr>
            <a:endParaRPr sz="95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AutoNum type="arabicPeriod" startAt="14"/>
              <a:tabLst>
                <a:tab pos="241300" algn="l"/>
              </a:tabLst>
            </a:pP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What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kind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work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environment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prefer?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01700" y="7204716"/>
            <a:ext cx="660400" cy="40830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72085" indent="-160020">
              <a:lnSpc>
                <a:spcPct val="100000"/>
              </a:lnSpc>
              <a:spcBef>
                <a:spcPts val="405"/>
              </a:spcBef>
              <a:buFont typeface="MS UI Gothic"/>
              <a:buChar char="❑"/>
              <a:tabLst>
                <a:tab pos="172720" algn="l"/>
              </a:tabLst>
            </a:pP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Indoors</a:t>
            </a:r>
            <a:endParaRPr sz="1000">
              <a:latin typeface="Arial"/>
              <a:cs typeface="Arial"/>
            </a:endParaRPr>
          </a:p>
          <a:p>
            <a:pPr marL="172085" indent="-160020">
              <a:lnSpc>
                <a:spcPct val="100000"/>
              </a:lnSpc>
              <a:spcBef>
                <a:spcPts val="305"/>
              </a:spcBef>
              <a:buFont typeface="MS UI Gothic"/>
              <a:buChar char="❑"/>
              <a:tabLst>
                <a:tab pos="172720" algn="l"/>
              </a:tabLst>
            </a:pPr>
            <a:r>
              <a:rPr sz="1000" spc="-16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2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235200" y="7204716"/>
            <a:ext cx="1075055" cy="59944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72085" indent="-160020">
              <a:lnSpc>
                <a:spcPct val="100000"/>
              </a:lnSpc>
              <a:spcBef>
                <a:spcPts val="405"/>
              </a:spcBef>
              <a:buFont typeface="MS UI Gothic"/>
              <a:buChar char="❑"/>
              <a:tabLst>
                <a:tab pos="172720" algn="l"/>
              </a:tabLst>
            </a:pPr>
            <a:r>
              <a:rPr sz="1000" spc="-120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Se</a:t>
            </a:r>
            <a:r>
              <a:rPr sz="1000" spc="4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endParaRPr sz="1000">
              <a:latin typeface="Arial"/>
              <a:cs typeface="Arial"/>
            </a:endParaRPr>
          </a:p>
          <a:p>
            <a:pPr marL="172085" indent="-160020">
              <a:lnSpc>
                <a:spcPct val="100000"/>
              </a:lnSpc>
              <a:spcBef>
                <a:spcPts val="305"/>
              </a:spcBef>
              <a:buFont typeface="MS UI Gothic"/>
              <a:buChar char="❑"/>
              <a:tabLst>
                <a:tab pos="172720" algn="l"/>
              </a:tabLst>
            </a:pP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Su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Se</a:t>
            </a:r>
            <a:r>
              <a:rPr sz="1000" spc="4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endParaRPr sz="1000">
              <a:latin typeface="Arial"/>
              <a:cs typeface="Arial"/>
            </a:endParaRPr>
          </a:p>
          <a:p>
            <a:pPr marL="172085" indent="-160020">
              <a:lnSpc>
                <a:spcPct val="100000"/>
              </a:lnSpc>
              <a:spcBef>
                <a:spcPts val="305"/>
              </a:spcBef>
              <a:buFont typeface="MS UI Gothic"/>
              <a:buChar char="❑"/>
              <a:tabLst>
                <a:tab pos="172720" algn="l"/>
              </a:tabLst>
            </a:pPr>
            <a:r>
              <a:rPr sz="1000" spc="-12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2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Se</a:t>
            </a:r>
            <a:r>
              <a:rPr sz="1000" spc="4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44500" y="7918504"/>
            <a:ext cx="6791325" cy="1349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AutoNum type="arabicPeriod" startAt="17"/>
              <a:tabLst>
                <a:tab pos="241300" algn="l"/>
                <a:tab pos="6743065" algn="l"/>
              </a:tabLst>
            </a:pP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What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size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organization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would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like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to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work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for?   </a:t>
            </a:r>
            <a:r>
              <a:rPr sz="1000" spc="-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u="sng" spc="-30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Arial"/>
                <a:cs typeface="Arial"/>
              </a:rPr>
              <a:t> </a:t>
            </a:r>
            <a:r>
              <a:rPr sz="1000" u="sng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Arial"/>
                <a:cs typeface="Arial"/>
              </a:rPr>
              <a:t>	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231F20"/>
              </a:buClr>
              <a:buFont typeface="Arial"/>
              <a:buAutoNum type="arabicPeriod" startAt="17"/>
            </a:pPr>
            <a:endParaRPr sz="95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AutoNum type="arabicPeriod" startAt="17"/>
              <a:tabLst>
                <a:tab pos="241300" algn="l"/>
                <a:tab pos="6743700" algn="l"/>
              </a:tabLst>
            </a:pP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illi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-12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?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  </a:t>
            </a:r>
            <a:r>
              <a:rPr sz="1000" u="sng" spc="-30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Arial"/>
                <a:cs typeface="Arial"/>
              </a:rPr>
              <a:t> </a:t>
            </a:r>
            <a:r>
              <a:rPr sz="1000" u="sng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Arial"/>
                <a:cs typeface="Arial"/>
              </a:rPr>
              <a:t>	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231F20"/>
              </a:buClr>
              <a:buFont typeface="Arial"/>
              <a:buAutoNum type="arabicPeriod" startAt="17"/>
            </a:pPr>
            <a:endParaRPr sz="95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AutoNum type="arabicPeriod" startAt="17"/>
              <a:tabLst>
                <a:tab pos="241300" algn="l"/>
                <a:tab pos="6743065" algn="l"/>
              </a:tabLst>
            </a:pP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Do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prefer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work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for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nonprofit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for-profit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organization?</a:t>
            </a:r>
            <a:r>
              <a:rPr sz="1000" spc="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u="sng" spc="-30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Arial"/>
                <a:cs typeface="Arial"/>
              </a:rPr>
              <a:t> </a:t>
            </a:r>
            <a:r>
              <a:rPr sz="1000" u="sng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Arial"/>
                <a:cs typeface="Arial"/>
              </a:rPr>
              <a:t>	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231F20"/>
              </a:buClr>
              <a:buFont typeface="Arial"/>
              <a:buAutoNum type="arabicPeriod" startAt="17"/>
            </a:pPr>
            <a:endParaRPr sz="95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AutoNum type="arabicPeriod" startAt="17"/>
              <a:tabLst>
                <a:tab pos="241300" algn="l"/>
                <a:tab pos="6743065" algn="l"/>
              </a:tabLst>
            </a:pP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2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ons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2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?</a:t>
            </a:r>
            <a:r>
              <a:rPr sz="1000" spc="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u="sng" spc="-30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Arial"/>
                <a:cs typeface="Arial"/>
              </a:rPr>
              <a:t> </a:t>
            </a:r>
            <a:r>
              <a:rPr sz="1000" u="sng" dirty="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Arial"/>
                <a:cs typeface="Arial"/>
              </a:rPr>
              <a:t>	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i="1" spc="5" dirty="0">
                <a:solidFill>
                  <a:srgbClr val="231F20"/>
                </a:solidFill>
                <a:latin typeface="Arial"/>
                <a:cs typeface="Arial"/>
              </a:rPr>
              <a:t>Adapted</a:t>
            </a:r>
            <a:r>
              <a:rPr sz="1000" i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5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1000" i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Arial"/>
                <a:cs typeface="Arial"/>
              </a:rPr>
              <a:t>permission</a:t>
            </a:r>
            <a:r>
              <a:rPr sz="1000" i="1" spc="-10" dirty="0">
                <a:solidFill>
                  <a:srgbClr val="231F20"/>
                </a:solidFill>
                <a:latin typeface="Arial"/>
                <a:cs typeface="Arial"/>
              </a:rPr>
              <a:t> from the University Career </a:t>
            </a:r>
            <a:r>
              <a:rPr sz="1000" i="1" dirty="0">
                <a:solidFill>
                  <a:srgbClr val="231F20"/>
                </a:solidFill>
                <a:latin typeface="Arial"/>
                <a:cs typeface="Arial"/>
              </a:rPr>
              <a:t>Services</a:t>
            </a:r>
            <a:r>
              <a:rPr sz="1000" i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srgbClr val="231F20"/>
                </a:solidFill>
                <a:latin typeface="Arial"/>
                <a:cs typeface="Arial"/>
              </a:rPr>
              <a:t>department</a:t>
            </a:r>
            <a:r>
              <a:rPr sz="1000" i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Arial"/>
                <a:cs typeface="Arial"/>
              </a:rPr>
              <a:t>at</a:t>
            </a:r>
            <a:r>
              <a:rPr sz="1000" i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Arial"/>
                <a:cs typeface="Arial"/>
              </a:rPr>
              <a:t>Rutgers</a:t>
            </a:r>
            <a:r>
              <a:rPr sz="1000" i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15" dirty="0">
                <a:solidFill>
                  <a:srgbClr val="231F20"/>
                </a:solidFill>
                <a:latin typeface="Arial"/>
                <a:cs typeface="Arial"/>
              </a:rPr>
              <a:t>University,</a:t>
            </a:r>
            <a:r>
              <a:rPr sz="1000" i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5" dirty="0">
                <a:solidFill>
                  <a:srgbClr val="231F20"/>
                </a:solidFill>
                <a:latin typeface="Arial"/>
                <a:cs typeface="Arial"/>
              </a:rPr>
              <a:t>New</a:t>
            </a:r>
            <a:r>
              <a:rPr sz="1000" i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5" dirty="0">
                <a:solidFill>
                  <a:srgbClr val="231F20"/>
                </a:solidFill>
                <a:latin typeface="Arial"/>
                <a:cs typeface="Arial"/>
              </a:rPr>
              <a:t>Brunswick</a:t>
            </a:r>
            <a:r>
              <a:rPr sz="1000" i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Arial"/>
                <a:cs typeface="Arial"/>
              </a:rPr>
              <a:t>Campus.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72014" y="9591927"/>
            <a:ext cx="1238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65" dirty="0">
                <a:solidFill>
                  <a:srgbClr val="231F20"/>
                </a:solidFill>
                <a:latin typeface="Calibri"/>
                <a:cs typeface="Calibri"/>
              </a:rPr>
              <a:t>7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02627" y="9657866"/>
            <a:ext cx="15024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231F20"/>
                </a:solidFill>
                <a:latin typeface="Arial"/>
                <a:cs typeface="Arial"/>
                <a:hlinkClick r:id="rId2"/>
              </a:rPr>
              <a:t>www.riohondo.edu/career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-center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88200" y="0"/>
            <a:ext cx="355600" cy="4979670"/>
          </a:xfrm>
          <a:custGeom>
            <a:avLst/>
            <a:gdLst/>
            <a:ahLst/>
            <a:cxnLst/>
            <a:rect l="l" t="t" r="r" b="b"/>
            <a:pathLst>
              <a:path w="355600" h="4979670">
                <a:moveTo>
                  <a:pt x="355600" y="0"/>
                </a:moveTo>
                <a:lnTo>
                  <a:pt x="0" y="0"/>
                </a:lnTo>
                <a:lnTo>
                  <a:pt x="0" y="4979670"/>
                </a:lnTo>
                <a:lnTo>
                  <a:pt x="355600" y="4979670"/>
                </a:lnTo>
                <a:lnTo>
                  <a:pt x="355600" y="0"/>
                </a:lnTo>
                <a:close/>
              </a:path>
            </a:pathLst>
          </a:custGeom>
          <a:solidFill>
            <a:srgbClr val="85C4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179056" y="254000"/>
            <a:ext cx="339090" cy="466153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395"/>
              </a:lnSpc>
            </a:pPr>
            <a:r>
              <a:rPr sz="2000" b="1" spc="340" dirty="0">
                <a:solidFill>
                  <a:srgbClr val="FFFFFF"/>
                </a:solidFill>
                <a:latin typeface="Calibri"/>
                <a:cs typeface="Calibri"/>
              </a:rPr>
              <a:t>Career</a:t>
            </a:r>
            <a:r>
              <a:rPr sz="2000" b="1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405" dirty="0">
                <a:solidFill>
                  <a:srgbClr val="FFFFFF"/>
                </a:solidFill>
                <a:latin typeface="Calibri"/>
                <a:cs typeface="Calibri"/>
              </a:rPr>
              <a:t>Exploration</a:t>
            </a:r>
            <a:r>
              <a:rPr sz="2000" b="1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70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2000" b="1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280" dirty="0">
                <a:solidFill>
                  <a:srgbClr val="FFFFFF"/>
                </a:solidFill>
                <a:latin typeface="Calibri"/>
                <a:cs typeface="Calibri"/>
              </a:rPr>
              <a:t>Job</a:t>
            </a:r>
            <a:r>
              <a:rPr sz="2000" b="1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350" dirty="0">
                <a:solidFill>
                  <a:srgbClr val="FFFFFF"/>
                </a:solidFill>
                <a:latin typeface="Calibri"/>
                <a:cs typeface="Calibri"/>
              </a:rPr>
              <a:t>Search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60089" y="306678"/>
            <a:ext cx="239959" cy="23311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6155" y="306678"/>
            <a:ext cx="239959" cy="23311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7141" y="306671"/>
            <a:ext cx="239959" cy="23311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8117" y="306673"/>
            <a:ext cx="239959" cy="23311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69112" y="306675"/>
            <a:ext cx="239959" cy="233115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926919" y="224162"/>
            <a:ext cx="35375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66700">
              <a:lnSpc>
                <a:spcPct val="100000"/>
              </a:lnSpc>
              <a:spcBef>
                <a:spcPts val="100"/>
              </a:spcBef>
            </a:pPr>
            <a:r>
              <a:rPr spc="415" dirty="0"/>
              <a:t>Getting </a:t>
            </a:r>
            <a:r>
              <a:rPr spc="455" dirty="0"/>
              <a:t>the </a:t>
            </a:r>
            <a:r>
              <a:rPr spc="484" dirty="0"/>
              <a:t>Most </a:t>
            </a:r>
            <a:r>
              <a:rPr spc="490" dirty="0"/>
              <a:t> </a:t>
            </a:r>
            <a:r>
              <a:rPr spc="520" dirty="0"/>
              <a:t>Out</a:t>
            </a:r>
            <a:r>
              <a:rPr spc="85" dirty="0"/>
              <a:t> </a:t>
            </a:r>
            <a:r>
              <a:rPr spc="555" dirty="0"/>
              <a:t>of</a:t>
            </a:r>
            <a:r>
              <a:rPr spc="90" dirty="0"/>
              <a:t> </a:t>
            </a:r>
            <a:r>
              <a:rPr spc="600" dirty="0"/>
              <a:t>a</a:t>
            </a:r>
            <a:r>
              <a:rPr spc="90" dirty="0"/>
              <a:t> </a:t>
            </a:r>
            <a:r>
              <a:rPr spc="434" dirty="0"/>
              <a:t>Career</a:t>
            </a:r>
            <a:r>
              <a:rPr spc="90" dirty="0"/>
              <a:t> </a:t>
            </a:r>
            <a:r>
              <a:rPr spc="465" dirty="0"/>
              <a:t>Fair</a:t>
            </a: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55282" y="306678"/>
            <a:ext cx="239959" cy="23311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91348" y="306678"/>
            <a:ext cx="239959" cy="23311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82333" y="306672"/>
            <a:ext cx="239959" cy="23311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73310" y="306674"/>
            <a:ext cx="239959" cy="233115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64305" y="306676"/>
            <a:ext cx="239959" cy="233115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304800" y="2810201"/>
            <a:ext cx="6781800" cy="259079"/>
          </a:xfrm>
          <a:custGeom>
            <a:avLst/>
            <a:gdLst/>
            <a:ahLst/>
            <a:cxnLst/>
            <a:rect l="l" t="t" r="r" b="b"/>
            <a:pathLst>
              <a:path w="6781800" h="259080">
                <a:moveTo>
                  <a:pt x="6629400" y="0"/>
                </a:moveTo>
                <a:lnTo>
                  <a:pt x="152400" y="0"/>
                </a:lnTo>
                <a:lnTo>
                  <a:pt x="0" y="129539"/>
                </a:lnTo>
                <a:lnTo>
                  <a:pt x="152400" y="259079"/>
                </a:lnTo>
                <a:lnTo>
                  <a:pt x="6629400" y="259079"/>
                </a:lnTo>
                <a:lnTo>
                  <a:pt x="6781800" y="129539"/>
                </a:lnTo>
                <a:lnTo>
                  <a:pt x="6629400" y="0"/>
                </a:lnTo>
                <a:close/>
              </a:path>
            </a:pathLst>
          </a:custGeom>
          <a:solidFill>
            <a:srgbClr val="FDB9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4800" y="4659320"/>
            <a:ext cx="6781800" cy="259079"/>
          </a:xfrm>
          <a:custGeom>
            <a:avLst/>
            <a:gdLst/>
            <a:ahLst/>
            <a:cxnLst/>
            <a:rect l="l" t="t" r="r" b="b"/>
            <a:pathLst>
              <a:path w="6781800" h="259079">
                <a:moveTo>
                  <a:pt x="6629400" y="0"/>
                </a:moveTo>
                <a:lnTo>
                  <a:pt x="152400" y="0"/>
                </a:lnTo>
                <a:lnTo>
                  <a:pt x="0" y="129539"/>
                </a:lnTo>
                <a:lnTo>
                  <a:pt x="152400" y="259079"/>
                </a:lnTo>
                <a:lnTo>
                  <a:pt x="6629400" y="259079"/>
                </a:lnTo>
                <a:lnTo>
                  <a:pt x="6781800" y="129539"/>
                </a:lnTo>
                <a:lnTo>
                  <a:pt x="6629400" y="0"/>
                </a:lnTo>
                <a:close/>
              </a:path>
            </a:pathLst>
          </a:custGeom>
          <a:solidFill>
            <a:srgbClr val="FDB9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4800" y="7270439"/>
            <a:ext cx="6781800" cy="259079"/>
          </a:xfrm>
          <a:custGeom>
            <a:avLst/>
            <a:gdLst/>
            <a:ahLst/>
            <a:cxnLst/>
            <a:rect l="l" t="t" r="r" b="b"/>
            <a:pathLst>
              <a:path w="6781800" h="259079">
                <a:moveTo>
                  <a:pt x="6629400" y="0"/>
                </a:moveTo>
                <a:lnTo>
                  <a:pt x="152400" y="0"/>
                </a:lnTo>
                <a:lnTo>
                  <a:pt x="0" y="129539"/>
                </a:lnTo>
                <a:lnTo>
                  <a:pt x="152400" y="259079"/>
                </a:lnTo>
                <a:lnTo>
                  <a:pt x="6629400" y="259079"/>
                </a:lnTo>
                <a:lnTo>
                  <a:pt x="6781800" y="129539"/>
                </a:lnTo>
                <a:lnTo>
                  <a:pt x="6629400" y="0"/>
                </a:lnTo>
                <a:close/>
              </a:path>
            </a:pathLst>
          </a:custGeom>
          <a:solidFill>
            <a:srgbClr val="FDB9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4800" y="8205160"/>
            <a:ext cx="6781800" cy="259079"/>
          </a:xfrm>
          <a:custGeom>
            <a:avLst/>
            <a:gdLst/>
            <a:ahLst/>
            <a:cxnLst/>
            <a:rect l="l" t="t" r="r" b="b"/>
            <a:pathLst>
              <a:path w="6781800" h="259079">
                <a:moveTo>
                  <a:pt x="6629400" y="0"/>
                </a:moveTo>
                <a:lnTo>
                  <a:pt x="152400" y="0"/>
                </a:lnTo>
                <a:lnTo>
                  <a:pt x="0" y="129539"/>
                </a:lnTo>
                <a:lnTo>
                  <a:pt x="152400" y="259079"/>
                </a:lnTo>
                <a:lnTo>
                  <a:pt x="6629400" y="259079"/>
                </a:lnTo>
                <a:lnTo>
                  <a:pt x="6781800" y="129539"/>
                </a:lnTo>
                <a:lnTo>
                  <a:pt x="6629400" y="0"/>
                </a:lnTo>
                <a:close/>
              </a:path>
            </a:pathLst>
          </a:custGeom>
          <a:solidFill>
            <a:srgbClr val="FDB9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92100" y="1105860"/>
            <a:ext cx="6784975" cy="7879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11454">
              <a:lnSpc>
                <a:spcPct val="100000"/>
              </a:lnSpc>
              <a:spcBef>
                <a:spcPts val="100"/>
              </a:spcBef>
            </a:pP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Many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employers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use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career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fairs—both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off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campus—to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promote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their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opportunities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pre-screen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applicants.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Career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fairs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come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all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shapes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sizes,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from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small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community-sponsored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events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giant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regional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career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expositions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held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at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major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convention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centers.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Arial"/>
              <a:cs typeface="Arial"/>
            </a:endParaRPr>
          </a:p>
          <a:p>
            <a:pPr marL="12700" marR="271780">
              <a:lnSpc>
                <a:spcPct val="100000"/>
              </a:lnSpc>
            </a:pP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Most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career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fairs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consist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booths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and/or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tables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manned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by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recruiters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other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representatives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from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each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organization.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For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on-campus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events,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some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employers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also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send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alumni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representatives.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Large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corporations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some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government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agencies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have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staffs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who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work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career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fair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“circuit”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nationwide.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Arial"/>
              <a:cs typeface="Arial"/>
            </a:endParaRPr>
          </a:p>
          <a:p>
            <a:pPr marL="12700" marR="13335">
              <a:lnSpc>
                <a:spcPct val="100000"/>
              </a:lnSpc>
            </a:pP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employer’s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display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area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also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subject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wide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variance.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could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simple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table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stack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of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brochures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business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cards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lone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representative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an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elaborate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multimedia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extravaganza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interactive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displays,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videos,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posters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team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recruiters.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Arial"/>
              <a:cs typeface="Arial"/>
            </a:endParaRPr>
          </a:p>
          <a:p>
            <a:pPr marL="9525" algn="ctr">
              <a:lnSpc>
                <a:spcPct val="100000"/>
              </a:lnSpc>
              <a:spcBef>
                <a:spcPts val="5"/>
              </a:spcBef>
            </a:pPr>
            <a:r>
              <a:rPr sz="1600" b="1" spc="-24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600" b="1" spc="-180" dirty="0">
                <a:solidFill>
                  <a:srgbClr val="231F20"/>
                </a:solidFill>
                <a:latin typeface="Arial"/>
                <a:cs typeface="Arial"/>
              </a:rPr>
              <a:t>ASHIONS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21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210" dirty="0">
                <a:solidFill>
                  <a:srgbClr val="231F20"/>
                </a:solidFill>
                <a:latin typeface="Arial"/>
                <a:cs typeface="Arial"/>
              </a:rPr>
              <a:t>ACCESSORIES</a:t>
            </a:r>
            <a:endParaRPr sz="1600">
              <a:latin typeface="Arial"/>
              <a:cs typeface="Arial"/>
            </a:endParaRPr>
          </a:p>
          <a:p>
            <a:pPr marL="12700" marR="92710">
              <a:lnSpc>
                <a:spcPct val="100000"/>
              </a:lnSpc>
              <a:spcBef>
                <a:spcPts val="525"/>
              </a:spcBef>
            </a:pP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Generally,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appropriate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attire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for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career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fair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attendees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more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relaxed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than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what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you’d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wear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an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actual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job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interview.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most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cases,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“business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casual”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is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norm.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If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you’re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unsure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dress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code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(particularly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off-campus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events),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would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wise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err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overdressed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side—you’ll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make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better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impression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if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appear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professional.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Think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as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dress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rehearsal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real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interviews!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Remember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bring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copies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resume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(or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resumes,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if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have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several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versions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tailored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different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career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choices),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few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pens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pencils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(have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backups—they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have</a:t>
            </a:r>
            <a:r>
              <a:rPr sz="1000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way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of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disappearing),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folder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portfolio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some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sort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of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note-taking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device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(paper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or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electronic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pad).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95" dirty="0">
                <a:solidFill>
                  <a:srgbClr val="231F20"/>
                </a:solidFill>
                <a:latin typeface="Arial"/>
                <a:cs typeface="Arial"/>
              </a:rPr>
              <a:t>Keep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track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of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recruiters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with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whom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speak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send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follow-up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notes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ones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who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interest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you.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Don’t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bring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backpack;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it’s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cumbersome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you,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gets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in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way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of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others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screams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“student!”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instead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of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“candidate!”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Arial"/>
              <a:cs typeface="Arial"/>
            </a:endParaRPr>
          </a:p>
          <a:p>
            <a:pPr marL="9525" algn="ctr">
              <a:lnSpc>
                <a:spcPct val="100000"/>
              </a:lnSpc>
              <a:spcBef>
                <a:spcPts val="5"/>
              </a:spcBef>
            </a:pPr>
            <a:r>
              <a:rPr sz="1600" b="1" spc="-210" dirty="0">
                <a:solidFill>
                  <a:srgbClr val="231F20"/>
                </a:solidFill>
                <a:latin typeface="Arial"/>
                <a:cs typeface="Arial"/>
              </a:rPr>
              <a:t>STO</a:t>
            </a:r>
            <a:r>
              <a:rPr sz="1600" b="1" spc="-39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600" b="1" spc="85" dirty="0">
                <a:solidFill>
                  <a:srgbClr val="231F20"/>
                </a:solidFill>
                <a:latin typeface="Arial"/>
                <a:cs typeface="Arial"/>
              </a:rPr>
              <a:t>,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245" dirty="0">
                <a:solidFill>
                  <a:srgbClr val="231F20"/>
                </a:solidFill>
                <a:latin typeface="Arial"/>
                <a:cs typeface="Arial"/>
              </a:rPr>
              <a:t>LOOK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21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65" dirty="0">
                <a:solidFill>
                  <a:srgbClr val="231F20"/>
                </a:solidFill>
                <a:latin typeface="Arial"/>
                <a:cs typeface="Arial"/>
              </a:rPr>
              <a:t>LISTEN</a:t>
            </a:r>
            <a:endParaRPr sz="1600">
              <a:latin typeface="Arial"/>
              <a:cs typeface="Arial"/>
            </a:endParaRPr>
          </a:p>
          <a:p>
            <a:pPr marL="12700" marR="15240">
              <a:lnSpc>
                <a:spcPct val="100000"/>
              </a:lnSpc>
              <a:spcBef>
                <a:spcPts val="525"/>
              </a:spcBef>
            </a:pPr>
            <a:r>
              <a:rPr sz="1000" spc="-95" dirty="0">
                <a:solidFill>
                  <a:srgbClr val="231F20"/>
                </a:solidFill>
                <a:latin typeface="Arial"/>
                <a:cs typeface="Arial"/>
              </a:rPr>
              <a:t>Keep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eyes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ears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open—there’s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nothing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wrong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with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subtly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eavesdropping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questions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asked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answers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received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by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fellow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career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fair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attendees.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95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might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pick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up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some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valuable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information,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addition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witnessing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some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real-life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career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search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“do’s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don’ts.”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Arial"/>
              <a:cs typeface="Arial"/>
            </a:endParaRPr>
          </a:p>
          <a:p>
            <a:pPr marL="12700" marR="16510">
              <a:lnSpc>
                <a:spcPct val="100000"/>
              </a:lnSpc>
            </a:pP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order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maximize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career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fair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experience,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must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an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active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participant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not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just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browser.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If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all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do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stroll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around,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take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company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literature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load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up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ubiquitous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freebies,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really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haven’t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accomplished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anything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worthwhile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(unless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you’re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collector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key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chains,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mousepads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pocket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flashlights).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essential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chat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with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company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representatives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ask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meaningful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questions.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Here’s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great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bit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of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career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fair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advice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from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Stanford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University’s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90" dirty="0">
                <a:solidFill>
                  <a:srgbClr val="231F20"/>
                </a:solidFill>
                <a:latin typeface="Arial"/>
                <a:cs typeface="Arial"/>
              </a:rPr>
              <a:t>Career</a:t>
            </a:r>
            <a:r>
              <a:rPr sz="10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70" dirty="0">
                <a:solidFill>
                  <a:srgbClr val="231F20"/>
                </a:solidFill>
                <a:latin typeface="Arial"/>
                <a:cs typeface="Arial"/>
              </a:rPr>
              <a:t>Fair</a:t>
            </a:r>
            <a:r>
              <a:rPr sz="10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45" dirty="0">
                <a:solidFill>
                  <a:srgbClr val="231F20"/>
                </a:solidFill>
                <a:latin typeface="Arial"/>
                <a:cs typeface="Arial"/>
              </a:rPr>
              <a:t>guide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Arial"/>
              <a:cs typeface="Arial"/>
            </a:endParaRPr>
          </a:p>
          <a:p>
            <a:pPr marL="139700" marR="144145" algn="just">
              <a:lnSpc>
                <a:spcPct val="100000"/>
              </a:lnSpc>
            </a:pP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“Create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one-minute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‘commercial’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as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way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sell yourself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an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employer.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This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great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way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introduce yourself.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goal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connect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background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organization’s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need.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one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minute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or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less,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need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introduce yourself,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demonstrate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knowledge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company,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express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enthusiasm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interest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relate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background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to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company’s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need.”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Arial"/>
              <a:cs typeface="Arial"/>
            </a:endParaRPr>
          </a:p>
          <a:p>
            <a:pPr marL="9525" algn="ctr">
              <a:lnSpc>
                <a:spcPct val="100000"/>
              </a:lnSpc>
            </a:pPr>
            <a:r>
              <a:rPr sz="1600" b="1" spc="-180" dirty="0">
                <a:solidFill>
                  <a:srgbClr val="231F20"/>
                </a:solidFill>
                <a:latin typeface="Arial"/>
                <a:cs typeface="Arial"/>
              </a:rPr>
              <a:t>YOU’RE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27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600" b="1" spc="-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204" dirty="0">
                <a:solidFill>
                  <a:srgbClr val="231F20"/>
                </a:solidFill>
                <a:latin typeface="Arial"/>
                <a:cs typeface="Arial"/>
              </a:rPr>
              <a:t>PROSPECTOR—START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70" dirty="0">
                <a:solidFill>
                  <a:srgbClr val="231F20"/>
                </a:solidFill>
                <a:latin typeface="Arial"/>
                <a:cs typeface="Arial"/>
              </a:rPr>
              <a:t>DIGGING</a:t>
            </a:r>
            <a:endParaRPr sz="1600">
              <a:latin typeface="Arial"/>
              <a:cs typeface="Arial"/>
            </a:endParaRPr>
          </a:p>
          <a:p>
            <a:pPr marL="12700" marR="50165">
              <a:lnSpc>
                <a:spcPct val="100000"/>
              </a:lnSpc>
              <a:spcBef>
                <a:spcPts val="525"/>
              </a:spcBef>
            </a:pP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questions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ask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at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career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fair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depend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upon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goals.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interested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finding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out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about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particular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career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field?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Then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ask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generalized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questions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about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working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within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industry.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If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you’re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seeking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career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opportunities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with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specific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employer,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focus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questions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application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interview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process,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ask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specific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information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about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that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employer.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Arial"/>
              <a:cs typeface="Arial"/>
            </a:endParaRPr>
          </a:p>
          <a:p>
            <a:pPr marL="9525" algn="ctr">
              <a:lnSpc>
                <a:spcPct val="100000"/>
              </a:lnSpc>
            </a:pPr>
            <a:r>
              <a:rPr sz="1600" b="1" spc="-24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600" b="1" spc="-150" dirty="0">
                <a:solidFill>
                  <a:srgbClr val="231F20"/>
                </a:solidFill>
                <a:latin typeface="Arial"/>
                <a:cs typeface="Arial"/>
              </a:rPr>
              <a:t>AIR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225" dirty="0">
                <a:solidFill>
                  <a:srgbClr val="231F20"/>
                </a:solidFill>
                <a:latin typeface="Arial"/>
                <a:cs typeface="Arial"/>
              </a:rPr>
              <a:t>THEE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200" dirty="0">
                <a:solidFill>
                  <a:srgbClr val="231F20"/>
                </a:solidFill>
                <a:latin typeface="Arial"/>
                <a:cs typeface="Arial"/>
              </a:rPr>
              <a:t>WELL</a:t>
            </a:r>
            <a:endParaRPr sz="1600">
              <a:latin typeface="Arial"/>
              <a:cs typeface="Arial"/>
            </a:endParaRPr>
          </a:p>
          <a:p>
            <a:pPr marL="12700" marR="142875">
              <a:lnSpc>
                <a:spcPct val="100000"/>
              </a:lnSpc>
              <a:spcBef>
                <a:spcPts val="525"/>
              </a:spcBef>
            </a:pP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By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all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means,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try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attend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at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least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one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career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fair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before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beginning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formal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job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interviewing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process.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new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entrants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into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professional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career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marketplace,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this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good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way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make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transition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into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“self-marketing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mode”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without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formality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possible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intimidation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one-on-one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job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interview.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It’s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an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opportunity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that’s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too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valuable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miss.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98280" y="9470478"/>
            <a:ext cx="947419" cy="480059"/>
            <a:chOff x="3298280" y="9470478"/>
            <a:chExt cx="947419" cy="480059"/>
          </a:xfrm>
        </p:grpSpPr>
        <p:sp>
          <p:nvSpPr>
            <p:cNvPr id="3" name="object 3"/>
            <p:cNvSpPr/>
            <p:nvPr/>
          </p:nvSpPr>
          <p:spPr>
            <a:xfrm>
              <a:off x="3304630" y="9476828"/>
              <a:ext cx="934719" cy="467359"/>
            </a:xfrm>
            <a:custGeom>
              <a:avLst/>
              <a:gdLst/>
              <a:ahLst/>
              <a:cxnLst/>
              <a:rect l="l" t="t" r="r" b="b"/>
              <a:pathLst>
                <a:path w="934720" h="467359">
                  <a:moveTo>
                    <a:pt x="467271" y="0"/>
                  </a:moveTo>
                  <a:lnTo>
                    <a:pt x="0" y="467271"/>
                  </a:lnTo>
                  <a:lnTo>
                    <a:pt x="934542" y="467271"/>
                  </a:lnTo>
                  <a:lnTo>
                    <a:pt x="467271" y="0"/>
                  </a:lnTo>
                  <a:close/>
                </a:path>
              </a:pathLst>
            </a:custGeom>
            <a:solidFill>
              <a:srgbClr val="FDB9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04630" y="9476828"/>
              <a:ext cx="934719" cy="467359"/>
            </a:xfrm>
            <a:custGeom>
              <a:avLst/>
              <a:gdLst/>
              <a:ahLst/>
              <a:cxnLst/>
              <a:rect l="l" t="t" r="r" b="b"/>
              <a:pathLst>
                <a:path w="934720" h="467359">
                  <a:moveTo>
                    <a:pt x="934542" y="467271"/>
                  </a:moveTo>
                  <a:lnTo>
                    <a:pt x="467271" y="0"/>
                  </a:lnTo>
                  <a:lnTo>
                    <a:pt x="0" y="467271"/>
                  </a:lnTo>
                </a:path>
              </a:pathLst>
            </a:custGeom>
            <a:ln w="126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710114" y="9591927"/>
            <a:ext cx="1238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65" dirty="0">
                <a:solidFill>
                  <a:srgbClr val="231F20"/>
                </a:solidFill>
                <a:latin typeface="Calibri"/>
                <a:cs typeface="Calibri"/>
              </a:rPr>
              <a:t>8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4826" y="9657866"/>
            <a:ext cx="10287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80" dirty="0">
                <a:solidFill>
                  <a:srgbClr val="231F20"/>
                </a:solidFill>
                <a:latin typeface="Arial"/>
                <a:cs typeface="Arial"/>
              </a:rPr>
              <a:t>Career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Planning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Arial"/>
                <a:cs typeface="Arial"/>
              </a:rPr>
              <a:t>Guide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8469" y="1700475"/>
            <a:ext cx="6779259" cy="2990850"/>
          </a:xfrm>
          <a:custGeom>
            <a:avLst/>
            <a:gdLst/>
            <a:ahLst/>
            <a:cxnLst/>
            <a:rect l="l" t="t" r="r" b="b"/>
            <a:pathLst>
              <a:path w="6779259" h="2990850">
                <a:moveTo>
                  <a:pt x="6614159" y="0"/>
                </a:moveTo>
                <a:lnTo>
                  <a:pt x="0" y="0"/>
                </a:lnTo>
                <a:lnTo>
                  <a:pt x="0" y="2825750"/>
                </a:lnTo>
                <a:lnTo>
                  <a:pt x="165100" y="2990850"/>
                </a:lnTo>
                <a:lnTo>
                  <a:pt x="6614159" y="2990850"/>
                </a:lnTo>
                <a:lnTo>
                  <a:pt x="6779259" y="2825750"/>
                </a:lnTo>
                <a:lnTo>
                  <a:pt x="6779259" y="165100"/>
                </a:lnTo>
                <a:lnTo>
                  <a:pt x="6614159" y="0"/>
                </a:lnTo>
                <a:close/>
              </a:path>
            </a:pathLst>
          </a:custGeom>
          <a:solidFill>
            <a:srgbClr val="FFD9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035702" y="1751933"/>
            <a:ext cx="3526154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3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4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85" dirty="0">
                <a:solidFill>
                  <a:srgbClr val="231F20"/>
                </a:solidFill>
                <a:latin typeface="Arial"/>
                <a:cs typeface="Arial"/>
              </a:rPr>
              <a:t>FEW</a:t>
            </a:r>
            <a:r>
              <a:rPr sz="14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75" dirty="0">
                <a:solidFill>
                  <a:srgbClr val="231F20"/>
                </a:solidFill>
                <a:latin typeface="Arial"/>
                <a:cs typeface="Arial"/>
              </a:rPr>
              <a:t>WORDS</a:t>
            </a:r>
            <a:r>
              <a:rPr sz="14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204" dirty="0">
                <a:solidFill>
                  <a:srgbClr val="231F20"/>
                </a:solidFill>
                <a:latin typeface="Arial"/>
                <a:cs typeface="Arial"/>
              </a:rPr>
              <a:t>ABOUT</a:t>
            </a:r>
            <a:r>
              <a:rPr sz="14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210" dirty="0">
                <a:solidFill>
                  <a:srgbClr val="231F20"/>
                </a:solidFill>
                <a:latin typeface="Arial"/>
                <a:cs typeface="Arial"/>
              </a:rPr>
              <a:t>CAREER</a:t>
            </a:r>
            <a:r>
              <a:rPr sz="14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21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400" b="1" spc="-130" dirty="0">
                <a:solidFill>
                  <a:srgbClr val="231F20"/>
                </a:solidFill>
                <a:latin typeface="Arial"/>
                <a:cs typeface="Arial"/>
              </a:rPr>
              <a:t>AIR</a:t>
            </a:r>
            <a:r>
              <a:rPr sz="14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75" dirty="0">
                <a:solidFill>
                  <a:srgbClr val="231F20"/>
                </a:solidFill>
                <a:latin typeface="Arial"/>
                <a:cs typeface="Arial"/>
              </a:rPr>
              <a:t>ETIQUETTE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0069" y="1980533"/>
            <a:ext cx="2004695" cy="3321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65100" marR="5080" indent="-153035">
              <a:lnSpc>
                <a:spcPct val="100899"/>
              </a:lnSpc>
              <a:spcBef>
                <a:spcPts val="90"/>
              </a:spcBef>
            </a:pP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’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mp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 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ow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j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2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0069" y="2288063"/>
            <a:ext cx="2096135" cy="22656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65100" marR="8890">
              <a:lnSpc>
                <a:spcPct val="100899"/>
              </a:lnSpc>
              <a:spcBef>
                <a:spcPts val="90"/>
              </a:spcBef>
            </a:pP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monopo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z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mp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2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’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s 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,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5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2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e  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ow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’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e 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 </a:t>
            </a:r>
            <a:r>
              <a:rPr sz="1000" spc="-165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e 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vo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 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,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e 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next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exhibit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plan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to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come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back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later.</a:t>
            </a:r>
            <a:endParaRPr sz="1000">
              <a:latin typeface="Arial"/>
              <a:cs typeface="Arial"/>
            </a:endParaRPr>
          </a:p>
          <a:p>
            <a:pPr marL="171450" marR="5080" indent="-159385">
              <a:lnSpc>
                <a:spcPct val="100899"/>
              </a:lnSpc>
              <a:spcBef>
                <a:spcPts val="700"/>
              </a:spcBef>
            </a:pP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2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n 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mp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,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s  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qu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4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 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some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career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fairs,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initial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screening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4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sp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  </a:t>
            </a:r>
            <a:r>
              <a:rPr sz="1000" spc="-14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,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94422" y="1980533"/>
            <a:ext cx="2108200" cy="25088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71450" marR="96520">
              <a:lnSpc>
                <a:spcPct val="100899"/>
              </a:lnSpc>
              <a:spcBef>
                <a:spcPts val="90"/>
              </a:spcBef>
            </a:pP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re-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pp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4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s 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(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n  c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mp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2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’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5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)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71450" marR="160655" indent="-159385">
              <a:lnSpc>
                <a:spcPct val="100899"/>
              </a:lnSpc>
              <a:spcBef>
                <a:spcPts val="700"/>
              </a:spcBef>
              <a:buAutoNum type="arabicPeriod" startAt="3"/>
              <a:tabLst>
                <a:tab pos="172085" algn="l"/>
              </a:tabLst>
            </a:pP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4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’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 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,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’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é 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 </a:t>
            </a:r>
            <a:r>
              <a:rPr sz="1000" spc="-9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4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mp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2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e 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oo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go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d 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ommu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il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70180" marR="5080" indent="-158115">
              <a:lnSpc>
                <a:spcPct val="100899"/>
              </a:lnSpc>
              <a:spcBef>
                <a:spcPts val="700"/>
              </a:spcBef>
              <a:buAutoNum type="arabicPeriod" startAt="3"/>
              <a:tabLst>
                <a:tab pos="170815" algn="l"/>
              </a:tabLst>
            </a:pP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’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j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n 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mp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2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’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2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8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5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 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into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person’s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hands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at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least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say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wo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ds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y 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’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wo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, 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j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e  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4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, </a:t>
            </a:r>
            <a:r>
              <a:rPr sz="1000" spc="80" dirty="0">
                <a:solidFill>
                  <a:srgbClr val="231F20"/>
                </a:solidFill>
                <a:latin typeface="Arial"/>
                <a:cs typeface="Arial"/>
              </a:rPr>
              <a:t>“</a:t>
            </a:r>
            <a:r>
              <a:rPr sz="1000" spc="-165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86624" y="1980533"/>
            <a:ext cx="1875155" cy="12547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90"/>
              </a:spcBef>
            </a:pP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’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’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5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y 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2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1000" spc="55" dirty="0">
                <a:solidFill>
                  <a:srgbClr val="231F20"/>
                </a:solidFill>
                <a:latin typeface="Arial"/>
                <a:cs typeface="Arial"/>
              </a:rPr>
              <a:t>”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Loo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k 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ou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sp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2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’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s 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business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card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(or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at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very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least,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do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 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2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’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s 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address)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send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follow-up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note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another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copy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resume.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28775" y="3299552"/>
            <a:ext cx="2084705" cy="12547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70815" marR="34290" indent="-158750">
              <a:lnSpc>
                <a:spcPct val="100899"/>
              </a:lnSpc>
              <a:spcBef>
                <a:spcPts val="90"/>
              </a:spcBef>
            </a:pP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5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ow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e 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45" dirty="0">
                <a:solidFill>
                  <a:srgbClr val="231F20"/>
                </a:solidFill>
                <a:latin typeface="Arial"/>
                <a:cs typeface="Arial"/>
              </a:rPr>
              <a:t>“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s”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 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4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,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  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(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mum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,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 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bs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.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4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2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n 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endParaRPr sz="1000">
              <a:latin typeface="Arial"/>
              <a:cs typeface="Arial"/>
            </a:endParaRPr>
          </a:p>
          <a:p>
            <a:pPr marL="170815" marR="5080">
              <a:lnSpc>
                <a:spcPct val="100899"/>
              </a:lnSpc>
            </a:pP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2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mon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r 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attendees.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12789" y="5151728"/>
            <a:ext cx="239959" cy="23311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8855" y="5151728"/>
            <a:ext cx="239959" cy="233115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9841" y="5151721"/>
            <a:ext cx="239959" cy="233115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30817" y="5151723"/>
            <a:ext cx="239959" cy="233115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1812" y="5151726"/>
            <a:ext cx="239959" cy="233115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07382" y="5151728"/>
            <a:ext cx="239959" cy="233115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43449" y="5151728"/>
            <a:ext cx="239959" cy="233115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34434" y="5151721"/>
            <a:ext cx="239959" cy="233115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25411" y="5151723"/>
            <a:ext cx="239959" cy="233115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16406" y="5151725"/>
            <a:ext cx="239959" cy="233115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444500" y="5069211"/>
            <a:ext cx="6777990" cy="1403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22855" marR="1877695" indent="-608330">
              <a:lnSpc>
                <a:spcPct val="100000"/>
              </a:lnSpc>
              <a:spcBef>
                <a:spcPts val="100"/>
              </a:spcBef>
            </a:pPr>
            <a:r>
              <a:rPr sz="2400" b="1" spc="515" dirty="0">
                <a:solidFill>
                  <a:srgbClr val="231F20"/>
                </a:solidFill>
                <a:latin typeface="Calibri"/>
                <a:cs typeface="Calibri"/>
              </a:rPr>
              <a:t>Organizing</a:t>
            </a:r>
            <a:r>
              <a:rPr sz="2400" b="1" spc="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spc="565" dirty="0">
                <a:solidFill>
                  <a:srgbClr val="231F20"/>
                </a:solidFill>
                <a:latin typeface="Calibri"/>
                <a:cs typeface="Calibri"/>
              </a:rPr>
              <a:t>Your </a:t>
            </a:r>
            <a:r>
              <a:rPr sz="2400" b="1" spc="-5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spc="365" dirty="0">
                <a:solidFill>
                  <a:srgbClr val="231F20"/>
                </a:solidFill>
                <a:latin typeface="Calibri"/>
                <a:cs typeface="Calibri"/>
              </a:rPr>
              <a:t>Job</a:t>
            </a:r>
            <a:r>
              <a:rPr sz="2400" b="1" spc="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spc="450" dirty="0">
                <a:solidFill>
                  <a:srgbClr val="231F20"/>
                </a:solidFill>
                <a:latin typeface="Calibri"/>
                <a:cs typeface="Calibri"/>
              </a:rPr>
              <a:t>Search</a:t>
            </a:r>
            <a:endParaRPr sz="24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1490"/>
              </a:spcBef>
            </a:pP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proactive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job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search 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will 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keep</a:t>
            </a:r>
            <a:r>
              <a:rPr sz="1000" spc="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busy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researching,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writing,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placing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phone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calls,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sending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emails,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interviewing.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Create</a:t>
            </a:r>
            <a:r>
              <a:rPr sz="1000" spc="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use 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tracking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system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stay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on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top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your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job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search. </a:t>
            </a:r>
            <a:r>
              <a:rPr sz="1000" spc="-114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timeline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(such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as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sample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below) </a:t>
            </a:r>
            <a:r>
              <a:rPr sz="1000" spc="-70" dirty="0">
                <a:solidFill>
                  <a:srgbClr val="231F20"/>
                </a:solidFill>
                <a:latin typeface="Arial"/>
                <a:cs typeface="Arial"/>
              </a:rPr>
              <a:t>can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help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better 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manage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job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search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process.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457200" y="7179309"/>
          <a:ext cx="6772909" cy="2179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4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4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4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45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45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45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45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36066">
                <a:tc>
                  <a:txBody>
                    <a:bodyPr/>
                    <a:lstStyle/>
                    <a:p>
                      <a:pPr marL="262890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900" b="1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Employer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FDB923"/>
                    </a:solidFill>
                  </a:tcPr>
                </a:tc>
                <a:tc>
                  <a:txBody>
                    <a:bodyPr/>
                    <a:lstStyle/>
                    <a:p>
                      <a:pPr marL="307340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900" b="1" spc="-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Contact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FDB9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9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Job</a:t>
                      </a:r>
                      <a:r>
                        <a:rPr sz="9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9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itle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FDB9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900" b="1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Deadline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FDB9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9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Resume</a:t>
                      </a:r>
                      <a:r>
                        <a:rPr sz="9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Sent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FDB9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900" b="1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Interviews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FDB923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9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Pending</a:t>
                      </a:r>
                      <a:r>
                        <a:rPr sz="9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Action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FDB9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0386">
                <a:tc>
                  <a:txBody>
                    <a:bodyPr/>
                    <a:lstStyle/>
                    <a:p>
                      <a:pPr marL="304165" marR="140970" indent="-156210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ABC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Compan</a:t>
                      </a:r>
                      <a:r>
                        <a:rPr sz="9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, 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Whittier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0" marR="163830"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</a:t>
                      </a:r>
                      <a:r>
                        <a:rPr sz="9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Romero  (562)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555-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5555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115" marR="277495" indent="-635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Program  Manager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9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9/13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9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8/31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9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11/01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8615" indent="-118110">
                        <a:lnSpc>
                          <a:spcPct val="100000"/>
                        </a:lnSpc>
                        <a:spcBef>
                          <a:spcPts val="745"/>
                        </a:spcBef>
                        <a:buAutoNum type="alphaLcParenR"/>
                        <a:tabLst>
                          <a:tab pos="349250" algn="l"/>
                        </a:tabLst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Site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visit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56845" marR="149225" indent="54610">
                        <a:lnSpc>
                          <a:spcPct val="100000"/>
                        </a:lnSpc>
                        <a:buAutoNum type="alphaLcParenR"/>
                        <a:tabLst>
                          <a:tab pos="336550" algn="l"/>
                        </a:tabLst>
                      </a:pPr>
                      <a:r>
                        <a:rPr sz="90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Research </a:t>
                      </a:r>
                      <a:r>
                        <a:rPr sz="90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target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position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0384">
                <a:tc>
                  <a:txBody>
                    <a:bodyPr/>
                    <a:lstStyle/>
                    <a:p>
                      <a:pPr marL="262890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XYZ,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Inc.,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283845">
                        <a:lnSpc>
                          <a:spcPct val="100000"/>
                        </a:lnSpc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El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Monte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9395" marR="231775"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Ethan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Chu  (626)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555-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1111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6865" marR="181610" indent="-128270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Unde</a:t>
                      </a:r>
                      <a:r>
                        <a:rPr sz="9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writing  </a:t>
                      </a:r>
                      <a:r>
                        <a:rPr sz="9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Analyst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9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10/12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9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9/27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0815" marR="163195" indent="18415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Call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follow  up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resume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9560" marR="203200" indent="-79375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a)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Company  </a:t>
                      </a:r>
                      <a:r>
                        <a:rPr sz="9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research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0386">
                <a:tc>
                  <a:txBody>
                    <a:bodyPr/>
                    <a:lstStyle/>
                    <a:p>
                      <a:pPr marL="158115" marR="150495"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123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Compan</a:t>
                      </a:r>
                      <a:r>
                        <a:rPr sz="9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,  Santa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Fe  </a:t>
                      </a:r>
                      <a:r>
                        <a:rPr sz="9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Springs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0970" marR="133350"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Joe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Magdaleno  (562)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555-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1111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Sales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Executive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9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11/10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9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10/27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9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12/23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025" marR="192405" indent="48260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a)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Prepare  presentation  for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inte</a:t>
                      </a:r>
                      <a:r>
                        <a:rPr sz="9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view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6" name="object 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13759" y="306678"/>
            <a:ext cx="239959" cy="233115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9825" y="306678"/>
            <a:ext cx="239959" cy="233115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0811" y="306671"/>
            <a:ext cx="239959" cy="233115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1787" y="306673"/>
            <a:ext cx="239959" cy="233115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2782" y="306675"/>
            <a:ext cx="239959" cy="233115"/>
          </a:xfrm>
          <a:prstGeom prst="rect">
            <a:avLst/>
          </a:prstGeom>
        </p:spPr>
      </p:pic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2347896" y="224162"/>
            <a:ext cx="30035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415" dirty="0"/>
              <a:t>Getting</a:t>
            </a:r>
            <a:r>
              <a:rPr spc="65" dirty="0"/>
              <a:t> </a:t>
            </a:r>
            <a:r>
              <a:rPr spc="455" dirty="0"/>
              <a:t>the</a:t>
            </a:r>
            <a:r>
              <a:rPr spc="65" dirty="0"/>
              <a:t> </a:t>
            </a:r>
            <a:r>
              <a:rPr spc="484" dirty="0"/>
              <a:t>Most</a:t>
            </a:r>
          </a:p>
        </p:txBody>
      </p:sp>
      <p:pic>
        <p:nvPicPr>
          <p:cNvPr id="32" name="object 3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08952" y="306678"/>
            <a:ext cx="239959" cy="233115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45019" y="306678"/>
            <a:ext cx="239959" cy="233115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36004" y="306672"/>
            <a:ext cx="239959" cy="233115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26981" y="306674"/>
            <a:ext cx="239959" cy="233115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17975" y="306676"/>
            <a:ext cx="239959" cy="233115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2080588" y="589922"/>
            <a:ext cx="35375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520" dirty="0">
                <a:solidFill>
                  <a:srgbClr val="231F20"/>
                </a:solidFill>
                <a:latin typeface="Calibri"/>
                <a:cs typeface="Calibri"/>
              </a:rPr>
              <a:t>Out</a:t>
            </a:r>
            <a:r>
              <a:rPr sz="2400" b="1" spc="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spc="555" dirty="0">
                <a:solidFill>
                  <a:srgbClr val="231F20"/>
                </a:solidFill>
                <a:latin typeface="Calibri"/>
                <a:cs typeface="Calibri"/>
              </a:rPr>
              <a:t>of</a:t>
            </a:r>
            <a:r>
              <a:rPr sz="2400" b="1" spc="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spc="60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2400" b="1" spc="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spc="434" dirty="0">
                <a:solidFill>
                  <a:srgbClr val="231F20"/>
                </a:solidFill>
                <a:latin typeface="Calibri"/>
                <a:cs typeface="Calibri"/>
              </a:rPr>
              <a:t>Career</a:t>
            </a:r>
            <a:r>
              <a:rPr sz="2400" b="1" spc="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spc="465" dirty="0">
                <a:solidFill>
                  <a:srgbClr val="231F20"/>
                </a:solidFill>
                <a:latin typeface="Calibri"/>
                <a:cs typeface="Calibri"/>
              </a:rPr>
              <a:t>Fair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466341" y="894722"/>
            <a:ext cx="76644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spc="-75" dirty="0">
                <a:solidFill>
                  <a:srgbClr val="231F20"/>
                </a:solidFill>
                <a:latin typeface="Arial"/>
                <a:cs typeface="Arial"/>
              </a:rPr>
              <a:t>continued</a:t>
            </a:r>
            <a:endParaRPr sz="15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57200" y="6711950"/>
            <a:ext cx="6766559" cy="259079"/>
          </a:xfrm>
          <a:custGeom>
            <a:avLst/>
            <a:gdLst/>
            <a:ahLst/>
            <a:cxnLst/>
            <a:rect l="l" t="t" r="r" b="b"/>
            <a:pathLst>
              <a:path w="6766559" h="259079">
                <a:moveTo>
                  <a:pt x="6614159" y="0"/>
                </a:moveTo>
                <a:lnTo>
                  <a:pt x="152400" y="0"/>
                </a:lnTo>
                <a:lnTo>
                  <a:pt x="0" y="129539"/>
                </a:lnTo>
                <a:lnTo>
                  <a:pt x="152400" y="259079"/>
                </a:lnTo>
                <a:lnTo>
                  <a:pt x="6614159" y="259079"/>
                </a:lnTo>
                <a:lnTo>
                  <a:pt x="6766559" y="129539"/>
                </a:lnTo>
                <a:lnTo>
                  <a:pt x="6614159" y="0"/>
                </a:lnTo>
                <a:close/>
              </a:path>
            </a:pathLst>
          </a:custGeom>
          <a:solidFill>
            <a:srgbClr val="FDB9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1990553" y="6698537"/>
            <a:ext cx="368998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95" dirty="0">
                <a:solidFill>
                  <a:srgbClr val="231F20"/>
                </a:solidFill>
                <a:latin typeface="Arial"/>
                <a:cs typeface="Arial"/>
              </a:rPr>
              <a:t>SAMPLE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240" dirty="0">
                <a:solidFill>
                  <a:srgbClr val="231F20"/>
                </a:solidFill>
                <a:latin typeface="Arial"/>
                <a:cs typeface="Arial"/>
              </a:rPr>
              <a:t>JOB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225" dirty="0">
                <a:solidFill>
                  <a:srgbClr val="231F20"/>
                </a:solidFill>
                <a:latin typeface="Arial"/>
                <a:cs typeface="Arial"/>
              </a:rPr>
              <a:t>SEARCH</a:t>
            </a:r>
            <a:r>
              <a:rPr sz="16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65" dirty="0">
                <a:solidFill>
                  <a:srgbClr val="231F20"/>
                </a:solidFill>
                <a:latin typeface="Arial"/>
                <a:cs typeface="Arial"/>
              </a:rPr>
              <a:t>CHECKLIST/TIMELINE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20561</Words>
  <Application>Microsoft Office PowerPoint</Application>
  <PresentationFormat>Custom</PresentationFormat>
  <Paragraphs>1409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MS UI Gothic</vt:lpstr>
      <vt:lpstr>Arial</vt:lpstr>
      <vt:lpstr>Calibri</vt:lpstr>
      <vt:lpstr>Century Gothic</vt:lpstr>
      <vt:lpstr>Garamond</vt:lpstr>
      <vt:lpstr>Lucida Sans</vt:lpstr>
      <vt:lpstr>Times New Roman</vt:lpstr>
      <vt:lpstr>Trebuchet MS</vt:lpstr>
      <vt:lpstr>Office Theme</vt:lpstr>
      <vt:lpstr>Career Planning Guide Job Searching | Networking | Resumes | Interviewing</vt:lpstr>
      <vt:lpstr>Welcome</vt:lpstr>
      <vt:lpstr>Contents</vt:lpstr>
      <vt:lpstr>Career Exploration  &amp; Job Search</vt:lpstr>
      <vt:lpstr>How to Find</vt:lpstr>
      <vt:lpstr>Job Search  Strategies: Pros and Cons</vt:lpstr>
      <vt:lpstr>Evaluating Yourself</vt:lpstr>
      <vt:lpstr>Getting the Most  Out of a Career Fair</vt:lpstr>
      <vt:lpstr>Getting the Most</vt:lpstr>
      <vt:lpstr>Networking &amp;  Self-Presentation</vt:lpstr>
      <vt:lpstr>PowerPoint Presentation</vt:lpstr>
      <vt:lpstr>Your 60-Second  Commercial</vt:lpstr>
      <vt:lpstr>Clean Up Your  Social Media Identity</vt:lpstr>
      <vt:lpstr>PowerPoint Presentation</vt:lpstr>
      <vt:lpstr>Resumes &amp;  Correspondence</vt:lpstr>
      <vt:lpstr>The Top Ten Pitfalls  In Resume Writing</vt:lpstr>
      <vt:lpstr>Transferable Skills</vt:lpstr>
      <vt:lpstr>PowerPoint Presentation</vt:lpstr>
      <vt:lpstr>Target Your Resume  to the Job (one size does not fit all)</vt:lpstr>
      <vt:lpstr>Targeted Resume  Section Sample</vt:lpstr>
      <vt:lpstr>Chronological Resumes</vt:lpstr>
      <vt:lpstr>PowerPoint Presentation</vt:lpstr>
      <vt:lpstr>Functional and Combination Resumes</vt:lpstr>
      <vt:lpstr>Power Verbs for  Your Resume</vt:lpstr>
      <vt:lpstr>Cover Letters</vt:lpstr>
      <vt:lpstr>Thank You Letters</vt:lpstr>
      <vt:lpstr>Professional References</vt:lpstr>
      <vt:lpstr>Email Correspondence</vt:lpstr>
      <vt:lpstr>Interviewing</vt:lpstr>
      <vt:lpstr>PowerPoint Presentation</vt:lpstr>
      <vt:lpstr>Your Bragging Rights:  Selling Yourself</vt:lpstr>
      <vt:lpstr>Guide to Pre-Employment Inquiries</vt:lpstr>
      <vt:lpstr>Questions Asked by  Employers</vt:lpstr>
      <vt:lpstr>Questions to Ask Employers</vt:lpstr>
      <vt:lpstr>Students with</vt:lpstr>
      <vt:lpstr>After the Interview</vt:lpstr>
      <vt:lpstr>Your First Position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 Planning Guide Job Searching | Networking | Resumes | Interviewing</dc:title>
  <dc:creator>Richard</dc:creator>
  <cp:lastModifiedBy>Richard Rosenberg</cp:lastModifiedBy>
  <cp:revision>1</cp:revision>
  <dcterms:created xsi:type="dcterms:W3CDTF">2021-03-05T15:42:57Z</dcterms:created>
  <dcterms:modified xsi:type="dcterms:W3CDTF">2021-04-28T16:51:07Z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2015-07-23T00:00:00Z</vt:filetime>
  </property>
  <property fmtid="{D5CDD505-2E9C-101B-9397-08002B2CF9AE}" pid="3" name="Creator">
    <vt:lpwstr>Adobe InDesign CC 2015 (Macintosh)</vt:lpwstr>
  </property>
  <property fmtid="{D5CDD505-2E9C-101B-9397-08002B2CF9AE}" pid="4" name="LastSaved">
    <vt:filetime>2021-03-05T00:00:00Z</vt:filetime>
  </property>
</Properties>
</file>