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63" r:id="rId2"/>
    <p:sldId id="269" r:id="rId3"/>
    <p:sldId id="277" r:id="rId4"/>
    <p:sldId id="317" r:id="rId5"/>
    <p:sldId id="315" r:id="rId6"/>
    <p:sldId id="318" r:id="rId7"/>
    <p:sldId id="320" r:id="rId8"/>
    <p:sldId id="316" r:id="rId9"/>
    <p:sldId id="319" r:id="rId10"/>
    <p:sldId id="331" r:id="rId11"/>
    <p:sldId id="332" r:id="rId12"/>
    <p:sldId id="333" r:id="rId13"/>
    <p:sldId id="336" r:id="rId14"/>
    <p:sldId id="359" r:id="rId15"/>
    <p:sldId id="345" r:id="rId16"/>
    <p:sldId id="330" r:id="rId17"/>
    <p:sldId id="354" r:id="rId18"/>
    <p:sldId id="360" r:id="rId19"/>
    <p:sldId id="342" r:id="rId20"/>
    <p:sldId id="348" r:id="rId21"/>
    <p:sldId id="361" r:id="rId22"/>
    <p:sldId id="349" r:id="rId23"/>
    <p:sldId id="350" r:id="rId24"/>
    <p:sldId id="351" r:id="rId25"/>
    <p:sldId id="353" r:id="rId26"/>
    <p:sldId id="352" r:id="rId27"/>
    <p:sldId id="343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46517" autoAdjust="0"/>
  </p:normalViewPr>
  <p:slideViewPr>
    <p:cSldViewPr>
      <p:cViewPr varScale="1">
        <p:scale>
          <a:sx n="58" d="100"/>
          <a:sy n="58" d="100"/>
        </p:scale>
        <p:origin x="32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093" tIns="46547" rIns="93093" bIns="465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4820"/>
          </a:xfrm>
          <a:prstGeom prst="rect">
            <a:avLst/>
          </a:prstGeom>
        </p:spPr>
        <p:txBody>
          <a:bodyPr vert="horz" lIns="93093" tIns="46547" rIns="93093" bIns="46547" rtlCol="0"/>
          <a:lstStyle>
            <a:lvl1pPr algn="r">
              <a:defRPr sz="1200"/>
            </a:lvl1pPr>
          </a:lstStyle>
          <a:p>
            <a:fld id="{E81333A9-BA40-4AF0-B3FF-F4B9A9C735D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3" tIns="46547" rIns="93093" bIns="4654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093" tIns="46547" rIns="93093" bIns="465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093" tIns="46547" rIns="93093" bIns="465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093" tIns="46547" rIns="93093" bIns="46547" rtlCol="0" anchor="b"/>
          <a:lstStyle>
            <a:lvl1pPr algn="r">
              <a:defRPr sz="1200"/>
            </a:lvl1pPr>
          </a:lstStyle>
          <a:p>
            <a:fld id="{86A19A9E-EE29-4A01-9300-7BA3A46C50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928">
              <a:defRPr/>
            </a:pPr>
            <a:endParaRPr lang="en-US" b="1" dirty="0" smtClean="0"/>
          </a:p>
          <a:p>
            <a:pPr defTabSz="930928">
              <a:defRPr/>
            </a:pPr>
            <a:endParaRPr lang="en-US" b="1" dirty="0" smtClean="0"/>
          </a:p>
          <a:p>
            <a:pPr defTabSz="930928"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73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69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46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F183-3E83-4ABF-B885-1E50375868E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89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31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071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F183-3E83-4ABF-B885-1E50375868E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739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40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000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1813">
              <a:spcBef>
                <a:spcPts val="306"/>
              </a:spcBef>
            </a:pPr>
            <a:endParaRPr lang="en-US" dirty="0" smtClean="0"/>
          </a:p>
          <a:p>
            <a:pPr marL="111813">
              <a:spcBef>
                <a:spcPts val="306"/>
              </a:spcBef>
            </a:pPr>
            <a:endParaRPr lang="en-US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3F183-3E83-4ABF-B885-1E50375868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268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807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1813">
              <a:spcBef>
                <a:spcPts val="306"/>
              </a:spcBef>
            </a:pPr>
            <a:endParaRPr lang="en-US" dirty="0" smtClean="0"/>
          </a:p>
          <a:p>
            <a:pPr marL="111813">
              <a:spcBef>
                <a:spcPts val="306"/>
              </a:spcBef>
            </a:pPr>
            <a:endParaRPr lang="en-US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3F183-3E83-4ABF-B885-1E50375868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7233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3F183-3E83-4ABF-B885-1E50375868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7598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3F183-3E83-4ABF-B885-1E50375868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7150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3F183-3E83-4ABF-B885-1E50375868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64969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31774">
              <a:buFont typeface="Arial" panose="020B0604020202020204" pitchFamily="34" charset="0"/>
              <a:buNone/>
              <a:defRPr/>
            </a:pPr>
            <a:endParaRPr lang="en-US" b="0" i="0" baseline="0" dirty="0" smtClean="0"/>
          </a:p>
          <a:p>
            <a:pPr marL="171450" indent="-171450" defTabSz="931774">
              <a:buFont typeface="Arial" panose="020B0604020202020204" pitchFamily="34" charset="0"/>
              <a:buChar char="•"/>
              <a:defRPr/>
            </a:pPr>
            <a:endParaRPr lang="en-US" b="0" i="0" baseline="0" dirty="0" smtClean="0"/>
          </a:p>
          <a:p>
            <a:pPr marL="171450" indent="-171450" defTabSz="931774">
              <a:buFont typeface="Arial" panose="020B0604020202020204" pitchFamily="34" charset="0"/>
              <a:buChar char="•"/>
              <a:defRPr/>
            </a:pPr>
            <a:endParaRPr lang="en-US" b="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F183-3E83-4ABF-B885-1E50375868E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38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US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3F183-3E83-4ABF-B885-1E50375868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68827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9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34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01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98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01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91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66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19A9E-EE29-4A01-9300-7BA3A46C50D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B36B0C-389B-4F86-B86E-8BF9CC4533BD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4D8701-CE86-499F-8483-3AA878DA2B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5B4A-D52E-42BA-940E-F1B4D6352124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96B8-9598-452F-AA78-27418DBD7926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3720-B328-4D7B-A68E-F61A3026651D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DE60-38A3-4A9B-9B28-7CCAFC35F111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DB62-76A3-42B1-9C93-977997475DFB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E925-3D08-4374-828A-23D72F57CE59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2AF7-E670-4DA0-9D16-57279AA849F6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1B91-C5C3-4BD5-B3BF-7AE52C612A6D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3C7C131-5742-488B-9451-38F883F78ABA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156CA6-D70E-4CCE-A4CE-89CB9449D4D4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4D8701-CE86-499F-8483-3AA878DA2B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ED1A99-4399-42DF-AD22-C7A69F86FC70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4D8701-CE86-499F-8483-3AA878DA2B1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a.gov/disabilityresearch/wi/pas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sa.gov/ssi/spotlights/spot-work-expenses.htm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304800"/>
            <a:ext cx="8229600" cy="1170975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Webinar on the </a:t>
            </a:r>
            <a:br>
              <a:rPr lang="en-US" sz="4400" dirty="0" smtClean="0"/>
            </a:br>
            <a:r>
              <a:rPr lang="en-US" sz="4400" dirty="0" smtClean="0"/>
              <a:t>Paid Internship Program</a:t>
            </a:r>
            <a:endParaRPr lang="en-US" sz="4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768BDBEF-B0DE-47C2-8B88-FA8D137391CB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8" t="7522" r="4534" b="12955"/>
          <a:stretch/>
        </p:blipFill>
        <p:spPr bwMode="auto">
          <a:xfrm>
            <a:off x="6134474" y="5077531"/>
            <a:ext cx="2384689" cy="9236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Department of Developmental Services logo" title="Department of Developmental Service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591" y="5083035"/>
            <a:ext cx="2286000" cy="923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Tarjan&#10;Center At UCLA">
            <a:extLst>
              <a:ext uri="{FF2B5EF4-FFF2-40B4-BE49-F238E27FC236}">
                <a16:creationId xmlns="" xmlns:a16="http://schemas.microsoft.com/office/drawing/2014/main" id="{1C30F39F-D083-49B7-83FD-7AAAD37DE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449" y="5113533"/>
            <a:ext cx="2463115" cy="9236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49449" y="1940577"/>
            <a:ext cx="77978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Wilbert Francis, MBA</a:t>
            </a:r>
          </a:p>
          <a:p>
            <a:r>
              <a:rPr lang="en-US" dirty="0" smtClean="0"/>
              <a:t>Project Director, Open the Doors to College, UCLA Tarjan Center</a:t>
            </a:r>
          </a:p>
          <a:p>
            <a:endParaRPr lang="en-US" sz="800" dirty="0" smtClean="0"/>
          </a:p>
          <a:p>
            <a:pPr lvl="0"/>
            <a:r>
              <a:rPr lang="en-US" dirty="0"/>
              <a:t>Michael Clay, Work Services Section, Assistant Chief, Department of Developmental </a:t>
            </a:r>
            <a:r>
              <a:rPr lang="en-US" dirty="0" smtClean="0"/>
              <a:t>Services</a:t>
            </a:r>
          </a:p>
          <a:p>
            <a:pPr lvl="0"/>
            <a:endParaRPr lang="en-US" sz="800" dirty="0"/>
          </a:p>
          <a:p>
            <a:r>
              <a:rPr lang="en-US" dirty="0"/>
              <a:t>Elizabeth Zastrow, Program Specialist, Lodi Career Connections, WorkAbility I, TPP, Project Connect, CA PROMISE, CCI, Internship </a:t>
            </a:r>
            <a:r>
              <a:rPr lang="en-US" dirty="0" smtClean="0"/>
              <a:t>Program</a:t>
            </a:r>
          </a:p>
          <a:p>
            <a:endParaRPr lang="en-US" sz="800" dirty="0" smtClean="0"/>
          </a:p>
          <a:p>
            <a:r>
              <a:rPr lang="en-US" dirty="0" smtClean="0"/>
              <a:t>March 22,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Provides $20 million dollars for the implementation of two programs designed to increase individuals’ opportunities in CIE: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Paid Internship Program</a:t>
            </a:r>
          </a:p>
          <a:p>
            <a:r>
              <a:rPr lang="en-US" dirty="0" smtClean="0"/>
              <a:t>CIE Incentive Payments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2X-1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The purpose of the program is to increase the vocational skills and abilities of consumers who choose to participate in an internship.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Internship wages will be at least, state or local minimum wage.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Internship Program (PIP)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6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Community Colleges, or their districts, can be </a:t>
            </a:r>
            <a:r>
              <a:rPr lang="en-US" dirty="0" err="1" smtClean="0"/>
              <a:t>vendorized</a:t>
            </a:r>
            <a:r>
              <a:rPr lang="en-US" dirty="0" smtClean="0"/>
              <a:t> by their area regional centers to provide internships.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PIP funds, routed through the regional center, would provide the wages for the intern; however, the community college or its district, may need to provide the employment-related supports to the intern.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Paid Internship Program (PIP)</a:t>
            </a:r>
          </a:p>
        </p:txBody>
      </p:sp>
    </p:spTree>
    <p:extLst>
      <p:ext uri="{BB962C8B-B14F-4D97-AF65-F5344CB8AC3E}">
        <p14:creationId xmlns:p14="http://schemas.microsoft.com/office/powerpoint/2010/main" val="15355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Examples of possible internships: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Apartment Maintenance </a:t>
            </a:r>
          </a:p>
          <a:p>
            <a:r>
              <a:rPr lang="en-US" dirty="0" smtClean="0"/>
              <a:t>Media Production</a:t>
            </a:r>
          </a:p>
          <a:p>
            <a:r>
              <a:rPr lang="en-US" dirty="0" smtClean="0"/>
              <a:t>Glass Blowing and Artistry</a:t>
            </a:r>
          </a:p>
          <a:p>
            <a:r>
              <a:rPr lang="en-US" dirty="0" smtClean="0"/>
              <a:t>Child Care</a:t>
            </a:r>
          </a:p>
          <a:p>
            <a:r>
              <a:rPr lang="en-US" dirty="0" smtClean="0"/>
              <a:t>Bicycle Maintenance</a:t>
            </a:r>
          </a:p>
          <a:p>
            <a:r>
              <a:rPr lang="en-US" dirty="0" smtClean="0"/>
              <a:t>Dental Assistant </a:t>
            </a:r>
          </a:p>
          <a:p>
            <a:r>
              <a:rPr lang="en-US" dirty="0" smtClean="0"/>
              <a:t>Sales Associate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Paid Internship Program (PIP)</a:t>
            </a:r>
          </a:p>
        </p:txBody>
      </p:sp>
    </p:spTree>
    <p:extLst>
      <p:ext uri="{BB962C8B-B14F-4D97-AF65-F5344CB8AC3E}">
        <p14:creationId xmlns:p14="http://schemas.microsoft.com/office/powerpoint/2010/main" val="18555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in the seat of power – Merrell’s story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8802-4C4C-4466-B7C5-56657703B150}" type="slidenum">
              <a:rPr lang="en-US" sz="1600" smtClean="0"/>
              <a:t>14</a:t>
            </a:fld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Success Stories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362200"/>
            <a:ext cx="2708910" cy="329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44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PIP funds can only be used for wage and payroll costs</a:t>
            </a:r>
          </a:p>
          <a:p>
            <a:endParaRPr lang="en-US" dirty="0"/>
          </a:p>
          <a:p>
            <a:r>
              <a:rPr lang="en-US" dirty="0" smtClean="0"/>
              <a:t>Plan to Achieve Self-Sufficiency (PASS)</a:t>
            </a:r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www.ssa.gov/disabilityresearch/wi/pass.htm</a:t>
            </a:r>
            <a:endParaRPr lang="en-US" dirty="0"/>
          </a:p>
          <a:p>
            <a:r>
              <a:rPr lang="en-US" dirty="0" smtClean="0"/>
              <a:t>Impairment Related Work Expenses (IRWE)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www.ssa.gov/ssi/spotlights/spot-work-expenses.htm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Self-Employment/Microenterprises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5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Incentive Payments for placing an individual in CIE placements, with an emphasis on the individual retaining the job.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payment of $1,000 = 30 days on job</a:t>
            </a:r>
          </a:p>
          <a:p>
            <a:pPr marL="109728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payment of $1,250 = 6 months on job</a:t>
            </a:r>
          </a:p>
          <a:p>
            <a:pPr marL="109728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payment </a:t>
            </a:r>
            <a:r>
              <a:rPr lang="en-US" smtClean="0"/>
              <a:t>of $1,500 </a:t>
            </a:r>
            <a:r>
              <a:rPr lang="en-US" dirty="0" smtClean="0"/>
              <a:t>= 12 months on job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Competitive Integrated Employment Incentive Payments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is a Local Partnership Agreement (LPA)?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500" dirty="0" smtClean="0"/>
          </a:p>
          <a:p>
            <a:r>
              <a:rPr lang="en-US" sz="3500" dirty="0" smtClean="0"/>
              <a:t>An </a:t>
            </a:r>
            <a:r>
              <a:rPr lang="en-US" sz="3500" dirty="0"/>
              <a:t>LPA </a:t>
            </a:r>
            <a:r>
              <a:rPr lang="en-US" sz="3500" dirty="0" smtClean="0"/>
              <a:t>documents the </a:t>
            </a:r>
            <a:r>
              <a:rPr lang="en-US" sz="3500" dirty="0"/>
              <a:t>ways </a:t>
            </a:r>
            <a:r>
              <a:rPr lang="en-US" sz="3500" dirty="0" smtClean="0"/>
              <a:t>local </a:t>
            </a:r>
            <a:r>
              <a:rPr lang="en-US" sz="3500" dirty="0"/>
              <a:t>partners will work </a:t>
            </a:r>
            <a:r>
              <a:rPr lang="en-US" sz="3500" dirty="0" smtClean="0"/>
              <a:t>together to </a:t>
            </a:r>
            <a:r>
              <a:rPr lang="en-US" sz="3500" dirty="0"/>
              <a:t>streamline service delivery, engage their communities, and increase CIE opportunities for individuals with ID/DD.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8802-4C4C-4466-B7C5-56657703B150}" type="slidenum">
              <a:rPr lang="en-US" sz="1600" smtClean="0"/>
              <a:t>17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65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600" u="sng" dirty="0"/>
              <a:t>Post-Secondary Education </a:t>
            </a:r>
            <a:r>
              <a:rPr lang="en-US" sz="3600" u="sng" dirty="0" smtClean="0"/>
              <a:t>Activities</a:t>
            </a:r>
          </a:p>
          <a:p>
            <a:pPr marL="109728" lvl="0" indent="0">
              <a:buNone/>
            </a:pPr>
            <a:endParaRPr lang="en-US" sz="3600" dirty="0"/>
          </a:p>
          <a:p>
            <a:r>
              <a:rPr lang="en-US" sz="3600" dirty="0"/>
              <a:t>As a pathway to employment, PSE activities, such as vocational training programs, community college programs, internships and adult education programs, assist individuals to prepare for the career of their choice.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Partnership Agreements</a:t>
            </a:r>
          </a:p>
        </p:txBody>
      </p:sp>
    </p:spTree>
    <p:extLst>
      <p:ext uri="{BB962C8B-B14F-4D97-AF65-F5344CB8AC3E}">
        <p14:creationId xmlns:p14="http://schemas.microsoft.com/office/powerpoint/2010/main" val="10585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LPA’s – A conversation with DOR, CDE and the Regional Center.</a:t>
            </a:r>
          </a:p>
          <a:p>
            <a:r>
              <a:rPr lang="en-US" dirty="0" smtClean="0"/>
              <a:t>Expand the LPA, to include other local entities, such as:  Workforce Development Board; Community Colleges; America’s Job Centers.</a:t>
            </a:r>
          </a:p>
          <a:p>
            <a:r>
              <a:rPr lang="en-US" dirty="0" smtClean="0"/>
              <a:t>The more involved local entities are to the process of communicating, cooperating and promoting CIE, the better the results will be.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Local Partnership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3600"/>
              </a:spcBef>
              <a:buClr>
                <a:srgbClr val="207488"/>
              </a:buClr>
            </a:pPr>
            <a:endParaRPr lang="en-US" dirty="0" smtClean="0"/>
          </a:p>
          <a:p>
            <a:pPr marL="109728" lvl="0" indent="0">
              <a:spcBef>
                <a:spcPts val="3600"/>
              </a:spcBef>
              <a:buClr>
                <a:srgbClr val="207488"/>
              </a:buClr>
              <a:buNone/>
            </a:pPr>
            <a:endParaRPr lang="en-US" dirty="0" smtClean="0"/>
          </a:p>
          <a:p>
            <a:pPr>
              <a:spcBef>
                <a:spcPts val="3600"/>
              </a:spcBef>
              <a:buClr>
                <a:srgbClr val="207488"/>
              </a:buClr>
            </a:pPr>
            <a:r>
              <a:rPr lang="en-US" dirty="0" smtClean="0"/>
              <a:t>Employing Individuals with Intellectual Disabilities and Developmental Disabilities in California</a:t>
            </a:r>
          </a:p>
          <a:p>
            <a:pPr marL="109728" lvl="0" indent="0" algn="ctr">
              <a:spcBef>
                <a:spcPts val="3600"/>
              </a:spcBef>
              <a:buNone/>
            </a:pPr>
            <a:r>
              <a:rPr lang="en-US" b="1" dirty="0" smtClean="0"/>
              <a:t>“Real Work for Real Pay in the Real World”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effectLst/>
              </a:rPr>
              <a:t>California Competitive Integrated Employment Blueprint</a:t>
            </a:r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z="1400" smtClean="0"/>
              <a:t>2</a:t>
            </a:fld>
            <a:endParaRPr lang="en-US" sz="1400" dirty="0"/>
          </a:p>
        </p:txBody>
      </p:sp>
      <p:pic>
        <p:nvPicPr>
          <p:cNvPr id="6" name="Picture 5" descr="California Department of Education logo" title="California Department of Education 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9855"/>
            <a:ext cx="2286000" cy="78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Department of Rehabilitation logo" title="Department of Rehabilitation log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91298"/>
            <a:ext cx="2286000" cy="622649"/>
          </a:xfrm>
          <a:prstGeom prst="rect">
            <a:avLst/>
          </a:prstGeom>
          <a:noFill/>
        </p:spPr>
      </p:pic>
      <p:pic>
        <p:nvPicPr>
          <p:cNvPr id="8" name="Picture 7" descr="Department of Developmental Services logo" title="Department of Developmental Servic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91298"/>
            <a:ext cx="2300025" cy="5305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20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 smtClean="0"/>
              <a:t>Core partners</a:t>
            </a:r>
            <a:r>
              <a:rPr lang="en-US" dirty="0" smtClean="0"/>
              <a:t>:</a:t>
            </a:r>
          </a:p>
          <a:p>
            <a:pPr marL="566928" indent="-457200">
              <a:spcBef>
                <a:spcPts val="300"/>
              </a:spcBef>
            </a:pPr>
            <a:r>
              <a:rPr lang="en-US" dirty="0"/>
              <a:t>L</a:t>
            </a:r>
            <a:r>
              <a:rPr lang="en-US" dirty="0" smtClean="0"/>
              <a:t>ocal </a:t>
            </a:r>
            <a:r>
              <a:rPr lang="en-US" dirty="0"/>
              <a:t>educational </a:t>
            </a:r>
            <a:r>
              <a:rPr lang="en-US" dirty="0" smtClean="0"/>
              <a:t>agencies</a:t>
            </a:r>
          </a:p>
          <a:p>
            <a:pPr marL="566928" indent="-457200">
              <a:spcBef>
                <a:spcPts val="300"/>
              </a:spcBef>
            </a:pPr>
            <a:r>
              <a:rPr lang="en-US" dirty="0" smtClean="0"/>
              <a:t>Department of Rehabilitation districts</a:t>
            </a:r>
          </a:p>
          <a:p>
            <a:pPr marL="566928" indent="-457200">
              <a:spcBef>
                <a:spcPts val="300"/>
              </a:spcBef>
            </a:pPr>
            <a:r>
              <a:rPr lang="en-US" dirty="0" smtClean="0"/>
              <a:t>Regional centers</a:t>
            </a:r>
          </a:p>
          <a:p>
            <a:pPr marL="109728" indent="0">
              <a:buNone/>
            </a:pPr>
            <a:r>
              <a:rPr lang="en-US" b="1" dirty="0" smtClean="0"/>
              <a:t>Community partners </a:t>
            </a:r>
            <a:r>
              <a:rPr lang="en-US" dirty="0" smtClean="0"/>
              <a:t>– </a:t>
            </a:r>
          </a:p>
          <a:p>
            <a:pPr marL="566928" indent="-457200">
              <a:spcBef>
                <a:spcPts val="300"/>
              </a:spcBef>
            </a:pPr>
            <a:r>
              <a:rPr lang="en-US" dirty="0" smtClean="0"/>
              <a:t>Public community services</a:t>
            </a:r>
          </a:p>
          <a:p>
            <a:pPr marL="566928" indent="-457200">
              <a:spcBef>
                <a:spcPts val="300"/>
              </a:spcBef>
            </a:pPr>
            <a:r>
              <a:rPr lang="en-US" dirty="0"/>
              <a:t>Private </a:t>
            </a:r>
            <a:r>
              <a:rPr lang="en-US" dirty="0" smtClean="0"/>
              <a:t>non-profit services </a:t>
            </a:r>
            <a:r>
              <a:rPr lang="en-US" dirty="0"/>
              <a:t>and </a:t>
            </a:r>
            <a:r>
              <a:rPr lang="en-US" dirty="0" smtClean="0"/>
              <a:t>organizations</a:t>
            </a:r>
          </a:p>
          <a:p>
            <a:pPr marL="566928" indent="-457200">
              <a:spcBef>
                <a:spcPts val="300"/>
              </a:spcBef>
            </a:pPr>
            <a:r>
              <a:rPr lang="en-US" dirty="0" smtClean="0"/>
              <a:t>Community Colleges</a:t>
            </a:r>
          </a:p>
          <a:p>
            <a:pPr marL="566928" indent="-457200">
              <a:spcBef>
                <a:spcPts val="300"/>
              </a:spcBef>
            </a:pPr>
            <a:r>
              <a:rPr lang="en-US" dirty="0"/>
              <a:t>Employment </a:t>
            </a:r>
            <a:r>
              <a:rPr lang="en-US" dirty="0" smtClean="0"/>
              <a:t>services</a:t>
            </a:r>
          </a:p>
          <a:p>
            <a:pPr marL="566928" indent="-457200">
              <a:spcBef>
                <a:spcPts val="300"/>
              </a:spcBef>
            </a:pPr>
            <a:r>
              <a:rPr lang="en-US" dirty="0"/>
              <a:t>Business </a:t>
            </a:r>
            <a:r>
              <a:rPr lang="en-US" dirty="0" smtClean="0"/>
              <a:t>partners</a:t>
            </a:r>
          </a:p>
          <a:p>
            <a:pPr marL="566928" indent="-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A8802-4C4C-4466-B7C5-56657703B150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is Included in a Local Partnership </a:t>
            </a:r>
            <a:r>
              <a:rPr lang="en-US" dirty="0" smtClean="0"/>
              <a:t>Agreement?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3600" dirty="0"/>
              <a:t>Linkages to statewide resources such as America’s Job Center of </a:t>
            </a:r>
            <a:r>
              <a:rPr lang="en-US" sz="3600" dirty="0" smtClean="0"/>
              <a:t>California, Adult </a:t>
            </a:r>
            <a:r>
              <a:rPr lang="en-US" sz="3600" dirty="0"/>
              <a:t>Education Programs, Community Colleges Disability Support Programs &amp; Services (DSPS), Independent Living Centers (ILCs) and community college and adult education consortia </a:t>
            </a:r>
            <a:r>
              <a:rPr lang="en-US" sz="3600" dirty="0" smtClean="0"/>
              <a:t>to </a:t>
            </a:r>
            <a:r>
              <a:rPr lang="en-US" sz="3600" dirty="0"/>
              <a:t>improve pathways to CIE.</a:t>
            </a:r>
          </a:p>
          <a:p>
            <a:pPr marL="566928" indent="-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A8802-4C4C-4466-B7C5-56657703B150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</a:t>
            </a:r>
            <a:r>
              <a:rPr lang="en-US" dirty="0"/>
              <a:t>is Included in a Local Partnership </a:t>
            </a:r>
            <a:r>
              <a:rPr lang="en-US" dirty="0" smtClean="0"/>
              <a:t>Agreement?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/>
          </a:bodyPr>
          <a:lstStyle/>
          <a:p>
            <a:r>
              <a:rPr lang="en-US" sz="3700" dirty="0" smtClean="0"/>
              <a:t>Create </a:t>
            </a:r>
            <a:r>
              <a:rPr lang="en-US" sz="3700" dirty="0"/>
              <a:t>frameworks </a:t>
            </a:r>
            <a:r>
              <a:rPr lang="en-US" sz="3700" dirty="0" smtClean="0"/>
              <a:t>to </a:t>
            </a:r>
            <a:r>
              <a:rPr lang="en-US" sz="3700" dirty="0"/>
              <a:t>change the ways mutual customers of the core partners are served, to better utilize resources, and to produce improved employment outcomes. </a:t>
            </a:r>
            <a:endParaRPr lang="en-US" sz="3700" dirty="0" smtClean="0"/>
          </a:p>
          <a:p>
            <a:r>
              <a:rPr lang="en-US" sz="3700" dirty="0" smtClean="0"/>
              <a:t>Create an opportunity </a:t>
            </a:r>
            <a:r>
              <a:rPr lang="en-US" sz="3700" dirty="0"/>
              <a:t>for building trust, respect, and </a:t>
            </a:r>
            <a:r>
              <a:rPr lang="en-US" sz="3700" dirty="0" smtClean="0"/>
              <a:t>cooperation.</a:t>
            </a:r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A8802-4C4C-4466-B7C5-56657703B150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Importance of Local </a:t>
            </a:r>
            <a:r>
              <a:rPr lang="en-US" dirty="0"/>
              <a:t>Partnership </a:t>
            </a:r>
            <a:r>
              <a:rPr lang="en-US" dirty="0" smtClean="0"/>
              <a:t>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876800"/>
          </a:xfrm>
        </p:spPr>
        <p:txBody>
          <a:bodyPr>
            <a:noAutofit/>
          </a:bodyPr>
          <a:lstStyle/>
          <a:p>
            <a:pPr marL="171450" indent="-171450"/>
            <a:r>
              <a:rPr lang="en-US" sz="2700" dirty="0" smtClean="0"/>
              <a:t>Collaborative </a:t>
            </a:r>
            <a:r>
              <a:rPr lang="en-US" sz="2700" dirty="0"/>
              <a:t>person-centered planning </a:t>
            </a:r>
            <a:r>
              <a:rPr lang="en-US" sz="2700" dirty="0" smtClean="0"/>
              <a:t>processes and seamless </a:t>
            </a:r>
            <a:r>
              <a:rPr lang="en-US" sz="2700" dirty="0"/>
              <a:t>delivery of </a:t>
            </a:r>
            <a:r>
              <a:rPr lang="en-US" sz="2700" dirty="0" smtClean="0"/>
              <a:t>services</a:t>
            </a:r>
            <a:endParaRPr lang="en-US" sz="2700" dirty="0"/>
          </a:p>
          <a:p>
            <a:pPr marL="171450" lvl="0" indent="-171450"/>
            <a:r>
              <a:rPr lang="en-US" sz="2700" dirty="0" smtClean="0"/>
              <a:t>Career </a:t>
            </a:r>
            <a:r>
              <a:rPr lang="en-US" sz="2700" dirty="0"/>
              <a:t>choices based on the individual’s strengths, capabilities, preferences, lifestyle, cultural background, and informed </a:t>
            </a:r>
            <a:r>
              <a:rPr lang="en-US" sz="2700" dirty="0" smtClean="0"/>
              <a:t>choice</a:t>
            </a:r>
            <a:endParaRPr lang="en-US" sz="2700" dirty="0"/>
          </a:p>
          <a:p>
            <a:pPr marL="171450" lvl="0" indent="-171450"/>
            <a:r>
              <a:rPr lang="en-US" sz="2700" dirty="0" smtClean="0"/>
              <a:t>Engagement and participation of underserved communities, including racially and ethnically diverse groups</a:t>
            </a:r>
          </a:p>
          <a:p>
            <a:pPr marL="171450" lvl="0" indent="-171450"/>
            <a:r>
              <a:rPr lang="en-US" sz="2700" dirty="0" smtClean="0"/>
              <a:t>Trust</a:t>
            </a:r>
            <a:r>
              <a:rPr lang="en-US" sz="2700" dirty="0"/>
              <a:t>, communication, and respect between </a:t>
            </a:r>
            <a:r>
              <a:rPr lang="en-US" sz="2700" dirty="0" smtClean="0"/>
              <a:t>organizations</a:t>
            </a:r>
            <a:endParaRPr lang="en-US" sz="2700" dirty="0"/>
          </a:p>
          <a:p>
            <a:pPr marL="171450" lvl="0" indent="-171450"/>
            <a:r>
              <a:rPr lang="en-US" sz="2700" dirty="0"/>
              <a:t>Increased CIE opportunities for </a:t>
            </a:r>
            <a:r>
              <a:rPr lang="en-US" sz="2700" dirty="0" smtClean="0"/>
              <a:t>individuals with ID/DD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A8802-4C4C-4466-B7C5-56657703B150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Benefits of Local Partnership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Local Partnership Agreements may be developed at any time.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CIE </a:t>
            </a:r>
            <a:r>
              <a:rPr lang="en-US" sz="2800" dirty="0"/>
              <a:t>Blueprint </a:t>
            </a:r>
            <a:r>
              <a:rPr lang="en-US" sz="2800" dirty="0" smtClean="0"/>
              <a:t>commitments:</a:t>
            </a:r>
            <a:endParaRPr lang="en-US" sz="2800" dirty="0"/>
          </a:p>
          <a:p>
            <a:pPr lvl="0"/>
            <a:r>
              <a:rPr lang="en-US" sz="2800" dirty="0"/>
              <a:t>By June 30, 2018, the departments have a goal to establish at least 13 new LPAs between LEAs, DOR districts, and regional </a:t>
            </a:r>
            <a:r>
              <a:rPr lang="en-US" sz="2800" dirty="0" smtClean="0"/>
              <a:t>centers.</a:t>
            </a:r>
            <a:endParaRPr lang="en-US" sz="2800" dirty="0"/>
          </a:p>
          <a:p>
            <a:r>
              <a:rPr lang="en-US" sz="2800" dirty="0"/>
              <a:t>Over the next five years (2022) the goal is to have LPAs developed between DOR districts, regional centers, and 270 LEAs.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A8802-4C4C-4466-B7C5-56657703B1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should Local Partnership Agreements be </a:t>
            </a:r>
            <a:r>
              <a:rPr lang="en-US" dirty="0" smtClean="0"/>
              <a:t>Developed?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How can an Entity Participate?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your: </a:t>
            </a:r>
          </a:p>
          <a:p>
            <a:pPr lvl="1"/>
            <a:r>
              <a:rPr lang="en-US" dirty="0" smtClean="0"/>
              <a:t>local educational agency</a:t>
            </a:r>
          </a:p>
          <a:p>
            <a:pPr lvl="1"/>
            <a:r>
              <a:rPr lang="en-US" dirty="0"/>
              <a:t>local DOR office</a:t>
            </a:r>
          </a:p>
          <a:p>
            <a:pPr lvl="1"/>
            <a:r>
              <a:rPr lang="en-US" dirty="0" smtClean="0"/>
              <a:t>local regional center</a:t>
            </a:r>
          </a:p>
          <a:p>
            <a:r>
              <a:rPr lang="en-US" dirty="0" smtClean="0"/>
              <a:t>Review the LPA Template</a:t>
            </a:r>
          </a:p>
          <a:p>
            <a:r>
              <a:rPr lang="en-US" dirty="0" smtClean="0"/>
              <a:t>Identify how your participation supports the intentions of the LPA</a:t>
            </a:r>
          </a:p>
          <a:p>
            <a:r>
              <a:rPr lang="en-US" dirty="0" smtClean="0"/>
              <a:t>Identify resources you can contribute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8802-4C4C-4466-B7C5-56657703B150}" type="slidenum">
              <a:rPr lang="en-US" sz="1600" smtClean="0"/>
              <a:t>25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247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81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To view the Local Partnership Agreement Template please visit the California Health and Human Services Agency website at </a:t>
            </a:r>
            <a:r>
              <a:rPr lang="en-US" u="sng" dirty="0"/>
              <a:t>www.chhs.ca.gov</a:t>
            </a:r>
            <a:r>
              <a:rPr lang="en-US" dirty="0"/>
              <a:t> and select the tab on the top right titled “</a:t>
            </a:r>
            <a:r>
              <a:rPr lang="en-US" u="sng" dirty="0"/>
              <a:t>CIE</a:t>
            </a:r>
            <a:r>
              <a:rPr lang="en-US" u="sng" dirty="0" smtClean="0"/>
              <a:t>”.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Please send questions and comments to </a:t>
            </a:r>
            <a:r>
              <a:rPr lang="en-US" u="sng" dirty="0"/>
              <a:t>CaliforniaCIE@dor.ca.gov</a:t>
            </a:r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A8802-4C4C-4466-B7C5-56657703B150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27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pPr marL="109728" indent="0" algn="ctr"/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</p:txBody>
      </p:sp>
      <p:pic>
        <p:nvPicPr>
          <p:cNvPr id="5" name="Content Placeholder 4" descr="Graphic of a question mark and a stick figure with their hands held out." title="Graphic of a question mark and a stick figure with their hands held out. 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38" y="2235359"/>
            <a:ext cx="2007524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5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80772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07488"/>
              </a:buClr>
              <a:buSzPct val="100000"/>
              <a:buNone/>
            </a:pPr>
            <a:r>
              <a:rPr lang="en-US" sz="3200" dirty="0"/>
              <a:t>Improve collaboration and coordination between the three departments to prepare and support all individuals with intellectual disabilities and developmental disabilities who choose competitive integrated employment.</a:t>
            </a:r>
          </a:p>
          <a:p>
            <a:pPr marL="109728" lvl="0" indent="0">
              <a:buClr>
                <a:srgbClr val="207488"/>
              </a:buClr>
              <a:buSzPct val="100000"/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</a:rPr>
              <a:t>Goal One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07944"/>
            <a:ext cx="859632" cy="365125"/>
          </a:xfrm>
        </p:spPr>
        <p:txBody>
          <a:bodyPr/>
          <a:lstStyle/>
          <a:p>
            <a:fld id="{164D8701-CE86-499F-8483-3AA878DA2B1F}" type="slidenum">
              <a:rPr lang="en-US" sz="1400" smtClean="0"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07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9087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u="sng" dirty="0" smtClean="0"/>
              <a:t>Objectives</a:t>
            </a:r>
          </a:p>
          <a:p>
            <a:pPr lvl="0"/>
            <a:r>
              <a:rPr lang="en-US" dirty="0" smtClean="0"/>
              <a:t>Expand joint information sharing as permitted by law.</a:t>
            </a:r>
          </a:p>
          <a:p>
            <a:pPr lvl="0"/>
            <a:r>
              <a:rPr lang="en-US" dirty="0" smtClean="0"/>
              <a:t>Coordinate efforts to utilize existing resources effectively.</a:t>
            </a:r>
          </a:p>
          <a:p>
            <a:pPr lvl="0"/>
            <a:r>
              <a:rPr lang="en-US" dirty="0" smtClean="0"/>
              <a:t>Increase collaboration on planning, implementation, and evaluation of CIE.</a:t>
            </a:r>
          </a:p>
          <a:p>
            <a:pPr marL="109728" indent="0">
              <a:buNone/>
            </a:pPr>
            <a:r>
              <a:rPr lang="en-US" u="sng" dirty="0" smtClean="0"/>
              <a:t>Strategies</a:t>
            </a:r>
          </a:p>
          <a:p>
            <a:r>
              <a:rPr lang="en-US" dirty="0" smtClean="0"/>
              <a:t>Jointly develop and communicate written guidance.</a:t>
            </a:r>
          </a:p>
          <a:p>
            <a:pPr lvl="0"/>
            <a:r>
              <a:rPr lang="en-US" dirty="0" smtClean="0"/>
              <a:t>Promote local level collaboration and development of LPAs that address CIE.</a:t>
            </a:r>
          </a:p>
          <a:p>
            <a:pPr lvl="0"/>
            <a:r>
              <a:rPr lang="en-US" dirty="0" smtClean="0"/>
              <a:t>Jointly improve data collection and sharing.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Goal One – Objectives and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3200" dirty="0"/>
              <a:t>Increase opportunities for individuals with </a:t>
            </a:r>
            <a:r>
              <a:rPr lang="en-US" sz="3200" dirty="0" smtClean="0"/>
              <a:t>intellectual disabilities and developmental disabilities who </a:t>
            </a:r>
            <a:r>
              <a:rPr lang="en-US" sz="3200" dirty="0"/>
              <a:t>choose CIE to prepare for and participate in the California workforce development system and achieve CIE within existing resources</a:t>
            </a:r>
            <a:r>
              <a:rPr lang="en-US" sz="3200" dirty="0" smtClean="0"/>
              <a:t>.</a:t>
            </a:r>
            <a:endParaRPr lang="en-US" sz="32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2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u="sng" dirty="0"/>
              <a:t>Objectives</a:t>
            </a:r>
          </a:p>
          <a:p>
            <a:pPr lvl="0"/>
            <a:r>
              <a:rPr lang="en-US" dirty="0"/>
              <a:t>Increase CIE through participation in work experience, employment preparation services, soft skills training, PSE and training, customized employment, and supported employment individual placements.</a:t>
            </a:r>
          </a:p>
          <a:p>
            <a:pPr lvl="0"/>
            <a:r>
              <a:rPr lang="en-US" dirty="0"/>
              <a:t>Increase participation of individuals with ID/DD in the California workforce development system, including America’s Job Center of California</a:t>
            </a:r>
            <a:r>
              <a:rPr lang="en-US" cap="all" baseline="30000" dirty="0"/>
              <a:t>sm</a:t>
            </a:r>
            <a:r>
              <a:rPr lang="en-US" dirty="0"/>
              <a:t> (one-stop).</a:t>
            </a:r>
          </a:p>
          <a:p>
            <a:r>
              <a:rPr lang="en-US" dirty="0"/>
              <a:t>Improve business partner engagement and “job-driven” training with regard to hiring individuals with ID/DD in both the public and private sectors.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/>
              <a:t>Goal </a:t>
            </a:r>
            <a:r>
              <a:rPr lang="en-US" dirty="0" smtClean="0"/>
              <a:t>Two </a:t>
            </a:r>
            <a:r>
              <a:rPr lang="en-US" dirty="0"/>
              <a:t>– </a:t>
            </a:r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u="sng" dirty="0" smtClean="0"/>
              <a:t>Strategies</a:t>
            </a:r>
            <a:endParaRPr lang="en-US" u="sng" dirty="0"/>
          </a:p>
          <a:p>
            <a:pPr lvl="0"/>
            <a:r>
              <a:rPr lang="en-US" dirty="0"/>
              <a:t>Jointly identify and improve “</a:t>
            </a:r>
            <a:r>
              <a:rPr lang="en-US" u="sng" dirty="0"/>
              <a:t>Triple E</a:t>
            </a:r>
            <a:r>
              <a:rPr lang="en-US" dirty="0"/>
              <a:t>” practices.</a:t>
            </a:r>
          </a:p>
          <a:p>
            <a:pPr lvl="0"/>
            <a:r>
              <a:rPr lang="en-US" dirty="0"/>
              <a:t>Determine and encourage statewide SE provider capacity to support CIE.</a:t>
            </a:r>
          </a:p>
          <a:p>
            <a:pPr lvl="0"/>
            <a:r>
              <a:rPr lang="en-US" dirty="0"/>
              <a:t>Support transition from school to employment preparation services and CIE.</a:t>
            </a:r>
          </a:p>
          <a:p>
            <a:pPr lvl="0"/>
            <a:r>
              <a:rPr lang="en-US" dirty="0"/>
              <a:t>Develop business partner initiatives.</a:t>
            </a:r>
          </a:p>
          <a:p>
            <a:r>
              <a:rPr lang="en-US" dirty="0"/>
              <a:t>Develop tools and resources. </a:t>
            </a:r>
            <a:endParaRPr lang="en-US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Two -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/>
              <a:t>Support the ability of individuals with intellectual disabilities and developmental disabilities</a:t>
            </a:r>
            <a:r>
              <a:rPr lang="en-US" sz="3200" dirty="0" smtClean="0"/>
              <a:t> </a:t>
            </a:r>
            <a:r>
              <a:rPr lang="en-US" sz="3200" dirty="0"/>
              <a:t>to make informed choices, adequately prepare for, transition to, and engage in CIE</a:t>
            </a:r>
            <a:r>
              <a:rPr lang="en-US" sz="3200" dirty="0" smtClean="0"/>
              <a:t>.</a:t>
            </a:r>
            <a:endParaRPr lang="en-US" sz="3200" dirty="0"/>
          </a:p>
          <a:p>
            <a:pPr marL="109728" indent="0">
              <a:buNone/>
            </a:pP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 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9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u="sng" dirty="0" smtClean="0"/>
              <a:t>Objective</a:t>
            </a:r>
          </a:p>
          <a:p>
            <a:r>
              <a:rPr lang="en-US" dirty="0"/>
              <a:t>Offer individuals, their support network, and business partners information and technical assistance related to </a:t>
            </a:r>
            <a:r>
              <a:rPr lang="en-US" dirty="0" smtClean="0"/>
              <a:t>CIE.</a:t>
            </a:r>
          </a:p>
          <a:p>
            <a:pPr marL="109728" indent="0">
              <a:buNone/>
            </a:pPr>
            <a:r>
              <a:rPr lang="en-US" u="sng" dirty="0" smtClean="0"/>
              <a:t>Strategies</a:t>
            </a:r>
          </a:p>
          <a:p>
            <a:pPr lvl="0"/>
            <a:r>
              <a:rPr lang="en-US" dirty="0"/>
              <a:t>Increase individual awareness of tools and resources available to support the achievement of their career goals toward CIE.</a:t>
            </a:r>
          </a:p>
          <a:p>
            <a:pPr lvl="0"/>
            <a:r>
              <a:rPr lang="en-US" dirty="0"/>
              <a:t>Support the development of system knowledge, skill, and ability to deliver CIE.</a:t>
            </a:r>
          </a:p>
          <a:p>
            <a:r>
              <a:rPr lang="en-US" dirty="0"/>
              <a:t>Increase participation in activities that support informed choice leading to CIE.</a:t>
            </a:r>
            <a:endParaRPr lang="en-US" u="sng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8701-CE86-499F-8483-3AA878DA2B1F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500" dirty="0"/>
              <a:t>Goal </a:t>
            </a:r>
            <a:r>
              <a:rPr lang="en-US" sz="3500" dirty="0" smtClean="0"/>
              <a:t>Three </a:t>
            </a:r>
            <a:r>
              <a:rPr lang="en-US" sz="3500" dirty="0"/>
              <a:t>– </a:t>
            </a:r>
            <a:r>
              <a:rPr lang="en-US" sz="3500" dirty="0" smtClean="0"/>
              <a:t>Objective </a:t>
            </a:r>
            <a:r>
              <a:rPr lang="en-US" sz="3500" dirty="0"/>
              <a:t>and Strategies</a:t>
            </a:r>
          </a:p>
        </p:txBody>
      </p:sp>
    </p:spTree>
    <p:extLst>
      <p:ext uri="{BB962C8B-B14F-4D97-AF65-F5344CB8AC3E}">
        <p14:creationId xmlns:p14="http://schemas.microsoft.com/office/powerpoint/2010/main" val="302671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7984</TotalTime>
  <Words>1245</Words>
  <Application>Microsoft Office PowerPoint</Application>
  <PresentationFormat>On-screen Show (4:3)</PresentationFormat>
  <Paragraphs>203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Webinar on the  Paid Internship Program</vt:lpstr>
      <vt:lpstr>California Competitive Integrated Employment Blueprint</vt:lpstr>
      <vt:lpstr>Goal One </vt:lpstr>
      <vt:lpstr>Goal One – Objectives and Strategies</vt:lpstr>
      <vt:lpstr>Goal Two</vt:lpstr>
      <vt:lpstr>Goal Two – Objectives</vt:lpstr>
      <vt:lpstr>Goal Two - Strategies</vt:lpstr>
      <vt:lpstr>Goal Three</vt:lpstr>
      <vt:lpstr>Goal Three – Objective and Strategies</vt:lpstr>
      <vt:lpstr>AB 2X-1</vt:lpstr>
      <vt:lpstr>Paid Internship Program (PIP)</vt:lpstr>
      <vt:lpstr>Paid Internship Program (PIP)</vt:lpstr>
      <vt:lpstr>Paid Internship Program (PIP)</vt:lpstr>
      <vt:lpstr>Success Stories</vt:lpstr>
      <vt:lpstr>Self-Employment/Microenterprises</vt:lpstr>
      <vt:lpstr>Competitive Integrated Employment Incentive Payments</vt:lpstr>
      <vt:lpstr>What is a Local Partnership Agreement (LPA)?</vt:lpstr>
      <vt:lpstr>Local Partnership Agreements</vt:lpstr>
      <vt:lpstr>Local Partnership Agreements</vt:lpstr>
      <vt:lpstr>Who is Included in a Local Partnership Agreement?</vt:lpstr>
      <vt:lpstr>What is Included in a Local Partnership Agreement?</vt:lpstr>
      <vt:lpstr>Importance of Local Partnership Agreements</vt:lpstr>
      <vt:lpstr>Benefits of Local Partnership Agreements</vt:lpstr>
      <vt:lpstr>When should Local Partnership Agreements be Developed?</vt:lpstr>
      <vt:lpstr>How can an Entity Participate?</vt:lpstr>
      <vt:lpstr>Resources</vt:lpstr>
      <vt:lpstr>  Questions?</vt:lpstr>
    </vt:vector>
  </TitlesOfParts>
  <Company>DDS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COMPETITVE  INTEGRATED EMPLOYMENT</dc:title>
  <dc:creator>User4</dc:creator>
  <cp:lastModifiedBy>Wilbert L. Francis</cp:lastModifiedBy>
  <cp:revision>450</cp:revision>
  <cp:lastPrinted>2018-01-31T20:29:04Z</cp:lastPrinted>
  <dcterms:created xsi:type="dcterms:W3CDTF">2016-03-16T18:08:16Z</dcterms:created>
  <dcterms:modified xsi:type="dcterms:W3CDTF">2018-03-22T18:09:00Z</dcterms:modified>
</cp:coreProperties>
</file>