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0" r:id="rId2"/>
    <p:sldMasterId id="2147483778" r:id="rId3"/>
    <p:sldMasterId id="2147483802" r:id="rId4"/>
    <p:sldMasterId id="2147483814" r:id="rId5"/>
    <p:sldMasterId id="2147483834" r:id="rId6"/>
    <p:sldMasterId id="2147483851" r:id="rId7"/>
    <p:sldMasterId id="2147483863" r:id="rId8"/>
    <p:sldMasterId id="2147483879" r:id="rId9"/>
    <p:sldMasterId id="2147483894" r:id="rId10"/>
    <p:sldMasterId id="2147483911" r:id="rId11"/>
  </p:sldMasterIdLst>
  <p:notesMasterIdLst>
    <p:notesMasterId r:id="rId38"/>
  </p:notesMasterIdLst>
  <p:sldIdLst>
    <p:sldId id="1213" r:id="rId12"/>
    <p:sldId id="1546" r:id="rId13"/>
    <p:sldId id="1596" r:id="rId14"/>
    <p:sldId id="1211" r:id="rId15"/>
    <p:sldId id="1212" r:id="rId16"/>
    <p:sldId id="1598" r:id="rId17"/>
    <p:sldId id="1214" r:id="rId18"/>
    <p:sldId id="1195" r:id="rId19"/>
    <p:sldId id="690" r:id="rId20"/>
    <p:sldId id="691" r:id="rId21"/>
    <p:sldId id="667" r:id="rId22"/>
    <p:sldId id="668" r:id="rId23"/>
    <p:sldId id="669" r:id="rId24"/>
    <p:sldId id="1544" r:id="rId25"/>
    <p:sldId id="1092" r:id="rId26"/>
    <p:sldId id="546" r:id="rId27"/>
    <p:sldId id="308" r:id="rId28"/>
    <p:sldId id="1593" r:id="rId29"/>
    <p:sldId id="1594" r:id="rId30"/>
    <p:sldId id="1132" r:id="rId31"/>
    <p:sldId id="1133" r:id="rId32"/>
    <p:sldId id="1592" r:id="rId33"/>
    <p:sldId id="296" r:id="rId34"/>
    <p:sldId id="548" r:id="rId35"/>
    <p:sldId id="419" r:id="rId36"/>
    <p:sldId id="52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6600"/>
    <a:srgbClr val="0000FF"/>
    <a:srgbClr val="D8E6C0"/>
    <a:srgbClr val="D0E2A2"/>
    <a:srgbClr val="BCD67C"/>
    <a:srgbClr val="C1D4BC"/>
    <a:srgbClr val="D8E7B3"/>
    <a:srgbClr val="E4EECA"/>
    <a:srgbClr val="B6D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F4CE-2A84-4248-B28F-828029517E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731CC-FBFF-4FCA-BA05-347A24F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872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5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Avenir Next Medium"/>
                <a:sym typeface="Avenir Next Medium"/>
              </a:rPr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551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236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4/13/2021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769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117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621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4BF802-ED3C-4FE0-8F7F-9A214E1884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33B014-8BFF-40B3-B8BA-43171B611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71CB7D-C98D-4570-AB43-1A15A29AB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6766E-0F8A-4C71-BD22-D9B5F2D81909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2433036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AD29F8-056C-43F3-A4CD-8FEB76DE2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8E2854-D423-4004-AADE-978844B00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FAC29-4C9D-44A0-B692-C3C9B470BB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BDFE9-AC00-4426-AFFF-C27A0ACE4368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40271492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77" indent="0">
              <a:buNone/>
              <a:defRPr sz="2000"/>
            </a:lvl2pPr>
            <a:lvl3pPr marL="914353" indent="0">
              <a:buNone/>
              <a:defRPr sz="18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9D30AF-8571-461F-AF66-9D3AADA03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22C83E-F26F-4228-9CBA-CEFE37FCD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BB3418-4C88-4168-ACB7-F4F643F5D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727D2-271B-4974-96E4-18A05AA6785F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7549538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60BD1-FEF7-4105-A6C0-AABDD668A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947BA-1502-4EA2-8808-ADEDFF0B1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D93F9-DEFC-4C2F-8765-99B47D3F7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C76B6-90A8-498A-A44E-CC11C1FCB7B0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1435314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65495-122B-4815-975F-68CF4FF6F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18CFCC-DAD6-48BD-AEBA-288D908004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F301D7-8C3B-44F0-95DE-2CA7955E8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67E15-F4E5-4709-B4C7-6101F2687828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6531442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2D8306-8414-45B0-B5AB-DBF028336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157DFC-A891-4A9F-88D6-4575E84B6D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96DEF3-C5E1-4B9A-883A-E7D243E912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59231-7F50-4B76-988B-8ED0FBB1E881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69241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35B521-EDA3-496C-A9E3-41FF8C4A5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B0523C-DCBC-4BC3-975D-21F864818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096EBA-D232-4328-BB76-07613A550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A5E4F-AD8A-4C4A-BCAE-F5001F0C71D9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42220323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6EA3BB-6BBE-4E5B-A4A5-D7F453842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ACFBD5-9BA7-4E00-8969-120478461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426ED-D856-437D-8468-84A071E4B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A2929-4BEB-4256-9C4D-DC87CE240225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2451634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BDA0B-5E99-4E8A-B634-42EB732C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87A3C-9882-4F56-B143-7048D2D56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54481-5761-43C8-AFB7-BCFA22567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A61DD-AAE5-4F4F-9909-4590F13B96C3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3006994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40FC99-0598-46AB-922B-6E0651183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ADDC13-D461-41EC-A7A0-A2B2E22FC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47691-8E52-4FB6-9752-DEB0ADA272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E76EB5-11BC-4E3D-AE1E-2D5EE221FCFF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5252231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037F8E-2941-4225-986B-EA9DEB710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0BC197-3972-4E78-B1C5-CE2FC3EE3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92BEAC-16F8-48E3-BA21-D8036B19F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A8090-9E1E-432C-9B44-B124CD314335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3136000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05" y="484634"/>
            <a:ext cx="11089411" cy="10974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006666"/>
                </a:solidFill>
                <a:effectLst/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105" y="1582059"/>
            <a:ext cx="11089411" cy="4590143"/>
          </a:xfrm>
        </p:spPr>
        <p:txBody>
          <a:bodyPr/>
          <a:lstStyle>
            <a:lvl1pPr marL="342882" indent="-342882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buSzPct val="100000"/>
              <a:buFont typeface="Symbol" panose="05050102010706020507" pitchFamily="18" charset="2"/>
              <a:buChar char=""/>
              <a:tabLst/>
              <a:defRPr sz="2100"/>
            </a:lvl1pPr>
            <a:lvl2pPr marL="554803" indent="-214302">
              <a:lnSpc>
                <a:spcPct val="120000"/>
              </a:lnSpc>
              <a:spcBef>
                <a:spcPts val="675"/>
              </a:spcBef>
              <a:spcAft>
                <a:spcPts val="675"/>
              </a:spcAft>
              <a:buSzPct val="100000"/>
              <a:buFont typeface="Courier New" panose="02070309020205020404" pitchFamily="49" charset="0"/>
              <a:buChar char="o"/>
              <a:defRPr sz="1800"/>
            </a:lvl2pPr>
            <a:lvl3pPr marL="859587" indent="-27383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SzPct val="100000"/>
              <a:defRPr sz="1500"/>
            </a:lvl3pPr>
            <a:lvl4pPr marL="1197708" indent="-27383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defRPr sz="1500"/>
            </a:lvl4pPr>
            <a:lvl5pPr marL="1458441" indent="-27383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FCE6E-40F6-4BE3-8603-C18A04FCD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82CB-3455-4040-A757-BA54FB943445}" type="datetimeFigureOut">
              <a:rPr lang="en-US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4A709-0E59-44FC-A05B-3E41F61C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984" y="6272214"/>
            <a:ext cx="697653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69C61-CB8A-4390-A500-E57EB208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44563-5282-4B23-9BA8-69107BADAF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6569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5">
            <a:extLst>
              <a:ext uri="{FF2B5EF4-FFF2-40B4-BE49-F238E27FC236}">
                <a16:creationId xmlns:a16="http://schemas.microsoft.com/office/drawing/2014/main" id="{109928CE-E6AE-4DA9-86BE-E197F79E9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8825"/>
            <a:ext cx="3443817" cy="53308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000" dirty="0"/>
          </a:p>
        </p:txBody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FD210F3C-2407-43B2-BBFF-3B25D015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5234" y="758825"/>
            <a:ext cx="385234" cy="5330825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000" dirty="0"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3" cy="46011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3867911" y="1023587"/>
            <a:ext cx="3474723" cy="80772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1pPr>
            <a:lvl2pPr marL="0" indent="342882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2pPr>
            <a:lvl3pPr marL="0" indent="685765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3pPr>
            <a:lvl4pPr marL="0" indent="1028647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4pPr>
            <a:lvl5pPr marL="0" indent="137153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quarter" idx="13"/>
          </p:nvPr>
        </p:nvSpPr>
        <p:spPr>
          <a:xfrm>
            <a:off x="7818465" y="1023585"/>
            <a:ext cx="3474721" cy="81317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1pPr>
          </a:lstStyle>
          <a:p>
            <a:endParaRPr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8795029B-F470-4DF2-AB2B-91C1117A8D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4B354B0-934A-4D39-A1E7-F7F1CAF6F7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849694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481138"/>
            <a:ext cx="10972800" cy="452596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255C4-8CE1-4A02-9310-20850FFD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433" y="6408739"/>
            <a:ext cx="2559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25ABD-BD29-4250-8924-652B8BD050DD}" type="datetime1">
              <a:rPr lang="en-US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A05AC-72F4-4D45-8C01-16731069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9884" y="6408739"/>
            <a:ext cx="31347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9C54-2F6F-485D-998B-7024E04A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1" y="6453189"/>
            <a:ext cx="283633" cy="276225"/>
          </a:xfrm>
        </p:spPr>
        <p:txBody>
          <a:bodyPr/>
          <a:lstStyle>
            <a:lvl1pPr>
              <a:defRPr/>
            </a:lvl1pPr>
          </a:lstStyle>
          <a:p>
            <a:fld id="{3B823285-D43E-43D8-9A5B-FCB186B3F3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4305747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5331A-3D87-483C-8A99-0C6357AA0FB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92EB-6E12-4358-9BFD-CE734F73F42C}" type="datetimeFigureOut">
              <a:rPr lang="en-US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6ADEF-9970-46B7-93C0-12A6498F8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54AFD-9814-45F7-BFE6-4966C2EE64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0C8B4DA-4618-4035-9C62-2E6F2BE1BA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7067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381000" y="4317816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81000" y="4518422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953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6285" y="303609"/>
            <a:ext cx="357469" cy="3155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13361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316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381000" y="4317816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321457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cs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81000" y="4518422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953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6285" y="303609"/>
            <a:ext cx="357469" cy="3155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8663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381000" y="4317816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381000" y="4518422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953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25741" y="294680"/>
            <a:ext cx="357469" cy="3155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16688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381000" y="2839641"/>
            <a:ext cx="11430000" cy="317896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953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6285" y="303609"/>
            <a:ext cx="357469" cy="3155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00837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70694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sz="half" idx="14"/>
          </p:nvPr>
        </p:nvSpPr>
        <p:spPr>
          <a:xfrm>
            <a:off x="6667500" y="1080492"/>
            <a:ext cx="5143500" cy="54828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5905500" cy="5089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28812"/>
            <a:ext cx="5905500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1969"/>
            </a:lvl1pPr>
            <a:lvl2pPr>
              <a:buClr>
                <a:schemeClr val="accent1"/>
              </a:buClr>
              <a:buChar char="▸"/>
              <a:defRPr sz="1969"/>
            </a:lvl2pPr>
            <a:lvl3pPr>
              <a:buClr>
                <a:schemeClr val="accent1"/>
              </a:buClr>
              <a:buChar char="▸"/>
              <a:defRPr sz="1969"/>
            </a:lvl3pPr>
            <a:lvl4pPr>
              <a:buClr>
                <a:schemeClr val="accent1"/>
              </a:buClr>
              <a:buChar char="▸"/>
              <a:defRPr sz="1969"/>
            </a:lvl4pPr>
            <a:lvl5pPr>
              <a:buClr>
                <a:schemeClr val="accent1"/>
              </a:buClr>
              <a:buChar char="▸"/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15165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413562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40531" y="1660922"/>
            <a:ext cx="11310938" cy="367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969"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33438" y="2044898"/>
            <a:ext cx="10525125" cy="9366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609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381000" y="5476875"/>
            <a:ext cx="11430000" cy="6350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219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381000" y="321469"/>
            <a:ext cx="10477500" cy="32146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7894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524500" y="1857375"/>
            <a:ext cx="6286500" cy="175914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609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idx="14"/>
          </p:nvPr>
        </p:nvSpPr>
        <p:spPr>
          <a:xfrm>
            <a:off x="0" y="0"/>
            <a:ext cx="51435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524500" y="5404550"/>
            <a:ext cx="6286500" cy="7518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321457">
              <a:spcBef>
                <a:spcPts val="0"/>
              </a:spcBef>
              <a:buClrTx/>
              <a:buSzTx/>
              <a:buFontTx/>
              <a:buNone/>
              <a:defRPr sz="4219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36502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368175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8756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3" name="Shape 23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1" cy="51206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5430033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/>
          <a:lstStyle/>
          <a:p>
            <a:fld id="{03F41C87-7AD9-4845-A077-840E4A0F3F0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9961" y="6214535"/>
            <a:ext cx="5212080" cy="2560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8954" y="303609"/>
            <a:ext cx="357470" cy="315536"/>
          </a:xfrm>
        </p:spPr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898" indent="0">
              <a:buNone/>
              <a:defRPr sz="900"/>
            </a:lvl2pPr>
            <a:lvl3pPr marL="685797" indent="0">
              <a:buNone/>
              <a:defRPr sz="750"/>
            </a:lvl3pPr>
            <a:lvl4pPr marL="1028696" indent="0">
              <a:buNone/>
              <a:defRPr sz="675"/>
            </a:lvl4pPr>
            <a:lvl5pPr marL="1371594" indent="0">
              <a:buNone/>
              <a:defRPr sz="675"/>
            </a:lvl5pPr>
            <a:lvl6pPr marL="1714492" indent="0">
              <a:buNone/>
              <a:defRPr sz="675"/>
            </a:lvl6pPr>
            <a:lvl7pPr marL="2057391" indent="0">
              <a:buNone/>
              <a:defRPr sz="675"/>
            </a:lvl7pPr>
            <a:lvl8pPr marL="2400290" indent="0">
              <a:buNone/>
              <a:defRPr sz="675"/>
            </a:lvl8pPr>
            <a:lvl9pPr marL="274318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2266" y="6422855"/>
            <a:ext cx="300089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96471" y="6422855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48954" y="303609"/>
            <a:ext cx="357470" cy="315536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478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997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303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757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390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325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107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16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5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3867911" y="1298447"/>
            <a:ext cx="7315201" cy="3255266"/>
          </a:xfrm>
          <a:prstGeom prst="rect">
            <a:avLst/>
          </a:prstGeom>
        </p:spPr>
        <p:txBody>
          <a:bodyPr anchor="b"/>
          <a:lstStyle>
            <a:lvl1pPr>
              <a:defRPr sz="5900" spc="-100">
                <a:solidFill>
                  <a:srgbClr val="4D473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3886200" y="4672584"/>
            <a:ext cx="7315200" cy="914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FontTx/>
              <a:buNone/>
              <a:defRPr sz="2200">
                <a:solidFill>
                  <a:srgbClr val="675E47"/>
                </a:solidFill>
              </a:defRPr>
            </a:lvl1pPr>
            <a:lvl2pPr marL="0" indent="457200">
              <a:buClrTx/>
              <a:buSzTx/>
              <a:buFontTx/>
              <a:buNone/>
              <a:defRPr sz="2200">
                <a:solidFill>
                  <a:srgbClr val="675E47"/>
                </a:solidFill>
              </a:defRPr>
            </a:lvl2pPr>
            <a:lvl3pPr marL="0" indent="914400">
              <a:buClrTx/>
              <a:buSzTx/>
              <a:buFontTx/>
              <a:buNone/>
              <a:defRPr sz="2200">
                <a:solidFill>
                  <a:srgbClr val="675E47"/>
                </a:solidFill>
              </a:defRPr>
            </a:lvl3pPr>
            <a:lvl4pPr marL="0" indent="1371600">
              <a:buClrTx/>
              <a:buSzTx/>
              <a:buFontTx/>
              <a:buNone/>
              <a:defRPr sz="2200">
                <a:solidFill>
                  <a:srgbClr val="675E47"/>
                </a:solidFill>
              </a:defRPr>
            </a:lvl4pPr>
            <a:lvl5pPr marL="0" indent="1828800">
              <a:buClrTx/>
              <a:buSzTx/>
              <a:buFontTx/>
              <a:buNone/>
              <a:defRPr sz="2200">
                <a:solidFill>
                  <a:srgbClr val="675E4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757961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650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529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636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3867911" y="1023585"/>
            <a:ext cx="3474722" cy="80772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quarter" idx="13"/>
          </p:nvPr>
        </p:nvSpPr>
        <p:spPr>
          <a:xfrm>
            <a:off x="7818463" y="1023585"/>
            <a:ext cx="3474721" cy="813172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06703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481138"/>
            <a:ext cx="10972800" cy="452596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433" y="6408739"/>
            <a:ext cx="2559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84433-9685-4E53-837E-2E73B215F8DE}" type="datetime1">
              <a:rPr lang="en-US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39884" y="6408739"/>
            <a:ext cx="31347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9484" y="6408739"/>
            <a:ext cx="488949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B04D76-DEFE-446A-A5B5-189C042F3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3543009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A20F9-8DE6-4F4A-9C7D-C777088C9D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15689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4940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7601" y="1905000"/>
            <a:ext cx="5236633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7434" y="1905000"/>
            <a:ext cx="5236633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17601" y="4076700"/>
            <a:ext cx="5236633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434" y="4076700"/>
            <a:ext cx="5236633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0B2C8-5703-440B-B589-5447321F71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540648"/>
      </p:ext>
    </p:extLst>
  </p:cSld>
  <p:clrMapOvr>
    <a:masterClrMapping/>
  </p:clrMapOvr>
  <p:transition spd="med">
    <p:circl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63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826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56" name="Shape 56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3867911" y="1023585"/>
            <a:ext cx="3474722" cy="80772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quarter" idx="13"/>
          </p:nvPr>
        </p:nvSpPr>
        <p:spPr>
          <a:xfrm>
            <a:off x="7818463" y="1023585"/>
            <a:ext cx="3474721" cy="813172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897D5D"/>
                </a:solidFill>
              </a:defRPr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303435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291083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01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6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228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58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119795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60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5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7" name="Shape 9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pic" idx="13"/>
          </p:nvPr>
        </p:nvSpPr>
        <p:spPr>
          <a:xfrm>
            <a:off x="3570644" y="767419"/>
            <a:ext cx="8115231" cy="5330953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56031" y="3493008"/>
            <a:ext cx="2834641" cy="232257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30025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9" name="Shape 109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1" cy="5120641"/>
          </a:xfrm>
          <a:prstGeom prst="rect">
            <a:avLst/>
          </a:prstGeom>
        </p:spPr>
        <p:txBody>
          <a:bodyPr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07012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10668000" cy="24247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56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762000" y="4419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3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4191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5238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xfrm>
            <a:off x="762000" y="1905000"/>
            <a:ext cx="10668000" cy="4114800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55963" indent="-498763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63039" indent="-548639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9812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4384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4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424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ith 3 Pictures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62000" y="2057400"/>
            <a:ext cx="10668000" cy="24247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56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762000" y="4800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5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4572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pic>
        <p:nvPicPr>
          <p:cNvPr id="156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6851166" y="599839"/>
            <a:ext cx="2147110" cy="202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7">
            <a:off x="2763696" y="555386"/>
            <a:ext cx="2147110" cy="202511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>
            <a:spLocks noGrp="1"/>
          </p:cNvSpPr>
          <p:nvPr>
            <p:ph type="pic" sz="quarter" idx="13"/>
          </p:nvPr>
        </p:nvSpPr>
        <p:spPr>
          <a:xfrm rot="21254634">
            <a:off x="3008195" y="735838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pic" sz="quarter" idx="14"/>
          </p:nvPr>
        </p:nvSpPr>
        <p:spPr>
          <a:xfrm rot="21315648">
            <a:off x="7095663" y="780292"/>
            <a:ext cx="1658113" cy="1664208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pic>
        <p:nvPicPr>
          <p:cNvPr id="160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4789284" y="936016"/>
            <a:ext cx="2147110" cy="202511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pic" sz="quarter" idx="15"/>
          </p:nvPr>
        </p:nvSpPr>
        <p:spPr>
          <a:xfrm rot="100778">
            <a:off x="5033783" y="1116467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89235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762000" y="1282700"/>
            <a:ext cx="10668000" cy="1917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56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762000" y="3644153"/>
            <a:ext cx="10668000" cy="83371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2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33528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852559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xfrm>
            <a:off x="762000" y="1936750"/>
            <a:ext cx="4998721" cy="4102101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652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224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8796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3368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3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13922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xfrm>
            <a:off x="762000" y="1874838"/>
            <a:ext cx="4998721" cy="639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3"/>
          </p:nvPr>
        </p:nvSpPr>
        <p:spPr>
          <a:xfrm>
            <a:off x="6431279" y="1874838"/>
            <a:ext cx="4998721" cy="63976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195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6922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765511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792480" y="434608"/>
            <a:ext cx="4998721" cy="170992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792480" y="2551176"/>
            <a:ext cx="4998721" cy="31455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5" name="image7.png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531" y="2305609"/>
            <a:ext cx="3327401" cy="95251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pic>
        <p:nvPicPr>
          <p:cNvPr id="236" name="image8.png" descr="parAv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222">
            <a:off x="9064028" y="538594"/>
            <a:ext cx="2411314" cy="516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>
            <a:spLocks noGrp="1"/>
          </p:cNvSpPr>
          <p:nvPr>
            <p:ph type="pic" sz="half" idx="13"/>
          </p:nvPr>
        </p:nvSpPr>
        <p:spPr>
          <a:xfrm rot="150174">
            <a:off x="6436717" y="836203"/>
            <a:ext cx="4876801" cy="4937760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756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9862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above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762000" y="2924824"/>
            <a:ext cx="10668000" cy="170992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40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762000" y="4800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8" name="image7.png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4666129"/>
            <a:ext cx="3327400" cy="95251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249" name="Shape 249"/>
          <p:cNvSpPr>
            <a:spLocks noGrp="1"/>
          </p:cNvSpPr>
          <p:nvPr>
            <p:ph type="pic" sz="half" idx="13"/>
          </p:nvPr>
        </p:nvSpPr>
        <p:spPr>
          <a:xfrm rot="21355093">
            <a:off x="3146221" y="458369"/>
            <a:ext cx="5899560" cy="3079126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45998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Pictures above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8.png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9114622" y="278688"/>
            <a:ext cx="2261273" cy="48455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762000" y="2924824"/>
            <a:ext cx="10668000" cy="170992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40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762000" y="4800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61" name="image7.png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4666129"/>
            <a:ext cx="3327400" cy="95251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pic>
        <p:nvPicPr>
          <p:cNvPr id="262" name="image8.png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6">
            <a:off x="3821371" y="3182425"/>
            <a:ext cx="2261273" cy="48455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>
            <a:spLocks noGrp="1"/>
          </p:cNvSpPr>
          <p:nvPr>
            <p:ph type="pic" sz="quarter" idx="13"/>
          </p:nvPr>
        </p:nvSpPr>
        <p:spPr>
          <a:xfrm rot="150321">
            <a:off x="5773239" y="546773"/>
            <a:ext cx="5550770" cy="2961147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317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64" name="Shape 264"/>
          <p:cNvSpPr>
            <a:spLocks noGrp="1"/>
          </p:cNvSpPr>
          <p:nvPr>
            <p:ph type="pic" sz="quarter" idx="14"/>
          </p:nvPr>
        </p:nvSpPr>
        <p:spPr>
          <a:xfrm rot="21380673">
            <a:off x="933016" y="451177"/>
            <a:ext cx="5550770" cy="2961147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134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ictures with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xfrm>
            <a:off x="6644640" y="4800600"/>
            <a:ext cx="4328160" cy="118872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hape 274"/>
          <p:cNvSpPr>
            <a:spLocks noGrp="1"/>
          </p:cNvSpPr>
          <p:nvPr>
            <p:ph type="pic" sz="quarter" idx="13"/>
          </p:nvPr>
        </p:nvSpPr>
        <p:spPr>
          <a:xfrm rot="253865">
            <a:off x="5887422" y="369110"/>
            <a:ext cx="5059605" cy="2729767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60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75" name="Shape 275"/>
          <p:cNvSpPr>
            <a:spLocks noGrp="1"/>
          </p:cNvSpPr>
          <p:nvPr>
            <p:ph type="pic" sz="quarter" idx="14"/>
          </p:nvPr>
        </p:nvSpPr>
        <p:spPr>
          <a:xfrm rot="20973137">
            <a:off x="706833" y="631160"/>
            <a:ext cx="5116746" cy="2604282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76" name="Shape 276"/>
          <p:cNvSpPr>
            <a:spLocks noGrp="1"/>
          </p:cNvSpPr>
          <p:nvPr>
            <p:ph type="pic" sz="quarter" idx="15"/>
          </p:nvPr>
        </p:nvSpPr>
        <p:spPr>
          <a:xfrm rot="470783">
            <a:off x="944753" y="3070624"/>
            <a:ext cx="5225000" cy="2827518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114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 rot="21240000">
            <a:off x="6290083" y="3396153"/>
            <a:ext cx="4632960" cy="109728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800"/>
              </a:spcBef>
              <a:defRPr sz="2800" spc="0"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</a:lstStyle>
          <a:p>
            <a:r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60155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Pictures with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1016000" y="4876800"/>
            <a:ext cx="4064000" cy="118872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7" name="image8.png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9904687" y="2619244"/>
            <a:ext cx="2107650" cy="451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8452862" y="604321"/>
            <a:ext cx="2147110" cy="202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522462" y="985322"/>
            <a:ext cx="2147110" cy="202511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>
            <a:spLocks noGrp="1"/>
          </p:cNvSpPr>
          <p:nvPr>
            <p:ph type="pic" sz="quarter" idx="13"/>
          </p:nvPr>
        </p:nvSpPr>
        <p:spPr>
          <a:xfrm rot="247118">
            <a:off x="6766959" y="1165773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1" name="Shape 291"/>
          <p:cNvSpPr>
            <a:spLocks noGrp="1"/>
          </p:cNvSpPr>
          <p:nvPr>
            <p:ph type="pic" sz="quarter" idx="14"/>
          </p:nvPr>
        </p:nvSpPr>
        <p:spPr>
          <a:xfrm rot="271248">
            <a:off x="8697359" y="784773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2" name="Shape 292"/>
          <p:cNvSpPr>
            <a:spLocks noGrp="1"/>
          </p:cNvSpPr>
          <p:nvPr>
            <p:ph type="pic" sz="quarter" idx="15"/>
          </p:nvPr>
        </p:nvSpPr>
        <p:spPr>
          <a:xfrm rot="253865">
            <a:off x="6025393" y="2873698"/>
            <a:ext cx="5242560" cy="2834641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6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3" name="Shape 293"/>
          <p:cNvSpPr>
            <a:spLocks noGrp="1"/>
          </p:cNvSpPr>
          <p:nvPr>
            <p:ph type="pic" sz="quarter" idx="16"/>
          </p:nvPr>
        </p:nvSpPr>
        <p:spPr>
          <a:xfrm rot="21193488">
            <a:off x="814237" y="450634"/>
            <a:ext cx="5242560" cy="2834641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 rot="21240000">
            <a:off x="607631" y="3551614"/>
            <a:ext cx="4632961" cy="109728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800"/>
              </a:spcBef>
              <a:defRPr sz="2800" spc="0"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900688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762000" y="1905000"/>
            <a:ext cx="10668000" cy="4114800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55963" indent="-498763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63039" indent="-548639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9812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4384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05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041578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8928845" y="577850"/>
            <a:ext cx="2510120" cy="546100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4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770966" y="577850"/>
            <a:ext cx="7691718" cy="5461002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55963" indent="-498763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63039" indent="-548639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9812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4384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6" name="image9.png" descr="vertical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811" y="1562100"/>
            <a:ext cx="203201" cy="37338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80998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F7D93-CEF6-4D73-AF51-FDDC9BCC4FD6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/>
                <a:sym typeface="Corbel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orbel"/>
              <a:sym typeface="Corbe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orbel"/>
              <a:sym typeface="Corbe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81973" y="6400413"/>
            <a:ext cx="283089" cy="276999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78523-7D50-4F3C-97CB-5E8F890D7839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9A57C"/>
                </a:solidFill>
                <a:effectLst/>
                <a:uLnTx/>
                <a:uFillTx/>
                <a:latin typeface="Corbel"/>
                <a:sym typeface="Corbel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9A57C"/>
              </a:solidFill>
              <a:effectLst/>
              <a:uLnTx/>
              <a:uFillTx/>
              <a:latin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7603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04" y="484632"/>
            <a:ext cx="11089410" cy="10974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6666"/>
                </a:solidFill>
                <a:effectLst/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8285" y="6272784"/>
            <a:ext cx="697624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104" y="1582057"/>
            <a:ext cx="11089410" cy="4590143"/>
          </a:xfrm>
        </p:spPr>
        <p:txBody>
          <a:bodyPr/>
          <a:lstStyle>
            <a:lvl1pPr marL="457200" indent="-4572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ct val="100000"/>
              <a:buFont typeface="Symbol" panose="05050102010706020507" pitchFamily="18" charset="2"/>
              <a:buChar char=""/>
              <a:tabLst/>
              <a:defRPr sz="2800"/>
            </a:lvl1pPr>
            <a:lvl2pPr marL="739775" indent="-28575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buSzPct val="100000"/>
              <a:buFont typeface="Courier New" panose="02070309020205020404" pitchFamily="49" charset="0"/>
              <a:buChar char="o"/>
              <a:defRPr sz="2400"/>
            </a:lvl2pPr>
            <a:lvl3pPr marL="1146175" indent="-3651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defRPr sz="2000"/>
            </a:lvl3pPr>
            <a:lvl4pPr marL="1597025" indent="-3651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 sz="2000"/>
            </a:lvl4pPr>
            <a:lvl5pPr marL="1944688" indent="-3651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48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04" y="484632"/>
            <a:ext cx="11089410" cy="10974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6666"/>
                </a:solidFill>
                <a:effectLst/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8285" y="6272784"/>
            <a:ext cx="697624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26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343-052B-425D-B526-E804B4DE77B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4E00-2D6B-4B65-9114-74D72C8C3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24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99766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92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90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47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10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1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019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12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3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7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4" name="Rectangle 43"/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5" name="Rectangle 44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6" name="Rectangle 45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ED0D5ED1-5950-41F9-8820-6EF475AF3663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C1EF3EC-FE48-49CC-BA2C-66850680A9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608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F6C80-7784-4C0F-90E2-91865947661F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C0D3B-ED05-4E33-901B-D02DB2F52A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07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FF30-6382-4226-B734-4EFB977D3AFA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146AF-72E2-4F7E-8E9F-123D2291F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7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C75BB-A0C5-472A-81CC-A7FE64F47818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833E1-FE2E-4F90-BC13-72CD4BCEBC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88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002A-DBBA-4AF8-BB7E-952EC921DA01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32C2F-5B53-4A1C-8C1A-DA4E81FBE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29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7451-BAA3-4FED-BA58-D346FB91FDEF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2C9E3-126F-48E6-83CA-AD5348984C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22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5F313-FBC6-491F-B0B4-3BE98717B41D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373C4-C5CD-491E-BDA2-A5AD3D1DC5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82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5" name="Rectangle 44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6" name="Rectangle 45"/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7" name="Rectangle 46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7B0D9-C0C7-458B-99A0-40E74A7A923D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20DF-3FF5-48CB-B34C-062CEFB4A1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27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5" name="Rectangle 44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6" name="Rectangle 45"/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7" name="Rectangle 46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79CB-05E7-4B24-80D4-DE37035A3C1C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0D0B3-3609-48B1-8C58-40A1BAD02E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04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C23BD-60D2-4AB8-9F4F-8012DE4D9E70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2F44-DA94-45F0-9DBA-7A19C96CF3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61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4DC2-1EEF-4794-B6D9-7EF38A5DBAD7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9F11-939E-4E20-9DA8-A164761E3F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34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174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5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045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47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897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081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9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532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15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33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172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2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53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3807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5718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746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389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961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400" y="2286001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44000" y="5105400"/>
            <a:ext cx="24384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14652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04801"/>
            <a:ext cx="8534400" cy="487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25600" y="1066800"/>
            <a:ext cx="48768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0" y="1066800"/>
            <a:ext cx="4876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632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28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5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4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67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42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773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97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910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57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90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890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045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436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228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45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87-E2C3-4BA0-9D56-B99CE33AF540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490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392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865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139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881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085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254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5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843">
              <a:srgbClr val="B7D3ED"/>
            </a:gs>
            <a:gs pos="71687">
              <a:srgbClr val="B8D4ED"/>
            </a:gs>
            <a:gs pos="69375">
              <a:srgbClr val="BAD5EE"/>
            </a:gs>
            <a:gs pos="64750">
              <a:srgbClr val="BED7EF"/>
            </a:gs>
            <a:gs pos="55500">
              <a:srgbClr val="C6DCF1"/>
            </a:gs>
            <a:gs pos="37000">
              <a:srgbClr val="D6E6F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4A0F9-5808-4D93-9BD0-B25774758B90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C06D-8B1D-4BFE-9798-5F0A210E8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3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7995510-B09D-4D8B-84FE-68C825F00F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C85E375-2111-4CBB-AA8A-B04AA55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3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24821"/>
            <a:ext cx="10972800" cy="1242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467453"/>
            <a:ext cx="10972800" cy="47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08521" y="6404292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013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4" r:id="rId21"/>
    <p:sldLayoutId id="2147483775" r:id="rId22"/>
    <p:sldLayoutId id="2147483776" r:id="rId2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182879" marR="0" indent="-18287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1pPr>
      <a:lvl2pPr marL="706119" marR="0" indent="-2032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2pPr>
      <a:lvl3pPr marL="1188719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3pPr>
      <a:lvl4pPr marL="16785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4pPr>
      <a:lvl5pPr marL="21357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5pPr>
      <a:lvl6pPr marL="26125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6pPr>
      <a:lvl7pPr marL="30697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7pPr>
      <a:lvl8pPr marL="3526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8pPr>
      <a:lvl9pPr marL="39841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663B317-6EE5-4B37-88C8-AE41DF979FB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F9AB76C-FA59-4A92-B8DE-2DFDEB28A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6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0" name="Rectangle 69"/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1" name="Rectangle 7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CCF4EE-F6E5-4BDD-8CD9-B2F85D675D4A}" type="datetimeFigureOut">
              <a:rPr lang="en-US" smtClean="0"/>
              <a:pPr>
                <a:defRPr/>
              </a:pPr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B72D6D-BBF6-42CB-A644-2EE05F7E1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9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D0B4B83-CBD3-4527-B699-D6FB8A1BE5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20CC4787-E2C3-4BA0-9D56-B99CE33AF540}" type="slidenum">
              <a:rPr lang="en-US" smtClean="0">
                <a:solidFill>
                  <a:srgbClr val="90C226"/>
                </a:solidFill>
              </a:rPr>
              <a:pPr defTabSz="9144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5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6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D7DE5E-F0C2-4914-9EC1-696067DCA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A17831-E3A1-492E-A47D-5EC532A63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51C117-0C01-4260-890C-CC6B0D032B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06F20B-2879-49AC-989E-927ECCD391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1C3B9F-6FBC-4506-9252-38355774E3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8BB15F2-F026-43A6-88E1-E2C7F9E7606B}" type="slidenum">
              <a:rPr lang="es-ES" altLang="en-US"/>
              <a:pPr/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47174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381000" y="698316"/>
            <a:ext cx="11430000" cy="18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11430000" cy="50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928812"/>
            <a:ext cx="11430000" cy="429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8956" y="303609"/>
            <a:ext cx="357469" cy="3155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687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8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ransition spd="med"/>
  <p:txStyles>
    <p:titleStyle>
      <a:lvl1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19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312528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625056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937584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250112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562640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875168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187696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2500224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812752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391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60729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321457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482186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642915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803643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964372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125101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285829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1093CE8D-E7BC-47B0-9A66-A1FB93B9BCF4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5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nectedcalifornia.org/curriculum/work_based_learning" TargetMode="External"/><Relationship Id="rId1" Type="http://schemas.openxmlformats.org/officeDocument/2006/relationships/slideLayout" Target="../slideLayouts/slideLayout1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54200"/>
            <a:ext cx="3403600" cy="28321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   Planning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623734" y="864108"/>
            <a:ext cx="7560736" cy="5531352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6FB2C9-17B1-4354-96BD-921CADD161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elvetica"/>
                <a:sym typeface="Corbe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Helvetica"/>
              <a:sym typeface="Corbel"/>
            </a:endParaRPr>
          </a:p>
        </p:txBody>
      </p:sp>
      <p:pic>
        <p:nvPicPr>
          <p:cNvPr id="28677" name="Picture 4" descr="msotw9_temp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9"/>
          <a:stretch>
            <a:fillRect/>
          </a:stretch>
        </p:blipFill>
        <p:spPr bwMode="auto">
          <a:xfrm>
            <a:off x="3623735" y="274388"/>
            <a:ext cx="8314266" cy="61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3054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BA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dirty="0"/>
              <a:t>Cassie and Sandy work in the warehouse printing new price labels for DVD’s, CD’s and Video Games.</a:t>
            </a:r>
          </a:p>
        </p:txBody>
      </p:sp>
      <p:pic>
        <p:nvPicPr>
          <p:cNvPr id="5" name="Picture Placeholder 4" descr="Cassie and Sand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519903" y="874439"/>
            <a:ext cx="7884695" cy="561710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3" name="AutoShape 2" descr="Image result for Best Buy Logo">
            <a:extLst>
              <a:ext uri="{FF2B5EF4-FFF2-40B4-BE49-F238E27FC236}">
                <a16:creationId xmlns:a16="http://schemas.microsoft.com/office/drawing/2014/main" id="{2539F81F-80B0-4F5F-AA91-017F48BA56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05438" y="2876550"/>
            <a:ext cx="13811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orbel"/>
              <a:sym typeface="Corbel"/>
            </a:endParaRPr>
          </a:p>
        </p:txBody>
      </p:sp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4632E51-E092-47CC-AACA-96133F483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7" y="310189"/>
            <a:ext cx="3625494" cy="25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FB8243-0182-4593-A518-FC735662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930" y="114300"/>
            <a:ext cx="7376984" cy="66397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24609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AED19-6294-4FA9-9951-FCE3C6EA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124691"/>
            <a:ext cx="7698259" cy="6629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80440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07974-84C3-4589-89A4-8F7D5720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03909"/>
            <a:ext cx="7413172" cy="667096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85876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E233-6CB7-4A6A-823D-A0EED50C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Virtual Job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Shadows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0C5C6-1470-4756-BEAD-84356794C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141" y="356978"/>
            <a:ext cx="7315201" cy="5120641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3200" b="1" dirty="0">
                <a:solidFill>
                  <a:srgbClr val="3661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VirtualJobShadow.com</a:t>
            </a: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includes: 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career interest assessments 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Hundreds of engaging job shadowing videos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 err="1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Rèsumè</a:t>
            </a: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Builder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College &amp; job searches 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Integrated lesson builder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Financial literacy &amp; soft skills curriculum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</a:pPr>
            <a:r>
              <a:rPr lang="en-US" sz="32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Admin tools and more!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77F59-9077-4A71-8C08-191F76B6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591" y="5621112"/>
            <a:ext cx="3652556" cy="101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26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BA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9B8023C3-599C-448D-9C05-A0B51B03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4464C-9318-464D-8AC7-459AF03CC373}" type="slidenum">
              <a:rPr kumimoji="0" lang="en-US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Corbel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sym typeface="Corbel"/>
            </a:endParaRPr>
          </a:p>
        </p:txBody>
      </p:sp>
      <p:pic>
        <p:nvPicPr>
          <p:cNvPr id="24580" name="Picture 4" descr="C:\Users\ginni.bachtelle\Pictures\Career Connection\Students\Miguel Tolentino\IMG_0594.JPG">
            <a:extLst>
              <a:ext uri="{FF2B5EF4-FFF2-40B4-BE49-F238E27FC236}">
                <a16:creationId xmlns:a16="http://schemas.microsoft.com/office/drawing/2014/main" id="{E7EE5CE4-B76C-4A3F-B48E-CE2CC39C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53" y="268037"/>
            <a:ext cx="4155923" cy="3481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Content Placeholder 5" descr="C:\Users\ginni.bachtelle\Pictures\Career Connection\Students\Miguel Tolentino\IMG_0586.JPG">
            <a:extLst>
              <a:ext uri="{FF2B5EF4-FFF2-40B4-BE49-F238E27FC236}">
                <a16:creationId xmlns:a16="http://schemas.microsoft.com/office/drawing/2014/main" id="{BD59B021-3B7A-4C9C-9A51-159F10ED124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1754" y="3842294"/>
            <a:ext cx="6019800" cy="2779486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6" descr="C:\Users\ginni.bachtelle\Pictures\Career Connection\Students\Miguel Tolentino\1.JPG">
            <a:extLst>
              <a:ext uri="{FF2B5EF4-FFF2-40B4-BE49-F238E27FC236}">
                <a16:creationId xmlns:a16="http://schemas.microsoft.com/office/drawing/2014/main" id="{EF893A56-8832-4C33-AE65-34039515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31" y="268037"/>
            <a:ext cx="4155923" cy="3421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cDonalds logo and symbol, meaning, history, PNG">
            <a:extLst>
              <a:ext uri="{FF2B5EF4-FFF2-40B4-BE49-F238E27FC236}">
                <a16:creationId xmlns:a16="http://schemas.microsoft.com/office/drawing/2014/main" id="{937D60AB-E793-4472-9E86-405F5959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32" y="4892012"/>
            <a:ext cx="3009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96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BA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d:1093CE8D-E7BC-47B0-9A66-A1FB93B9BCF4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295400"/>
            <a:ext cx="10084526" cy="52924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1013341-77CD-4EEE-9AC2-322ADFD1A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66" y="358829"/>
            <a:ext cx="4162425" cy="10953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668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085" y="1780309"/>
            <a:ext cx="11966370" cy="48768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Developed through the Person-Centered Planning Process- goals, interests, preferences, skills, and strengths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Purpose: Increase vocational skills and abilities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</a:p>
          <a:p>
            <a:pPr lvl="2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acquisition of experience and skills for employment; </a:t>
            </a:r>
          </a:p>
          <a:p>
            <a:pPr lvl="2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internship leads to Competitive Integrated Employment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Wages will be at least minimum wage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Maximum funding for payment of an internship is $10,400 per year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Support during internship hours based on individual’s needs (may be a part of ATP services)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5663" y="9650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Internship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F2C56-06ED-4DC2-82A6-180298A1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1" y="100526"/>
            <a:ext cx="1704546" cy="14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3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2" b="12252"/>
          <a:stretch>
            <a:fillRect/>
          </a:stretch>
        </p:blipFill>
        <p:spPr>
          <a:xfrm>
            <a:off x="6353193" y="3202739"/>
            <a:ext cx="4690880" cy="3010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8" y="2128590"/>
            <a:ext cx="4267468" cy="766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295" y="1916176"/>
            <a:ext cx="3587591" cy="1191585"/>
          </a:xfrm>
          <a:prstGeom prst="rect">
            <a:avLst/>
          </a:prstGeom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8" y="3107761"/>
            <a:ext cx="4800784" cy="320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11F34-CEC8-4A3A-BF3D-6A5B72327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859" y="174147"/>
            <a:ext cx="1904371" cy="22168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49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34882" y="117179"/>
            <a:ext cx="7765321" cy="916333"/>
          </a:xfrm>
        </p:spPr>
        <p:txBody>
          <a:bodyPr>
            <a:normAutofit/>
          </a:bodyPr>
          <a:lstStyle/>
          <a:p>
            <a:r>
              <a:rPr lang="en-US" b="1" dirty="0"/>
              <a:t>Partners in Success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8186" y="2954137"/>
            <a:ext cx="1752988" cy="149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06" y="965311"/>
            <a:ext cx="1597023" cy="184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979" y="859972"/>
            <a:ext cx="1819342" cy="1593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45" y="3095967"/>
            <a:ext cx="2906646" cy="1243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516" y="754361"/>
            <a:ext cx="1752988" cy="2040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96" y="4800292"/>
            <a:ext cx="6197582" cy="691147"/>
          </a:xfrm>
          <a:prstGeom prst="rect">
            <a:avLst/>
          </a:prstGeom>
        </p:spPr>
      </p:pic>
      <p:pic>
        <p:nvPicPr>
          <p:cNvPr id="14" name="Content Placeholder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1" y="5616251"/>
            <a:ext cx="2038584" cy="505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457" y="3128786"/>
            <a:ext cx="2561746" cy="1145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8304" y="4949848"/>
            <a:ext cx="1704881" cy="1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6158-6535-4562-8C03-DC416187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Work-Based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0117-5387-4BFE-B8FB-99793A9EC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268" y="384464"/>
            <a:ext cx="8163847" cy="6172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Experiences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Integrated Employment (CIE)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490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1">
            <a:extLst>
              <a:ext uri="{FF2B5EF4-FFF2-40B4-BE49-F238E27FC236}">
                <a16:creationId xmlns:a16="http://schemas.microsoft.com/office/drawing/2014/main" id="{0F3FEB79-AB04-4D83-AC54-6C3F9A67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98" y="3274457"/>
            <a:ext cx="3604261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3" name="Picture 2">
            <a:extLst>
              <a:ext uri="{FF2B5EF4-FFF2-40B4-BE49-F238E27FC236}">
                <a16:creationId xmlns:a16="http://schemas.microsoft.com/office/drawing/2014/main" id="{2544082E-B615-473E-ACFD-0D963F3A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87" y="11664"/>
            <a:ext cx="3604261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4" name="Picture 3">
            <a:extLst>
              <a:ext uri="{FF2B5EF4-FFF2-40B4-BE49-F238E27FC236}">
                <a16:creationId xmlns:a16="http://schemas.microsoft.com/office/drawing/2014/main" id="{CEBE3729-8F64-46D7-A474-9863FAF4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99" y="263052"/>
            <a:ext cx="3604261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5" name="Picture 4">
            <a:extLst>
              <a:ext uri="{FF2B5EF4-FFF2-40B4-BE49-F238E27FC236}">
                <a16:creationId xmlns:a16="http://schemas.microsoft.com/office/drawing/2014/main" id="{B5401085-CE03-48B2-ACAB-90D9E597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88" y="3236439"/>
            <a:ext cx="360426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F7B63-24C5-458B-92D7-6B0AF67E5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248" y="1697871"/>
            <a:ext cx="2143458" cy="29733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>
            <a:extLst>
              <a:ext uri="{FF2B5EF4-FFF2-40B4-BE49-F238E27FC236}">
                <a16:creationId xmlns:a16="http://schemas.microsoft.com/office/drawing/2014/main" id="{ACEF707E-92E8-4808-986B-15755150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72" y="3732214"/>
            <a:ext cx="278777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7" name="Picture 3">
            <a:extLst>
              <a:ext uri="{FF2B5EF4-FFF2-40B4-BE49-F238E27FC236}">
                <a16:creationId xmlns:a16="http://schemas.microsoft.com/office/drawing/2014/main" id="{7A90D221-6699-48A9-9A7A-61A7D88D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674048"/>
            <a:ext cx="2963299" cy="262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8" name="Picture 4">
            <a:extLst>
              <a:ext uri="{FF2B5EF4-FFF2-40B4-BE49-F238E27FC236}">
                <a16:creationId xmlns:a16="http://schemas.microsoft.com/office/drawing/2014/main" id="{3180F7EE-7123-47CC-B5E4-99AC23B7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72" y="765175"/>
            <a:ext cx="2787777" cy="28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5">
            <a:extLst>
              <a:ext uri="{FF2B5EF4-FFF2-40B4-BE49-F238E27FC236}">
                <a16:creationId xmlns:a16="http://schemas.microsoft.com/office/drawing/2014/main" id="{16AAEC81-5ECA-4CEF-AE66-1A93C4D9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559176"/>
            <a:ext cx="298119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0" name="Picture 6">
            <a:extLst>
              <a:ext uri="{FF2B5EF4-FFF2-40B4-BE49-F238E27FC236}">
                <a16:creationId xmlns:a16="http://schemas.microsoft.com/office/drawing/2014/main" id="{26C03CCC-6296-431F-B2E1-D85414959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1" y="2646472"/>
            <a:ext cx="2963299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8135FF-8618-4152-BFAC-AD84BEE99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506" y="552340"/>
            <a:ext cx="1752988" cy="20405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5DC1C-A4D6-4F5C-BF95-6E6589FE66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6" y="371573"/>
            <a:ext cx="1878421" cy="2050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983" y="107538"/>
            <a:ext cx="597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OCLPA SUCCESS STORY: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ALEX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9388" y="844904"/>
            <a:ext cx="309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North Orange Continuing Education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0824" y="2609217"/>
            <a:ext cx="2279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Regional Center of Orange County (RCOC)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4319" y="5320216"/>
            <a:ext cx="2843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Department of Rehabilitation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(DOR)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2144" y="5624015"/>
            <a:ext cx="1721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Project 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914" y="2668514"/>
            <a:ext cx="274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GOAL!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Competitive Integrated Employment (CIE)</a:t>
            </a:r>
          </a:p>
        </p:txBody>
      </p:sp>
      <p:sp>
        <p:nvSpPr>
          <p:cNvPr id="14" name="Down Arrow 13"/>
          <p:cNvSpPr/>
          <p:nvPr/>
        </p:nvSpPr>
        <p:spPr>
          <a:xfrm rot="18428460">
            <a:off x="8641911" y="1399556"/>
            <a:ext cx="1127343" cy="955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2396760">
            <a:off x="8914367" y="3862642"/>
            <a:ext cx="1127343" cy="12216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5400000">
            <a:off x="6427891" y="5190235"/>
            <a:ext cx="1127343" cy="1305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 rot="8829433">
            <a:off x="1791910" y="4171519"/>
            <a:ext cx="1127343" cy="955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69040" y="5597235"/>
            <a:ext cx="1956005" cy="973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6914" y="2705818"/>
            <a:ext cx="2836711" cy="1332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93985" y="5092236"/>
            <a:ext cx="2836711" cy="1332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412338" y="2450585"/>
            <a:ext cx="2836711" cy="1332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16375" y="630758"/>
            <a:ext cx="2866850" cy="1289324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7168456" y="606753"/>
            <a:ext cx="2023296" cy="6259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73322" y="279601"/>
            <a:ext cx="2104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Disabled Student  Services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WorkAbility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III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7019643" y="1187014"/>
            <a:ext cx="2199771" cy="394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42872" y="966569"/>
            <a:ext cx="250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Cypress College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 flipV="1">
            <a:off x="2854219" y="758007"/>
            <a:ext cx="1462156" cy="6463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54810" y="262853"/>
            <a:ext cx="1307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RCOC: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Tailored Day Services</a:t>
            </a:r>
          </a:p>
        </p:txBody>
      </p:sp>
      <p:cxnSp>
        <p:nvCxnSpPr>
          <p:cNvPr id="33" name="Straight Arrow Connector 32"/>
          <p:cNvCxnSpPr>
            <a:cxnSpLocks/>
            <a:stCxn id="11" idx="1"/>
          </p:cNvCxnSpPr>
          <p:nvPr/>
        </p:nvCxnSpPr>
        <p:spPr>
          <a:xfrm flipH="1" flipV="1">
            <a:off x="2992976" y="5469824"/>
            <a:ext cx="662514" cy="2699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51181" y="5194331"/>
            <a:ext cx="1307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DOR</a:t>
            </a: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 flipH="1" flipV="1">
            <a:off x="2422842" y="5635703"/>
            <a:ext cx="957664" cy="365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97914" y="5361075"/>
            <a:ext cx="153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Goodwill of Orange County</a:t>
            </a: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5315248" y="5840920"/>
            <a:ext cx="616093" cy="268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4449" y="6017890"/>
            <a:ext cx="25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Kaiser Permanente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Anaheim Medical Center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5021853" y="5534972"/>
            <a:ext cx="519078" cy="1882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630686" y="5550773"/>
            <a:ext cx="1307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RCOC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93682" y="5254066"/>
            <a:ext cx="146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NOCE</a:t>
            </a: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 flipH="1">
            <a:off x="2782656" y="6272991"/>
            <a:ext cx="669488" cy="9240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57942" y="79700"/>
            <a:ext cx="11887200" cy="665633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1" name="Down Arrow 50"/>
          <p:cNvSpPr/>
          <p:nvPr/>
        </p:nvSpPr>
        <p:spPr>
          <a:xfrm rot="14953566">
            <a:off x="2380921" y="1286362"/>
            <a:ext cx="1127343" cy="906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73" y="2558896"/>
            <a:ext cx="3484931" cy="264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EADA-9F1F-4963-BE34-A66FADF83E8E}"/>
              </a:ext>
            </a:extLst>
          </p:cNvPr>
          <p:cNvSpPr txBox="1"/>
          <p:nvPr/>
        </p:nvSpPr>
        <p:spPr>
          <a:xfrm>
            <a:off x="3560672" y="1921666"/>
            <a:ext cx="523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Alex: Employed at Kaiser Permanente Irvine Medical Center (40 hrs./wk. at $18/hr.)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4128E-D1D8-4FE5-A052-ABD56F3A12A7}"/>
              </a:ext>
            </a:extLst>
          </p:cNvPr>
          <p:cNvSpPr txBox="1"/>
          <p:nvPr/>
        </p:nvSpPr>
        <p:spPr>
          <a:xfrm>
            <a:off x="10239023" y="4289196"/>
            <a:ext cx="1648178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RCOC: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Transportation provided by OC Cab. Co.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05E2F-366A-4B5D-85CF-E9C7E63344F4}"/>
              </a:ext>
            </a:extLst>
          </p:cNvPr>
          <p:cNvSpPr txBox="1"/>
          <p:nvPr/>
        </p:nvSpPr>
        <p:spPr>
          <a:xfrm>
            <a:off x="209318" y="4308250"/>
            <a:ext cx="1494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GOC: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Supported Employment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A0851-553C-4545-A928-4F0D8E6509AA}"/>
              </a:ext>
            </a:extLst>
          </p:cNvPr>
          <p:cNvSpPr txBox="1"/>
          <p:nvPr/>
        </p:nvSpPr>
        <p:spPr>
          <a:xfrm>
            <a:off x="5321855" y="6195906"/>
            <a:ext cx="154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CU Thompson Policy Institute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5C7B63D-59AB-40C5-9191-DDFE30D056F5}"/>
              </a:ext>
            </a:extLst>
          </p:cNvPr>
          <p:cNvCxnSpPr>
            <a:cxnSpLocks/>
          </p:cNvCxnSpPr>
          <p:nvPr/>
        </p:nvCxnSpPr>
        <p:spPr>
          <a:xfrm flipH="1" flipV="1">
            <a:off x="3975265" y="5243303"/>
            <a:ext cx="40004" cy="361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6AFB200-D77B-40DB-9E15-DDBA34171B7A}"/>
              </a:ext>
            </a:extLst>
          </p:cNvPr>
          <p:cNvSpPr txBox="1"/>
          <p:nvPr/>
        </p:nvSpPr>
        <p:spPr>
          <a:xfrm>
            <a:off x="3237906" y="4995866"/>
            <a:ext cx="120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Families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BC11FAE-CB05-4232-89C3-6E24E5D2A2F4}"/>
              </a:ext>
            </a:extLst>
          </p:cNvPr>
          <p:cNvCxnSpPr>
            <a:cxnSpLocks/>
          </p:cNvCxnSpPr>
          <p:nvPr/>
        </p:nvCxnSpPr>
        <p:spPr>
          <a:xfrm>
            <a:off x="4901938" y="6498586"/>
            <a:ext cx="429503" cy="65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601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05" y="254033"/>
            <a:ext cx="8572500" cy="1166472"/>
          </a:xfrm>
        </p:spPr>
        <p:txBody>
          <a:bodyPr>
            <a:normAutofit/>
          </a:bodyPr>
          <a:lstStyle/>
          <a:p>
            <a:pPr algn="ctr"/>
            <a:r>
              <a:rPr lang="en-US" sz="3375" b="1" dirty="0"/>
              <a:t>orange county companies who have hired project search graduates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95" y="1104079"/>
            <a:ext cx="3874974" cy="5652321"/>
          </a:xfrm>
        </p:spPr>
        <p:txBody>
          <a:bodyPr>
            <a:normAutofit fontScale="92500"/>
          </a:bodyPr>
          <a:lstStyle/>
          <a:p>
            <a:r>
              <a:rPr lang="en-US" sz="2461" b="1" dirty="0">
                <a:solidFill>
                  <a:schemeClr val="bg1"/>
                </a:solidFill>
              </a:rPr>
              <a:t>UCI Medical Center 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CHOC Children’s Hospital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File Depot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Manhattan Data LLC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Brackens Kitchen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White Bottle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Irvine Regional Outdoor Education Center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Goodwill of Orange County</a:t>
            </a:r>
          </a:p>
          <a:p>
            <a:r>
              <a:rPr lang="en-US" sz="2461" b="1" dirty="0">
                <a:solidFill>
                  <a:schemeClr val="bg1"/>
                </a:solidFill>
              </a:rPr>
              <a:t>St. Jude Medical Center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56942" y="1154059"/>
            <a:ext cx="5222258" cy="565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 lnSpcReduction="10000"/>
          </a:bodyPr>
          <a:lstStyle>
            <a:lvl1pPr marL="444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89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333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78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222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2667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3111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3556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4000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Los Alamitos Armed Forces Training Base</a:t>
            </a: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Ruff House Pet Care</a:t>
            </a: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Capstone Financial</a:t>
            </a: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St. Joseph’s Hospital</a:t>
            </a: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Volcom</a:t>
            </a: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Alta-Med</a:t>
            </a:r>
          </a:p>
          <a:p>
            <a:pPr marL="312528" marR="0" lvl="0" indent="-312528" algn="l" defTabSz="410751" rtl="0" eaLnBrk="1" fontAlgn="auto" latinLnBrk="0" hangingPunct="0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Pavilions </a:t>
            </a:r>
          </a:p>
          <a:p>
            <a:pPr marL="312528" marR="0" lvl="0" indent="-312528" algn="l" defTabSz="410751" rtl="0" eaLnBrk="1" fontAlgn="auto" latinLnBrk="0" hangingPunct="0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Village Green Foods</a:t>
            </a:r>
          </a:p>
          <a:p>
            <a:pPr marL="312528" marR="0" lvl="0" indent="-312528" algn="l" defTabSz="410751" rtl="0" eaLnBrk="1" fontAlgn="auto" latinLnBrk="0" hangingPunct="0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Artisan Bakery</a:t>
            </a:r>
          </a:p>
          <a:p>
            <a:pPr marL="312528" marR="0" lvl="0" indent="-312528" algn="l" defTabSz="410751" rtl="0" eaLnBrk="1" fontAlgn="auto" latinLnBrk="0" hangingPunct="0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r>
              <a:rPr kumimoji="0" lang="en-US" sz="218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venir Next Medium"/>
                <a:sym typeface="Avenir Next Medium"/>
              </a:rPr>
              <a:t>Chic Party Rentals</a:t>
            </a:r>
          </a:p>
          <a:p>
            <a:pPr marL="312528" marR="0" lvl="0" indent="-312528" algn="l" defTabSz="410751" rtl="0" eaLnBrk="1" fontAlgn="auto" latinLnBrk="0" hangingPunct="0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endParaRPr kumimoji="0" lang="en-US" sz="2180" b="1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venir Next Medium"/>
              <a:sym typeface="Avenir Next Medium"/>
            </a:endParaRP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endParaRPr kumimoji="0" lang="en-US" sz="2391" b="0" i="0" u="none" strike="noStrike" kern="0" cap="none" spc="0" normalizeH="0" baseline="0" noProof="0" dirty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Avenir Next Medium"/>
              <a:sym typeface="Avenir Next Medium"/>
            </a:endParaRP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endParaRPr kumimoji="0" lang="en-US" sz="2391" b="0" i="0" u="none" strike="noStrike" kern="0" cap="none" spc="0" normalizeH="0" baseline="0" noProof="0" dirty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Avenir Next Medium"/>
              <a:sym typeface="Avenir Next Medium"/>
            </a:endParaRPr>
          </a:p>
          <a:p>
            <a:pPr marL="312528" marR="0" lvl="0" indent="-312528" algn="l" defTabSz="410751" rtl="0" eaLnBrk="1" fontAlgn="auto" latinLnBrk="0" hangingPunct="1">
              <a:lnSpc>
                <a:spcPct val="100000"/>
              </a:lnSpc>
              <a:spcBef>
                <a:spcPts val="1969"/>
              </a:spcBef>
              <a:spcAft>
                <a:spcPts val="0"/>
              </a:spcAft>
              <a:buClr>
                <a:srgbClr val="34A5DA">
                  <a:satOff val="-4060"/>
                </a:srgbClr>
              </a:buClr>
              <a:buSzPct val="104999"/>
              <a:buFont typeface="Avenir Next"/>
              <a:buChar char="‣"/>
              <a:tabLst/>
              <a:defRPr/>
            </a:pPr>
            <a:endParaRPr kumimoji="0" lang="en-US" sz="2391" b="0" i="0" u="none" strike="noStrike" kern="0" cap="none" spc="0" normalizeH="0" baseline="0" noProof="0" dirty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Avenir Next Medium"/>
              <a:sym typeface="Avenir Next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7F4E-81BB-4451-A2E8-3DBEAAB4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75" y="838201"/>
            <a:ext cx="1667828" cy="203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8E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b's new r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5" y="415636"/>
            <a:ext cx="6226851" cy="58864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0985" y="1363133"/>
            <a:ext cx="3166747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sym typeface="Corbel"/>
              </a:rPr>
              <a:t>Matthew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E775C-9AE6-4AD4-9D69-D5397940E173}"/>
              </a:ext>
            </a:extLst>
          </p:cNvPr>
          <p:cNvSpPr txBox="1"/>
          <p:nvPr/>
        </p:nvSpPr>
        <p:spPr>
          <a:xfrm>
            <a:off x="710985" y="4248372"/>
            <a:ext cx="3166747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sym typeface="Corbel"/>
              </a:rPr>
              <a:t>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 Rounded MT Bold" panose="020F0704030504030204" pitchFamily="34" charset="0"/>
                <a:sym typeface="Corbel"/>
              </a:rPr>
              <a:t>Car Owner</a:t>
            </a:r>
          </a:p>
        </p:txBody>
      </p:sp>
    </p:spTree>
    <p:extLst>
      <p:ext uri="{BB962C8B-B14F-4D97-AF65-F5344CB8AC3E}">
        <p14:creationId xmlns:p14="http://schemas.microsoft.com/office/powerpoint/2010/main" val="2344775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8E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649033"/>
              </p:ext>
            </p:extLst>
          </p:nvPr>
        </p:nvGraphicFramePr>
        <p:xfrm>
          <a:off x="1615440" y="198120"/>
          <a:ext cx="6686550" cy="653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0330" imgH="3427437" progId="PowerPoint.Show.8">
                  <p:embed/>
                </p:oleObj>
              </mc:Choice>
              <mc:Fallback>
                <p:oleObj name="Presentation" r:id="rId2" imgW="4570330" imgH="3427437" progId="PowerPoint.Show.8">
                  <p:embed/>
                  <p:pic>
                    <p:nvPicPr>
                      <p:cNvPr id="5529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440" y="198120"/>
                        <a:ext cx="6686550" cy="653415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151" y="2569787"/>
            <a:ext cx="2773680" cy="1463039"/>
          </a:xfrm>
          <a:solidFill>
            <a:schemeClr val="bg1"/>
          </a:solidFill>
          <a:ln w="57150"/>
        </p:spPr>
        <p:txBody>
          <a:bodyPr/>
          <a:lstStyle/>
          <a:p>
            <a:r>
              <a:rPr lang="en-US" sz="72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Willie</a:t>
            </a:r>
          </a:p>
        </p:txBody>
      </p:sp>
    </p:spTree>
    <p:extLst>
      <p:ext uri="{BB962C8B-B14F-4D97-AF65-F5344CB8AC3E}">
        <p14:creationId xmlns:p14="http://schemas.microsoft.com/office/powerpoint/2010/main" val="1437869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265" y="573059"/>
            <a:ext cx="9601196" cy="1303867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3180793"/>
            <a:ext cx="11669486" cy="3318936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</a:t>
            </a:r>
          </a:p>
          <a:p>
            <a:pPr marL="0" indent="0"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0" indent="0">
              <a:buNone/>
            </a:pPr>
            <a:endParaRPr lang="en-US" sz="9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9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marL="0" indent="0" algn="ctr">
              <a:buNone/>
            </a:pPr>
            <a:r>
              <a:rPr lang="en-US" sz="1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INTEGRATED EMPLOYMENT </a:t>
            </a:r>
          </a:p>
          <a:p>
            <a:pPr marL="0" indent="0" algn="ctr">
              <a:buNone/>
            </a:pPr>
            <a:r>
              <a:rPr lang="en-US" sz="16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WORK-BASED LEARNING</a:t>
            </a:r>
          </a:p>
          <a:p>
            <a:pPr marL="0" indent="0"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</p:txBody>
      </p:sp>
      <p:pic>
        <p:nvPicPr>
          <p:cNvPr id="5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9"/>
          <a:stretch>
            <a:fillRect/>
          </a:stretch>
        </p:blipFill>
        <p:spPr bwMode="auto">
          <a:xfrm>
            <a:off x="4218862" y="1876926"/>
            <a:ext cx="4012664" cy="2570748"/>
          </a:xfrm>
          <a:prstGeom prst="rect">
            <a:avLst/>
          </a:prstGeom>
          <a:solidFill>
            <a:srgbClr val="0000FF"/>
          </a:solidFill>
          <a:ln w="762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3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EBE9-03D0-417F-91A6-BDA769B6220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971896" y="3335118"/>
            <a:ext cx="6872723" cy="3202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 "/>
              </a:rPr>
              <a:t>Work-based learning should be an integral part of a more comprehensive program that integrates academic courses and career technical education. </a:t>
            </a:r>
          </a:p>
          <a:p>
            <a:endParaRPr lang="en-US" b="1" dirty="0">
              <a:solidFill>
                <a:schemeClr val="tx1"/>
              </a:solidFill>
              <a:latin typeface="Arial "/>
            </a:endParaRPr>
          </a:p>
          <a:p>
            <a:r>
              <a:rPr lang="en-US" b="1" dirty="0">
                <a:solidFill>
                  <a:schemeClr val="tx1"/>
                </a:solidFill>
                <a:latin typeface="Arial "/>
              </a:rPr>
              <a:t>There is an array of work-based learning experiences for career awareness, career exploration, career preparation and career training. Resources and information regarding work -based learning can be found at:</a:t>
            </a:r>
          </a:p>
          <a:p>
            <a:endParaRPr lang="en-US" dirty="0">
              <a:latin typeface="Arial "/>
            </a:endParaRPr>
          </a:p>
          <a:p>
            <a:r>
              <a:rPr lang="en-US" u="sng" dirty="0">
                <a:solidFill>
                  <a:srgbClr val="0000FF"/>
                </a:solidFill>
                <a:latin typeface="Arial 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http://www.connectedcalifornia.org/curriculum/work_based_learning</a:t>
            </a:r>
            <a:r>
              <a:rPr lang="en-US" dirty="0">
                <a:solidFill>
                  <a:srgbClr val="0000FF"/>
                </a:solidFill>
                <a:latin typeface="Arial "/>
              </a:rPr>
              <a:t> 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3B9D1-D4B8-4D79-8696-35D75379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781" y="228552"/>
            <a:ext cx="3267558" cy="3669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EMPLOYMENT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On-the Job Training (OJT)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F15DFA-94DC-4A86-B8BE-0A0837AA8F9E}"/>
              </a:ext>
            </a:extLst>
          </p:cNvPr>
          <p:cNvSpPr/>
          <p:nvPr/>
        </p:nvSpPr>
        <p:spPr>
          <a:xfrm>
            <a:off x="0" y="3429000"/>
            <a:ext cx="4804115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Corbel"/>
              </a:rPr>
              <a:t>NON-PAID WBL OPPORTUNITIES</a:t>
            </a: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Internships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Job Shadows</a:t>
            </a:r>
          </a:p>
          <a:p>
            <a:pPr marR="0" lvl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Community Based Learning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Volunteer  Work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Work Experience</a:t>
            </a:r>
          </a:p>
          <a:p>
            <a:pPr marR="0" lvl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Virtual Job Shadows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606217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468880" y="1656555"/>
            <a:ext cx="9273540" cy="78096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700" b="1" dirty="0">
                <a:solidFill>
                  <a:srgbClr val="008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Competitive Integrated </a:t>
            </a:r>
            <a:br>
              <a:rPr lang="en-US" altLang="en-US" sz="6700" b="1" dirty="0">
                <a:solidFill>
                  <a:srgbClr val="008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altLang="en-US" sz="6700" b="1" dirty="0">
                <a:solidFill>
                  <a:srgbClr val="008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Employment </a:t>
            </a:r>
            <a:br>
              <a:rPr lang="en-US" altLang="en-US" sz="5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endParaRPr lang="en-US" altLang="en-US" sz="5400" b="1" dirty="0">
              <a:solidFill>
                <a:srgbClr val="008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455930" y="685798"/>
            <a:ext cx="20129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CIE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1822" y="2747079"/>
            <a:ext cx="10233660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Definition of Competitive Integrated Employment in WIOA: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term "competitive integrated employment" means work that is performed on a full-time or part-time basis (including self-employment) 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Paid minimum wage or above, depending on the job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2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992768-35D5-42A1-89F4-11D5EDF0476A}"/>
              </a:ext>
            </a:extLst>
          </p:cNvPr>
          <p:cNvSpPr/>
          <p:nvPr/>
        </p:nvSpPr>
        <p:spPr>
          <a:xfrm>
            <a:off x="525780" y="1854458"/>
            <a:ext cx="1092708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1">
              <a:spcBef>
                <a:spcPts val="960"/>
              </a:spcBef>
              <a:spcAft>
                <a:spcPts val="960"/>
              </a:spcAft>
              <a:buFont typeface="Symbol" panose="05050102010706020507" pitchFamily="18" charset="2"/>
              <a:buChar char=""/>
              <a:defRPr/>
            </a:pPr>
            <a:r>
              <a:rPr lang="en-US" sz="3200" kern="1200" dirty="0">
                <a:solidFill>
                  <a:srgbClr val="20202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With non-disabled peers</a:t>
            </a:r>
          </a:p>
          <a:p>
            <a:pPr marL="342900" lvl="0" indent="-342900" hangingPunct="1">
              <a:spcBef>
                <a:spcPts val="960"/>
              </a:spcBef>
              <a:spcAft>
                <a:spcPts val="960"/>
              </a:spcAft>
              <a:buFont typeface="Symbol" panose="05050102010706020507" pitchFamily="18" charset="2"/>
              <a:buChar char=""/>
              <a:defRPr/>
            </a:pPr>
            <a:r>
              <a:rPr lang="en-US" sz="3200" kern="1200" dirty="0">
                <a:solidFill>
                  <a:srgbClr val="20202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In an integrated Setting</a:t>
            </a: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342900" lvl="0" indent="-342900" hangingPunct="1">
              <a:spcBef>
                <a:spcPts val="960"/>
              </a:spcBef>
              <a:spcAft>
                <a:spcPts val="960"/>
              </a:spcAft>
              <a:buFont typeface="Symbol" panose="05050102010706020507" pitchFamily="18" charset="2"/>
              <a:buChar char=""/>
              <a:defRPr/>
            </a:pPr>
            <a:r>
              <a:rPr lang="en-US" sz="3200" kern="1200" dirty="0">
                <a:solidFill>
                  <a:srgbClr val="20202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If self-employed, yields an income that is comparable to the income received by other individuals </a:t>
            </a: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lvl="0" hangingPunct="1">
              <a:spcBef>
                <a:spcPts val="960"/>
              </a:spcBef>
              <a:spcAft>
                <a:spcPts val="960"/>
              </a:spcAft>
              <a:defRPr/>
            </a:pPr>
            <a:r>
              <a:rPr lang="en-US" sz="3200" kern="1200" dirty="0">
                <a:solidFill>
                  <a:srgbClr val="20202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As appropriate, present opportunities for advancement that are similar to those for other employees who are not individuals with disabilities and who have similar positions.</a:t>
            </a: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9220B-9A35-4595-9D2F-D4420213B041}"/>
              </a:ext>
            </a:extLst>
          </p:cNvPr>
          <p:cNvSpPr/>
          <p:nvPr/>
        </p:nvSpPr>
        <p:spPr>
          <a:xfrm>
            <a:off x="845820" y="777240"/>
            <a:ext cx="10607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>
              <a:defRPr/>
            </a:pPr>
            <a:r>
              <a:rPr lang="en-US" sz="32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Definition of Competitive Integrated Employment in WIOA... continued: </a:t>
            </a: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4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C14FF-4752-4FB7-9A1C-6BCCB2999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" y="864108"/>
            <a:ext cx="3230879" cy="460118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ORANGE COUNTY</a:t>
            </a:r>
            <a:br>
              <a:rPr lang="en-US" sz="4000" b="1" dirty="0">
                <a:solidFill>
                  <a:srgbClr val="009900"/>
                </a:solidFill>
              </a:rPr>
            </a:br>
            <a:r>
              <a:rPr lang="en-US" sz="4000" b="1" dirty="0">
                <a:solidFill>
                  <a:srgbClr val="009900"/>
                </a:solidFill>
              </a:rPr>
              <a:t>WORKFORCE </a:t>
            </a:r>
            <a:r>
              <a:rPr lang="en-US" b="1" dirty="0">
                <a:solidFill>
                  <a:srgbClr val="009900"/>
                </a:solidFill>
              </a:rPr>
              <a:t>DEVELOPMENT </a:t>
            </a:r>
            <a:r>
              <a:rPr lang="en-US" sz="4000" b="1" dirty="0">
                <a:solidFill>
                  <a:srgbClr val="0000FF"/>
                </a:solidFill>
              </a:rPr>
              <a:t>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EC413-F638-418F-B8AE-5A13B9D0D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6621" y="163716"/>
            <a:ext cx="8348673" cy="5120641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WorkAbility I (School Programs)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Transition Partnership Program (School Programs)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WorkAbility III &amp; IV (NOCE &amp; UCI)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Career Pathway Programs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Career Technical Education Programs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WIOA Youth Employment Programs (One Stop Centers)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Summer Youth Employment Programs (Goodwill &amp; One Stop)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College 2 Career Program (NOCE)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Supported Employment (RCOC &amp; DOR)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Students Services (DOR)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RCOC Paid Internship Program (PIP)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Project SEARCH (Goodwill &amp; OC Partners)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California Adult Education Programs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OC United Way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Adult Service Providers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 "/>
              </a:rPr>
              <a:t>Oasis (Saddleback College &amp; Vocational Visions)</a:t>
            </a:r>
          </a:p>
        </p:txBody>
      </p:sp>
    </p:spTree>
    <p:extLst>
      <p:ext uri="{BB962C8B-B14F-4D97-AF65-F5344CB8AC3E}">
        <p14:creationId xmlns:p14="http://schemas.microsoft.com/office/powerpoint/2010/main" val="1863332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0515" y="160319"/>
            <a:ext cx="3932237" cy="160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" y="0"/>
            <a:ext cx="3756314" cy="5008418"/>
          </a:xfrm>
          <a:ln w="571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"/>
          <a:stretch/>
        </p:blipFill>
        <p:spPr>
          <a:xfrm>
            <a:off x="3845473" y="-1"/>
            <a:ext cx="3802235" cy="498763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8" y="0"/>
            <a:ext cx="4529064" cy="339679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8" y="3396798"/>
            <a:ext cx="4529064" cy="34612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758390" y="5209934"/>
            <a:ext cx="4529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Travel Training Program</a:t>
            </a:r>
          </a:p>
        </p:txBody>
      </p:sp>
      <p:pic>
        <p:nvPicPr>
          <p:cNvPr id="2050" name="Picture 2" descr="Orange County Transportation Authority OCTA logo vector">
            <a:extLst>
              <a:ext uri="{FF2B5EF4-FFF2-40B4-BE49-F238E27FC236}">
                <a16:creationId xmlns:a16="http://schemas.microsoft.com/office/drawing/2014/main" id="{383BE132-AE0F-4748-96E3-9C50B772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1" y="4714875"/>
            <a:ext cx="2143125" cy="21431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4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590056"/>
            <a:ext cx="5920397" cy="920804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Paid Work Experience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B0A11-EA31-4240-BC12-660D967E9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21" y="2412459"/>
            <a:ext cx="4192318" cy="287938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9726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BA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ad.iusd.org\site\CV\STAFF\bplass\My Documents\My Pictures\IATP\Atria Golden Cre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95" y="1092649"/>
            <a:ext cx="3810000" cy="252509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42913"/>
            <a:ext cx="3097446" cy="421755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95" y="3915565"/>
            <a:ext cx="3810000" cy="28550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Placeholder 4" descr="Reid at At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1899" y="1754827"/>
            <a:ext cx="3810000" cy="37258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37112" y="279655"/>
            <a:ext cx="868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10B8"/>
                </a:solidFill>
                <a:effectLst/>
                <a:uLnTx/>
                <a:uFillTx/>
                <a:latin typeface="Arial "/>
                <a:ea typeface="+mn-ea"/>
                <a:cs typeface="+mn-cs"/>
                <a:sym typeface="Corbel"/>
              </a:rPr>
              <a:t>ATRIA Golden Creek Senior Living</a:t>
            </a:r>
          </a:p>
        </p:txBody>
      </p:sp>
    </p:spTree>
    <p:extLst>
      <p:ext uri="{BB962C8B-B14F-4D97-AF65-F5344CB8AC3E}">
        <p14:creationId xmlns:p14="http://schemas.microsoft.com/office/powerpoint/2010/main" val="4097858251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Fra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{ECC27EA7-82C8-4473-A189-0D48FD02526C}tf56160789_win32</Template>
  <TotalTime>182</TotalTime>
  <Words>661</Words>
  <Application>Microsoft Office PowerPoint</Application>
  <PresentationFormat>Widescreen</PresentationFormat>
  <Paragraphs>143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66" baseType="lpstr">
      <vt:lpstr>Arial</vt:lpstr>
      <vt:lpstr>Arial </vt:lpstr>
      <vt:lpstr>Arial Rounded MT Bold</vt:lpstr>
      <vt:lpstr>Avenir Next</vt:lpstr>
      <vt:lpstr>Avenir Next Medium</vt:lpstr>
      <vt:lpstr>Bookman Old Style</vt:lpstr>
      <vt:lpstr>Calibri</vt:lpstr>
      <vt:lpstr>Calibri Light</vt:lpstr>
      <vt:lpstr>Calisto MT</vt:lpstr>
      <vt:lpstr>Century Gothic</vt:lpstr>
      <vt:lpstr>Corbel</vt:lpstr>
      <vt:lpstr>Courier New</vt:lpstr>
      <vt:lpstr>DIN Alternate</vt:lpstr>
      <vt:lpstr>DIN Condensed</vt:lpstr>
      <vt:lpstr>Franklin Gothic Book</vt:lpstr>
      <vt:lpstr>Garamond</vt:lpstr>
      <vt:lpstr>Georgia</vt:lpstr>
      <vt:lpstr>Helvetica</vt:lpstr>
      <vt:lpstr>Lucida Sans Unicode</vt:lpstr>
      <vt:lpstr>Mistral</vt:lpstr>
      <vt:lpstr>Rockwell</vt:lpstr>
      <vt:lpstr>Rockwell Condensed</vt:lpstr>
      <vt:lpstr>Symbol</vt:lpstr>
      <vt:lpstr>Trebuchet MS</vt:lpstr>
      <vt:lpstr>Verdana</vt:lpstr>
      <vt:lpstr>Wingdings</vt:lpstr>
      <vt:lpstr>Wingdings 2</vt:lpstr>
      <vt:lpstr>Wingdings 3</vt:lpstr>
      <vt:lpstr>1_RetrospectVTI</vt:lpstr>
      <vt:lpstr>Frame</vt:lpstr>
      <vt:lpstr>1_Austin</vt:lpstr>
      <vt:lpstr>Austin</vt:lpstr>
      <vt:lpstr>Organic</vt:lpstr>
      <vt:lpstr>Facet</vt:lpstr>
      <vt:lpstr>Wood Type</vt:lpstr>
      <vt:lpstr>Diseño predeterminado</vt:lpstr>
      <vt:lpstr>New_Template7</vt:lpstr>
      <vt:lpstr>1_Office Theme</vt:lpstr>
      <vt:lpstr>Concourse</vt:lpstr>
      <vt:lpstr>Presentation</vt:lpstr>
      <vt:lpstr>Transition    Planning</vt:lpstr>
      <vt:lpstr>Work-Based Learning</vt:lpstr>
      <vt:lpstr>PowerPoint Presentation</vt:lpstr>
      <vt:lpstr>Competitive Integrated  Employment  </vt:lpstr>
      <vt:lpstr>PowerPoint Presentation</vt:lpstr>
      <vt:lpstr>ORANGE COUNTY WORKFORCE DEVELOPMENT PROGRAMS</vt:lpstr>
      <vt:lpstr>PowerPoint Presentation</vt:lpstr>
      <vt:lpstr>Paid Work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Job Shadows</vt:lpstr>
      <vt:lpstr>PowerPoint Presentation</vt:lpstr>
      <vt:lpstr>PowerPoint Presentation</vt:lpstr>
      <vt:lpstr>Paid Internship Program</vt:lpstr>
      <vt:lpstr>PowerPoint Presentation</vt:lpstr>
      <vt:lpstr>Partners in Success</vt:lpstr>
      <vt:lpstr>PowerPoint Presentation</vt:lpstr>
      <vt:lpstr>PowerPoint Presentation</vt:lpstr>
      <vt:lpstr>PowerPoint Presentation</vt:lpstr>
      <vt:lpstr>orange county companies who have hired project search graduates </vt:lpstr>
      <vt:lpstr>PowerPoint Presentation</vt:lpstr>
      <vt:lpstr>Willie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Work-Based Learning</dc:title>
  <dc:creator>Linda ONeal</dc:creator>
  <cp:lastModifiedBy>Linda ONeal</cp:lastModifiedBy>
  <cp:revision>21</cp:revision>
  <dcterms:created xsi:type="dcterms:W3CDTF">2021-04-12T16:04:47Z</dcterms:created>
  <dcterms:modified xsi:type="dcterms:W3CDTF">2021-04-13T19:43:52Z</dcterms:modified>
</cp:coreProperties>
</file>