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387" r:id="rId5"/>
    <p:sldId id="391" r:id="rId6"/>
    <p:sldId id="393" r:id="rId7"/>
    <p:sldId id="394" r:id="rId8"/>
    <p:sldId id="294" r:id="rId9"/>
    <p:sldId id="297" r:id="rId10"/>
    <p:sldId id="295" r:id="rId11"/>
    <p:sldId id="410" r:id="rId12"/>
    <p:sldId id="413" r:id="rId13"/>
    <p:sldId id="1235" r:id="rId14"/>
    <p:sldId id="1236" r:id="rId15"/>
    <p:sldId id="1237" r:id="rId16"/>
    <p:sldId id="1234" r:id="rId17"/>
    <p:sldId id="1238" r:id="rId18"/>
    <p:sldId id="1239" r:id="rId19"/>
    <p:sldId id="408" r:id="rId20"/>
    <p:sldId id="409" r:id="rId21"/>
    <p:sldId id="412" r:id="rId22"/>
    <p:sldId id="415" r:id="rId23"/>
    <p:sldId id="1232" r:id="rId24"/>
    <p:sldId id="123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098227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0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5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9" y="744470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51192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1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9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EFEDE3"/>
                </a:solidFill>
              </a:rPr>
              <a:pPr/>
              <a:t>7/1/2020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EFEDE3"/>
                </a:solidFill>
              </a:rPr>
              <a:pPr/>
              <a:t>‹#›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9696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49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67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67" b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5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08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6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1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1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67"/>
            </a:lvl3pPr>
            <a:lvl4pPr>
              <a:defRPr sz="1867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940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1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487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77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2" y="624157"/>
            <a:ext cx="1565767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7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>
                <a:solidFill>
                  <a:srgbClr val="191B0E"/>
                </a:solidFill>
              </a:rPr>
              <a:pPr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72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7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99697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3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67">
                <a:solidFill>
                  <a:schemeClr val="tx1"/>
                </a:solidFill>
              </a:defRPr>
            </a:lvl1pPr>
            <a:lvl2pPr marL="457189" indent="0" algn="ctr">
              <a:buNone/>
              <a:defRPr sz="2267"/>
            </a:lvl2pPr>
            <a:lvl3pPr marL="914377" indent="0" algn="ctr">
              <a:buNone/>
              <a:defRPr sz="2267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4" y="4289335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1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51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5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8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9"/>
            <a:ext cx="1080904" cy="1080903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1" y="2506134"/>
            <a:ext cx="1188299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35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0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23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67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46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67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7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193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1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>
                <a:solidFill>
                  <a:srgbClr val="696464"/>
                </a:solidFill>
              </a:rPr>
              <a:pPr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14859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914377"/>
            <a:fld id="{87DE6118-2437-4B30-8E3C-4D2BE6020583}" type="datetimeFigureOut">
              <a:rPr lang="en-US" smtClean="0">
                <a:solidFill>
                  <a:srgbClr val="191B0E"/>
                </a:solidFill>
              </a:rPr>
              <a:pPr defTabSz="914377"/>
              <a:t>7/1/2020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defTabSz="914377"/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defTabSz="914377"/>
            <a:fld id="{69E57DC2-970A-4B3E-BB1C-7A09969E49DF}" type="slidenum">
              <a:rPr lang="en-US" smtClean="0">
                <a:solidFill>
                  <a:srgbClr val="191B0E"/>
                </a:solidFill>
              </a:rPr>
              <a:pPr defTabSz="914377"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714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38" indent="-384038" algn="l" defTabSz="914377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37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566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67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754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67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943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131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320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67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509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67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697" indent="-384038" algn="l" defTabSz="914377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6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pPr defTabSz="914377"/>
            <a:fld id="{8664C608-40B1-4030-A28D-5B74BC98ADCE}" type="datetimeFigureOut">
              <a:rPr lang="en-US" smtClean="0">
                <a:solidFill>
                  <a:srgbClr val="696464"/>
                </a:solidFill>
              </a:rPr>
              <a:pPr defTabSz="914377"/>
              <a:t>7/1/2020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pPr defTabSz="914377"/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467" b="1">
                <a:solidFill>
                  <a:srgbClr val="FFFFFF"/>
                </a:solidFill>
                <a:latin typeface="+mj-lt"/>
              </a:defRPr>
            </a:lvl1pPr>
          </a:lstStyle>
          <a:p>
            <a:pPr defTabSz="914377"/>
            <a:fld id="{4FAB73BC-B049-4115-A692-8D63A059BFB8}" type="slidenum">
              <a:rPr lang="en-US" smtClean="0"/>
              <a:pPr defTabSz="914377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2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67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A9EF5-A211-48F3-BEEF-F2387404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820" y="2379887"/>
            <a:ext cx="9185562" cy="2098226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OCLPA </a:t>
            </a:r>
            <a:br>
              <a:rPr lang="en-US" dirty="0"/>
            </a:br>
            <a:r>
              <a:rPr lang="en-US" b="1" dirty="0">
                <a:solidFill>
                  <a:srgbClr val="0000CC"/>
                </a:solidFill>
              </a:rPr>
              <a:t>Universal Referral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E0822-6FE4-41AC-838E-8B9962B47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34" y="5581505"/>
            <a:ext cx="6831673" cy="108623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>
                <a:solidFill>
                  <a:srgbClr val="0000CC"/>
                </a:solidFill>
              </a:rPr>
              <a:t>Linda O’Neal, M.A.</a:t>
            </a:r>
          </a:p>
          <a:p>
            <a:pPr algn="l"/>
            <a:r>
              <a:rPr lang="en-US" b="1" dirty="0"/>
              <a:t>San Diego State University, Interwork Institute</a:t>
            </a:r>
          </a:p>
          <a:p>
            <a:pPr algn="l"/>
            <a:r>
              <a:rPr lang="en-US" b="1" dirty="0"/>
              <a:t>Chapman University, Thompson Policy Institute</a:t>
            </a:r>
          </a:p>
          <a:p>
            <a:pPr algn="l"/>
            <a:r>
              <a:rPr lang="en-US" b="1" dirty="0"/>
              <a:t>Regional Center of Orange County</a:t>
            </a:r>
          </a:p>
        </p:txBody>
      </p:sp>
    </p:spTree>
    <p:extLst>
      <p:ext uri="{BB962C8B-B14F-4D97-AF65-F5344CB8AC3E}">
        <p14:creationId xmlns:p14="http://schemas.microsoft.com/office/powerpoint/2010/main" val="7156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65AC5-8A92-40A6-9E52-F7219723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30" y="167684"/>
            <a:ext cx="5455777" cy="6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5848B-3666-4FE2-B9A7-BA8236D8D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96" y="167684"/>
            <a:ext cx="5219789" cy="6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26D8B8-4FB2-4E0B-8A41-DEC5452C5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19" y="235039"/>
            <a:ext cx="5363202" cy="6387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D5617D-BB84-475B-8148-1E131B3F0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586" y="235039"/>
            <a:ext cx="5405718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0C87A9-EC40-4CAC-92AA-0975A4498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24" y="154546"/>
            <a:ext cx="5467618" cy="65489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427778-3B3F-4B03-841F-62F644DD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061" y="154546"/>
            <a:ext cx="5296829" cy="65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1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E192D7-F9AE-4F3D-8F3A-D9E79A11F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80" y="162156"/>
            <a:ext cx="5227820" cy="6533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D47F7-8094-43D1-95B8-FB459E5EE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99" y="162156"/>
            <a:ext cx="5456903" cy="65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7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555367-9A6E-493A-AD36-F17072646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88" y="167684"/>
            <a:ext cx="5347568" cy="6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70AB7-D031-442E-B487-7E05DE4E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02" y="167684"/>
            <a:ext cx="5347569" cy="6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0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758FA-BD53-425F-97BB-CAD427A74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44" y="157766"/>
            <a:ext cx="5408792" cy="654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BAD570-9364-4D16-84EF-E04FA794B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220" y="157766"/>
            <a:ext cx="5408792" cy="654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8C517-AB5D-480A-867D-E9AD44B3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39" y="196403"/>
            <a:ext cx="5390120" cy="64651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6A9E05-72FA-4731-B060-F6547A60A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336" y="196403"/>
            <a:ext cx="5429250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25378-819E-48F3-8B09-849964C0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39" y="128849"/>
            <a:ext cx="5346000" cy="6600305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F99C4-FEAA-431E-97EC-4D4C56051FF9}"/>
              </a:ext>
            </a:extLst>
          </p:cNvPr>
          <p:cNvSpPr txBox="1"/>
          <p:nvPr/>
        </p:nvSpPr>
        <p:spPr>
          <a:xfrm>
            <a:off x="6908800" y="1597441"/>
            <a:ext cx="3403600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5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OCLPA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Universal Referral Process</a:t>
            </a:r>
          </a:p>
        </p:txBody>
      </p:sp>
    </p:spTree>
    <p:extLst>
      <p:ext uri="{BB962C8B-B14F-4D97-AF65-F5344CB8AC3E}">
        <p14:creationId xmlns:p14="http://schemas.microsoft.com/office/powerpoint/2010/main" val="753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894FBA-BADC-4F11-B89B-0E3C6369D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32" y="124691"/>
            <a:ext cx="5574768" cy="660861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D7B0AA-52C8-4EA2-AC6E-6FACC7F7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1" y="124692"/>
            <a:ext cx="5714468" cy="462510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E37CEB-F31C-43A9-8C00-178A224B6234}"/>
              </a:ext>
            </a:extLst>
          </p:cNvPr>
          <p:cNvSpPr txBox="1"/>
          <p:nvPr/>
        </p:nvSpPr>
        <p:spPr>
          <a:xfrm>
            <a:off x="7314933" y="5214998"/>
            <a:ext cx="2921267" cy="107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32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OCLPA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URP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7189"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Tool</a:t>
            </a:r>
          </a:p>
        </p:txBody>
      </p:sp>
    </p:spTree>
    <p:extLst>
      <p:ext uri="{BB962C8B-B14F-4D97-AF65-F5344CB8AC3E}">
        <p14:creationId xmlns:p14="http://schemas.microsoft.com/office/powerpoint/2010/main" val="296307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BEE0CE-697C-433D-8175-90506A686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4" y="156098"/>
            <a:ext cx="11054861" cy="65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4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DBAC-34D9-4378-8998-7F117C5EA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3616" y="2374731"/>
            <a:ext cx="5635595" cy="3106732"/>
          </a:xfrm>
        </p:spPr>
        <p:txBody>
          <a:bodyPr anchor="b">
            <a:normAutofit fontScale="90000"/>
          </a:bodyPr>
          <a:lstStyle/>
          <a:p>
            <a:b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County</a:t>
            </a: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Partnership Agreement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33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933" dirty="0"/>
            </a:br>
            <a:endParaRPr lang="en-US" sz="293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08FB2-5AEE-491B-9D69-B54E9B993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89"/>
          <a:stretch/>
        </p:blipFill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98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EC28-C05F-4BA5-8A10-35DC7198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723" y="23357"/>
            <a:ext cx="9601200" cy="1485900"/>
          </a:xfrm>
        </p:spPr>
        <p:txBody>
          <a:bodyPr/>
          <a:lstStyle/>
          <a:p>
            <a:r>
              <a:rPr lang="en-US" dirty="0"/>
              <a:t>Qualtrics Surveys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9F04B-88FB-4426-8305-9C1E8E633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772165"/>
            <a:ext cx="4443984" cy="82391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IWD &amp; </a:t>
            </a:r>
          </a:p>
          <a:p>
            <a:r>
              <a:rPr lang="en-US" b="1" dirty="0">
                <a:solidFill>
                  <a:srgbClr val="FF6600"/>
                </a:solidFill>
              </a:rPr>
              <a:t>FAMILY MEMBERS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DC4C67-AF38-455A-BD0C-C8FD9CB1C8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31746" y="1814511"/>
            <a:ext cx="4964255" cy="486773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F75009-7019-486F-A2CF-479CE7F76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1185" y="789748"/>
            <a:ext cx="4443984" cy="82391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EDUCATORS</a:t>
            </a:r>
            <a:r>
              <a:rPr lang="en-US" dirty="0"/>
              <a:t> </a:t>
            </a:r>
            <a:r>
              <a:rPr lang="en-US" b="1" dirty="0">
                <a:solidFill>
                  <a:srgbClr val="FF6600"/>
                </a:solidFill>
              </a:rPr>
              <a:t>&amp;</a:t>
            </a:r>
          </a:p>
          <a:p>
            <a:r>
              <a:rPr lang="en-US" b="1" dirty="0">
                <a:solidFill>
                  <a:srgbClr val="FF6600"/>
                </a:solidFill>
              </a:rPr>
              <a:t>SERVICE PROVIDERS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394FFF-DDA2-48CA-B851-16CCABBDB4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69724" y="1814511"/>
            <a:ext cx="4853355" cy="4867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2B064-5D78-4F4A-98E9-16D99D36C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96867"/>
            <a:ext cx="1587479" cy="60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07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6C84-4E92-4AB2-8759-4128BBF13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058" y="3429000"/>
            <a:ext cx="8361229" cy="2098227"/>
          </a:xfrm>
        </p:spPr>
        <p:txBody>
          <a:bodyPr/>
          <a:lstStyle/>
          <a:p>
            <a:r>
              <a:rPr lang="en-US" sz="10666" b="1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QUESTions</a:t>
            </a:r>
            <a:endParaRPr lang="en-US" sz="10666" dirty="0"/>
          </a:p>
        </p:txBody>
      </p:sp>
      <p:pic>
        <p:nvPicPr>
          <p:cNvPr id="4" name="Content Placeholder 3" descr="The Ranter's Box: November 2010">
            <a:extLst>
              <a:ext uri="{FF2B5EF4-FFF2-40B4-BE49-F238E27FC236}">
                <a16:creationId xmlns:a16="http://schemas.microsoft.com/office/drawing/2014/main" id="{9511060F-B5F5-44CF-A776-BA4E60550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72" y="369355"/>
            <a:ext cx="3416725" cy="31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2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59DF-5220-4D3C-82DD-65DD893F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1"/>
            <a:ext cx="10292861" cy="1485900"/>
          </a:xfrm>
        </p:spPr>
        <p:txBody>
          <a:bodyPr/>
          <a:lstStyle/>
          <a:p>
            <a:r>
              <a:rPr lang="en-US" b="1" dirty="0"/>
              <a:t>Thank you for the opportunity to speak with you today…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932C5-270B-405C-BF88-BE56A25C4EA8}"/>
              </a:ext>
            </a:extLst>
          </p:cNvPr>
          <p:cNvSpPr/>
          <p:nvPr/>
        </p:nvSpPr>
        <p:spPr>
          <a:xfrm>
            <a:off x="2192213" y="3050836"/>
            <a:ext cx="826477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rgbClr val="0070C0"/>
                </a:solidFill>
              </a:rPr>
              <a:t>Linda O’Neal, M.A.</a:t>
            </a:r>
          </a:p>
          <a:p>
            <a:r>
              <a:rPr lang="en-US" sz="2667" b="1" dirty="0"/>
              <a:t>San Diego State University, Interwork Institute</a:t>
            </a:r>
          </a:p>
          <a:p>
            <a:r>
              <a:rPr lang="en-US" sz="2667" b="1" dirty="0"/>
              <a:t>Chapman University, Thompson Policy Institute</a:t>
            </a:r>
          </a:p>
          <a:p>
            <a:r>
              <a:rPr lang="en-US" sz="2667" b="1" dirty="0"/>
              <a:t>Orange County Regional Center</a:t>
            </a:r>
          </a:p>
          <a:p>
            <a:r>
              <a:rPr lang="en-US" sz="2667" b="1" dirty="0">
                <a:solidFill>
                  <a:srgbClr val="0432FF"/>
                </a:solidFill>
              </a:rPr>
              <a:t>linda_oneal@interwork.sdsu.edu</a:t>
            </a:r>
          </a:p>
          <a:p>
            <a:r>
              <a:rPr lang="en-US" sz="2667" b="1" dirty="0">
                <a:solidFill>
                  <a:srgbClr val="FF6600"/>
                </a:solidFill>
              </a:rPr>
              <a:t>(949) 374-0270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D4FEC-6CB9-4DB1-95C1-F307E362E5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787" y="4550260"/>
            <a:ext cx="1701903" cy="18343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353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5602-E163-40F4-996B-76E3DA21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66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Orange County LPA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5CAED-99F4-440E-91BC-0E3578AA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17" y="2314839"/>
            <a:ext cx="11676185" cy="405079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purpose of the Orange County Local Partnership Agreement (OCLPA) is to enhance partnerships that promote preparation for and achievement of competitive integrated employment (CIE) for youth/adults, 14 years old through 30 years+, with disabilities and related “At Risk” populations including individuals with intellectual disabilities and developmental disabilities (ID/DD).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24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60590DEB-6241-426B-BC85-017462F1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117232"/>
            <a:ext cx="11676184" cy="664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8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20707D-5841-41A3-B3F5-FD5979CAE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>
              <a:defRPr/>
            </a:pPr>
            <a:endParaRPr lang="en-US" sz="1867" dirty="0">
              <a:solidFill>
                <a:prstClr val="white"/>
              </a:solidFill>
              <a:latin typeface="Rockwell" panose="02060603020205020403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F05012-3070-48EC-BC58-E908A8D7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41851ABF-4E63-493C-B3C5-A9B39F368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48" r="1" b="1037"/>
          <a:stretch/>
        </p:blipFill>
        <p:spPr>
          <a:xfrm>
            <a:off x="643467" y="643467"/>
            <a:ext cx="10905067" cy="55710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EAD004-AB0B-4352-9991-A040EA93D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189">
              <a:defRPr/>
            </a:pPr>
            <a:endParaRPr lang="en-US" sz="1867" dirty="0">
              <a:solidFill>
                <a:prstClr val="white"/>
              </a:solidFill>
              <a:latin typeface="Rockwell" panose="02060603020205020403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41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A82E9-1683-4872-8315-2CCA7D22B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124691"/>
            <a:ext cx="5563987" cy="6608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55D00-CC30-4838-93B9-07DB979A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299" y="124691"/>
            <a:ext cx="5724696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1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E27D16-ADC9-418C-A95C-7855D3C4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4" y="204538"/>
            <a:ext cx="5509779" cy="6448927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BBD2D1-9892-4A32-91E4-9C4B8852C4D2}"/>
              </a:ext>
            </a:extLst>
          </p:cNvPr>
          <p:cNvSpPr txBox="1"/>
          <p:nvPr/>
        </p:nvSpPr>
        <p:spPr>
          <a:xfrm>
            <a:off x="7365076" y="1843952"/>
            <a:ext cx="2993792" cy="3170099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OCLPA</a:t>
            </a:r>
          </a:p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Person Driven Planning </a:t>
            </a:r>
          </a:p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116534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865B9-8596-4979-A8E4-B408BA6A7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539" y="204538"/>
            <a:ext cx="5692656" cy="646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617FF0-29BD-442E-A858-316721544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09" y="204538"/>
            <a:ext cx="5692657" cy="64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4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A08E-7722-46F3-A1AF-ECA59E4B3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528" y="3972064"/>
            <a:ext cx="8361229" cy="2098227"/>
          </a:xfrm>
        </p:spPr>
        <p:txBody>
          <a:bodyPr/>
          <a:lstStyle/>
          <a:p>
            <a:r>
              <a:rPr lang="en-US" sz="5867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OCLPA</a:t>
            </a:r>
            <a:br>
              <a:rPr lang="en-US" sz="5867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Referral Process</a:t>
            </a:r>
            <a:br>
              <a:rPr lang="en-US" sz="5867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(URP)</a:t>
            </a:r>
            <a:br>
              <a:rPr lang="en-US" sz="58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867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9742C-DE19-4504-8270-66B87E226A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7" y="1473028"/>
            <a:ext cx="1701903" cy="18343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89634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25</TotalTime>
  <Words>191</Words>
  <Application>Microsoft Office PowerPoint</Application>
  <PresentationFormat>Widescreen</PresentationFormat>
  <Paragraphs>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Rounded MT Bold</vt:lpstr>
      <vt:lpstr>Franklin Gothic Book</vt:lpstr>
      <vt:lpstr>Rockwell</vt:lpstr>
      <vt:lpstr>Rockwell Condensed</vt:lpstr>
      <vt:lpstr>Wingdings</vt:lpstr>
      <vt:lpstr>Crop</vt:lpstr>
      <vt:lpstr>1_Crop</vt:lpstr>
      <vt:lpstr>Wood Type</vt:lpstr>
      <vt:lpstr>OCLPA  Universal Referral Process</vt:lpstr>
      <vt:lpstr>  Orange County Local Partnership Agreement   </vt:lpstr>
      <vt:lpstr> Orange County LPA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OCLPA Universal Referral Process (URP)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Qualtrics Surveys</vt:lpstr>
      <vt:lpstr>QUESTions</vt:lpstr>
      <vt:lpstr>Thank you for the opportunity to speak with you today…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OCLPA  Universal Referral Process</dc:title>
  <dc:creator>Linda ONeal</dc:creator>
  <cp:lastModifiedBy>Linda ONeal</cp:lastModifiedBy>
  <cp:revision>4</cp:revision>
  <dcterms:created xsi:type="dcterms:W3CDTF">2020-07-01T19:08:57Z</dcterms:created>
  <dcterms:modified xsi:type="dcterms:W3CDTF">2020-07-01T19:34:28Z</dcterms:modified>
</cp:coreProperties>
</file>