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69" r:id="rId3"/>
    <p:sldId id="257" r:id="rId4"/>
    <p:sldId id="261" r:id="rId5"/>
    <p:sldId id="259" r:id="rId6"/>
    <p:sldId id="260" r:id="rId7"/>
    <p:sldId id="262" r:id="rId8"/>
    <p:sldId id="268" r:id="rId9"/>
    <p:sldId id="265" r:id="rId10"/>
    <p:sldId id="266" r:id="rId11"/>
    <p:sldId id="27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86395" autoAdjust="0"/>
  </p:normalViewPr>
  <p:slideViewPr>
    <p:cSldViewPr snapToGrid="0">
      <p:cViewPr varScale="1">
        <p:scale>
          <a:sx n="69" d="100"/>
          <a:sy n="69" d="100"/>
        </p:scale>
        <p:origin x="7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524" y="-1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5BCCB-7F26-4DEE-86D1-0770FAF26DFA}"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8ED0B-AB8F-4684-AE23-8F548B60DB63}" type="slidenum">
              <a:rPr lang="en-US" smtClean="0"/>
              <a:t>‹#›</a:t>
            </a:fld>
            <a:endParaRPr lang="en-US"/>
          </a:p>
        </p:txBody>
      </p:sp>
    </p:spTree>
    <p:extLst>
      <p:ext uri="{BB962C8B-B14F-4D97-AF65-F5344CB8AC3E}">
        <p14:creationId xmlns:p14="http://schemas.microsoft.com/office/powerpoint/2010/main" val="87275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Representing kids with disabilities for 17 years. </a:t>
            </a:r>
          </a:p>
          <a:p>
            <a:r>
              <a:rPr lang="en-US" dirty="0"/>
              <a:t>Worked at DRC for 13 years</a:t>
            </a:r>
          </a:p>
          <a:p>
            <a:r>
              <a:rPr lang="en-US" dirty="0"/>
              <a:t>Youth PG</a:t>
            </a:r>
          </a:p>
          <a:p>
            <a:r>
              <a:rPr lang="en-US" dirty="0"/>
              <a:t>Sr Managing Attorney</a:t>
            </a:r>
          </a:p>
          <a:p>
            <a:r>
              <a:rPr lang="en-US" dirty="0"/>
              <a:t>I am here today NOT because I am an expert on the subject.  I am more like you, I serve people with disabilities.  Most of my clients are African American </a:t>
            </a:r>
            <a:r>
              <a:rPr lang="en-US" dirty="0" err="1"/>
              <a:t>ot</a:t>
            </a:r>
            <a:r>
              <a:rPr lang="en-US" dirty="0"/>
              <a:t> Latinx .  I am excited for this time with your because you are </a:t>
            </a:r>
            <a:r>
              <a:rPr lang="en-US" dirty="0" err="1"/>
              <a:t>actuakly</a:t>
            </a:r>
            <a:r>
              <a:rPr lang="en-US" dirty="0"/>
              <a:t> in a position to discuss this burning question:  SKIP NEXT SLIDE TO QUESTION</a:t>
            </a:r>
          </a:p>
        </p:txBody>
      </p:sp>
      <p:sp>
        <p:nvSpPr>
          <p:cNvPr id="4" name="Slide Number Placeholder 3"/>
          <p:cNvSpPr>
            <a:spLocks noGrp="1"/>
          </p:cNvSpPr>
          <p:nvPr>
            <p:ph type="sldNum" sz="quarter" idx="5"/>
          </p:nvPr>
        </p:nvSpPr>
        <p:spPr/>
        <p:txBody>
          <a:bodyPr/>
          <a:lstStyle/>
          <a:p>
            <a:fld id="{AC98ED0B-AB8F-4684-AE23-8F548B60DB63}" type="slidenum">
              <a:rPr lang="en-US" smtClean="0"/>
              <a:t>1</a:t>
            </a:fld>
            <a:endParaRPr lang="en-US"/>
          </a:p>
        </p:txBody>
      </p:sp>
    </p:spTree>
    <p:extLst>
      <p:ext uri="{BB962C8B-B14F-4D97-AF65-F5344CB8AC3E}">
        <p14:creationId xmlns:p14="http://schemas.microsoft.com/office/powerpoint/2010/main" val="240704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something new to get a different result.  We have decided to try (1) Meeting with parents first; let them tell us what they need; (2) Working with CDE and districts to communicate what we know about students experience. </a:t>
            </a:r>
          </a:p>
        </p:txBody>
      </p:sp>
      <p:sp>
        <p:nvSpPr>
          <p:cNvPr id="4" name="Slide Number Placeholder 3"/>
          <p:cNvSpPr>
            <a:spLocks noGrp="1"/>
          </p:cNvSpPr>
          <p:nvPr>
            <p:ph type="sldNum" sz="quarter" idx="5"/>
          </p:nvPr>
        </p:nvSpPr>
        <p:spPr/>
        <p:txBody>
          <a:bodyPr/>
          <a:lstStyle/>
          <a:p>
            <a:fld id="{AC98ED0B-AB8F-4684-AE23-8F548B60DB63}" type="slidenum">
              <a:rPr lang="en-US" smtClean="0"/>
              <a:t>11</a:t>
            </a:fld>
            <a:endParaRPr lang="en-US"/>
          </a:p>
        </p:txBody>
      </p:sp>
    </p:spTree>
    <p:extLst>
      <p:ext uri="{BB962C8B-B14F-4D97-AF65-F5344CB8AC3E}">
        <p14:creationId xmlns:p14="http://schemas.microsoft.com/office/powerpoint/2010/main" val="274822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 when we are all working from home and one day runs into the next, it is striking how monotonous this time feels WHILE extraordinary change is taking place.  Our discussion today is about how do we build on the momentum of the moment? How do we examine how we have served and underserved AA and Latinx students. We all have individual success but the reality is the numbers are bleak and they have been for many years.  So today I want to discuss what works, and how we can focus our attention on : (1) Assessment of services and outcomes; (2) identification of systemic barriers and (3)  Equity – so that we can aspire to NOT be in the same place we are now in 10 years.</a:t>
            </a:r>
          </a:p>
        </p:txBody>
      </p:sp>
      <p:sp>
        <p:nvSpPr>
          <p:cNvPr id="4" name="Slide Number Placeholder 3"/>
          <p:cNvSpPr>
            <a:spLocks noGrp="1"/>
          </p:cNvSpPr>
          <p:nvPr>
            <p:ph type="sldNum" sz="quarter" idx="5"/>
          </p:nvPr>
        </p:nvSpPr>
        <p:spPr/>
        <p:txBody>
          <a:bodyPr/>
          <a:lstStyle/>
          <a:p>
            <a:fld id="{AC98ED0B-AB8F-4684-AE23-8F548B60DB63}" type="slidenum">
              <a:rPr lang="en-US" smtClean="0"/>
              <a:t>2</a:t>
            </a:fld>
            <a:endParaRPr lang="en-US"/>
          </a:p>
        </p:txBody>
      </p:sp>
    </p:spTree>
    <p:extLst>
      <p:ext uri="{BB962C8B-B14F-4D97-AF65-F5344CB8AC3E}">
        <p14:creationId xmlns:p14="http://schemas.microsoft.com/office/powerpoint/2010/main" val="1530871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CALVIN &amp; HOBBES</a:t>
            </a:r>
          </a:p>
          <a:p>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3</a:t>
            </a:fld>
            <a:endParaRPr lang="en-US"/>
          </a:p>
        </p:txBody>
      </p:sp>
    </p:spTree>
    <p:extLst>
      <p:ext uri="{BB962C8B-B14F-4D97-AF65-F5344CB8AC3E}">
        <p14:creationId xmlns:p14="http://schemas.microsoft.com/office/powerpoint/2010/main" val="387588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preparation for this meeting I found the study that I sent for you in the materials, it is called the Education and Employment Outcomes from Rehabilitation Services Agency Data Files for Transition Age African American, White and Hispanic Youth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1: Are AA, W and </a:t>
            </a:r>
            <a:r>
              <a:rPr lang="en-US" dirty="0" err="1"/>
              <a:t>Hisp</a:t>
            </a:r>
            <a:r>
              <a:rPr lang="en-US" dirty="0"/>
              <a:t> students 15-18 statistically different in employment rates and mean income?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2: Are AA, W, </a:t>
            </a:r>
            <a:r>
              <a:rPr lang="en-US" dirty="0" err="1"/>
              <a:t>Hisp</a:t>
            </a:r>
            <a:r>
              <a:rPr lang="en-US" dirty="0"/>
              <a:t> student 15-18 statistically different on mean earnings per week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 3: Are individual </a:t>
            </a:r>
            <a:r>
              <a:rPr lang="en-US" dirty="0" err="1"/>
              <a:t>demorgraphics</a:t>
            </a:r>
            <a:r>
              <a:rPr lang="en-US" dirty="0"/>
              <a:t> and case service variables for </a:t>
            </a:r>
            <a:r>
              <a:rPr lang="en-US" dirty="0" err="1"/>
              <a:t>statitica;tically</a:t>
            </a:r>
            <a:r>
              <a:rPr lang="en-US" dirty="0"/>
              <a:t> significantly related to successful employment AA, W, and </a:t>
            </a:r>
            <a:r>
              <a:rPr lang="en-US" dirty="0" err="1"/>
              <a:t>Hisp</a:t>
            </a:r>
            <a:r>
              <a:rPr lang="en-US" dirty="0"/>
              <a:t> students 15-18 statistically different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like these are not particular helpful to me as a practical matter.  As an African American woman – parent of an African American young man – stats are downright scary and demoralizing.  So I ignore them.  I much rather focus on stats that tell me what I need to do to NOT fall into one of these depressing stats.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 found valuable in the student are the </a:t>
            </a:r>
            <a:r>
              <a:rPr lang="en-US" dirty="0" err="1"/>
              <a:t>anaylsis</a:t>
            </a:r>
            <a:r>
              <a:rPr lang="en-US" dirty="0"/>
              <a:t> of SOME of the causes for these stats.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LOW EXPECTATION -   We have had schools, who </a:t>
            </a:r>
            <a:r>
              <a:rPr lang="en-US" dirty="0" err="1"/>
              <a:t>sevre</a:t>
            </a:r>
            <a:r>
              <a:rPr lang="en-US" dirty="0"/>
              <a:t> students with behaviors tell us, we are not here to educate these children. We are focused on behavior.  The truth is more often than not. behavior is the result of frustration with learning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CLIENT DOES NOT WANT </a:t>
            </a:r>
            <a:r>
              <a:rPr lang="en-US"/>
              <a:t>MORE SCHOOL - Many </a:t>
            </a:r>
            <a:r>
              <a:rPr lang="en-US" dirty="0"/>
              <a:t>students have NEVER experienced school success.  SO  dropping out or graduating and employment is a reasonable reaction to negative school </a:t>
            </a:r>
            <a:r>
              <a:rPr lang="en-US" dirty="0" err="1"/>
              <a:t>expriences</a:t>
            </a:r>
            <a:r>
              <a:rPr lang="en-US" dirty="0"/>
              <a:t>.  We have counselors when our clients say, I want to go to law school they respond you should go to paralegal first.  TELL MY TYRA BANKS </a:t>
            </a:r>
            <a:r>
              <a:rPr lang="en-US" dirty="0" err="1"/>
              <a:t>STOry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Lower participation in college or junior college means less access to job placement. </a:t>
            </a:r>
          </a:p>
          <a:p>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4</a:t>
            </a:fld>
            <a:endParaRPr lang="en-US"/>
          </a:p>
        </p:txBody>
      </p:sp>
    </p:spTree>
    <p:extLst>
      <p:ext uri="{BB962C8B-B14F-4D97-AF65-F5344CB8AC3E}">
        <p14:creationId xmlns:p14="http://schemas.microsoft.com/office/powerpoint/2010/main" val="141549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Empowerment philosophy. – no one wants to hear all of the reasons why you CANNOT do the thing you want.  I new I </a:t>
            </a:r>
            <a:r>
              <a:rPr lang="en-US" dirty="0" err="1"/>
              <a:t>foud</a:t>
            </a:r>
            <a:r>
              <a:rPr lang="en-US" dirty="0"/>
              <a:t> </a:t>
            </a:r>
            <a:r>
              <a:rPr lang="en-US" dirty="0" err="1"/>
              <a:t>thr</a:t>
            </a:r>
            <a:r>
              <a:rPr lang="en-US" dirty="0"/>
              <a:t> right contractor because when I told </a:t>
            </a:r>
            <a:r>
              <a:rPr lang="en-US" dirty="0" err="1"/>
              <a:t>hmom</a:t>
            </a:r>
            <a:r>
              <a:rPr lang="en-US" dirty="0"/>
              <a:t> what I wanted he told me how to get – even with the challenges. And more importantly, he convinced me to do things in a manner that resolved the problem but also met my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we know that these are the elements for success, have we identified ways to measure them?  DO we provide surveys to clients about to which VR counselors about how VRs are supporting them? Do we have training for </a:t>
            </a:r>
            <a:r>
              <a:rPr lang="en-US" dirty="0" err="1"/>
              <a:t>counseliors</a:t>
            </a:r>
            <a:r>
              <a:rPr lang="en-US" dirty="0"/>
              <a:t> that teach them </a:t>
            </a:r>
            <a:r>
              <a:rPr lang="en-US" dirty="0" err="1"/>
              <a:t>curltral</a:t>
            </a:r>
            <a:r>
              <a:rPr lang="en-US" dirty="0"/>
              <a:t> competence? DO we know what that means?   Are VR staff trained at engaging family members so that they can serve as a support to the student as they transition? Have VR staff been trained onto understand how to build trust in a relationship with the youth and their family. </a:t>
            </a:r>
          </a:p>
          <a:p>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5</a:t>
            </a:fld>
            <a:endParaRPr lang="en-US"/>
          </a:p>
        </p:txBody>
      </p:sp>
    </p:spTree>
    <p:extLst>
      <p:ext uri="{BB962C8B-B14F-4D97-AF65-F5344CB8AC3E}">
        <p14:creationId xmlns:p14="http://schemas.microsoft.com/office/powerpoint/2010/main" val="373592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know these things have such a high employment success rate, then what are we doing to ensure that African American students are not only OFFERED such services but actually receiving them.  Does it work to use an intake model as the sole means for identifying students of color. If we want to have more students who are </a:t>
            </a:r>
            <a:r>
              <a:rPr lang="en-US" dirty="0" err="1"/>
              <a:t>benfiting</a:t>
            </a:r>
            <a:r>
              <a:rPr lang="en-US" dirty="0"/>
              <a:t> from job placement, occupational training an d college training are we seeking out students who are a good match for these.  Are we educating students who do not appear to be a good match either because of lack of interest or lack of qualification, about the benefits pf college training. Are we offering supports so that a student who feel discouraged by high school and unprepared can gather skills to be junior college ready or have the confidence to start junior college. Are we reaching into schools early so that by the time the student has </a:t>
            </a:r>
            <a:r>
              <a:rPr lang="en-US" dirty="0" err="1"/>
              <a:t>gis</a:t>
            </a:r>
            <a:r>
              <a:rPr lang="en-US" dirty="0"/>
              <a:t> graduating they are aware of VR services they will use for post-secondary work. If students have financial needs that are more urgent, do we have a path for doing both, earning money while pursuing an education . </a:t>
            </a:r>
          </a:p>
          <a:p>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6</a:t>
            </a:fld>
            <a:endParaRPr lang="en-US"/>
          </a:p>
        </p:txBody>
      </p:sp>
    </p:spTree>
    <p:extLst>
      <p:ext uri="{BB962C8B-B14F-4D97-AF65-F5344CB8AC3E}">
        <p14:creationId xmlns:p14="http://schemas.microsoft.com/office/powerpoint/2010/main" val="131831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served students who were born into circumstances where the odds were stacked against them and they were on </a:t>
            </a:r>
            <a:r>
              <a:rPr lang="en-US" dirty="0" err="1"/>
              <a:t>atrajectory</a:t>
            </a:r>
            <a:r>
              <a:rPr lang="en-US" dirty="0"/>
              <a:t> that would likely end up on the negative side of the </a:t>
            </a:r>
            <a:r>
              <a:rPr lang="en-US" dirty="0" err="1"/>
              <a:t>statsitoics</a:t>
            </a:r>
            <a:r>
              <a:rPr lang="en-US" dirty="0"/>
              <a:t>. When I started at DRC I was so excited to be </a:t>
            </a:r>
            <a:r>
              <a:rPr lang="en-US" dirty="0" err="1"/>
              <a:t>fudned</a:t>
            </a:r>
            <a:r>
              <a:rPr lang="en-US" dirty="0"/>
              <a:t> by a grant to do systemic advocacy to </a:t>
            </a:r>
            <a:r>
              <a:rPr lang="en-US" dirty="0" err="1"/>
              <a:t>stipp</a:t>
            </a:r>
            <a:r>
              <a:rPr lang="en-US" dirty="0"/>
              <a:t> school to prison </a:t>
            </a:r>
            <a:r>
              <a:rPr lang="en-US" dirty="0" err="1"/>
              <a:t>pipleline</a:t>
            </a:r>
            <a:r>
              <a:rPr lang="en-US" dirty="0"/>
              <a:t>.  I represent many students who are in struggling school districts and are foster youth. We </a:t>
            </a:r>
            <a:r>
              <a:rPr lang="en-US" dirty="0" err="1"/>
              <a:t>prioristze</a:t>
            </a:r>
            <a:r>
              <a:rPr lang="en-US" dirty="0"/>
              <a:t> intake calls that </a:t>
            </a:r>
            <a:r>
              <a:rPr lang="en-US" dirty="0" err="1"/>
              <a:t>invlive</a:t>
            </a:r>
            <a:r>
              <a:rPr lang="en-US" dirty="0"/>
              <a:t> students who are being </a:t>
            </a:r>
            <a:r>
              <a:rPr lang="en-US" dirty="0" err="1"/>
              <a:t>suspende</a:t>
            </a:r>
            <a:r>
              <a:rPr lang="en-US" dirty="0"/>
              <a:t> </a:t>
            </a:r>
            <a:r>
              <a:rPr lang="en-US" dirty="0" err="1"/>
              <a:t>dor</a:t>
            </a:r>
            <a:r>
              <a:rPr lang="en-US" dirty="0"/>
              <a:t> expelled because </a:t>
            </a:r>
            <a:r>
              <a:rPr lang="en-US" dirty="0" err="1"/>
              <a:t>eof</a:t>
            </a:r>
            <a:r>
              <a:rPr lang="en-US" dirty="0"/>
              <a:t> the impact of lost educational opportunity on a child’s </a:t>
            </a:r>
            <a:r>
              <a:rPr lang="en-US" dirty="0" err="1"/>
              <a:t>devleopmemt.The</a:t>
            </a:r>
            <a:r>
              <a:rPr lang="en-US" dirty="0"/>
              <a:t> profile for our clients is consistent: childhood trauma, learning challenges, behavior challenges, placement disruption or home instability, frequent suspension for behavior; multiple changes in enrolled schools, placement in segregated schools.  </a:t>
            </a:r>
            <a:r>
              <a:rPr lang="en-US" dirty="0" err="1"/>
              <a:t>Creidt</a:t>
            </a:r>
            <a:r>
              <a:rPr lang="en-US" dirty="0"/>
              <a:t> deficient, placed on classes that are challenging because of inconsistent educational </a:t>
            </a:r>
            <a:r>
              <a:rPr lang="en-US" dirty="0" err="1"/>
              <a:t>acess</a:t>
            </a:r>
            <a:r>
              <a:rPr lang="en-US" dirty="0"/>
              <a:t>.; completely checked out of school</a:t>
            </a:r>
          </a:p>
        </p:txBody>
      </p:sp>
      <p:sp>
        <p:nvSpPr>
          <p:cNvPr id="4" name="Slide Number Placeholder 3"/>
          <p:cNvSpPr>
            <a:spLocks noGrp="1"/>
          </p:cNvSpPr>
          <p:nvPr>
            <p:ph type="sldNum" sz="quarter" idx="5"/>
          </p:nvPr>
        </p:nvSpPr>
        <p:spPr/>
        <p:txBody>
          <a:bodyPr/>
          <a:lstStyle/>
          <a:p>
            <a:fld id="{AC98ED0B-AB8F-4684-AE23-8F548B60DB63}" type="slidenum">
              <a:rPr lang="en-US" smtClean="0"/>
              <a:t>7</a:t>
            </a:fld>
            <a:endParaRPr lang="en-US"/>
          </a:p>
        </p:txBody>
      </p:sp>
    </p:spTree>
    <p:extLst>
      <p:ext uri="{BB962C8B-B14F-4D97-AF65-F5344CB8AC3E}">
        <p14:creationId xmlns:p14="http://schemas.microsoft.com/office/powerpoint/2010/main" val="234244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also seen these same kids – completely turn things around when the home is stable and the support from a trusted adult at the school and resources. </a:t>
            </a:r>
          </a:p>
          <a:p>
            <a:pPr marL="228600" indent="-228600">
              <a:buAutoNum type="arabicPeriod"/>
            </a:pPr>
            <a:r>
              <a:rPr lang="en-US" dirty="0"/>
              <a:t>Robust transition planning is exciting; starts young and is child –led.  This is where we have seen the most </a:t>
            </a:r>
            <a:r>
              <a:rPr lang="en-US" dirty="0" err="1"/>
              <a:t>enagement</a:t>
            </a:r>
            <a:r>
              <a:rPr lang="en-US" dirty="0"/>
              <a:t>.</a:t>
            </a:r>
          </a:p>
          <a:p>
            <a:pPr marL="228600" indent="-228600">
              <a:buAutoNum type="arabicPeriod"/>
            </a:pPr>
            <a:r>
              <a:rPr lang="en-US" dirty="0" err="1"/>
              <a:t>Conenctions</a:t>
            </a:r>
            <a:r>
              <a:rPr lang="en-US" dirty="0"/>
              <a:t> to real employment; work </a:t>
            </a:r>
            <a:r>
              <a:rPr lang="en-US" dirty="0" err="1"/>
              <a:t>programas</a:t>
            </a:r>
            <a:r>
              <a:rPr lang="en-US" dirty="0"/>
              <a:t> that put students in real life work experiences </a:t>
            </a:r>
          </a:p>
          <a:p>
            <a:pPr marL="228600" indent="-228600">
              <a:buAutoNum type="arabicPeriod"/>
            </a:pPr>
            <a:r>
              <a:rPr lang="en-US" dirty="0"/>
              <a:t>Explaining why </a:t>
            </a:r>
            <a:r>
              <a:rPr lang="en-US" dirty="0" err="1"/>
              <a:t>junio</a:t>
            </a:r>
            <a:r>
              <a:rPr lang="en-US" dirty="0"/>
              <a:t> college is not the same experience as high school and it is a LOT more fun; </a:t>
            </a:r>
            <a:r>
              <a:rPr lang="en-US" dirty="0" err="1"/>
              <a:t>tak</a:t>
            </a:r>
            <a:r>
              <a:rPr lang="en-US" dirty="0"/>
              <a:t> them to the college for a day. Sooner not later. </a:t>
            </a:r>
          </a:p>
          <a:p>
            <a:pPr marL="0" indent="0">
              <a:buNone/>
            </a:pPr>
            <a:endParaRPr lang="en-US" dirty="0"/>
          </a:p>
          <a:p>
            <a:pPr marL="0" indent="0">
              <a:buNone/>
            </a:pPr>
            <a:r>
              <a:rPr lang="en-US" dirty="0"/>
              <a:t>Employment is critical to self-esteem, it just feels good to have your own </a:t>
            </a:r>
            <a:r>
              <a:rPr lang="en-US" dirty="0" err="1"/>
              <a:t>miney</a:t>
            </a:r>
            <a:r>
              <a:rPr lang="en-US" dirty="0"/>
              <a:t> and to know how to show up everyday.  Understand that some kids are managing </a:t>
            </a:r>
            <a:r>
              <a:rPr lang="en-US" dirty="0" err="1"/>
              <a:t>beigninhousehlo;lds</a:t>
            </a:r>
            <a:r>
              <a:rPr lang="en-US" dirty="0"/>
              <a:t> </a:t>
            </a:r>
            <a:r>
              <a:rPr lang="en-US" dirty="0" err="1"/>
              <a:t>whre</a:t>
            </a:r>
            <a:r>
              <a:rPr lang="en-US" dirty="0"/>
              <a:t> access to food is </a:t>
            </a:r>
            <a:r>
              <a:rPr lang="en-US" dirty="0" err="1"/>
              <a:t>sparce</a:t>
            </a:r>
            <a:r>
              <a:rPr lang="en-US" dirty="0"/>
              <a:t> and regular employment is non-</a:t>
            </a:r>
            <a:r>
              <a:rPr lang="en-US" dirty="0" err="1"/>
              <a:t>existant</a:t>
            </a:r>
            <a:r>
              <a:rPr lang="en-US" dirty="0"/>
              <a:t>. The liberation that goes along with a paycheck should not </a:t>
            </a:r>
            <a:r>
              <a:rPr lang="en-US"/>
              <a:t>be assumed. </a:t>
            </a:r>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9</a:t>
            </a:fld>
            <a:endParaRPr lang="en-US"/>
          </a:p>
        </p:txBody>
      </p:sp>
    </p:spTree>
    <p:extLst>
      <p:ext uri="{BB962C8B-B14F-4D97-AF65-F5344CB8AC3E}">
        <p14:creationId xmlns:p14="http://schemas.microsoft.com/office/powerpoint/2010/main" val="141501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build on this moment when we are all frustrated by the </a:t>
            </a:r>
            <a:r>
              <a:rPr lang="en-US" dirty="0" err="1"/>
              <a:t>statis</a:t>
            </a:r>
            <a:r>
              <a:rPr lang="en-US" dirty="0"/>
              <a:t> quo and ready and willing to do the work to get meaningful change. EVERYTHING is already completely different. Now is the time to disrupt our </a:t>
            </a:r>
            <a:r>
              <a:rPr lang="en-US" dirty="0" err="1"/>
              <a:t>usuall</a:t>
            </a:r>
            <a:r>
              <a:rPr lang="en-US" dirty="0"/>
              <a:t> approaches because _) THEY HAVE NOT WORKED and embrace and TRY new approached – READ </a:t>
            </a:r>
            <a:r>
              <a:rPr lang="en-US" dirty="0" err="1"/>
              <a:t>powerpoint</a:t>
            </a:r>
            <a:r>
              <a:rPr lang="en-US" dirty="0"/>
              <a:t>.</a:t>
            </a:r>
          </a:p>
          <a:p>
            <a:r>
              <a:rPr lang="en-US" dirty="0"/>
              <a:t>Number one although it is here last – talk to the kids and the families. This builds trust and they know what they need.</a:t>
            </a:r>
          </a:p>
          <a:p>
            <a:r>
              <a:rPr lang="en-US" dirty="0"/>
              <a:t>Number two track data and hold staff accountable for connecting to kids in ways that work </a:t>
            </a:r>
          </a:p>
          <a:p>
            <a:r>
              <a:rPr lang="en-US" dirty="0"/>
              <a:t>Three – Learn to reallocate resources instead of assuming you need more money for more resources.  Stop doing things that do not work and cost money (Shift money for 1:1 aides and </a:t>
            </a:r>
            <a:r>
              <a:rPr lang="en-US" dirty="0" err="1"/>
              <a:t>segragted</a:t>
            </a:r>
            <a:r>
              <a:rPr lang="en-US" dirty="0"/>
              <a:t> schools to more special ed teachers, training for </a:t>
            </a:r>
            <a:r>
              <a:rPr lang="en-US" dirty="0" err="1"/>
              <a:t>genral</a:t>
            </a:r>
            <a:r>
              <a:rPr lang="en-US" dirty="0"/>
              <a:t> ed teachers and co-teaching models that meet kids needs through UDL.)</a:t>
            </a:r>
          </a:p>
          <a:p>
            <a:r>
              <a:rPr lang="en-US" dirty="0"/>
              <a:t>BE CREATIVE! </a:t>
            </a:r>
          </a:p>
          <a:p>
            <a:endParaRPr lang="en-US" dirty="0"/>
          </a:p>
        </p:txBody>
      </p:sp>
      <p:sp>
        <p:nvSpPr>
          <p:cNvPr id="4" name="Slide Number Placeholder 3"/>
          <p:cNvSpPr>
            <a:spLocks noGrp="1"/>
          </p:cNvSpPr>
          <p:nvPr>
            <p:ph type="sldNum" sz="quarter" idx="5"/>
          </p:nvPr>
        </p:nvSpPr>
        <p:spPr/>
        <p:txBody>
          <a:bodyPr/>
          <a:lstStyle/>
          <a:p>
            <a:fld id="{AC98ED0B-AB8F-4684-AE23-8F548B60DB63}" type="slidenum">
              <a:rPr lang="en-US" smtClean="0"/>
              <a:t>10</a:t>
            </a:fld>
            <a:endParaRPr lang="en-US"/>
          </a:p>
        </p:txBody>
      </p:sp>
    </p:spTree>
    <p:extLst>
      <p:ext uri="{BB962C8B-B14F-4D97-AF65-F5344CB8AC3E}">
        <p14:creationId xmlns:p14="http://schemas.microsoft.com/office/powerpoint/2010/main" val="2098226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1422-37B0-4A72-95AF-81E2D6069586}"/>
              </a:ext>
            </a:extLst>
          </p:cNvPr>
          <p:cNvSpPr>
            <a:spLocks noGrp="1"/>
          </p:cNvSpPr>
          <p:nvPr>
            <p:ph type="title"/>
          </p:nvPr>
        </p:nvSpPr>
        <p:spPr/>
        <p:txBody>
          <a:bodyPr>
            <a:normAutofit/>
          </a:bodyPr>
          <a:lstStyle/>
          <a:p>
            <a:r>
              <a:rPr lang="en-US" sz="2400" b="1" dirty="0"/>
              <a:t>Racial Inequity for People with Disabilities Seeking Services, Education &amp; Employment: Yes we know, now what are we going to do about it?</a:t>
            </a:r>
            <a:br>
              <a:rPr lang="en-US" sz="2400" b="1" dirty="0"/>
            </a:br>
            <a:endParaRPr lang="en-US" sz="2400" b="1" dirty="0"/>
          </a:p>
        </p:txBody>
      </p:sp>
      <p:sp>
        <p:nvSpPr>
          <p:cNvPr id="3" name="Subtitle 2">
            <a:extLst>
              <a:ext uri="{FF2B5EF4-FFF2-40B4-BE49-F238E27FC236}">
                <a16:creationId xmlns:a16="http://schemas.microsoft.com/office/drawing/2014/main" id="{B8E609C4-43A4-4F0A-85CA-D87CEF6C7183}"/>
              </a:ext>
            </a:extLst>
          </p:cNvPr>
          <p:cNvSpPr>
            <a:spLocks noGrp="1"/>
          </p:cNvSpPr>
          <p:nvPr>
            <p:ph sz="half" idx="1"/>
          </p:nvPr>
        </p:nvSpPr>
        <p:spPr/>
        <p:txBody>
          <a:bodyPr>
            <a:normAutofit/>
          </a:bodyPr>
          <a:lstStyle/>
          <a:p>
            <a:pPr marL="0" indent="0">
              <a:buNone/>
            </a:pPr>
            <a:endParaRPr lang="en-US" dirty="0"/>
          </a:p>
          <a:p>
            <a:pPr marL="0" indent="0">
              <a:buNone/>
            </a:pPr>
            <a:r>
              <a:rPr lang="en-US" b="1" dirty="0"/>
              <a:t>Candis Bowles</a:t>
            </a:r>
          </a:p>
          <a:p>
            <a:pPr marL="0" indent="0">
              <a:buNone/>
            </a:pPr>
            <a:r>
              <a:rPr lang="en-US" b="1" dirty="0"/>
              <a:t>Sr. Managing Attorney</a:t>
            </a:r>
          </a:p>
        </p:txBody>
      </p:sp>
      <p:pic>
        <p:nvPicPr>
          <p:cNvPr id="6" name="Content Placeholder 5">
            <a:extLst>
              <a:ext uri="{FF2B5EF4-FFF2-40B4-BE49-F238E27FC236}">
                <a16:creationId xmlns:a16="http://schemas.microsoft.com/office/drawing/2014/main" id="{A6CAFCBC-52A9-46AF-ABB5-65261B9321CB}"/>
              </a:ext>
            </a:extLst>
          </p:cNvPr>
          <p:cNvPicPr>
            <a:picLocks noGrp="1" noChangeAspect="1"/>
          </p:cNvPicPr>
          <p:nvPr>
            <p:ph sz="half" idx="2"/>
          </p:nvPr>
        </p:nvPicPr>
        <p:blipFill>
          <a:blip r:embed="rId3"/>
          <a:stretch>
            <a:fillRect/>
          </a:stretch>
        </p:blipFill>
        <p:spPr>
          <a:xfrm>
            <a:off x="6497782" y="2560320"/>
            <a:ext cx="4163291" cy="2919153"/>
          </a:xfrm>
        </p:spPr>
      </p:pic>
    </p:spTree>
    <p:extLst>
      <p:ext uri="{BB962C8B-B14F-4D97-AF65-F5344CB8AC3E}">
        <p14:creationId xmlns:p14="http://schemas.microsoft.com/office/powerpoint/2010/main" val="228084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7A08-3FAF-489C-B4D2-B9B177BD0028}"/>
              </a:ext>
            </a:extLst>
          </p:cNvPr>
          <p:cNvSpPr>
            <a:spLocks noGrp="1"/>
          </p:cNvSpPr>
          <p:nvPr>
            <p:ph type="title"/>
          </p:nvPr>
        </p:nvSpPr>
        <p:spPr/>
        <p:txBody>
          <a:bodyPr/>
          <a:lstStyle/>
          <a:p>
            <a:r>
              <a:rPr lang="en-US" dirty="0"/>
              <a:t>WHAT DO WE DO?</a:t>
            </a:r>
          </a:p>
        </p:txBody>
      </p:sp>
      <p:sp>
        <p:nvSpPr>
          <p:cNvPr id="3" name="Content Placeholder 2">
            <a:extLst>
              <a:ext uri="{FF2B5EF4-FFF2-40B4-BE49-F238E27FC236}">
                <a16:creationId xmlns:a16="http://schemas.microsoft.com/office/drawing/2014/main" id="{D2A7579A-60C0-450F-A869-E3121FE8E813}"/>
              </a:ext>
            </a:extLst>
          </p:cNvPr>
          <p:cNvSpPr>
            <a:spLocks noGrp="1"/>
          </p:cNvSpPr>
          <p:nvPr>
            <p:ph idx="1"/>
          </p:nvPr>
        </p:nvSpPr>
        <p:spPr/>
        <p:txBody>
          <a:bodyPr>
            <a:normAutofit/>
          </a:bodyPr>
          <a:lstStyle/>
          <a:p>
            <a:r>
              <a:rPr lang="en-US" dirty="0"/>
              <a:t>Keep EQUITY at the center of all planning.</a:t>
            </a:r>
          </a:p>
          <a:p>
            <a:r>
              <a:rPr lang="en-US" dirty="0"/>
              <a:t>Track data – who is getting services, what has been offered, outcomes.</a:t>
            </a:r>
          </a:p>
          <a:p>
            <a:r>
              <a:rPr lang="en-US" dirty="0"/>
              <a:t>Asset-oriented planning – focus on assets not deficits.</a:t>
            </a:r>
          </a:p>
          <a:p>
            <a:r>
              <a:rPr lang="en-US" dirty="0"/>
              <a:t>Identify barriers to access.</a:t>
            </a:r>
          </a:p>
          <a:p>
            <a:r>
              <a:rPr lang="en-US" dirty="0"/>
              <a:t>Communication - engage the family or support system.</a:t>
            </a:r>
          </a:p>
        </p:txBody>
      </p:sp>
    </p:spTree>
    <p:extLst>
      <p:ext uri="{BB962C8B-B14F-4D97-AF65-F5344CB8AC3E}">
        <p14:creationId xmlns:p14="http://schemas.microsoft.com/office/powerpoint/2010/main" val="184433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21C4CB-E11B-4822-B971-52759C10F734}"/>
              </a:ext>
            </a:extLst>
          </p:cNvPr>
          <p:cNvPicPr>
            <a:picLocks noChangeAspect="1"/>
          </p:cNvPicPr>
          <p:nvPr/>
        </p:nvPicPr>
        <p:blipFill>
          <a:blip r:embed="rId3"/>
          <a:stretch>
            <a:fillRect/>
          </a:stretch>
        </p:blipFill>
        <p:spPr>
          <a:xfrm>
            <a:off x="899059" y="762000"/>
            <a:ext cx="10283045" cy="5534891"/>
          </a:xfrm>
          <a:prstGeom prst="rect">
            <a:avLst/>
          </a:prstGeom>
        </p:spPr>
      </p:pic>
    </p:spTree>
    <p:extLst>
      <p:ext uri="{BB962C8B-B14F-4D97-AF65-F5344CB8AC3E}">
        <p14:creationId xmlns:p14="http://schemas.microsoft.com/office/powerpoint/2010/main" val="306393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196E7-87F5-4C7D-9341-952131E61A2E}"/>
              </a:ext>
            </a:extLst>
          </p:cNvPr>
          <p:cNvPicPr>
            <a:picLocks noChangeAspect="1"/>
          </p:cNvPicPr>
          <p:nvPr/>
        </p:nvPicPr>
        <p:blipFill>
          <a:blip r:embed="rId3"/>
          <a:stretch>
            <a:fillRect/>
          </a:stretch>
        </p:blipFill>
        <p:spPr>
          <a:xfrm>
            <a:off x="969818" y="692728"/>
            <a:ext cx="10196946" cy="5458690"/>
          </a:xfrm>
          <a:prstGeom prst="rect">
            <a:avLst/>
          </a:prstGeom>
        </p:spPr>
      </p:pic>
    </p:spTree>
    <p:extLst>
      <p:ext uri="{BB962C8B-B14F-4D97-AF65-F5344CB8AC3E}">
        <p14:creationId xmlns:p14="http://schemas.microsoft.com/office/powerpoint/2010/main" val="188462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BBBF0-D523-4306-9E66-A18B8902DF34}"/>
              </a:ext>
            </a:extLst>
          </p:cNvPr>
          <p:cNvSpPr>
            <a:spLocks noGrp="1"/>
          </p:cNvSpPr>
          <p:nvPr>
            <p:ph type="title"/>
          </p:nvPr>
        </p:nvSpPr>
        <p:spPr/>
        <p:txBody>
          <a:bodyPr>
            <a:normAutofit/>
          </a:bodyPr>
          <a:lstStyle/>
          <a:p>
            <a:r>
              <a:rPr lang="en-US" sz="4000" dirty="0"/>
              <a:t>Question?</a:t>
            </a:r>
          </a:p>
        </p:txBody>
      </p:sp>
      <p:sp>
        <p:nvSpPr>
          <p:cNvPr id="5" name="Content Placeholder 4">
            <a:extLst>
              <a:ext uri="{FF2B5EF4-FFF2-40B4-BE49-F238E27FC236}">
                <a16:creationId xmlns:a16="http://schemas.microsoft.com/office/drawing/2014/main" id="{73F38BA3-EB74-42A4-B2A3-30C6CD5771E2}"/>
              </a:ext>
            </a:extLst>
          </p:cNvPr>
          <p:cNvSpPr>
            <a:spLocks noGrp="1"/>
          </p:cNvSpPr>
          <p:nvPr>
            <p:ph idx="1"/>
          </p:nvPr>
        </p:nvSpPr>
        <p:spPr/>
        <p:txBody>
          <a:bodyPr>
            <a:normAutofit/>
          </a:bodyPr>
          <a:lstStyle/>
          <a:p>
            <a:pPr marL="0" indent="0">
              <a:buNone/>
            </a:pPr>
            <a:endParaRPr lang="en-US" dirty="0"/>
          </a:p>
          <a:p>
            <a:pPr marL="0" indent="0" algn="ctr">
              <a:buNone/>
            </a:pPr>
            <a:r>
              <a:rPr lang="en-US" sz="3200" dirty="0"/>
              <a:t>Despite all of our efforts, why do we continue to see lower employment and educational outcomes for African American and Latinx students with disabilities?</a:t>
            </a:r>
          </a:p>
          <a:p>
            <a:pPr marL="0" indent="0" algn="ctr">
              <a:buNone/>
            </a:pPr>
            <a:endParaRPr lang="en-US" sz="3200" dirty="0"/>
          </a:p>
          <a:p>
            <a:pPr marL="0" indent="0">
              <a:buNone/>
            </a:pPr>
            <a:endParaRPr lang="en-US" dirty="0"/>
          </a:p>
        </p:txBody>
      </p:sp>
    </p:spTree>
    <p:extLst>
      <p:ext uri="{BB962C8B-B14F-4D97-AF65-F5344CB8AC3E}">
        <p14:creationId xmlns:p14="http://schemas.microsoft.com/office/powerpoint/2010/main" val="198759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C4A0-34E1-40CA-A8A6-EAF551458572}"/>
              </a:ext>
            </a:extLst>
          </p:cNvPr>
          <p:cNvSpPr>
            <a:spLocks noGrp="1"/>
          </p:cNvSpPr>
          <p:nvPr>
            <p:ph type="title"/>
          </p:nvPr>
        </p:nvSpPr>
        <p:spPr/>
        <p:txBody>
          <a:bodyPr>
            <a:normAutofit fontScale="90000"/>
          </a:bodyPr>
          <a:lstStyle/>
          <a:p>
            <a:r>
              <a:rPr lang="en-US" dirty="0"/>
              <a:t>Root Cause of Lower Employment Outcomes </a:t>
            </a:r>
          </a:p>
        </p:txBody>
      </p:sp>
      <p:sp>
        <p:nvSpPr>
          <p:cNvPr id="3" name="Content Placeholder 2">
            <a:extLst>
              <a:ext uri="{FF2B5EF4-FFF2-40B4-BE49-F238E27FC236}">
                <a16:creationId xmlns:a16="http://schemas.microsoft.com/office/drawing/2014/main" id="{612AE7E8-EF25-4E6E-95A7-B70A36BB9F32}"/>
              </a:ext>
            </a:extLst>
          </p:cNvPr>
          <p:cNvSpPr>
            <a:spLocks noGrp="1"/>
          </p:cNvSpPr>
          <p:nvPr>
            <p:ph idx="1"/>
          </p:nvPr>
        </p:nvSpPr>
        <p:spPr/>
        <p:txBody>
          <a:bodyPr>
            <a:normAutofit lnSpcReduction="10000"/>
          </a:bodyPr>
          <a:lstStyle/>
          <a:p>
            <a:r>
              <a:rPr lang="en-US" dirty="0"/>
              <a:t>Low expectations</a:t>
            </a:r>
          </a:p>
          <a:p>
            <a:r>
              <a:rPr lang="en-US" dirty="0"/>
              <a:t>Student’s expressed interest is to earn money now – not more school</a:t>
            </a:r>
          </a:p>
          <a:p>
            <a:r>
              <a:rPr lang="en-US" dirty="0"/>
              <a:t>Disagreement with types of employment suggests by VR professional</a:t>
            </a:r>
          </a:p>
          <a:p>
            <a:r>
              <a:rPr lang="en-US" dirty="0"/>
              <a:t>Perception of student as not academically inclined</a:t>
            </a:r>
          </a:p>
          <a:p>
            <a:r>
              <a:rPr lang="en-US" dirty="0"/>
              <a:t>Lower participation in associate’s degree or college graduate degree </a:t>
            </a:r>
          </a:p>
          <a:p>
            <a:r>
              <a:rPr lang="en-US" dirty="0"/>
              <a:t>No access to job placement resources available at higher educational institutions</a:t>
            </a:r>
          </a:p>
          <a:p>
            <a:endParaRPr lang="en-US" dirty="0"/>
          </a:p>
        </p:txBody>
      </p:sp>
    </p:spTree>
    <p:extLst>
      <p:ext uri="{BB962C8B-B14F-4D97-AF65-F5344CB8AC3E}">
        <p14:creationId xmlns:p14="http://schemas.microsoft.com/office/powerpoint/2010/main" val="424804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AAE7-391E-40A4-9412-1A6E8F126C54}"/>
              </a:ext>
            </a:extLst>
          </p:cNvPr>
          <p:cNvSpPr>
            <a:spLocks noGrp="1"/>
          </p:cNvSpPr>
          <p:nvPr>
            <p:ph type="title"/>
          </p:nvPr>
        </p:nvSpPr>
        <p:spPr/>
        <p:txBody>
          <a:bodyPr>
            <a:normAutofit/>
          </a:bodyPr>
          <a:lstStyle/>
          <a:p>
            <a:r>
              <a:rPr lang="en-US" sz="4000" dirty="0"/>
              <a:t>What Works in VR Services?</a:t>
            </a:r>
          </a:p>
        </p:txBody>
      </p:sp>
      <p:sp>
        <p:nvSpPr>
          <p:cNvPr id="3" name="Content Placeholder 2">
            <a:extLst>
              <a:ext uri="{FF2B5EF4-FFF2-40B4-BE49-F238E27FC236}">
                <a16:creationId xmlns:a16="http://schemas.microsoft.com/office/drawing/2014/main" id="{FD247A63-D1F0-4512-93B3-69F6262FFA7C}"/>
              </a:ext>
            </a:extLst>
          </p:cNvPr>
          <p:cNvSpPr>
            <a:spLocks noGrp="1"/>
          </p:cNvSpPr>
          <p:nvPr>
            <p:ph idx="1"/>
          </p:nvPr>
        </p:nvSpPr>
        <p:spPr/>
        <p:txBody>
          <a:bodyPr/>
          <a:lstStyle/>
          <a:p>
            <a:r>
              <a:rPr lang="en-US" dirty="0"/>
              <a:t>Empowerment philosophy</a:t>
            </a:r>
          </a:p>
          <a:p>
            <a:r>
              <a:rPr lang="en-US" dirty="0"/>
              <a:t>VR professionals who are honest, clear and knowledgeable</a:t>
            </a:r>
          </a:p>
          <a:p>
            <a:r>
              <a:rPr lang="en-US" dirty="0"/>
              <a:t>VR and family have a relationship built on trust, respect</a:t>
            </a:r>
          </a:p>
          <a:p>
            <a:r>
              <a:rPr lang="en-US" dirty="0"/>
              <a:t>Cultural competence and literacy</a:t>
            </a:r>
          </a:p>
          <a:p>
            <a:endParaRPr lang="en-US" dirty="0"/>
          </a:p>
        </p:txBody>
      </p:sp>
    </p:spTree>
    <p:extLst>
      <p:ext uri="{BB962C8B-B14F-4D97-AF65-F5344CB8AC3E}">
        <p14:creationId xmlns:p14="http://schemas.microsoft.com/office/powerpoint/2010/main" val="20386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A3E2-5030-4EC6-A422-802BCA65963F}"/>
              </a:ext>
            </a:extLst>
          </p:cNvPr>
          <p:cNvSpPr>
            <a:spLocks noGrp="1"/>
          </p:cNvSpPr>
          <p:nvPr>
            <p:ph type="title"/>
          </p:nvPr>
        </p:nvSpPr>
        <p:spPr/>
        <p:txBody>
          <a:bodyPr>
            <a:normAutofit/>
          </a:bodyPr>
          <a:lstStyle/>
          <a:p>
            <a:r>
              <a:rPr lang="en-US" sz="4000" dirty="0"/>
              <a:t>What Works in VR Services?</a:t>
            </a:r>
          </a:p>
        </p:txBody>
      </p:sp>
      <p:sp>
        <p:nvSpPr>
          <p:cNvPr id="3" name="Content Placeholder 2">
            <a:extLst>
              <a:ext uri="{FF2B5EF4-FFF2-40B4-BE49-F238E27FC236}">
                <a16:creationId xmlns:a16="http://schemas.microsoft.com/office/drawing/2014/main" id="{A49BE0BD-305A-4A8F-B829-EE0BB3A5C068}"/>
              </a:ext>
            </a:extLst>
          </p:cNvPr>
          <p:cNvSpPr>
            <a:spLocks noGrp="1"/>
          </p:cNvSpPr>
          <p:nvPr>
            <p:ph idx="1"/>
          </p:nvPr>
        </p:nvSpPr>
        <p:spPr/>
        <p:txBody>
          <a:bodyPr/>
          <a:lstStyle/>
          <a:p>
            <a:r>
              <a:rPr lang="en-US" dirty="0"/>
              <a:t>68.2%  Employment success rate when job placement services </a:t>
            </a:r>
            <a:r>
              <a:rPr lang="en-US" b="1" u="sng" dirty="0"/>
              <a:t>received.</a:t>
            </a:r>
          </a:p>
          <a:p>
            <a:r>
              <a:rPr lang="en-US" dirty="0"/>
              <a:t>68.23% Employment success rate when occupational training </a:t>
            </a:r>
            <a:r>
              <a:rPr lang="en-US" b="1" u="sng" dirty="0"/>
              <a:t>received.</a:t>
            </a:r>
          </a:p>
          <a:p>
            <a:r>
              <a:rPr lang="en-US" dirty="0"/>
              <a:t>60% Employment success rate when college training </a:t>
            </a:r>
            <a:r>
              <a:rPr lang="en-US" b="1" u="sng" dirty="0"/>
              <a:t>received.</a:t>
            </a:r>
          </a:p>
        </p:txBody>
      </p:sp>
    </p:spTree>
    <p:extLst>
      <p:ext uri="{BB962C8B-B14F-4D97-AF65-F5344CB8AC3E}">
        <p14:creationId xmlns:p14="http://schemas.microsoft.com/office/powerpoint/2010/main" val="427264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E790-2E8A-4C4B-BF85-2138EB1A9FC6}"/>
              </a:ext>
            </a:extLst>
          </p:cNvPr>
          <p:cNvSpPr>
            <a:spLocks noGrp="1"/>
          </p:cNvSpPr>
          <p:nvPr>
            <p:ph type="title"/>
          </p:nvPr>
        </p:nvSpPr>
        <p:spPr/>
        <p:txBody>
          <a:bodyPr>
            <a:normAutofit/>
          </a:bodyPr>
          <a:lstStyle/>
          <a:p>
            <a:r>
              <a:rPr lang="en-US" sz="4000" dirty="0"/>
              <a:t>Root Causes of Achievement Gap</a:t>
            </a:r>
          </a:p>
        </p:txBody>
      </p:sp>
      <p:sp>
        <p:nvSpPr>
          <p:cNvPr id="3" name="Content Placeholder 2">
            <a:extLst>
              <a:ext uri="{FF2B5EF4-FFF2-40B4-BE49-F238E27FC236}">
                <a16:creationId xmlns:a16="http://schemas.microsoft.com/office/drawing/2014/main" id="{1B582AAD-8E53-4751-8581-F97E04F71D1F}"/>
              </a:ext>
            </a:extLst>
          </p:cNvPr>
          <p:cNvSpPr>
            <a:spLocks noGrp="1"/>
          </p:cNvSpPr>
          <p:nvPr>
            <p:ph idx="1"/>
          </p:nvPr>
        </p:nvSpPr>
        <p:spPr/>
        <p:txBody>
          <a:bodyPr/>
          <a:lstStyle/>
          <a:p>
            <a:r>
              <a:rPr lang="en-US" dirty="0"/>
              <a:t>Disproportionate suspension and expulsion</a:t>
            </a:r>
          </a:p>
          <a:p>
            <a:r>
              <a:rPr lang="en-US" dirty="0"/>
              <a:t>Loss of educational opportunity</a:t>
            </a:r>
          </a:p>
          <a:p>
            <a:r>
              <a:rPr lang="en-US" dirty="0"/>
              <a:t>Disengagement</a:t>
            </a:r>
          </a:p>
          <a:p>
            <a:r>
              <a:rPr lang="en-US" dirty="0"/>
              <a:t>Negative school experiences causes lack of interest in post-secondary studies</a:t>
            </a:r>
          </a:p>
          <a:p>
            <a:r>
              <a:rPr lang="en-US" dirty="0"/>
              <a:t>Uninspiring curriculum, school environment</a:t>
            </a:r>
          </a:p>
          <a:p>
            <a:pPr marL="0" indent="0">
              <a:buNone/>
            </a:pPr>
            <a:endParaRPr lang="en-US" dirty="0"/>
          </a:p>
        </p:txBody>
      </p:sp>
    </p:spTree>
    <p:extLst>
      <p:ext uri="{BB962C8B-B14F-4D97-AF65-F5344CB8AC3E}">
        <p14:creationId xmlns:p14="http://schemas.microsoft.com/office/powerpoint/2010/main" val="138145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4EF30-4525-45BE-8D32-ADB0C92E35C8}"/>
              </a:ext>
            </a:extLst>
          </p:cNvPr>
          <p:cNvPicPr>
            <a:picLocks noChangeAspect="1"/>
          </p:cNvPicPr>
          <p:nvPr/>
        </p:nvPicPr>
        <p:blipFill>
          <a:blip r:embed="rId2"/>
          <a:stretch>
            <a:fillRect/>
          </a:stretch>
        </p:blipFill>
        <p:spPr>
          <a:xfrm>
            <a:off x="3143250" y="609600"/>
            <a:ext cx="5143500" cy="5701145"/>
          </a:xfrm>
          <a:prstGeom prst="rect">
            <a:avLst/>
          </a:prstGeom>
        </p:spPr>
      </p:pic>
    </p:spTree>
    <p:extLst>
      <p:ext uri="{BB962C8B-B14F-4D97-AF65-F5344CB8AC3E}">
        <p14:creationId xmlns:p14="http://schemas.microsoft.com/office/powerpoint/2010/main" val="132202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E385-B18C-49EE-BE06-BF315A71E668}"/>
              </a:ext>
            </a:extLst>
          </p:cNvPr>
          <p:cNvSpPr>
            <a:spLocks noGrp="1"/>
          </p:cNvSpPr>
          <p:nvPr>
            <p:ph type="title"/>
          </p:nvPr>
        </p:nvSpPr>
        <p:spPr/>
        <p:txBody>
          <a:bodyPr>
            <a:normAutofit/>
          </a:bodyPr>
          <a:lstStyle/>
          <a:p>
            <a:r>
              <a:rPr lang="en-US" sz="4000" dirty="0"/>
              <a:t>What Works in Education</a:t>
            </a:r>
          </a:p>
        </p:txBody>
      </p:sp>
      <p:sp>
        <p:nvSpPr>
          <p:cNvPr id="3" name="Content Placeholder 2">
            <a:extLst>
              <a:ext uri="{FF2B5EF4-FFF2-40B4-BE49-F238E27FC236}">
                <a16:creationId xmlns:a16="http://schemas.microsoft.com/office/drawing/2014/main" id="{E095AF54-A0BE-4B3F-8CDB-255ACBD9FEE5}"/>
              </a:ext>
            </a:extLst>
          </p:cNvPr>
          <p:cNvSpPr>
            <a:spLocks noGrp="1"/>
          </p:cNvSpPr>
          <p:nvPr>
            <p:ph idx="1"/>
          </p:nvPr>
        </p:nvSpPr>
        <p:spPr/>
        <p:txBody>
          <a:bodyPr/>
          <a:lstStyle/>
          <a:p>
            <a:r>
              <a:rPr lang="en-US" dirty="0"/>
              <a:t>Subject matter specialists assigned to any school where students of color are failing to meet proficiency standards.</a:t>
            </a:r>
          </a:p>
          <a:p>
            <a:r>
              <a:rPr lang="en-US" dirty="0"/>
              <a:t>Connect lessons to real world practice and application.</a:t>
            </a:r>
          </a:p>
          <a:p>
            <a:r>
              <a:rPr lang="en-US" dirty="0"/>
              <a:t>Universal design for learning. </a:t>
            </a:r>
          </a:p>
          <a:p>
            <a:r>
              <a:rPr lang="en-US" dirty="0"/>
              <a:t>Provide parents with strategies that empower them to assist their child in subject matter proficiency.</a:t>
            </a:r>
          </a:p>
        </p:txBody>
      </p:sp>
    </p:spTree>
    <p:extLst>
      <p:ext uri="{BB962C8B-B14F-4D97-AF65-F5344CB8AC3E}">
        <p14:creationId xmlns:p14="http://schemas.microsoft.com/office/powerpoint/2010/main" val="42465349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697</TotalTime>
  <Words>1794</Words>
  <Application>Microsoft Office PowerPoint</Application>
  <PresentationFormat>Widescreen</PresentationFormat>
  <Paragraphs>86</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Racial Inequity for People with Disabilities Seeking Services, Education &amp; Employment: Yes we know, now what are we going to do about it? </vt:lpstr>
      <vt:lpstr>PowerPoint Presentation</vt:lpstr>
      <vt:lpstr>Question?</vt:lpstr>
      <vt:lpstr>Root Cause of Lower Employment Outcomes </vt:lpstr>
      <vt:lpstr>What Works in VR Services?</vt:lpstr>
      <vt:lpstr>What Works in VR Services?</vt:lpstr>
      <vt:lpstr>Root Causes of Achievement Gap</vt:lpstr>
      <vt:lpstr>PowerPoint Presentation</vt:lpstr>
      <vt:lpstr>What Works in Education</vt:lpstr>
      <vt:lpstr>WHAT DO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Racial Inequity for People with Disabilities Seeking Services, Education &amp; Employment</dc:title>
  <dc:creator>Candis Bowles</dc:creator>
  <cp:lastModifiedBy>Candis Bowles</cp:lastModifiedBy>
  <cp:revision>37</cp:revision>
  <dcterms:created xsi:type="dcterms:W3CDTF">2020-08-13T14:30:30Z</dcterms:created>
  <dcterms:modified xsi:type="dcterms:W3CDTF">2020-08-24T23:22:42Z</dcterms:modified>
</cp:coreProperties>
</file>