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16" r:id="rId4"/>
    <p:sldMasterId id="2147483828" r:id="rId5"/>
  </p:sldMasterIdLst>
  <p:notesMasterIdLst>
    <p:notesMasterId r:id="rId41"/>
  </p:notesMasterIdLst>
  <p:handoutMasterIdLst>
    <p:handoutMasterId r:id="rId42"/>
  </p:handoutMasterIdLst>
  <p:sldIdLst>
    <p:sldId id="295" r:id="rId6"/>
    <p:sldId id="311" r:id="rId7"/>
    <p:sldId id="334" r:id="rId8"/>
    <p:sldId id="335" r:id="rId9"/>
    <p:sldId id="258" r:id="rId10"/>
    <p:sldId id="336" r:id="rId11"/>
    <p:sldId id="314" r:id="rId12"/>
    <p:sldId id="260" r:id="rId13"/>
    <p:sldId id="262" r:id="rId14"/>
    <p:sldId id="259" r:id="rId15"/>
    <p:sldId id="285" r:id="rId16"/>
    <p:sldId id="329" r:id="rId17"/>
    <p:sldId id="328" r:id="rId18"/>
    <p:sldId id="261" r:id="rId19"/>
    <p:sldId id="307" r:id="rId20"/>
    <p:sldId id="286" r:id="rId21"/>
    <p:sldId id="306" r:id="rId22"/>
    <p:sldId id="316" r:id="rId23"/>
    <p:sldId id="325" r:id="rId24"/>
    <p:sldId id="319" r:id="rId25"/>
    <p:sldId id="284" r:id="rId26"/>
    <p:sldId id="282" r:id="rId27"/>
    <p:sldId id="283" r:id="rId28"/>
    <p:sldId id="317" r:id="rId29"/>
    <p:sldId id="297" r:id="rId30"/>
    <p:sldId id="324" r:id="rId31"/>
    <p:sldId id="320" r:id="rId32"/>
    <p:sldId id="289" r:id="rId33"/>
    <p:sldId id="315" r:id="rId34"/>
    <p:sldId id="305" r:id="rId35"/>
    <p:sldId id="330" r:id="rId36"/>
    <p:sldId id="291" r:id="rId37"/>
    <p:sldId id="332" r:id="rId38"/>
    <p:sldId id="327" r:id="rId39"/>
    <p:sldId id="333"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 Deborah" initials="YD" lastIdx="6" clrIdx="0">
    <p:extLst>
      <p:ext uri="{19B8F6BF-5375-455C-9EA6-DF929625EA0E}">
        <p15:presenceInfo xmlns:p15="http://schemas.microsoft.com/office/powerpoint/2012/main" userId="S-1-5-21-2075735302-1362035995-1612133842-10924" providerId="AD"/>
      </p:ext>
    </p:extLst>
  </p:cmAuthor>
  <p:cmAuthor id="2" name="Allen, Dante" initials="AD" lastIdx="1" clrIdx="1">
    <p:extLst>
      <p:ext uri="{19B8F6BF-5375-455C-9EA6-DF929625EA0E}">
        <p15:presenceInfo xmlns:p15="http://schemas.microsoft.com/office/powerpoint/2012/main" userId="S-1-5-21-2075735302-1362035995-1612133842-16658" providerId="AD"/>
      </p:ext>
    </p:extLst>
  </p:cmAuthor>
  <p:cmAuthor id="3" name="Osborne, Anne" initials="OA" lastIdx="8" clrIdx="2">
    <p:extLst>
      <p:ext uri="{19B8F6BF-5375-455C-9EA6-DF929625EA0E}">
        <p15:presenceInfo xmlns:p15="http://schemas.microsoft.com/office/powerpoint/2012/main" userId="Osborne, An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6360"/>
    <a:srgbClr val="408C52"/>
    <a:srgbClr val="C05D0C"/>
    <a:srgbClr val="21235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94173" autoAdjust="0"/>
  </p:normalViewPr>
  <p:slideViewPr>
    <p:cSldViewPr snapToGrid="0">
      <p:cViewPr varScale="1">
        <p:scale>
          <a:sx n="63" d="100"/>
          <a:sy n="63" d="100"/>
        </p:scale>
        <p:origin x="912" y="60"/>
      </p:cViewPr>
      <p:guideLst/>
    </p:cSldViewPr>
  </p:slideViewPr>
  <p:outlineViewPr>
    <p:cViewPr>
      <p:scale>
        <a:sx n="33" d="100"/>
        <a:sy n="33" d="100"/>
      </p:scale>
      <p:origin x="0" y="-1168"/>
    </p:cViewPr>
  </p:outlineViewPr>
  <p:notesTextViewPr>
    <p:cViewPr>
      <p:scale>
        <a:sx n="3" d="2"/>
        <a:sy n="3" d="2"/>
      </p:scale>
      <p:origin x="0" y="0"/>
    </p:cViewPr>
  </p:notesTextViewPr>
  <p:sorterViewPr>
    <p:cViewPr>
      <p:scale>
        <a:sx n="100" d="100"/>
        <a:sy n="100" d="100"/>
      </p:scale>
      <p:origin x="0" y="-13866"/>
    </p:cViewPr>
  </p:sorterViewPr>
  <p:notesViewPr>
    <p:cSldViewPr snapToGrid="0">
      <p:cViewPr varScale="1">
        <p:scale>
          <a:sx n="84" d="100"/>
          <a:sy n="84" d="100"/>
        </p:scale>
        <p:origin x="31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1.9945683872849189E-3"/>
          <c:y val="0.17956255468066493"/>
          <c:w val="0.30277777777777781"/>
          <c:h val="0.770261457702402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3F06C5-7C8E-4434-B650-42A06EE5D012}" type="doc">
      <dgm:prSet loTypeId="urn:microsoft.com/office/officeart/2005/8/layout/pyramid2" loCatId="list" qsTypeId="urn:microsoft.com/office/officeart/2005/8/quickstyle/3d2" qsCatId="3D" csTypeId="urn:microsoft.com/office/officeart/2005/8/colors/accent1_2" csCatId="accent1" phldr="1"/>
      <dgm:spPr/>
    </dgm:pt>
    <dgm:pt modelId="{C86ED2A8-2AAC-436E-9FA1-76F51E5EC735}">
      <dgm:prSet phldrT="[Text]" custT="1"/>
      <dgm:spPr/>
      <dgm:t>
        <a:bodyPr/>
        <a:lstStyle/>
        <a:p>
          <a:r>
            <a:rPr lang="en-US" sz="1600" b="1" dirty="0" smtClean="0">
              <a:latin typeface="Arial" panose="020B0604020202020204" pitchFamily="34" charset="0"/>
              <a:cs typeface="Arial" panose="020B0604020202020204" pitchFamily="34" charset="0"/>
            </a:rPr>
            <a:t>$529,000 </a:t>
          </a:r>
          <a:r>
            <a:rPr lang="en-US" sz="1600" b="0" dirty="0">
              <a:latin typeface="Arial" panose="020B0604020202020204" pitchFamily="34" charset="0"/>
              <a:cs typeface="Arial" panose="020B0604020202020204" pitchFamily="34" charset="0"/>
            </a:rPr>
            <a:t>total contribution cap for CalABLE (contribution only) </a:t>
          </a:r>
          <a:endParaRPr lang="en-US" sz="1600" b="1" dirty="0">
            <a:latin typeface="Arial" panose="020B0604020202020204" pitchFamily="34" charset="0"/>
            <a:cs typeface="Arial" panose="020B0604020202020204" pitchFamily="34" charset="0"/>
          </a:endParaRPr>
        </a:p>
      </dgm:t>
    </dgm:pt>
    <dgm:pt modelId="{84F5E1DB-933C-4E66-8639-34B410237DB7}" type="parTrans" cxnId="{7ED21B40-E4C0-4F31-AC39-B0F2847EB00F}">
      <dgm:prSet/>
      <dgm:spPr/>
      <dgm:t>
        <a:bodyPr/>
        <a:lstStyle/>
        <a:p>
          <a:endParaRPr lang="en-US" sz="2400">
            <a:latin typeface="Arial" panose="020B0604020202020204" pitchFamily="34" charset="0"/>
            <a:cs typeface="Arial" panose="020B0604020202020204" pitchFamily="34" charset="0"/>
          </a:endParaRPr>
        </a:p>
      </dgm:t>
    </dgm:pt>
    <dgm:pt modelId="{2A30B72C-9672-4E4D-8319-DF0B97D4BA04}" type="sibTrans" cxnId="{7ED21B40-E4C0-4F31-AC39-B0F2847EB00F}">
      <dgm:prSet/>
      <dgm:spPr/>
      <dgm:t>
        <a:bodyPr/>
        <a:lstStyle/>
        <a:p>
          <a:endParaRPr lang="en-US" sz="2400">
            <a:latin typeface="Arial" panose="020B0604020202020204" pitchFamily="34" charset="0"/>
            <a:cs typeface="Arial" panose="020B0604020202020204" pitchFamily="34" charset="0"/>
          </a:endParaRPr>
        </a:p>
      </dgm:t>
    </dgm:pt>
    <dgm:pt modelId="{0F52D796-C279-4DD9-89BF-9CE29677E4DD}">
      <dgm:prSet phldrT="[Text]" custT="1"/>
      <dgm:spPr/>
      <dgm:t>
        <a:bodyPr/>
        <a:lstStyle/>
        <a:p>
          <a:r>
            <a:rPr lang="en-US" sz="1600" b="1" dirty="0">
              <a:latin typeface="Arial" panose="020B0604020202020204" pitchFamily="34" charset="0"/>
              <a:cs typeface="Arial" panose="020B0604020202020204" pitchFamily="34" charset="0"/>
            </a:rPr>
            <a:t>$100,000 </a:t>
          </a:r>
          <a:r>
            <a:rPr lang="en-US" sz="1600" b="0" dirty="0">
              <a:latin typeface="Arial" panose="020B0604020202020204" pitchFamily="34" charset="0"/>
              <a:cs typeface="Arial" panose="020B0604020202020204" pitchFamily="34" charset="0"/>
            </a:rPr>
            <a:t>total cap </a:t>
          </a:r>
          <a:r>
            <a:rPr lang="en-US" sz="1600" dirty="0">
              <a:latin typeface="Arial" panose="020B0604020202020204" pitchFamily="34" charset="0"/>
              <a:cs typeface="Arial" panose="020B0604020202020204" pitchFamily="34" charset="0"/>
            </a:rPr>
            <a:t>for recipients of SSI </a:t>
          </a:r>
          <a:r>
            <a:rPr lang="en-US" sz="1600" dirty="0" smtClean="0">
              <a:latin typeface="Arial" panose="020B0604020202020204" pitchFamily="34" charset="0"/>
              <a:cs typeface="Arial" panose="020B0604020202020204" pitchFamily="34" charset="0"/>
            </a:rPr>
            <a:t>benefits </a:t>
          </a:r>
          <a:r>
            <a:rPr lang="en-US" sz="1600" dirty="0">
              <a:latin typeface="Arial" panose="020B0604020202020204" pitchFamily="34" charset="0"/>
              <a:cs typeface="Arial" panose="020B0604020202020204" pitchFamily="34" charset="0"/>
            </a:rPr>
            <a:t>(contribution + earnings)</a:t>
          </a:r>
        </a:p>
      </dgm:t>
    </dgm:pt>
    <dgm:pt modelId="{045BC2BB-E868-430C-8156-0A2C7D78C542}" type="parTrans" cxnId="{F1E18458-5B6F-4356-A9B8-9AAA2F72C830}">
      <dgm:prSet/>
      <dgm:spPr/>
      <dgm:t>
        <a:bodyPr/>
        <a:lstStyle/>
        <a:p>
          <a:endParaRPr lang="en-US" sz="2400">
            <a:latin typeface="Arial" panose="020B0604020202020204" pitchFamily="34" charset="0"/>
            <a:cs typeface="Arial" panose="020B0604020202020204" pitchFamily="34" charset="0"/>
          </a:endParaRPr>
        </a:p>
      </dgm:t>
    </dgm:pt>
    <dgm:pt modelId="{DE2CD8CA-02F8-4F87-AB1E-FDA1970F8848}" type="sibTrans" cxnId="{F1E18458-5B6F-4356-A9B8-9AAA2F72C830}">
      <dgm:prSet/>
      <dgm:spPr/>
      <dgm:t>
        <a:bodyPr/>
        <a:lstStyle/>
        <a:p>
          <a:endParaRPr lang="en-US" sz="2400">
            <a:latin typeface="Arial" panose="020B0604020202020204" pitchFamily="34" charset="0"/>
            <a:cs typeface="Arial" panose="020B0604020202020204" pitchFamily="34" charset="0"/>
          </a:endParaRPr>
        </a:p>
      </dgm:t>
    </dgm:pt>
    <dgm:pt modelId="{E66DB6FB-3684-44A3-9687-C2F8895C4535}">
      <dgm:prSet phldrT="[Text]" custT="1"/>
      <dgm:spPr/>
      <dgm:t>
        <a:bodyPr/>
        <a:lstStyle/>
        <a:p>
          <a:r>
            <a:rPr lang="en-US" sz="1600" b="1" dirty="0">
              <a:latin typeface="Arial" panose="020B0604020202020204" pitchFamily="34" charset="0"/>
              <a:cs typeface="Arial" panose="020B0604020202020204" pitchFamily="34" charset="0"/>
            </a:rPr>
            <a:t>$15,000 </a:t>
          </a:r>
          <a:r>
            <a:rPr lang="en-US" sz="1600" dirty="0">
              <a:latin typeface="Arial" panose="020B0604020202020204" pitchFamily="34" charset="0"/>
              <a:cs typeface="Arial" panose="020B0604020202020204" pitchFamily="34" charset="0"/>
            </a:rPr>
            <a:t>annual contribution cap (contribution only) </a:t>
          </a:r>
        </a:p>
      </dgm:t>
    </dgm:pt>
    <dgm:pt modelId="{FC3B6BCD-87EE-477C-B6A7-27FE51F51E65}" type="parTrans" cxnId="{4CC3FDA9-B885-4DD3-85FD-66BA204E3BE5}">
      <dgm:prSet/>
      <dgm:spPr/>
      <dgm:t>
        <a:bodyPr/>
        <a:lstStyle/>
        <a:p>
          <a:endParaRPr lang="en-US" sz="2400">
            <a:latin typeface="Arial" panose="020B0604020202020204" pitchFamily="34" charset="0"/>
            <a:cs typeface="Arial" panose="020B0604020202020204" pitchFamily="34" charset="0"/>
          </a:endParaRPr>
        </a:p>
      </dgm:t>
    </dgm:pt>
    <dgm:pt modelId="{5F485851-5F98-48B8-9705-B233FA94EB36}" type="sibTrans" cxnId="{4CC3FDA9-B885-4DD3-85FD-66BA204E3BE5}">
      <dgm:prSet/>
      <dgm:spPr/>
      <dgm:t>
        <a:bodyPr/>
        <a:lstStyle/>
        <a:p>
          <a:endParaRPr lang="en-US" sz="2400">
            <a:latin typeface="Arial" panose="020B0604020202020204" pitchFamily="34" charset="0"/>
            <a:cs typeface="Arial" panose="020B0604020202020204" pitchFamily="34" charset="0"/>
          </a:endParaRPr>
        </a:p>
      </dgm:t>
    </dgm:pt>
    <dgm:pt modelId="{DC8B1E4B-D9FD-45CE-9EB6-9EDE35638C1C}" type="pres">
      <dgm:prSet presAssocID="{EF3F06C5-7C8E-4434-B650-42A06EE5D012}" presName="compositeShape" presStyleCnt="0">
        <dgm:presLayoutVars>
          <dgm:dir/>
          <dgm:resizeHandles/>
        </dgm:presLayoutVars>
      </dgm:prSet>
      <dgm:spPr/>
    </dgm:pt>
    <dgm:pt modelId="{ED615FCC-191F-44D6-93F2-4F53730455A6}" type="pres">
      <dgm:prSet presAssocID="{EF3F06C5-7C8E-4434-B650-42A06EE5D012}" presName="pyramid" presStyleLbl="node1" presStyleIdx="0" presStyleCnt="1"/>
      <dgm:spPr/>
    </dgm:pt>
    <dgm:pt modelId="{EB65EF59-77CC-40F4-BB12-02022B7F365C}" type="pres">
      <dgm:prSet presAssocID="{EF3F06C5-7C8E-4434-B650-42A06EE5D012}" presName="theList" presStyleCnt="0"/>
      <dgm:spPr/>
    </dgm:pt>
    <dgm:pt modelId="{ADE4F894-8EC9-4965-BC7D-6A77A6B865E4}" type="pres">
      <dgm:prSet presAssocID="{C86ED2A8-2AAC-436E-9FA1-76F51E5EC735}" presName="aNode" presStyleLbl="fgAcc1" presStyleIdx="0" presStyleCnt="3" custLinFactNeighborX="192" custLinFactNeighborY="48621">
        <dgm:presLayoutVars>
          <dgm:bulletEnabled val="1"/>
        </dgm:presLayoutVars>
      </dgm:prSet>
      <dgm:spPr/>
      <dgm:t>
        <a:bodyPr/>
        <a:lstStyle/>
        <a:p>
          <a:endParaRPr lang="en-US"/>
        </a:p>
      </dgm:t>
    </dgm:pt>
    <dgm:pt modelId="{6C4DD04B-99F1-486F-8FCB-4A3E6C5A2D99}" type="pres">
      <dgm:prSet presAssocID="{C86ED2A8-2AAC-436E-9FA1-76F51E5EC735}" presName="aSpace" presStyleCnt="0"/>
      <dgm:spPr/>
    </dgm:pt>
    <dgm:pt modelId="{CE305EDA-1AAC-42D6-BE1C-9400ACA6867D}" type="pres">
      <dgm:prSet presAssocID="{0F52D796-C279-4DD9-89BF-9CE29677E4DD}" presName="aNode" presStyleLbl="fgAcc1" presStyleIdx="1" presStyleCnt="3">
        <dgm:presLayoutVars>
          <dgm:bulletEnabled val="1"/>
        </dgm:presLayoutVars>
      </dgm:prSet>
      <dgm:spPr/>
      <dgm:t>
        <a:bodyPr/>
        <a:lstStyle/>
        <a:p>
          <a:endParaRPr lang="en-US"/>
        </a:p>
      </dgm:t>
    </dgm:pt>
    <dgm:pt modelId="{A947E836-75FF-40FE-8786-569365E0D339}" type="pres">
      <dgm:prSet presAssocID="{0F52D796-C279-4DD9-89BF-9CE29677E4DD}" presName="aSpace" presStyleCnt="0"/>
      <dgm:spPr/>
    </dgm:pt>
    <dgm:pt modelId="{6EA0DE67-13AA-43BB-872B-EC31A6425A55}" type="pres">
      <dgm:prSet presAssocID="{E66DB6FB-3684-44A3-9687-C2F8895C4535}" presName="aNode" presStyleLbl="fgAcc1" presStyleIdx="2" presStyleCnt="3">
        <dgm:presLayoutVars>
          <dgm:bulletEnabled val="1"/>
        </dgm:presLayoutVars>
      </dgm:prSet>
      <dgm:spPr/>
      <dgm:t>
        <a:bodyPr/>
        <a:lstStyle/>
        <a:p>
          <a:endParaRPr lang="en-US"/>
        </a:p>
      </dgm:t>
    </dgm:pt>
    <dgm:pt modelId="{67672387-32EE-40BA-A4BD-085869C595F0}" type="pres">
      <dgm:prSet presAssocID="{E66DB6FB-3684-44A3-9687-C2F8895C4535}" presName="aSpace" presStyleCnt="0"/>
      <dgm:spPr/>
    </dgm:pt>
  </dgm:ptLst>
  <dgm:cxnLst>
    <dgm:cxn modelId="{3F8F9023-F6AD-4241-8685-2167D5E6AF42}" type="presOf" srcId="{C86ED2A8-2AAC-436E-9FA1-76F51E5EC735}" destId="{ADE4F894-8EC9-4965-BC7D-6A77A6B865E4}" srcOrd="0" destOrd="0" presId="urn:microsoft.com/office/officeart/2005/8/layout/pyramid2"/>
    <dgm:cxn modelId="{F1E18458-5B6F-4356-A9B8-9AAA2F72C830}" srcId="{EF3F06C5-7C8E-4434-B650-42A06EE5D012}" destId="{0F52D796-C279-4DD9-89BF-9CE29677E4DD}" srcOrd="1" destOrd="0" parTransId="{045BC2BB-E868-430C-8156-0A2C7D78C542}" sibTransId="{DE2CD8CA-02F8-4F87-AB1E-FDA1970F8848}"/>
    <dgm:cxn modelId="{7ED21B40-E4C0-4F31-AC39-B0F2847EB00F}" srcId="{EF3F06C5-7C8E-4434-B650-42A06EE5D012}" destId="{C86ED2A8-2AAC-436E-9FA1-76F51E5EC735}" srcOrd="0" destOrd="0" parTransId="{84F5E1DB-933C-4E66-8639-34B410237DB7}" sibTransId="{2A30B72C-9672-4E4D-8319-DF0B97D4BA04}"/>
    <dgm:cxn modelId="{4DBD7ED2-744A-495A-A997-D229A978C3AC}" type="presOf" srcId="{EF3F06C5-7C8E-4434-B650-42A06EE5D012}" destId="{DC8B1E4B-D9FD-45CE-9EB6-9EDE35638C1C}" srcOrd="0" destOrd="0" presId="urn:microsoft.com/office/officeart/2005/8/layout/pyramid2"/>
    <dgm:cxn modelId="{3E094471-C209-47DD-9D55-E0F2D7FF0100}" type="presOf" srcId="{E66DB6FB-3684-44A3-9687-C2F8895C4535}" destId="{6EA0DE67-13AA-43BB-872B-EC31A6425A55}" srcOrd="0" destOrd="0" presId="urn:microsoft.com/office/officeart/2005/8/layout/pyramid2"/>
    <dgm:cxn modelId="{4CC3FDA9-B885-4DD3-85FD-66BA204E3BE5}" srcId="{EF3F06C5-7C8E-4434-B650-42A06EE5D012}" destId="{E66DB6FB-3684-44A3-9687-C2F8895C4535}" srcOrd="2" destOrd="0" parTransId="{FC3B6BCD-87EE-477C-B6A7-27FE51F51E65}" sibTransId="{5F485851-5F98-48B8-9705-B233FA94EB36}"/>
    <dgm:cxn modelId="{47906E88-574E-4317-A0A3-A442DB564F93}" type="presOf" srcId="{0F52D796-C279-4DD9-89BF-9CE29677E4DD}" destId="{CE305EDA-1AAC-42D6-BE1C-9400ACA6867D}" srcOrd="0" destOrd="0" presId="urn:microsoft.com/office/officeart/2005/8/layout/pyramid2"/>
    <dgm:cxn modelId="{04D2750D-5AB4-4679-A31F-F4EC2975CE62}" type="presParOf" srcId="{DC8B1E4B-D9FD-45CE-9EB6-9EDE35638C1C}" destId="{ED615FCC-191F-44D6-93F2-4F53730455A6}" srcOrd="0" destOrd="0" presId="urn:microsoft.com/office/officeart/2005/8/layout/pyramid2"/>
    <dgm:cxn modelId="{9F783D18-E82D-4005-8859-6F6F97243CD8}" type="presParOf" srcId="{DC8B1E4B-D9FD-45CE-9EB6-9EDE35638C1C}" destId="{EB65EF59-77CC-40F4-BB12-02022B7F365C}" srcOrd="1" destOrd="0" presId="urn:microsoft.com/office/officeart/2005/8/layout/pyramid2"/>
    <dgm:cxn modelId="{6196EFA2-EFA2-477A-B842-70617590FBF2}" type="presParOf" srcId="{EB65EF59-77CC-40F4-BB12-02022B7F365C}" destId="{ADE4F894-8EC9-4965-BC7D-6A77A6B865E4}" srcOrd="0" destOrd="0" presId="urn:microsoft.com/office/officeart/2005/8/layout/pyramid2"/>
    <dgm:cxn modelId="{849A3A2E-6E05-4ED0-9581-2C0E17EF32E3}" type="presParOf" srcId="{EB65EF59-77CC-40F4-BB12-02022B7F365C}" destId="{6C4DD04B-99F1-486F-8FCB-4A3E6C5A2D99}" srcOrd="1" destOrd="0" presId="urn:microsoft.com/office/officeart/2005/8/layout/pyramid2"/>
    <dgm:cxn modelId="{38DB4A10-AAD7-4E21-B96D-1A494B880032}" type="presParOf" srcId="{EB65EF59-77CC-40F4-BB12-02022B7F365C}" destId="{CE305EDA-1AAC-42D6-BE1C-9400ACA6867D}" srcOrd="2" destOrd="0" presId="urn:microsoft.com/office/officeart/2005/8/layout/pyramid2"/>
    <dgm:cxn modelId="{8A9265EF-F7DC-4AB5-B3A1-21BE9A41E230}" type="presParOf" srcId="{EB65EF59-77CC-40F4-BB12-02022B7F365C}" destId="{A947E836-75FF-40FE-8786-569365E0D339}" srcOrd="3" destOrd="0" presId="urn:microsoft.com/office/officeart/2005/8/layout/pyramid2"/>
    <dgm:cxn modelId="{657AAC13-68A6-43E7-8F30-B5E7FC77300B}" type="presParOf" srcId="{EB65EF59-77CC-40F4-BB12-02022B7F365C}" destId="{6EA0DE67-13AA-43BB-872B-EC31A6425A55}" srcOrd="4" destOrd="0" presId="urn:microsoft.com/office/officeart/2005/8/layout/pyramid2"/>
    <dgm:cxn modelId="{E2200875-DEE9-43F9-AA3D-3CD910BC001F}" type="presParOf" srcId="{EB65EF59-77CC-40F4-BB12-02022B7F365C}" destId="{67672387-32EE-40BA-A4BD-085869C595F0}"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15FCC-191F-44D6-93F2-4F53730455A6}">
      <dsp:nvSpPr>
        <dsp:cNvPr id="0" name=""/>
        <dsp:cNvSpPr/>
      </dsp:nvSpPr>
      <dsp:spPr>
        <a:xfrm>
          <a:off x="107037" y="0"/>
          <a:ext cx="4478337" cy="4478337"/>
        </a:xfrm>
        <a:prstGeom prst="triangl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DE4F894-8EC9-4965-BC7D-6A77A6B865E4}">
      <dsp:nvSpPr>
        <dsp:cNvPr id="0" name=""/>
        <dsp:cNvSpPr/>
      </dsp:nvSpPr>
      <dsp:spPr>
        <a:xfrm>
          <a:off x="2351794" y="514668"/>
          <a:ext cx="2910919" cy="10601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$529,000 </a:t>
          </a:r>
          <a:r>
            <a:rPr lang="en-US" sz="1600" b="0" kern="1200" dirty="0">
              <a:latin typeface="Arial" panose="020B0604020202020204" pitchFamily="34" charset="0"/>
              <a:cs typeface="Arial" panose="020B0604020202020204" pitchFamily="34" charset="0"/>
            </a:rPr>
            <a:t>total contribution cap for CalABLE (contribution only) </a:t>
          </a:r>
          <a:endParaRPr lang="en-US" sz="1600" b="1" kern="1200" dirty="0">
            <a:latin typeface="Arial" panose="020B0604020202020204" pitchFamily="34" charset="0"/>
            <a:cs typeface="Arial" panose="020B0604020202020204" pitchFamily="34" charset="0"/>
          </a:endParaRPr>
        </a:p>
      </dsp:txBody>
      <dsp:txXfrm>
        <a:off x="2403544" y="566418"/>
        <a:ext cx="2807419" cy="956606"/>
      </dsp:txXfrm>
    </dsp:sp>
    <dsp:sp modelId="{CE305EDA-1AAC-42D6-BE1C-9400ACA6867D}">
      <dsp:nvSpPr>
        <dsp:cNvPr id="0" name=""/>
        <dsp:cNvSpPr/>
      </dsp:nvSpPr>
      <dsp:spPr>
        <a:xfrm>
          <a:off x="2346205" y="1642858"/>
          <a:ext cx="2910919" cy="10601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$100,000 </a:t>
          </a:r>
          <a:r>
            <a:rPr lang="en-US" sz="1600" b="0" kern="1200" dirty="0">
              <a:latin typeface="Arial" panose="020B0604020202020204" pitchFamily="34" charset="0"/>
              <a:cs typeface="Arial" panose="020B0604020202020204" pitchFamily="34" charset="0"/>
            </a:rPr>
            <a:t>total cap </a:t>
          </a:r>
          <a:r>
            <a:rPr lang="en-US" sz="1600" kern="1200" dirty="0">
              <a:latin typeface="Arial" panose="020B0604020202020204" pitchFamily="34" charset="0"/>
              <a:cs typeface="Arial" panose="020B0604020202020204" pitchFamily="34" charset="0"/>
            </a:rPr>
            <a:t>for recipients of SSI </a:t>
          </a:r>
          <a:r>
            <a:rPr lang="en-US" sz="1600" kern="1200" dirty="0" smtClean="0">
              <a:latin typeface="Arial" panose="020B0604020202020204" pitchFamily="34" charset="0"/>
              <a:cs typeface="Arial" panose="020B0604020202020204" pitchFamily="34" charset="0"/>
            </a:rPr>
            <a:t>benefits </a:t>
          </a:r>
          <a:r>
            <a:rPr lang="en-US" sz="1600" kern="1200" dirty="0">
              <a:latin typeface="Arial" panose="020B0604020202020204" pitchFamily="34" charset="0"/>
              <a:cs typeface="Arial" panose="020B0604020202020204" pitchFamily="34" charset="0"/>
            </a:rPr>
            <a:t>(contribution + earnings)</a:t>
          </a:r>
        </a:p>
      </dsp:txBody>
      <dsp:txXfrm>
        <a:off x="2397955" y="1694608"/>
        <a:ext cx="2807419" cy="956606"/>
      </dsp:txXfrm>
    </dsp:sp>
    <dsp:sp modelId="{6EA0DE67-13AA-43BB-872B-EC31A6425A55}">
      <dsp:nvSpPr>
        <dsp:cNvPr id="0" name=""/>
        <dsp:cNvSpPr/>
      </dsp:nvSpPr>
      <dsp:spPr>
        <a:xfrm>
          <a:off x="2346205" y="2835478"/>
          <a:ext cx="2910919" cy="106010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latin typeface="Arial" panose="020B0604020202020204" pitchFamily="34" charset="0"/>
              <a:cs typeface="Arial" panose="020B0604020202020204" pitchFamily="34" charset="0"/>
            </a:rPr>
            <a:t>$15,000 </a:t>
          </a:r>
          <a:r>
            <a:rPr lang="en-US" sz="1600" kern="1200" dirty="0">
              <a:latin typeface="Arial" panose="020B0604020202020204" pitchFamily="34" charset="0"/>
              <a:cs typeface="Arial" panose="020B0604020202020204" pitchFamily="34" charset="0"/>
            </a:rPr>
            <a:t>annual contribution cap (contribution only) </a:t>
          </a:r>
        </a:p>
      </dsp:txBody>
      <dsp:txXfrm>
        <a:off x="2397955" y="2887228"/>
        <a:ext cx="2807419" cy="9566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A2145526-553B-49A9-8CBE-264F98D7ACCC}" type="datetimeFigureOut">
              <a:rPr lang="en-US" smtClean="0"/>
              <a:t>2/5/2021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69438BD-D07F-4988-9745-59D82D353EF0}" type="slidenum">
              <a:rPr lang="en-US" smtClean="0"/>
              <a:t>‹#›</a:t>
            </a:fld>
            <a:endParaRPr lang="en-US" dirty="0"/>
          </a:p>
        </p:txBody>
      </p:sp>
    </p:spTree>
    <p:extLst>
      <p:ext uri="{BB962C8B-B14F-4D97-AF65-F5344CB8AC3E}">
        <p14:creationId xmlns:p14="http://schemas.microsoft.com/office/powerpoint/2010/main" val="3237310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9EB45215-50E3-4282-9ADB-8A811F184453}" type="datetimeFigureOut">
              <a:rPr lang="en-US" smtClean="0"/>
              <a:t>2/5/2021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6158D08-6383-4C05-A5B5-62F75FE6215E}" type="slidenum">
              <a:rPr lang="en-US" smtClean="0"/>
              <a:t>‹#›</a:t>
            </a:fld>
            <a:endParaRPr lang="en-US" dirty="0"/>
          </a:p>
        </p:txBody>
      </p:sp>
    </p:spTree>
    <p:extLst>
      <p:ext uri="{BB962C8B-B14F-4D97-AF65-F5344CB8AC3E}">
        <p14:creationId xmlns:p14="http://schemas.microsoft.com/office/powerpoint/2010/main" val="25693218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158D08-6383-4C05-A5B5-62F75FE62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2835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14</a:t>
            </a:fld>
            <a:endParaRPr lang="en-US" dirty="0"/>
          </a:p>
        </p:txBody>
      </p:sp>
    </p:spTree>
    <p:extLst>
      <p:ext uri="{BB962C8B-B14F-4D97-AF65-F5344CB8AC3E}">
        <p14:creationId xmlns:p14="http://schemas.microsoft.com/office/powerpoint/2010/main" val="30874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15</a:t>
            </a:fld>
            <a:endParaRPr lang="en-US" dirty="0"/>
          </a:p>
        </p:txBody>
      </p:sp>
    </p:spTree>
    <p:extLst>
      <p:ext uri="{BB962C8B-B14F-4D97-AF65-F5344CB8AC3E}">
        <p14:creationId xmlns:p14="http://schemas.microsoft.com/office/powerpoint/2010/main" val="2350937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16</a:t>
            </a:fld>
            <a:endParaRPr lang="en-US" dirty="0"/>
          </a:p>
        </p:txBody>
      </p:sp>
    </p:spTree>
    <p:extLst>
      <p:ext uri="{BB962C8B-B14F-4D97-AF65-F5344CB8AC3E}">
        <p14:creationId xmlns:p14="http://schemas.microsoft.com/office/powerpoint/2010/main" val="686934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17</a:t>
            </a:fld>
            <a:endParaRPr lang="en-US" dirty="0"/>
          </a:p>
        </p:txBody>
      </p:sp>
    </p:spTree>
    <p:extLst>
      <p:ext uri="{BB962C8B-B14F-4D97-AF65-F5344CB8AC3E}">
        <p14:creationId xmlns:p14="http://schemas.microsoft.com/office/powerpoint/2010/main" val="4182002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19</a:t>
            </a:fld>
            <a:endParaRPr lang="en-US" dirty="0"/>
          </a:p>
        </p:txBody>
      </p:sp>
    </p:spTree>
    <p:extLst>
      <p:ext uri="{BB962C8B-B14F-4D97-AF65-F5344CB8AC3E}">
        <p14:creationId xmlns:p14="http://schemas.microsoft.com/office/powerpoint/2010/main" val="145097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21</a:t>
            </a:fld>
            <a:endParaRPr lang="en-US" dirty="0"/>
          </a:p>
        </p:txBody>
      </p:sp>
    </p:spTree>
    <p:extLst>
      <p:ext uri="{BB962C8B-B14F-4D97-AF65-F5344CB8AC3E}">
        <p14:creationId xmlns:p14="http://schemas.microsoft.com/office/powerpoint/2010/main" val="119123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6158D08-6383-4C05-A5B5-62F75FE6215E}" type="slidenum">
              <a:rPr lang="en-US" smtClean="0"/>
              <a:t>22</a:t>
            </a:fld>
            <a:endParaRPr lang="en-US" dirty="0"/>
          </a:p>
        </p:txBody>
      </p:sp>
    </p:spTree>
    <p:extLst>
      <p:ext uri="{BB962C8B-B14F-4D97-AF65-F5344CB8AC3E}">
        <p14:creationId xmlns:p14="http://schemas.microsoft.com/office/powerpoint/2010/main" val="26920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6158D08-6383-4C05-A5B5-62F75FE6215E}" type="slidenum">
              <a:rPr lang="en-US" smtClean="0"/>
              <a:t>23</a:t>
            </a:fld>
            <a:endParaRPr lang="en-US" dirty="0"/>
          </a:p>
        </p:txBody>
      </p:sp>
    </p:spTree>
    <p:extLst>
      <p:ext uri="{BB962C8B-B14F-4D97-AF65-F5344CB8AC3E}">
        <p14:creationId xmlns:p14="http://schemas.microsoft.com/office/powerpoint/2010/main" val="991844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25</a:t>
            </a:fld>
            <a:endParaRPr lang="en-US" dirty="0"/>
          </a:p>
        </p:txBody>
      </p:sp>
    </p:spTree>
    <p:extLst>
      <p:ext uri="{BB962C8B-B14F-4D97-AF65-F5344CB8AC3E}">
        <p14:creationId xmlns:p14="http://schemas.microsoft.com/office/powerpoint/2010/main" val="40106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26</a:t>
            </a:fld>
            <a:endParaRPr lang="en-US" dirty="0"/>
          </a:p>
        </p:txBody>
      </p:sp>
    </p:spTree>
    <p:extLst>
      <p:ext uri="{BB962C8B-B14F-4D97-AF65-F5344CB8AC3E}">
        <p14:creationId xmlns:p14="http://schemas.microsoft.com/office/powerpoint/2010/main" val="2975446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6707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Materials can be uploaded or mailed in.</a:t>
            </a: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27</a:t>
            </a:fld>
            <a:endParaRPr lang="en-US" dirty="0"/>
          </a:p>
        </p:txBody>
      </p:sp>
    </p:spTree>
    <p:extLst>
      <p:ext uri="{BB962C8B-B14F-4D97-AF65-F5344CB8AC3E}">
        <p14:creationId xmlns:p14="http://schemas.microsoft.com/office/powerpoint/2010/main" val="2679794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28</a:t>
            </a:fld>
            <a:endParaRPr lang="en-US" dirty="0"/>
          </a:p>
        </p:txBody>
      </p:sp>
    </p:spTree>
    <p:extLst>
      <p:ext uri="{BB962C8B-B14F-4D97-AF65-F5344CB8AC3E}">
        <p14:creationId xmlns:p14="http://schemas.microsoft.com/office/powerpoint/2010/main" val="4178568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158D08-6383-4C05-A5B5-62F75FE62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760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D18DFC-1AB9-45E4-AD34-54532B7CEA71}" type="slidenum">
              <a:rPr lang="en-US" smtClean="0"/>
              <a:t>31</a:t>
            </a:fld>
            <a:endParaRPr lang="en-US" dirty="0"/>
          </a:p>
        </p:txBody>
      </p:sp>
    </p:spTree>
    <p:extLst>
      <p:ext uri="{BB962C8B-B14F-4D97-AF65-F5344CB8AC3E}">
        <p14:creationId xmlns:p14="http://schemas.microsoft.com/office/powerpoint/2010/main" val="14201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B6158D08-6383-4C05-A5B5-62F75FE6215E}" type="slidenum">
              <a:rPr lang="en-US" smtClean="0"/>
              <a:t>32</a:t>
            </a:fld>
            <a:endParaRPr lang="en-US" dirty="0"/>
          </a:p>
        </p:txBody>
      </p:sp>
    </p:spTree>
    <p:extLst>
      <p:ext uri="{BB962C8B-B14F-4D97-AF65-F5344CB8AC3E}">
        <p14:creationId xmlns:p14="http://schemas.microsoft.com/office/powerpoint/2010/main" val="2249957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33</a:t>
            </a:fld>
            <a:endParaRPr lang="en-US" dirty="0"/>
          </a:p>
        </p:txBody>
      </p:sp>
    </p:spTree>
    <p:extLst>
      <p:ext uri="{BB962C8B-B14F-4D97-AF65-F5344CB8AC3E}">
        <p14:creationId xmlns:p14="http://schemas.microsoft.com/office/powerpoint/2010/main" val="1438112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35</a:t>
            </a:fld>
            <a:endParaRPr lang="en-US" dirty="0"/>
          </a:p>
        </p:txBody>
      </p:sp>
    </p:spTree>
    <p:extLst>
      <p:ext uri="{BB962C8B-B14F-4D97-AF65-F5344CB8AC3E}">
        <p14:creationId xmlns:p14="http://schemas.microsoft.com/office/powerpoint/2010/main" val="230418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2 ABLE States, plus the District of Columbia</a:t>
            </a:r>
          </a:p>
          <a:p>
            <a:r>
              <a:rPr lang="en-US" baseline="0" dirty="0" smtClean="0"/>
              <a:t>26 States highlighted in green accept out of state resident account holder’s</a:t>
            </a:r>
          </a:p>
          <a:p>
            <a:r>
              <a:rPr lang="en-US" baseline="0" dirty="0" smtClean="0"/>
              <a:t>17 States highlighted in orange only accept in state resident account holder’s</a:t>
            </a:r>
          </a:p>
          <a:p>
            <a:r>
              <a:rPr lang="en-US" baseline="0" dirty="0" smtClean="0"/>
              <a:t>California highlighted in Blue accepts out of state resident account holders, and has a Medi-Cal claw protection for in state residents</a:t>
            </a:r>
          </a:p>
          <a:p>
            <a:r>
              <a:rPr lang="en-US" dirty="0" smtClean="0"/>
              <a:t>A </a:t>
            </a: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5</a:t>
            </a:fld>
            <a:endParaRPr lang="en-US" dirty="0"/>
          </a:p>
        </p:txBody>
      </p:sp>
    </p:spTree>
    <p:extLst>
      <p:ext uri="{BB962C8B-B14F-4D97-AF65-F5344CB8AC3E}">
        <p14:creationId xmlns:p14="http://schemas.microsoft.com/office/powerpoint/2010/main" val="1051188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a:t>
            </a:r>
            <a:r>
              <a:rPr lang="en-US" baseline="0" dirty="0" smtClean="0"/>
              <a:t>2 ABLE States, plus the District of Columbia</a:t>
            </a:r>
          </a:p>
          <a:p>
            <a:r>
              <a:rPr lang="en-US" baseline="0" dirty="0" smtClean="0"/>
              <a:t>26 States highlighted in green accept out of state resident account holder’s</a:t>
            </a:r>
          </a:p>
          <a:p>
            <a:r>
              <a:rPr lang="en-US" baseline="0" dirty="0" smtClean="0"/>
              <a:t>17 States highlighted in orange only accept in state resident account holder’s</a:t>
            </a:r>
          </a:p>
          <a:p>
            <a:r>
              <a:rPr lang="en-US" baseline="0" dirty="0" smtClean="0"/>
              <a:t>California highlighted in Blue accepts out of state resident account holders, and has a Medi-Cal claw protection for in state residents</a:t>
            </a:r>
          </a:p>
          <a:p>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6</a:t>
            </a:fld>
            <a:endParaRPr lang="en-US" dirty="0"/>
          </a:p>
        </p:txBody>
      </p:sp>
    </p:spTree>
    <p:extLst>
      <p:ext uri="{BB962C8B-B14F-4D97-AF65-F5344CB8AC3E}">
        <p14:creationId xmlns:p14="http://schemas.microsoft.com/office/powerpoint/2010/main" val="18189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8</a:t>
            </a:fld>
            <a:endParaRPr lang="en-US" dirty="0"/>
          </a:p>
        </p:txBody>
      </p:sp>
    </p:spTree>
    <p:extLst>
      <p:ext uri="{BB962C8B-B14F-4D97-AF65-F5344CB8AC3E}">
        <p14:creationId xmlns:p14="http://schemas.microsoft.com/office/powerpoint/2010/main" val="3455766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defTabSz="931774">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9</a:t>
            </a:fld>
            <a:endParaRPr lang="en-US" dirty="0"/>
          </a:p>
        </p:txBody>
      </p:sp>
    </p:spTree>
    <p:extLst>
      <p:ext uri="{BB962C8B-B14F-4D97-AF65-F5344CB8AC3E}">
        <p14:creationId xmlns:p14="http://schemas.microsoft.com/office/powerpoint/2010/main" val="32468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None/>
            </a:pPr>
            <a:endParaRPr lang="en-US" sz="2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6158D08-6383-4C05-A5B5-62F75FE6215E}" type="slidenum">
              <a:rPr lang="en-US" smtClean="0"/>
              <a:t>10</a:t>
            </a:fld>
            <a:endParaRPr lang="en-US" dirty="0"/>
          </a:p>
        </p:txBody>
      </p:sp>
    </p:spTree>
    <p:extLst>
      <p:ext uri="{BB962C8B-B14F-4D97-AF65-F5344CB8AC3E}">
        <p14:creationId xmlns:p14="http://schemas.microsoft.com/office/powerpoint/2010/main" val="350885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defTabSz="931774">
              <a:buFont typeface="Arial" panose="020B0604020202020204" pitchFamily="34" charset="0"/>
              <a:buNone/>
            </a:pPr>
            <a:r>
              <a:rPr lang="en-US" dirty="0" smtClean="0"/>
              <a:t>https://thefinancebuff.com/federal-poverty-levels-for-obamacare.html</a:t>
            </a: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11</a:t>
            </a:fld>
            <a:endParaRPr lang="en-US" dirty="0"/>
          </a:p>
        </p:txBody>
      </p:sp>
    </p:spTree>
    <p:extLst>
      <p:ext uri="{BB962C8B-B14F-4D97-AF65-F5344CB8AC3E}">
        <p14:creationId xmlns:p14="http://schemas.microsoft.com/office/powerpoint/2010/main" val="2666172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6158D08-6383-4C05-A5B5-62F75FE6215E}" type="slidenum">
              <a:rPr lang="en-US" smtClean="0"/>
              <a:t>13</a:t>
            </a:fld>
            <a:endParaRPr lang="en-US" dirty="0"/>
          </a:p>
        </p:txBody>
      </p:sp>
    </p:spTree>
    <p:extLst>
      <p:ext uri="{BB962C8B-B14F-4D97-AF65-F5344CB8AC3E}">
        <p14:creationId xmlns:p14="http://schemas.microsoft.com/office/powerpoint/2010/main" val="2029005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382B8E-D961-4EB9-807A-4ADB24EC065C}"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615546"/>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96A9F-1421-4EAD-9226-5C26432B386B}"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236065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5C53B5-54A5-40A0-A633-76BECEB19D53}"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8892982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475B20-53A7-4CBD-B783-11EF564793CE}"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827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8CF7EA-6BB7-4AB1-8A3C-31D8DD1DA071}"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3975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D500F8-3413-44F4-8FB1-4F4D6F6596FF}"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883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7567EA-54DA-4277-99F7-215FF642E170}"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021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D2DE9-9092-48EF-9D1A-13A9395375A2}" type="datetime1">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6438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F03A3B-04AA-41AE-9A0D-98C6472923EA}" type="datetime1">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7460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756EDC2-37CA-4D11-A59F-37ADC3F56858}" type="datetime1">
              <a:rPr lang="en-US" smtClean="0"/>
              <a:t>2/5/2021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858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410599E-D6D1-4A04-B74E-CD61C5967C8C}" type="datetime1">
              <a:rPr lang="en-US" smtClean="0"/>
              <a:t>2/5/2021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17406D"/>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solidFill>
                  <a:srgbClr val="17406D"/>
                </a:solidFill>
              </a:rPr>
              <a:pPr/>
              <a:t>‹#›</a:t>
            </a:fld>
            <a:endParaRPr lang="en-US" dirty="0">
              <a:solidFill>
                <a:srgbClr val="17406D"/>
              </a:solidFill>
            </a:endParaRPr>
          </a:p>
        </p:txBody>
      </p:sp>
    </p:spTree>
    <p:extLst>
      <p:ext uri="{BB962C8B-B14F-4D97-AF65-F5344CB8AC3E}">
        <p14:creationId xmlns:p14="http://schemas.microsoft.com/office/powerpoint/2010/main" val="1269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9B9597-803A-4EC0-A0F1-9353E408860F}"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3832768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80DFB9-6486-4B0F-94DC-72F893D082AB}"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01338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8924C-9235-42DB-B6D7-E242138F533C}"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863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1E23EA-01C5-4363-9BD6-86E57422B94B}"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967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C0D2D7-B82C-460A-A612-1B5FCC5C5D85}" type="datetime1">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66681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A3A545-84F8-4B98-9B8F-48506F2D0614}"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019109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4A25A3-510D-4CD7-933A-2FCD91171DD6}" type="datetime1">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5044016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C3564D-A8FD-4DB3-8422-A31BDD48A01B}" type="datetime1">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643974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2B329AC-1F4E-4E4D-B8CF-B0948F3088B8}" type="datetime1">
              <a:rPr lang="en-US" smtClean="0"/>
              <a:t>2/5/2021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825510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C728936-56A9-451D-BCBC-0955796C168B}" type="datetime1">
              <a:rPr lang="en-US" smtClean="0"/>
              <a:t>2/5/2021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463915841"/>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AA1569-7743-458F-A336-89AFF91A7F36}" type="datetime1">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2251184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1A57C1D-EFA8-4EFF-8417-579CD5AA73B2}" type="datetime1">
              <a:rPr lang="en-US" smtClean="0"/>
              <a:t>2/5/2021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hidden="1"/>
          <p:cNvSpPr txBox="1"/>
          <p:nvPr userDrawn="1">
            <p:custDataLst>
              <p:tags r:id="rId13"/>
            </p:custDataLst>
          </p:nvPr>
        </p:nvSpPr>
        <p:spPr>
          <a:xfrm>
            <a:off x="12700000" y="12700000"/>
            <a:ext cx="12700" cy="3693319"/>
          </a:xfrm>
          <a:prstGeom prst="rect">
            <a:avLst/>
          </a:prstGeom>
          <a:noFill/>
        </p:spPr>
        <p:txBody>
          <a:bodyPr vert="horz" rtlCol="0">
            <a:spAutoFit/>
          </a:bodyPr>
          <a:lstStyle/>
          <a:p>
            <a:r>
              <a:rPr lang="en-US" smtClean="0"/>
              <a:t>nonhesmow1868</a:t>
            </a:r>
            <a:endParaRPr lang="en-US"/>
          </a:p>
        </p:txBody>
      </p:sp>
      <p:sp>
        <p:nvSpPr>
          <p:cNvPr id="11" name="TextBox 10" hidden="1"/>
          <p:cNvSpPr txBox="1"/>
          <p:nvPr userDrawn="1">
            <p:custDataLst>
              <p:tags r:id="rId14"/>
            </p:custDataLst>
          </p:nvPr>
        </p:nvSpPr>
        <p:spPr>
          <a:xfrm>
            <a:off x="12700000" y="12700000"/>
            <a:ext cx="12700" cy="16989266"/>
          </a:xfrm>
          <a:prstGeom prst="rect">
            <a:avLst/>
          </a:prstGeom>
          <a:noFill/>
        </p:spPr>
        <p:txBody>
          <a:bodyPr vert="horz" rtlCol="0">
            <a:spAutoFit/>
          </a:bodyPr>
          <a:lstStyle/>
          <a:p>
            <a:r>
              <a:rPr lang="en-US" smtClean="0"/>
              <a:t>merpalert83 : {LikelihoodValues:{},Classification:,Keywords:[]}</a:t>
            </a:r>
            <a:endParaRPr lang="en-US"/>
          </a:p>
        </p:txBody>
      </p:sp>
    </p:spTree>
    <p:extLst>
      <p:ext uri="{BB962C8B-B14F-4D97-AF65-F5344CB8AC3E}">
        <p14:creationId xmlns:p14="http://schemas.microsoft.com/office/powerpoint/2010/main" val="408764241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124610C5-AABA-4F0F-82AF-B06F0E727EAF}" type="datetime1">
              <a:rPr lang="en-US" smtClean="0"/>
              <a:t>2/5/2021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smtClean="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hidden="1"/>
          <p:cNvSpPr txBox="1"/>
          <p:nvPr userDrawn="1">
            <p:custDataLst>
              <p:tags r:id="rId13"/>
            </p:custDataLst>
          </p:nvPr>
        </p:nvSpPr>
        <p:spPr>
          <a:xfrm>
            <a:off x="12700000" y="12700000"/>
            <a:ext cx="12700" cy="3693319"/>
          </a:xfrm>
          <a:prstGeom prst="rect">
            <a:avLst/>
          </a:prstGeom>
          <a:noFill/>
        </p:spPr>
        <p:txBody>
          <a:bodyPr vert="horz" rtlCol="0">
            <a:spAutoFit/>
          </a:bodyPr>
          <a:lstStyle/>
          <a:p>
            <a:pPr defTabSz="457200"/>
            <a:r>
              <a:rPr lang="en-US" dirty="0">
                <a:solidFill>
                  <a:prstClr val="black"/>
                </a:solidFill>
              </a:rPr>
              <a:t>nonhesmow1868</a:t>
            </a:r>
          </a:p>
        </p:txBody>
      </p:sp>
    </p:spTree>
    <p:extLst>
      <p:ext uri="{BB962C8B-B14F-4D97-AF65-F5344CB8AC3E}">
        <p14:creationId xmlns:p14="http://schemas.microsoft.com/office/powerpoint/2010/main" val="105655290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hart" Target="../charts/chart1.xml"/><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alablecard.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lable.ca.go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www.nationaldisabilityinstitute.org/achievable-corner" TargetMode="External"/><Relationship Id="rId3" Type="http://schemas.openxmlformats.org/officeDocument/2006/relationships/hyperlink" Target="https://www.treasurer.ca.gov/able/resources.asp" TargetMode="External"/><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hyperlink" Target="https://www.db101.org/" TargetMode="External"/><Relationship Id="rId4" Type="http://schemas.openxmlformats.org/officeDocument/2006/relationships/hyperlink" Target="https://www.ablenrc.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CalABLE@treasurer.ca.gov"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hyperlink" Target="tel://1-833-225-225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mailto:CalABLESupport@calable.ca.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reasurer.ca.gov/abl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9569" y="2831123"/>
            <a:ext cx="5292969" cy="1323439"/>
          </a:xfrm>
          <a:prstGeom prst="rect">
            <a:avLst/>
          </a:prstGeom>
          <a:noFill/>
        </p:spPr>
        <p:txBody>
          <a:bodyPr wrap="square" rtlCol="0">
            <a:spAutoFit/>
          </a:bodyPr>
          <a:lstStyle/>
          <a:p>
            <a:r>
              <a:rPr lang="en-US" sz="8000" b="1" dirty="0">
                <a:latin typeface="Arial" panose="020B0604020202020204" pitchFamily="34" charset="0"/>
                <a:cs typeface="Arial" panose="020B0604020202020204" pitchFamily="34" charset="0"/>
              </a:rPr>
              <a:t>CalABLE</a:t>
            </a:r>
            <a:endParaRPr lang="en-US" sz="8000" dirty="0"/>
          </a:p>
        </p:txBody>
      </p:sp>
      <p:sp>
        <p:nvSpPr>
          <p:cNvPr id="7" name="Subtitle 2" descr="California Achieving a better life experience act board&#10;" title="CalABLE "/>
          <p:cNvSpPr txBox="1">
            <a:spLocks/>
          </p:cNvSpPr>
          <p:nvPr/>
        </p:nvSpPr>
        <p:spPr>
          <a:xfrm>
            <a:off x="949569" y="4154562"/>
            <a:ext cx="10427677" cy="133183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pPr>
            <a:r>
              <a:rPr lang="en-US" sz="3200" dirty="0" smtClean="0">
                <a:solidFill>
                  <a:schemeClr val="tx2"/>
                </a:solidFill>
                <a:latin typeface="Arial" panose="020B0604020202020204" pitchFamily="34" charset="0"/>
                <a:cs typeface="Arial" panose="020B0604020202020204" pitchFamily="34" charset="0"/>
              </a:rPr>
              <a:t>Providing greater financial security to Californians living with a disability</a:t>
            </a:r>
            <a:endParaRPr lang="en-US" sz="2400" dirty="0"/>
          </a:p>
        </p:txBody>
      </p:sp>
      <p:sp>
        <p:nvSpPr>
          <p:cNvPr id="9" name="TextBox 8"/>
          <p:cNvSpPr txBox="1"/>
          <p:nvPr/>
        </p:nvSpPr>
        <p:spPr>
          <a:xfrm>
            <a:off x="6910754" y="545123"/>
            <a:ext cx="4853354" cy="228600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US" dirty="0"/>
          </a:p>
        </p:txBody>
      </p:sp>
    </p:spTree>
    <p:extLst>
      <p:ext uri="{BB962C8B-B14F-4D97-AF65-F5344CB8AC3E}">
        <p14:creationId xmlns:p14="http://schemas.microsoft.com/office/powerpoint/2010/main" val="4193912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continued"/>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Account Contributions</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Act Continued&#10;&#10;Before&#10;A person with a disability, collecting on public benefit programs was not able to save more than $2,000 without their SSI being suspended&#10;&#10;Now&#10;You can save $14,000 per year and up to $100,000 in total before benefits are impacted&#10;"/>
          <p:cNvSpPr>
            <a:spLocks noGrp="1"/>
          </p:cNvSpPr>
          <p:nvPr>
            <p:ph sz="half" idx="1"/>
          </p:nvPr>
        </p:nvSpPr>
        <p:spPr>
          <a:xfrm>
            <a:off x="1097280" y="1918447"/>
            <a:ext cx="4974908" cy="4308341"/>
          </a:xfrm>
        </p:spPr>
        <p:txBody>
          <a:bodyPr>
            <a:normAutofit fontScale="92500" lnSpcReduction="10000"/>
          </a:bodyPr>
          <a:lstStyle/>
          <a:p>
            <a:pPr marL="342900" lvl="1" indent="-342900">
              <a:spcBef>
                <a:spcPts val="1200"/>
              </a:spcBef>
              <a:spcAft>
                <a:spcPts val="600"/>
              </a:spcAft>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Before the ABLE Act</a:t>
            </a:r>
          </a:p>
          <a:p>
            <a:pPr marL="742950" lvl="2" indent="-358775">
              <a:lnSpc>
                <a:spcPct val="110000"/>
              </a:lnSpc>
              <a:spcBef>
                <a:spcPts val="0"/>
              </a:spcBef>
              <a:spcAft>
                <a:spcPts val="600"/>
              </a:spcAft>
              <a:buFont typeface="Courier New" panose="02070309020205020404" pitchFamily="49" charset="0"/>
              <a:buChar char="o"/>
            </a:pPr>
            <a:r>
              <a:rPr lang="en-US" sz="2400" dirty="0" smtClean="0">
                <a:solidFill>
                  <a:schemeClr val="tx1"/>
                </a:solidFill>
                <a:latin typeface="Arial" panose="020B0604020202020204" pitchFamily="34" charset="0"/>
                <a:cs typeface="Arial" panose="020B0604020202020204" pitchFamily="34" charset="0"/>
              </a:rPr>
              <a:t>A </a:t>
            </a:r>
            <a:r>
              <a:rPr lang="en-US" sz="2400" dirty="0">
                <a:solidFill>
                  <a:schemeClr val="tx1"/>
                </a:solidFill>
                <a:latin typeface="Arial" panose="020B0604020202020204" pitchFamily="34" charset="0"/>
                <a:cs typeface="Arial" panose="020B0604020202020204" pitchFamily="34" charset="0"/>
              </a:rPr>
              <a:t>person with a disability could not save more than $2,000 without impacting their </a:t>
            </a:r>
            <a:r>
              <a:rPr lang="en-US" sz="2400" dirty="0" smtClean="0">
                <a:solidFill>
                  <a:schemeClr val="tx1"/>
                </a:solidFill>
                <a:latin typeface="Arial" panose="020B0604020202020204" pitchFamily="34" charset="0"/>
                <a:cs typeface="Arial" panose="020B0604020202020204" pitchFamily="34" charset="0"/>
              </a:rPr>
              <a:t>SSI</a:t>
            </a:r>
            <a:endParaRPr lang="en-US" sz="2400" dirty="0">
              <a:solidFill>
                <a:schemeClr val="tx1"/>
              </a:solidFill>
              <a:latin typeface="Arial" panose="020B0604020202020204" pitchFamily="34" charset="0"/>
              <a:cs typeface="Arial" panose="020B0604020202020204" pitchFamily="34" charset="0"/>
            </a:endParaRPr>
          </a:p>
          <a:p>
            <a:pPr marL="342900" lvl="1" indent="-342900">
              <a:lnSpc>
                <a:spcPct val="100000"/>
              </a:lnSpc>
              <a:spcBef>
                <a:spcPts val="1200"/>
              </a:spcBef>
              <a:spcAft>
                <a:spcPts val="600"/>
              </a:spcAft>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Now</a:t>
            </a:r>
          </a:p>
          <a:p>
            <a:pPr marL="742950" lvl="2" indent="-358775">
              <a:lnSpc>
                <a:spcPct val="110000"/>
              </a:lnSpc>
              <a:spcBef>
                <a:spcPts val="0"/>
              </a:spcBef>
              <a:spcAft>
                <a:spcPts val="600"/>
              </a:spcAft>
              <a:buFont typeface="Courier New" panose="02070309020205020404" pitchFamily="49" charset="0"/>
              <a:buChar char="o"/>
            </a:pPr>
            <a:r>
              <a:rPr lang="en-US" sz="2400" dirty="0">
                <a:solidFill>
                  <a:schemeClr val="tx1"/>
                </a:solidFill>
                <a:latin typeface="Arial" panose="020B0604020202020204" pitchFamily="34" charset="0"/>
                <a:cs typeface="Arial" panose="020B0604020202020204" pitchFamily="34" charset="0"/>
              </a:rPr>
              <a:t>You can save up to $15,000 per year and up to $100,000 in total before SSI is impacted</a:t>
            </a:r>
          </a:p>
          <a:p>
            <a:pPr marL="342900" lvl="1" indent="-342900">
              <a:lnSpc>
                <a:spcPct val="110000"/>
              </a:lnSpc>
              <a:spcBef>
                <a:spcPts val="1800"/>
              </a:spcBef>
              <a:spcAft>
                <a:spcPts val="600"/>
              </a:spcAft>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CalABLE will automatically </a:t>
            </a:r>
            <a:r>
              <a:rPr lang="en-US" sz="2600" dirty="0" smtClean="0">
                <a:solidFill>
                  <a:schemeClr val="tx1"/>
                </a:solidFill>
                <a:latin typeface="Arial" panose="020B0604020202020204" pitchFamily="34" charset="0"/>
                <a:cs typeface="Arial" panose="020B0604020202020204" pitchFamily="34" charset="0"/>
              </a:rPr>
              <a:t>reject excess </a:t>
            </a:r>
            <a:r>
              <a:rPr lang="en-US" sz="2600" dirty="0">
                <a:solidFill>
                  <a:schemeClr val="tx1"/>
                </a:solidFill>
                <a:latin typeface="Arial" panose="020B0604020202020204" pitchFamily="34" charset="0"/>
                <a:cs typeface="Arial" panose="020B0604020202020204" pitchFamily="34" charset="0"/>
              </a:rPr>
              <a:t>contributions</a:t>
            </a:r>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319538811"/>
              </p:ext>
            </p:extLst>
          </p:nvPr>
        </p:nvGraphicFramePr>
        <p:xfrm>
          <a:off x="5939360" y="1737360"/>
          <a:ext cx="5364162" cy="447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10</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53735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o is eligible? "/>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ABLE to Work</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Who is eligible? &#10;&#10;An individual diagnosed with a disability on or before age 26 may qualify by meeting the following criteria:&#10;Eligible to receive SSI&#10;Eligible to receive SSDI&#10;A qualified physician has diagnosed a physical or mental disability resulting in marked and severe functional limitations that is expected to last no less than 12 months&#10;"/>
          <p:cNvSpPr>
            <a:spLocks noGrp="1"/>
          </p:cNvSpPr>
          <p:nvPr>
            <p:ph idx="1"/>
          </p:nvPr>
        </p:nvSpPr>
        <p:spPr>
          <a:xfrm>
            <a:off x="1097280" y="1887772"/>
            <a:ext cx="10218420" cy="4264121"/>
          </a:xfrm>
        </p:spPr>
        <p:txBody>
          <a:bodyPr>
            <a:normAutofit/>
          </a:bodyPr>
          <a:lstStyle/>
          <a:p>
            <a:pPr marL="571500" lvl="1" indent="-371475">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Permits working account owners to contribute above the $15,000 annual contribution limit, if </a:t>
            </a:r>
            <a:r>
              <a:rPr lang="en-US" sz="2800" dirty="0" smtClean="0">
                <a:solidFill>
                  <a:schemeClr val="tx1"/>
                </a:solidFill>
                <a:latin typeface="Arial" panose="020B0604020202020204" pitchFamily="34" charset="0"/>
                <a:cs typeface="Arial" panose="020B0604020202020204" pitchFamily="34" charset="0"/>
              </a:rPr>
              <a:t>they or their employer are </a:t>
            </a:r>
            <a:r>
              <a:rPr lang="en-US" sz="2800" u="sng" dirty="0" smtClean="0">
                <a:solidFill>
                  <a:schemeClr val="tx1"/>
                </a:solidFill>
                <a:latin typeface="Arial" panose="020B0604020202020204" pitchFamily="34" charset="0"/>
                <a:cs typeface="Arial" panose="020B0604020202020204" pitchFamily="34" charset="0"/>
              </a:rPr>
              <a:t>not</a:t>
            </a:r>
            <a:r>
              <a:rPr lang="en-US" sz="2800" dirty="0" smtClean="0">
                <a:solidFill>
                  <a:schemeClr val="tx1"/>
                </a:solidFill>
                <a:latin typeface="Arial" panose="020B0604020202020204" pitchFamily="34" charset="0"/>
                <a:cs typeface="Arial" panose="020B0604020202020204" pitchFamily="34" charset="0"/>
              </a:rPr>
              <a:t> contributing to a retirement plan</a:t>
            </a:r>
            <a:endParaRPr lang="en-US" sz="2800" dirty="0">
              <a:solidFill>
                <a:schemeClr val="tx1"/>
              </a:solidFill>
              <a:latin typeface="Arial" panose="020B0604020202020204" pitchFamily="34" charset="0"/>
              <a:cs typeface="Arial" panose="020B0604020202020204" pitchFamily="34" charset="0"/>
            </a:endParaRPr>
          </a:p>
          <a:p>
            <a:pPr marL="201168" lvl="1" indent="0">
              <a:buNone/>
            </a:pPr>
            <a:endParaRPr lang="en-US" sz="2800" dirty="0">
              <a:solidFill>
                <a:schemeClr val="tx1"/>
              </a:solidFill>
              <a:latin typeface="Arial" panose="020B0604020202020204" pitchFamily="34" charset="0"/>
              <a:cs typeface="Arial" panose="020B0604020202020204" pitchFamily="34" charset="0"/>
            </a:endParaRPr>
          </a:p>
          <a:p>
            <a:pPr lvl="5">
              <a:lnSpc>
                <a:spcPct val="100000"/>
              </a:lnSpc>
              <a:buFont typeface="Courier New" panose="02070309020205020404" pitchFamily="49" charset="0"/>
              <a:buChar char="o"/>
            </a:pP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Can contribute whichever is </a:t>
            </a:r>
            <a:r>
              <a:rPr lang="en-US" sz="2800" u="sng" dirty="0" smtClean="0">
                <a:solidFill>
                  <a:schemeClr val="tx1"/>
                </a:solidFill>
                <a:latin typeface="Arial" panose="020B0604020202020204" pitchFamily="34" charset="0"/>
                <a:cs typeface="Arial" panose="020B0604020202020204" pitchFamily="34" charset="0"/>
              </a:rPr>
              <a:t>less</a:t>
            </a:r>
            <a:r>
              <a:rPr lang="en-US" sz="2800" dirty="0" smtClean="0">
                <a:solidFill>
                  <a:schemeClr val="tx1"/>
                </a:solidFill>
                <a:latin typeface="Arial" panose="020B0604020202020204" pitchFamily="34" charset="0"/>
                <a:cs typeface="Arial" panose="020B0604020202020204" pitchFamily="34" charset="0"/>
              </a:rPr>
              <a:t>:</a:t>
            </a:r>
          </a:p>
          <a:p>
            <a:pPr marL="1600200" lvl="7" indent="-330200">
              <a:lnSpc>
                <a:spcPct val="100000"/>
              </a:lnSpc>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Amount equal to annual gross salary </a:t>
            </a:r>
            <a:r>
              <a:rPr lang="en-US" sz="2400" b="1" dirty="0" smtClean="0">
                <a:solidFill>
                  <a:schemeClr val="tx1"/>
                </a:solidFill>
                <a:latin typeface="Arial" panose="020B0604020202020204" pitchFamily="34" charset="0"/>
                <a:cs typeface="Arial" panose="020B0604020202020204" pitchFamily="34" charset="0"/>
              </a:rPr>
              <a:t>– OR – </a:t>
            </a:r>
          </a:p>
          <a:p>
            <a:pPr marL="1600200" lvl="7" indent="-330200">
              <a:lnSpc>
                <a:spcPct val="100000"/>
              </a:lnSpc>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Federal Poverty Level ($12,760 in 2021)</a:t>
            </a:r>
          </a:p>
          <a:p>
            <a:pPr marL="1600200" lvl="7" indent="-330200">
              <a:lnSpc>
                <a:spcPct val="100000"/>
              </a:lnSpc>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For a potential $27,760 per year</a:t>
            </a:r>
            <a:endParaRPr lang="en-US" sz="2400" dirty="0">
              <a:solidFill>
                <a:schemeClr val="tx1"/>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11</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355193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58952"/>
            <a:ext cx="10270988" cy="3566160"/>
          </a:xfrm>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How Do ABLE Accounts Work?</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12</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357032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at is an ABLE Account?"/>
          <p:cNvSpPr>
            <a:spLocks noGrp="1"/>
          </p:cNvSpPr>
          <p:nvPr>
            <p:ph type="title"/>
          </p:nvPr>
        </p:nvSpPr>
        <p:spPr/>
        <p:txBody>
          <a:bodyPr/>
          <a:lstStyle/>
          <a:p>
            <a:r>
              <a:rPr lang="en-US" sz="4800" b="1" dirty="0" smtClean="0">
                <a:solidFill>
                  <a:schemeClr val="tx1"/>
                </a:solidFill>
                <a:latin typeface="Arial" panose="020B0604020202020204" pitchFamily="34" charset="0"/>
                <a:cs typeface="Arial" panose="020B0604020202020204" pitchFamily="34" charset="0"/>
              </a:rPr>
              <a:t>How Do ABLE Accounts Work?</a:t>
            </a:r>
            <a:endParaRPr lang="en-US" sz="4800" b="1" dirty="0">
              <a:solidFill>
                <a:schemeClr val="tx1"/>
              </a:solidFill>
            </a:endParaRPr>
          </a:p>
        </p:txBody>
      </p:sp>
      <p:sp>
        <p:nvSpPr>
          <p:cNvPr id="3" name="Content Placeholder 2" descr="What is an ABLE account?&#10;&#10;A savings account that will not penalize your public benefits&#10;&#10;&#10;ABLE account moneys are tax-exempt as long as moneys are spent on “Qualified Disability Expenses”&#10;"/>
          <p:cNvSpPr>
            <a:spLocks noGrp="1"/>
          </p:cNvSpPr>
          <p:nvPr>
            <p:ph idx="1"/>
          </p:nvPr>
        </p:nvSpPr>
        <p:spPr>
          <a:xfrm>
            <a:off x="1057282" y="1800226"/>
            <a:ext cx="10129838" cy="3443288"/>
          </a:xfrm>
        </p:spPr>
        <p:txBody>
          <a:bodyPr>
            <a:normAutofit/>
          </a:bodyPr>
          <a:lstStyle/>
          <a:p>
            <a:pPr marL="457200" lvl="1" indent="-257175">
              <a:lnSpc>
                <a:spcPct val="100000"/>
              </a:lnSpc>
              <a:spcBef>
                <a:spcPts val="1200"/>
              </a:spcBef>
              <a:spcAft>
                <a:spcPts val="6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Accounts </a:t>
            </a:r>
            <a:r>
              <a:rPr lang="en-US" sz="2400" dirty="0">
                <a:solidFill>
                  <a:schemeClr val="tx1"/>
                </a:solidFill>
                <a:latin typeface="Arial" panose="020B0604020202020204" pitchFamily="34" charset="0"/>
                <a:cs typeface="Arial" panose="020B0604020202020204" pitchFamily="34" charset="0"/>
              </a:rPr>
              <a:t>are </a:t>
            </a:r>
            <a:r>
              <a:rPr lang="en-US" sz="2400" dirty="0" smtClean="0">
                <a:solidFill>
                  <a:schemeClr val="tx1"/>
                </a:solidFill>
                <a:latin typeface="Arial" panose="020B0604020202020204" pitchFamily="34" charset="0"/>
                <a:cs typeface="Arial" panose="020B0604020202020204" pitchFamily="34" charset="0"/>
              </a:rPr>
              <a:t>designed to </a:t>
            </a:r>
            <a:r>
              <a:rPr lang="en-US" sz="2400" b="1" dirty="0" smtClean="0">
                <a:solidFill>
                  <a:schemeClr val="tx1"/>
                </a:solidFill>
                <a:latin typeface="Arial" panose="020B0604020202020204" pitchFamily="34" charset="0"/>
                <a:cs typeface="Arial" panose="020B0604020202020204" pitchFamily="34" charset="0"/>
              </a:rPr>
              <a:t>protect assets</a:t>
            </a:r>
            <a:r>
              <a:rPr lang="en-US" sz="2400" dirty="0" smtClean="0">
                <a:solidFill>
                  <a:schemeClr val="tx1"/>
                </a:solidFill>
                <a:latin typeface="Arial" panose="020B0604020202020204" pitchFamily="34" charset="0"/>
                <a:cs typeface="Arial" panose="020B0604020202020204" pitchFamily="34" charset="0"/>
              </a:rPr>
              <a:t>, but they </a:t>
            </a:r>
            <a:r>
              <a:rPr lang="en-US" sz="2400" dirty="0">
                <a:solidFill>
                  <a:schemeClr val="tx1"/>
                </a:solidFill>
                <a:latin typeface="Arial" panose="020B0604020202020204" pitchFamily="34" charset="0"/>
                <a:cs typeface="Arial" panose="020B0604020202020204" pitchFamily="34" charset="0"/>
              </a:rPr>
              <a:t>cannot shelter income</a:t>
            </a:r>
          </a:p>
          <a:p>
            <a:pPr marL="457200" lvl="1" indent="-257175">
              <a:lnSpc>
                <a:spcPct val="100000"/>
              </a:lnSpc>
              <a:spcBef>
                <a:spcPts val="1200"/>
              </a:spcBef>
              <a:spcAft>
                <a:spcPts val="600"/>
              </a:spcAft>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F</a:t>
            </a:r>
            <a:r>
              <a:rPr lang="en-US" sz="2400" dirty="0" smtClean="0">
                <a:solidFill>
                  <a:schemeClr val="tx1"/>
                </a:solidFill>
                <a:latin typeface="Arial" panose="020B0604020202020204" pitchFamily="34" charset="0"/>
                <a:cs typeface="Arial" panose="020B0604020202020204" pitchFamily="34" charset="0"/>
              </a:rPr>
              <a:t>unction </a:t>
            </a:r>
            <a:r>
              <a:rPr lang="en-US" sz="2400" dirty="0">
                <a:solidFill>
                  <a:schemeClr val="tx1"/>
                </a:solidFill>
                <a:latin typeface="Arial" panose="020B0604020202020204" pitchFamily="34" charset="0"/>
                <a:cs typeface="Arial" panose="020B0604020202020204" pitchFamily="34" charset="0"/>
              </a:rPr>
              <a:t>both like a </a:t>
            </a:r>
            <a:r>
              <a:rPr lang="en-US" sz="2400" dirty="0" smtClean="0">
                <a:solidFill>
                  <a:schemeClr val="tx1"/>
                </a:solidFill>
                <a:latin typeface="Arial" panose="020B0604020202020204" pitchFamily="34" charset="0"/>
                <a:cs typeface="Arial" panose="020B0604020202020204" pitchFamily="34" charset="0"/>
              </a:rPr>
              <a:t>savings or an investment account</a:t>
            </a:r>
          </a:p>
          <a:p>
            <a:pPr marL="457200" lvl="1" indent="-257175">
              <a:lnSpc>
                <a:spcPct val="100000"/>
              </a:lnSpc>
              <a:spcBef>
                <a:spcPts val="1200"/>
              </a:spcBef>
              <a:spcAft>
                <a:spcPts val="6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Anyone can contribute</a:t>
            </a:r>
            <a:endParaRPr lang="en-US" sz="2400" dirty="0">
              <a:solidFill>
                <a:schemeClr val="tx1"/>
              </a:solidFill>
              <a:latin typeface="Arial" panose="020B0604020202020204" pitchFamily="34" charset="0"/>
              <a:cs typeface="Arial" panose="020B0604020202020204" pitchFamily="34" charset="0"/>
            </a:endParaRPr>
          </a:p>
          <a:p>
            <a:pPr marL="457200" lvl="1" indent="-257175">
              <a:lnSpc>
                <a:spcPct val="100000"/>
              </a:lnSpc>
              <a:spcBef>
                <a:spcPts val="1200"/>
              </a:spcBef>
              <a:spcAft>
                <a:spcPts val="6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Funds are </a:t>
            </a:r>
            <a:r>
              <a:rPr lang="en-US" sz="2400" dirty="0">
                <a:solidFill>
                  <a:schemeClr val="tx1"/>
                </a:solidFill>
                <a:latin typeface="Arial" panose="020B0604020202020204" pitchFamily="34" charset="0"/>
                <a:cs typeface="Arial" panose="020B0604020202020204" pitchFamily="34" charset="0"/>
              </a:rPr>
              <a:t>tax-exempt as long as they are spent on “Qualified Disability Expenses</a:t>
            </a:r>
            <a:r>
              <a:rPr lang="en-US" sz="2400" dirty="0" smtClean="0">
                <a:solidFill>
                  <a:schemeClr val="tx1"/>
                </a:solidFill>
                <a:latin typeface="Arial" panose="020B0604020202020204" pitchFamily="34" charset="0"/>
                <a:cs typeface="Arial" panose="020B0604020202020204" pitchFamily="34" charset="0"/>
              </a:rPr>
              <a:t>”</a:t>
            </a:r>
            <a:endParaRPr lang="en-US" sz="2400"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13</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42430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at is a “qualified disability expense” under ABLE?"/>
          <p:cNvSpPr>
            <a:spLocks noGrp="1"/>
          </p:cNvSpPr>
          <p:nvPr>
            <p:ph type="title"/>
          </p:nvPr>
        </p:nvSpPr>
        <p:spPr/>
        <p:txBody>
          <a:bodyPr>
            <a:normAutofit/>
          </a:bodyPr>
          <a:lstStyle/>
          <a:p>
            <a:pPr>
              <a:lnSpc>
                <a:spcPts val="4800"/>
              </a:lnSpc>
            </a:pPr>
            <a:r>
              <a:rPr lang="en-US" sz="4800" b="1" dirty="0">
                <a:solidFill>
                  <a:schemeClr val="tx1"/>
                </a:solidFill>
                <a:latin typeface="Arial" panose="020B0604020202020204" pitchFamily="34" charset="0"/>
                <a:cs typeface="Arial" panose="020B0604020202020204" pitchFamily="34" charset="0"/>
              </a:rPr>
              <a:t>What is a Qualified Disability Expense (QDE)?</a:t>
            </a:r>
            <a:endParaRPr lang="en-US" sz="4800" b="1" dirty="0">
              <a:solidFill>
                <a:schemeClr val="tx1"/>
              </a:solidFill>
            </a:endParaRPr>
          </a:p>
        </p:txBody>
      </p:sp>
      <p:sp>
        <p:nvSpPr>
          <p:cNvPr id="3" name="Content Placeholder 2" descr="What is a “qualified disability expense” under ABLE?&#10;&#10;A &quot;qualified disability expense&quot; means any expense related to the       designated beneficiary as a result of living a life with disabilities&#10;Broad definition&#10;May cover housing, education, transportation, health care expenses etc.&#10;"/>
          <p:cNvSpPr>
            <a:spLocks noGrp="1"/>
          </p:cNvSpPr>
          <p:nvPr>
            <p:ph idx="1"/>
          </p:nvPr>
        </p:nvSpPr>
        <p:spPr>
          <a:xfrm>
            <a:off x="1097280" y="1918447"/>
            <a:ext cx="10058400" cy="4541337"/>
          </a:xfrm>
        </p:spPr>
        <p:txBody>
          <a:bodyPr>
            <a:normAutofit/>
          </a:bodyPr>
          <a:lstStyle/>
          <a:p>
            <a:pPr marL="457200" lvl="1" indent="-257175">
              <a:lnSpc>
                <a:spcPct val="100000"/>
              </a:lnSpc>
              <a:spcBef>
                <a:spcPts val="1800"/>
              </a:spcBef>
              <a:spcAft>
                <a:spcPts val="600"/>
              </a:spcAft>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Any expense related to the designated beneficiary as a result of living a life with </a:t>
            </a:r>
            <a:r>
              <a:rPr lang="en-US" sz="2400" dirty="0" smtClean="0">
                <a:solidFill>
                  <a:schemeClr val="tx1"/>
                </a:solidFill>
                <a:latin typeface="Arial" panose="020B0604020202020204" pitchFamily="34" charset="0"/>
                <a:cs typeface="Arial" panose="020B0604020202020204" pitchFamily="34" charset="0"/>
              </a:rPr>
              <a:t>disabilities that </a:t>
            </a:r>
            <a:r>
              <a:rPr lang="en-US" sz="2400" b="1" dirty="0" smtClean="0">
                <a:solidFill>
                  <a:schemeClr val="tx1"/>
                </a:solidFill>
                <a:latin typeface="Arial" panose="020B0604020202020204" pitchFamily="34" charset="0"/>
                <a:cs typeface="Arial" panose="020B0604020202020204" pitchFamily="34" charset="0"/>
              </a:rPr>
              <a:t>helps maintain or improve your health, independence or quality of life</a:t>
            </a:r>
            <a:endParaRPr lang="en-US" sz="2400" b="1" dirty="0">
              <a:solidFill>
                <a:schemeClr val="tx1"/>
              </a:solidFill>
              <a:latin typeface="Arial" panose="020B0604020202020204" pitchFamily="34" charset="0"/>
              <a:cs typeface="Arial" panose="020B0604020202020204" pitchFamily="34" charset="0"/>
            </a:endParaRPr>
          </a:p>
          <a:p>
            <a:pPr marL="457200" lvl="1" indent="-257175">
              <a:lnSpc>
                <a:spcPct val="100000"/>
              </a:lnSpc>
              <a:spcBef>
                <a:spcPts val="1800"/>
              </a:spcBef>
              <a:spcAft>
                <a:spcPts val="6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Categories </a:t>
            </a:r>
            <a:r>
              <a:rPr lang="en-US" sz="2400" dirty="0">
                <a:solidFill>
                  <a:schemeClr val="tx1"/>
                </a:solidFill>
                <a:latin typeface="Arial" panose="020B0604020202020204" pitchFamily="34" charset="0"/>
                <a:cs typeface="Arial" panose="020B0604020202020204" pitchFamily="34" charset="0"/>
              </a:rPr>
              <a:t>are </a:t>
            </a:r>
            <a:r>
              <a:rPr lang="en-US" sz="2400" b="1" dirty="0">
                <a:solidFill>
                  <a:schemeClr val="tx1"/>
                </a:solidFill>
                <a:latin typeface="Arial" panose="020B0604020202020204" pitchFamily="34" charset="0"/>
                <a:cs typeface="Arial" panose="020B0604020202020204" pitchFamily="34" charset="0"/>
              </a:rPr>
              <a:t>intentionally broad</a:t>
            </a:r>
            <a:r>
              <a:rPr lang="en-US" sz="2400" dirty="0">
                <a:solidFill>
                  <a:schemeClr val="tx1"/>
                </a:solidFill>
                <a:latin typeface="Arial" panose="020B0604020202020204" pitchFamily="34" charset="0"/>
                <a:cs typeface="Arial" panose="020B0604020202020204" pitchFamily="34" charset="0"/>
              </a:rPr>
              <a:t>, and include education, </a:t>
            </a:r>
            <a:r>
              <a:rPr lang="en-US" sz="2400" b="1" dirty="0">
                <a:solidFill>
                  <a:schemeClr val="tx1"/>
                </a:solidFill>
                <a:latin typeface="Arial" panose="020B0604020202020204" pitchFamily="34" charset="0"/>
                <a:cs typeface="Arial" panose="020B0604020202020204" pitchFamily="34" charset="0"/>
              </a:rPr>
              <a:t>housing</a:t>
            </a:r>
            <a:r>
              <a:rPr lang="en-US" sz="2400" dirty="0">
                <a:solidFill>
                  <a:schemeClr val="tx1"/>
                </a:solidFill>
                <a:latin typeface="Arial" panose="020B0604020202020204" pitchFamily="34" charset="0"/>
                <a:cs typeface="Arial" panose="020B0604020202020204" pitchFamily="34" charset="0"/>
              </a:rPr>
              <a:t>*, transportation, health care expenses and more </a:t>
            </a:r>
          </a:p>
          <a:p>
            <a:pPr marL="457200" lvl="1" indent="-257175">
              <a:lnSpc>
                <a:spcPct val="100000"/>
              </a:lnSpc>
              <a:spcBef>
                <a:spcPts val="1800"/>
              </a:spcBef>
              <a:spcAft>
                <a:spcPts val="600"/>
              </a:spcAft>
              <a:buFont typeface="Wingdings" panose="05000000000000000000" pitchFamily="2" charset="2"/>
              <a:buChar char="§"/>
            </a:pPr>
            <a:r>
              <a:rPr lang="en-US" sz="2400" b="1" dirty="0" smtClean="0">
                <a:solidFill>
                  <a:schemeClr val="tx1"/>
                </a:solidFill>
                <a:latin typeface="Arial" panose="020B0604020202020204" pitchFamily="34" charset="0"/>
                <a:cs typeface="Arial" panose="020B0604020202020204" pitchFamily="34" charset="0"/>
              </a:rPr>
              <a:t>Non-QDE:</a:t>
            </a:r>
            <a:r>
              <a:rPr lang="en-US" sz="2400" dirty="0" smtClean="0">
                <a:solidFill>
                  <a:schemeClr val="tx1"/>
                </a:solidFill>
                <a:latin typeface="Arial" panose="020B0604020202020204" pitchFamily="34" charset="0"/>
                <a:cs typeface="Arial" panose="020B0604020202020204" pitchFamily="34" charset="0"/>
              </a:rPr>
              <a:t> Not illegal, but if taken, expense </a:t>
            </a:r>
            <a:r>
              <a:rPr lang="en-US" sz="2400" dirty="0">
                <a:solidFill>
                  <a:schemeClr val="tx1"/>
                </a:solidFill>
                <a:latin typeface="Arial" panose="020B0604020202020204" pitchFamily="34" charset="0"/>
                <a:cs typeface="Arial" panose="020B0604020202020204" pitchFamily="34" charset="0"/>
              </a:rPr>
              <a:t>is </a:t>
            </a:r>
            <a:r>
              <a:rPr lang="en-US" sz="2400" dirty="0" smtClean="0">
                <a:solidFill>
                  <a:schemeClr val="tx1"/>
                </a:solidFill>
                <a:latin typeface="Arial" panose="020B0604020202020204" pitchFamily="34" charset="0"/>
                <a:cs typeface="Arial" panose="020B0604020202020204" pitchFamily="34" charset="0"/>
              </a:rPr>
              <a:t>now subject </a:t>
            </a:r>
            <a:r>
              <a:rPr lang="en-US" sz="2400" dirty="0">
                <a:solidFill>
                  <a:schemeClr val="tx1"/>
                </a:solidFill>
                <a:latin typeface="Arial" panose="020B0604020202020204" pitchFamily="34" charset="0"/>
                <a:cs typeface="Arial" panose="020B0604020202020204" pitchFamily="34" charset="0"/>
              </a:rPr>
              <a:t>to regular </a:t>
            </a:r>
            <a:r>
              <a:rPr lang="en-US" sz="2400" dirty="0" smtClean="0">
                <a:solidFill>
                  <a:schemeClr val="tx1"/>
                </a:solidFill>
                <a:latin typeface="Arial" panose="020B0604020202020204" pitchFamily="34" charset="0"/>
                <a:cs typeface="Arial" panose="020B0604020202020204" pitchFamily="34" charset="0"/>
              </a:rPr>
              <a:t>income taxes</a:t>
            </a:r>
            <a:r>
              <a:rPr lang="en-US" sz="2400" dirty="0">
                <a:solidFill>
                  <a:schemeClr val="tx1"/>
                </a:solidFill>
                <a:latin typeface="Arial" panose="020B0604020202020204" pitchFamily="34" charset="0"/>
                <a:cs typeface="Arial" panose="020B0604020202020204" pitchFamily="34" charset="0"/>
              </a:rPr>
              <a:t>, plus a 10% tax </a:t>
            </a:r>
            <a:r>
              <a:rPr lang="en-US" sz="2400" dirty="0" smtClean="0">
                <a:solidFill>
                  <a:schemeClr val="tx1"/>
                </a:solidFill>
                <a:latin typeface="Arial" panose="020B0604020202020204" pitchFamily="34" charset="0"/>
                <a:cs typeface="Arial" panose="020B0604020202020204" pitchFamily="34" charset="0"/>
              </a:rPr>
              <a:t>penalty on account earnings </a:t>
            </a:r>
            <a:r>
              <a:rPr lang="en-US" sz="2400" dirty="0">
                <a:solidFill>
                  <a:schemeClr val="tx1"/>
                </a:solidFill>
                <a:latin typeface="Arial" panose="020B0604020202020204" pitchFamily="34" charset="0"/>
                <a:cs typeface="Arial" panose="020B0604020202020204" pitchFamily="34" charset="0"/>
              </a:rPr>
              <a:t>– and benefits may be at </a:t>
            </a:r>
            <a:r>
              <a:rPr lang="en-US" sz="2400" dirty="0" smtClean="0">
                <a:solidFill>
                  <a:schemeClr val="tx1"/>
                </a:solidFill>
                <a:latin typeface="Arial" panose="020B0604020202020204" pitchFamily="34" charset="0"/>
                <a:cs typeface="Arial" panose="020B0604020202020204" pitchFamily="34" charset="0"/>
              </a:rPr>
              <a:t>risk (expense may now be considered a resource)</a:t>
            </a:r>
            <a:endParaRPr lang="en-US" sz="2600"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14</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206048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a:xfrm>
            <a:off x="1097280" y="286603"/>
            <a:ext cx="10058400" cy="1447194"/>
          </a:xfrm>
        </p:spPr>
        <p:txBody>
          <a:bodyPr>
            <a:normAutofit/>
          </a:bodyPr>
          <a:lstStyle/>
          <a:p>
            <a:r>
              <a:rPr lang="en-US" b="1" dirty="0">
                <a:solidFill>
                  <a:schemeClr val="tx1"/>
                </a:solidFill>
                <a:latin typeface="Arial" panose="020B0604020202020204" pitchFamily="34" charset="0"/>
                <a:cs typeface="Arial" panose="020B0604020202020204" pitchFamily="34" charset="0"/>
              </a:rPr>
              <a:t>Housing Guidance</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183292" y="1979811"/>
            <a:ext cx="9972388" cy="4246977"/>
          </a:xfrm>
        </p:spPr>
        <p:txBody>
          <a:bodyPr>
            <a:normAutofit lnSpcReduction="10000"/>
          </a:bodyPr>
          <a:lstStyle/>
          <a:p>
            <a:pPr marL="0" indent="0">
              <a:buNone/>
            </a:pPr>
            <a:r>
              <a:rPr lang="en-US" sz="2800" dirty="0">
                <a:solidFill>
                  <a:schemeClr val="tx1"/>
                </a:solidFill>
                <a:latin typeface="Arial" panose="020B0604020202020204" pitchFamily="34" charset="0"/>
                <a:cs typeface="Arial" panose="020B0604020202020204" pitchFamily="34" charset="0"/>
              </a:rPr>
              <a:t>Reinforces the language and spirit of the Federal ABLE Act</a:t>
            </a:r>
          </a:p>
          <a:p>
            <a:pPr>
              <a:spcBef>
                <a:spcPts val="1800"/>
              </a:spcBef>
              <a:spcAft>
                <a:spcPts val="600"/>
              </a:spcAft>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HUD will exclude:</a:t>
            </a:r>
          </a:p>
          <a:p>
            <a:pPr marL="857250" lvl="2" indent="-400050">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ABLE </a:t>
            </a:r>
            <a:r>
              <a:rPr lang="en-US" sz="2200" dirty="0">
                <a:solidFill>
                  <a:schemeClr val="tx1"/>
                </a:solidFill>
                <a:latin typeface="Arial" panose="020B0604020202020204" pitchFamily="34" charset="0"/>
                <a:cs typeface="Arial" panose="020B0604020202020204" pitchFamily="34" charset="0"/>
              </a:rPr>
              <a:t>funds in determining family income</a:t>
            </a:r>
          </a:p>
          <a:p>
            <a:pPr marL="857250" lvl="2" indent="-400050">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Third-party </a:t>
            </a:r>
            <a:r>
              <a:rPr lang="en-US" sz="2200" dirty="0">
                <a:solidFill>
                  <a:schemeClr val="tx1"/>
                </a:solidFill>
                <a:latin typeface="Arial" panose="020B0604020202020204" pitchFamily="34" charset="0"/>
                <a:cs typeface="Arial" panose="020B0604020202020204" pitchFamily="34" charset="0"/>
              </a:rPr>
              <a:t>contributions</a:t>
            </a:r>
          </a:p>
          <a:p>
            <a:pPr marL="857250" lvl="2" indent="-400050">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The entire </a:t>
            </a:r>
            <a:r>
              <a:rPr lang="en-US" sz="2200" dirty="0">
                <a:solidFill>
                  <a:schemeClr val="tx1"/>
                </a:solidFill>
                <a:latin typeface="Arial" panose="020B0604020202020204" pitchFamily="34" charset="0"/>
                <a:cs typeface="Arial" panose="020B0604020202020204" pitchFamily="34" charset="0"/>
              </a:rPr>
              <a:t>value of an ABLE account from household assets</a:t>
            </a:r>
          </a:p>
          <a:p>
            <a:pPr marL="857250" lvl="2" indent="-400050">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Distributions </a:t>
            </a:r>
            <a:r>
              <a:rPr lang="en-US" sz="2200" dirty="0">
                <a:solidFill>
                  <a:schemeClr val="tx1"/>
                </a:solidFill>
                <a:latin typeface="Arial" panose="020B0604020202020204" pitchFamily="34" charset="0"/>
                <a:cs typeface="Arial" panose="020B0604020202020204" pitchFamily="34" charset="0"/>
              </a:rPr>
              <a:t>from an ABLE account are not considered income</a:t>
            </a:r>
          </a:p>
          <a:p>
            <a:pPr>
              <a:lnSpc>
                <a:spcPct val="110000"/>
              </a:lnSpc>
              <a:spcBef>
                <a:spcPts val="2400"/>
              </a:spcBef>
              <a:spcAft>
                <a:spcPts val="600"/>
              </a:spcAft>
              <a:buFont typeface="Wingdings" panose="05000000000000000000" pitchFamily="2" charset="2"/>
              <a:buChar char="§"/>
            </a:pPr>
            <a:r>
              <a:rPr lang="en-US" sz="2400" dirty="0">
                <a:solidFill>
                  <a:schemeClr val="tx1"/>
                </a:solidFill>
                <a:latin typeface="Arial" panose="020B0604020202020204" pitchFamily="34" charset="0"/>
                <a:cs typeface="Arial" panose="020B0604020202020204" pitchFamily="34" charset="0"/>
              </a:rPr>
              <a:t> </a:t>
            </a:r>
            <a:r>
              <a:rPr lang="en-US" sz="2600" dirty="0">
                <a:solidFill>
                  <a:schemeClr val="tx1"/>
                </a:solidFill>
                <a:latin typeface="Arial" panose="020B0604020202020204" pitchFamily="34" charset="0"/>
                <a:cs typeface="Arial" panose="020B0604020202020204" pitchFamily="34" charset="0"/>
              </a:rPr>
              <a:t>Wage income received will be included as </a:t>
            </a:r>
            <a:r>
              <a:rPr lang="en-US" sz="2600" dirty="0" smtClean="0">
                <a:solidFill>
                  <a:schemeClr val="tx1"/>
                </a:solidFill>
                <a:latin typeface="Arial" panose="020B0604020202020204" pitchFamily="34" charset="0"/>
                <a:cs typeface="Arial" panose="020B0604020202020204" pitchFamily="34" charset="0"/>
              </a:rPr>
              <a:t>income</a:t>
            </a:r>
          </a:p>
          <a:p>
            <a:pPr marL="228600" indent="-228600">
              <a:lnSpc>
                <a:spcPct val="100000"/>
              </a:lnSpc>
              <a:spcBef>
                <a:spcPts val="2400"/>
              </a:spcBef>
              <a:spcAft>
                <a:spcPts val="0"/>
              </a:spcAft>
              <a:buNone/>
            </a:pPr>
            <a:r>
              <a:rPr lang="en-US" sz="2400" dirty="0" smtClean="0">
                <a:solidFill>
                  <a:schemeClr val="tx1"/>
                </a:solidFill>
                <a:latin typeface="Arial" panose="020B0604020202020204" pitchFamily="34" charset="0"/>
                <a:cs typeface="Arial" panose="020B0604020202020204" pitchFamily="34" charset="0"/>
              </a:rPr>
              <a:t>* </a:t>
            </a:r>
            <a:r>
              <a:rPr lang="en-US" i="1" dirty="0" smtClean="0">
                <a:solidFill>
                  <a:schemeClr val="tx1"/>
                </a:solidFill>
                <a:latin typeface="Arial" panose="020B0604020202020204" pitchFamily="34" charset="0"/>
                <a:cs typeface="Arial" panose="020B0604020202020204" pitchFamily="34" charset="0"/>
              </a:rPr>
              <a:t>Withdrawal and payment of housing expenses must occur in the same calendar month to avoid problems with program benefits</a:t>
            </a:r>
            <a:endParaRPr lang="en-US" i="1" dirty="0">
              <a:solidFill>
                <a:schemeClr val="tx1"/>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15</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0005534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vert="horz" lIns="91440" tIns="45720" rIns="91440" bIns="45720" rtlCol="0" anchor="b">
            <a:normAutofit/>
          </a:bodyPr>
          <a:lstStyle/>
          <a:p>
            <a:pPr>
              <a:lnSpc>
                <a:spcPts val="4800"/>
              </a:lnSpc>
            </a:pPr>
            <a:r>
              <a:rPr lang="en-US" sz="4600" b="1" dirty="0">
                <a:solidFill>
                  <a:schemeClr val="tx1"/>
                </a:solidFill>
                <a:latin typeface="Arial" panose="020B0604020202020204" pitchFamily="34" charset="0"/>
                <a:cs typeface="Arial" panose="020B0604020202020204" pitchFamily="34" charset="0"/>
              </a:rPr>
              <a:t>Protection from Medi-Cal Recovery </a:t>
            </a:r>
            <a:r>
              <a:rPr lang="en-US" sz="4600" b="1" dirty="0" smtClean="0">
                <a:solidFill>
                  <a:schemeClr val="tx1"/>
                </a:solidFill>
                <a:latin typeface="Arial" panose="020B0604020202020204" pitchFamily="34" charset="0"/>
                <a:cs typeface="Arial" panose="020B0604020202020204" pitchFamily="34" charset="0"/>
              </a:rPr>
              <a:t>and Creditors</a:t>
            </a:r>
            <a:endParaRPr lang="en-US" sz="46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014984" y="1872097"/>
            <a:ext cx="9972104" cy="4440936"/>
          </a:xfrm>
        </p:spPr>
        <p:txBody>
          <a:bodyPr>
            <a:normAutofit/>
          </a:bodyPr>
          <a:lstStyle/>
          <a:p>
            <a:pPr marL="657225" lvl="1" indent="-457200">
              <a:lnSpc>
                <a:spcPct val="100000"/>
              </a:lnSpc>
              <a:spcBef>
                <a:spcPts val="1200"/>
              </a:spcBef>
              <a:spcAft>
                <a:spcPts val="600"/>
              </a:spcAft>
              <a:buFont typeface="Wingdings" panose="05000000000000000000" pitchFamily="2" charset="2"/>
              <a:buChar char="§"/>
            </a:pPr>
            <a:r>
              <a:rPr lang="en-US" sz="2600" dirty="0" smtClean="0">
                <a:solidFill>
                  <a:schemeClr val="tx1"/>
                </a:solidFill>
                <a:latin typeface="Arial" panose="020B0604020202020204" pitchFamily="34" charset="0"/>
                <a:cs typeface="Arial" panose="020B0604020202020204" pitchFamily="34" charset="0"/>
              </a:rPr>
              <a:t> </a:t>
            </a:r>
            <a:r>
              <a:rPr lang="en-US" sz="2800" dirty="0">
                <a:solidFill>
                  <a:schemeClr val="tx1"/>
                </a:solidFill>
                <a:latin typeface="Arial" panose="020B0604020202020204" pitchFamily="34" charset="0"/>
                <a:cs typeface="Arial" panose="020B0604020202020204" pitchFamily="34" charset="0"/>
              </a:rPr>
              <a:t>AB 688 (Calderon) passed in 2017:</a:t>
            </a:r>
          </a:p>
          <a:p>
            <a:pPr marL="1085850" lvl="3" indent="-347663">
              <a:lnSpc>
                <a:spcPct val="100000"/>
              </a:lnSpc>
              <a:spcBef>
                <a:spcPts val="0"/>
              </a:spcBef>
              <a:spcAft>
                <a:spcPts val="600"/>
              </a:spcAft>
              <a:buFont typeface="Courier New" panose="02070309020205020404" pitchFamily="49" charset="0"/>
              <a:buChar char="o"/>
            </a:pPr>
            <a:r>
              <a:rPr lang="en-US" sz="2400" dirty="0" smtClean="0">
                <a:solidFill>
                  <a:schemeClr val="tx1"/>
                </a:solidFill>
                <a:latin typeface="Arial" panose="020B0604020202020204" pitchFamily="34" charset="0"/>
                <a:cs typeface="Arial" panose="020B0604020202020204" pitchFamily="34" charset="0"/>
              </a:rPr>
              <a:t>Exempts </a:t>
            </a:r>
            <a:r>
              <a:rPr lang="en-US" sz="2400" dirty="0">
                <a:solidFill>
                  <a:schemeClr val="tx1"/>
                </a:solidFill>
                <a:latin typeface="Arial" panose="020B0604020202020204" pitchFamily="34" charset="0"/>
                <a:cs typeface="Arial" panose="020B0604020202020204" pitchFamily="34" charset="0"/>
              </a:rPr>
              <a:t>ABLE accounts from enforcement of money judgements</a:t>
            </a:r>
          </a:p>
          <a:p>
            <a:pPr marL="657225" lvl="1" indent="-457200">
              <a:lnSpc>
                <a:spcPct val="100000"/>
              </a:lnSpc>
              <a:spcBef>
                <a:spcPts val="24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SB </a:t>
            </a:r>
            <a:r>
              <a:rPr lang="en-US" sz="2800" dirty="0">
                <a:solidFill>
                  <a:schemeClr val="tx1"/>
                </a:solidFill>
                <a:latin typeface="Arial" panose="020B0604020202020204" pitchFamily="34" charset="0"/>
                <a:cs typeface="Arial" panose="020B0604020202020204" pitchFamily="34" charset="0"/>
              </a:rPr>
              <a:t>218 (Dodd</a:t>
            </a:r>
            <a:r>
              <a:rPr lang="en-US" sz="2800" dirty="0" smtClean="0">
                <a:solidFill>
                  <a:schemeClr val="tx1"/>
                </a:solidFill>
                <a:latin typeface="Arial" panose="020B0604020202020204" pitchFamily="34" charset="0"/>
                <a:cs typeface="Arial" panose="020B0604020202020204" pitchFamily="34" charset="0"/>
              </a:rPr>
              <a:t>) passed in 2017:</a:t>
            </a:r>
            <a:endParaRPr lang="en-US" sz="2800" dirty="0">
              <a:solidFill>
                <a:schemeClr val="tx1"/>
              </a:solidFill>
              <a:latin typeface="Arial" panose="020B0604020202020204" pitchFamily="34" charset="0"/>
              <a:cs typeface="Arial" panose="020B0604020202020204" pitchFamily="34" charset="0"/>
            </a:endParaRPr>
          </a:p>
          <a:p>
            <a:pPr marL="1085850" lvl="3" indent="-347663">
              <a:lnSpc>
                <a:spcPct val="100000"/>
              </a:lnSpc>
              <a:spcBef>
                <a:spcPts val="0"/>
              </a:spcBef>
              <a:spcAft>
                <a:spcPts val="600"/>
              </a:spcAft>
              <a:buFont typeface="Courier New" panose="02070309020205020404" pitchFamily="49" charset="0"/>
              <a:buChar char="o"/>
            </a:pPr>
            <a:r>
              <a:rPr lang="en-US" sz="2400" dirty="0" err="1" smtClean="0">
                <a:solidFill>
                  <a:srgbClr val="000000"/>
                </a:solidFill>
                <a:latin typeface="Arial" panose="020B0604020202020204" pitchFamily="34" charset="0"/>
              </a:rPr>
              <a:t>Medi</a:t>
            </a:r>
            <a:r>
              <a:rPr lang="en-US" sz="2400" dirty="0" smtClean="0">
                <a:solidFill>
                  <a:srgbClr val="000000"/>
                </a:solidFill>
                <a:latin typeface="Arial" panose="020B0604020202020204" pitchFamily="34" charset="0"/>
              </a:rPr>
              <a:t>-Cal </a:t>
            </a:r>
            <a:r>
              <a:rPr lang="en-US" sz="2400" dirty="0">
                <a:solidFill>
                  <a:srgbClr val="000000"/>
                </a:solidFill>
                <a:latin typeface="Arial" panose="020B0604020202020204" pitchFamily="34" charset="0"/>
              </a:rPr>
              <a:t>will not file a claim directly on the </a:t>
            </a:r>
            <a:r>
              <a:rPr lang="en-US" sz="2400" dirty="0" smtClean="0">
                <a:solidFill>
                  <a:srgbClr val="000000"/>
                </a:solidFill>
                <a:latin typeface="Arial" panose="020B0604020202020204" pitchFamily="34" charset="0"/>
              </a:rPr>
              <a:t>ABLE. The </a:t>
            </a:r>
            <a:r>
              <a:rPr lang="en-US" sz="2400" dirty="0">
                <a:solidFill>
                  <a:srgbClr val="000000"/>
                </a:solidFill>
                <a:latin typeface="Arial" panose="020B0604020202020204" pitchFamily="34" charset="0"/>
              </a:rPr>
              <a:t>state may recover on assets that have transferred from an ABLE account to an </a:t>
            </a:r>
            <a:r>
              <a:rPr lang="en-US" sz="2400" dirty="0" smtClean="0">
                <a:solidFill>
                  <a:srgbClr val="000000"/>
                </a:solidFill>
                <a:latin typeface="Arial" panose="020B0604020202020204" pitchFamily="34" charset="0"/>
              </a:rPr>
              <a:t>estate</a:t>
            </a:r>
          </a:p>
          <a:p>
            <a:pPr marL="657225" lvl="1" indent="-457200">
              <a:lnSpc>
                <a:spcPct val="100000"/>
              </a:lnSpc>
              <a:spcBef>
                <a:spcPts val="2400"/>
              </a:spcBef>
              <a:spcAft>
                <a:spcPts val="600"/>
              </a:spcAft>
              <a:buFont typeface="Wingdings" panose="05000000000000000000" pitchFamily="2" charset="2"/>
              <a:buChar char="§"/>
            </a:pPr>
            <a:r>
              <a:rPr lang="en-US" sz="2800" dirty="0" smtClean="0">
                <a:solidFill>
                  <a:srgbClr val="000000"/>
                </a:solidFill>
                <a:latin typeface="Arial" panose="020B0604020202020204" pitchFamily="34" charset="0"/>
              </a:rPr>
              <a:t>Account </a:t>
            </a:r>
            <a:r>
              <a:rPr lang="en-US" sz="2800" dirty="0">
                <a:solidFill>
                  <a:schemeClr val="tx1"/>
                </a:solidFill>
                <a:latin typeface="Arial" panose="020B0604020202020204" pitchFamily="34" charset="0"/>
                <a:cs typeface="Arial" panose="020B0604020202020204" pitchFamily="34" charset="0"/>
              </a:rPr>
              <a:t>Protection only applies to California residents with a </a:t>
            </a:r>
            <a:r>
              <a:rPr lang="en-US" sz="2800" b="1" dirty="0">
                <a:solidFill>
                  <a:schemeClr val="tx1"/>
                </a:solidFill>
                <a:latin typeface="Arial" panose="020B0604020202020204" pitchFamily="34" charset="0"/>
                <a:cs typeface="Arial" panose="020B0604020202020204" pitchFamily="34" charset="0"/>
              </a:rPr>
              <a:t>CalABLE</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account</a:t>
            </a:r>
            <a:endParaRPr lang="en-US" sz="2800" dirty="0">
              <a:solidFill>
                <a:schemeClr val="tx1"/>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16</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6573828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a:normAutofit/>
          </a:bodyPr>
          <a:lstStyle/>
          <a:p>
            <a:pPr>
              <a:lnSpc>
                <a:spcPts val="4800"/>
              </a:lnSpc>
            </a:pPr>
            <a:r>
              <a:rPr lang="en-US" b="1" dirty="0">
                <a:latin typeface="Arial" panose="020B0604020202020204" pitchFamily="34" charset="0"/>
                <a:cs typeface="Arial" panose="020B0604020202020204" pitchFamily="34" charset="0"/>
              </a:rPr>
              <a:t>What happens when an account owner passes away?</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943544" y="1840809"/>
            <a:ext cx="10353284" cy="4414556"/>
          </a:xfrm>
        </p:spPr>
        <p:txBody>
          <a:bodyPr>
            <a:normAutofit/>
          </a:bodyPr>
          <a:lstStyle/>
          <a:p>
            <a:pPr marL="514350" lvl="1" indent="-314325">
              <a:lnSpc>
                <a:spcPct val="100000"/>
              </a:lnSpc>
              <a:spcBef>
                <a:spcPts val="1200"/>
              </a:spcBef>
              <a:spcAft>
                <a:spcPts val="600"/>
              </a:spcAft>
              <a:buFont typeface="Wingdings" panose="05000000000000000000" pitchFamily="2" charset="2"/>
              <a:buChar char="§"/>
            </a:pPr>
            <a:r>
              <a:rPr lang="en-US" sz="2500" dirty="0" smtClean="0">
                <a:solidFill>
                  <a:schemeClr val="tx1"/>
                </a:solidFill>
                <a:latin typeface="Arial" panose="020B0604020202020204" pitchFamily="34" charset="0"/>
                <a:cs typeface="Arial" panose="020B0604020202020204" pitchFamily="34" charset="0"/>
              </a:rPr>
              <a:t>Any outstanding QDEs may be paid using ABLE funds</a:t>
            </a:r>
          </a:p>
          <a:p>
            <a:pPr marL="514350" lvl="1" indent="-314325">
              <a:lnSpc>
                <a:spcPct val="100000"/>
              </a:lnSpc>
              <a:spcBef>
                <a:spcPts val="1200"/>
              </a:spcBef>
              <a:spcAft>
                <a:spcPts val="600"/>
              </a:spcAft>
              <a:buFont typeface="Wingdings" panose="05000000000000000000" pitchFamily="2" charset="2"/>
              <a:buChar char="§"/>
            </a:pPr>
            <a:r>
              <a:rPr lang="en-US" sz="2500" dirty="0" smtClean="0">
                <a:solidFill>
                  <a:schemeClr val="tx1"/>
                </a:solidFill>
                <a:latin typeface="Arial" panose="020B0604020202020204" pitchFamily="34" charset="0"/>
                <a:cs typeface="Arial" panose="020B0604020202020204" pitchFamily="34" charset="0"/>
              </a:rPr>
              <a:t>The account is then transferred into the deceased individual’s estate. </a:t>
            </a:r>
            <a:endParaRPr lang="en-US" sz="2500" dirty="0">
              <a:solidFill>
                <a:schemeClr val="tx1"/>
              </a:solidFill>
              <a:latin typeface="Arial" panose="020B0604020202020204" pitchFamily="34" charset="0"/>
              <a:cs typeface="Arial" panose="020B0604020202020204" pitchFamily="34" charset="0"/>
            </a:endParaRPr>
          </a:p>
          <a:p>
            <a:pPr marL="514350" lvl="1" indent="-314325">
              <a:lnSpc>
                <a:spcPct val="100000"/>
              </a:lnSpc>
              <a:spcBef>
                <a:spcPts val="1200"/>
              </a:spcBef>
              <a:spcAft>
                <a:spcPts val="600"/>
              </a:spcAft>
              <a:buFont typeface="Wingdings" panose="05000000000000000000" pitchFamily="2" charset="2"/>
              <a:buChar char="§"/>
            </a:pPr>
            <a:r>
              <a:rPr lang="en-US" sz="2500" dirty="0" err="1" smtClean="0">
                <a:solidFill>
                  <a:schemeClr val="tx1"/>
                </a:solidFill>
                <a:latin typeface="Arial" panose="020B0604020202020204" pitchFamily="34" charset="0"/>
                <a:cs typeface="Arial" panose="020B0604020202020204" pitchFamily="34" charset="0"/>
              </a:rPr>
              <a:t>Medi</a:t>
            </a:r>
            <a:r>
              <a:rPr lang="en-US" sz="2500" dirty="0" smtClean="0">
                <a:solidFill>
                  <a:schemeClr val="tx1"/>
                </a:solidFill>
                <a:latin typeface="Arial" panose="020B0604020202020204" pitchFamily="34" charset="0"/>
                <a:cs typeface="Arial" panose="020B0604020202020204" pitchFamily="34" charset="0"/>
              </a:rPr>
              <a:t>-Cal will only attempt recovery if (</a:t>
            </a:r>
            <a:r>
              <a:rPr lang="en-US" sz="2500" b="1" dirty="0" smtClean="0">
                <a:solidFill>
                  <a:schemeClr val="tx1"/>
                </a:solidFill>
                <a:latin typeface="Arial" panose="020B0604020202020204" pitchFamily="34" charset="0"/>
                <a:cs typeface="Arial" panose="020B0604020202020204" pitchFamily="34" charset="0"/>
              </a:rPr>
              <a:t>ALL</a:t>
            </a:r>
            <a:r>
              <a:rPr lang="en-US" sz="2500" dirty="0" smtClean="0">
                <a:solidFill>
                  <a:schemeClr val="tx1"/>
                </a:solidFill>
                <a:latin typeface="Arial" panose="020B0604020202020204" pitchFamily="34" charset="0"/>
                <a:cs typeface="Arial" panose="020B0604020202020204" pitchFamily="34" charset="0"/>
              </a:rPr>
              <a:t> must apply):</a:t>
            </a:r>
            <a:endParaRPr lang="en-US" sz="2500" dirty="0">
              <a:solidFill>
                <a:schemeClr val="tx1"/>
              </a:solidFill>
              <a:latin typeface="Arial" panose="020B0604020202020204" pitchFamily="34" charset="0"/>
              <a:cs typeface="Arial" panose="020B0604020202020204" pitchFamily="34" charset="0"/>
            </a:endParaRPr>
          </a:p>
          <a:p>
            <a:pPr marL="914400" lvl="2" indent="-342900">
              <a:lnSpc>
                <a:spcPct val="100000"/>
              </a:lnSpc>
              <a:spcBef>
                <a:spcPts val="6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The deceased was age 55 or older </a:t>
            </a:r>
          </a:p>
          <a:p>
            <a:pPr marL="914400" lvl="2" indent="-342900">
              <a:lnSpc>
                <a:spcPct val="100000"/>
              </a:lnSpc>
              <a:spcBef>
                <a:spcPts val="6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The individual was a user of comprehensive Medicaid services (in home support, skilled nursing, etc.)</a:t>
            </a:r>
          </a:p>
          <a:p>
            <a:pPr marL="914400" lvl="2" indent="-342900">
              <a:lnSpc>
                <a:spcPct val="100000"/>
              </a:lnSpc>
              <a:spcBef>
                <a:spcPts val="6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The individual’s estate is required to go into probate ($150,000 or more)</a:t>
            </a:r>
          </a:p>
          <a:p>
            <a:pPr marL="914400" lvl="2" indent="-342900">
              <a:lnSpc>
                <a:spcPct val="100000"/>
              </a:lnSpc>
              <a:spcBef>
                <a:spcPts val="6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The individual is not survived by a spouse or children under 18 or a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disabled child of any age</a:t>
            </a: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17</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8317123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Investment Options</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18</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3503564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Saving and </a:t>
            </a:r>
            <a:r>
              <a:rPr lang="en-US" b="1" dirty="0" smtClean="0">
                <a:solidFill>
                  <a:schemeClr val="tx1"/>
                </a:solidFill>
                <a:latin typeface="Arial" panose="020B0604020202020204" pitchFamily="34" charset="0"/>
                <a:cs typeface="Arial" panose="020B0604020202020204" pitchFamily="34" charset="0"/>
              </a:rPr>
              <a:t>Investing</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014984" y="1855097"/>
            <a:ext cx="10058400" cy="4259954"/>
          </a:xfrm>
        </p:spPr>
        <p:txBody>
          <a:bodyPr>
            <a:normAutofit/>
          </a:bodyPr>
          <a:lstStyle/>
          <a:p>
            <a:pPr marL="657225" lvl="1" indent="-457200">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Investments </a:t>
            </a:r>
            <a:r>
              <a:rPr lang="en-US" sz="2800" dirty="0">
                <a:solidFill>
                  <a:schemeClr val="tx1"/>
                </a:solidFill>
                <a:latin typeface="Arial" panose="020B0604020202020204" pitchFamily="34" charset="0"/>
                <a:cs typeface="Arial" panose="020B0604020202020204" pitchFamily="34" charset="0"/>
              </a:rPr>
              <a:t>managed by </a:t>
            </a:r>
            <a:r>
              <a:rPr lang="en-US" sz="2800" dirty="0" smtClean="0">
                <a:solidFill>
                  <a:schemeClr val="tx1"/>
                </a:solidFill>
                <a:latin typeface="Arial" panose="020B0604020202020204" pitchFamily="34" charset="0"/>
                <a:cs typeface="Arial" panose="020B0604020202020204" pitchFamily="34" charset="0"/>
              </a:rPr>
              <a:t>TIAA-CREF</a:t>
            </a:r>
            <a:endParaRPr lang="en-US" sz="2800" dirty="0">
              <a:solidFill>
                <a:srgbClr val="000000"/>
              </a:solidFill>
              <a:latin typeface="Arial" panose="020B0604020202020204" pitchFamily="34" charset="0"/>
            </a:endParaRPr>
          </a:p>
          <a:p>
            <a:pPr marL="657225" lvl="1" indent="-457200">
              <a:lnSpc>
                <a:spcPct val="100000"/>
              </a:lnSpc>
              <a:spcBef>
                <a:spcPts val="1800"/>
              </a:spcBef>
              <a:spcAft>
                <a:spcPts val="600"/>
              </a:spcAft>
              <a:buFont typeface="Wingdings" panose="05000000000000000000" pitchFamily="2" charset="2"/>
              <a:buChar char="§"/>
            </a:pPr>
            <a:r>
              <a:rPr lang="en-US" sz="2800" dirty="0" smtClean="0">
                <a:solidFill>
                  <a:srgbClr val="000000"/>
                </a:solidFill>
                <a:latin typeface="Arial" panose="020B0604020202020204" pitchFamily="34" charset="0"/>
                <a:cs typeface="Arial" panose="020B0604020202020204" pitchFamily="34" charset="0"/>
              </a:rPr>
              <a:t>Money </a:t>
            </a:r>
            <a:r>
              <a:rPr lang="en-US" sz="2800" dirty="0">
                <a:solidFill>
                  <a:srgbClr val="000000"/>
                </a:solidFill>
                <a:latin typeface="Arial" panose="020B0604020202020204" pitchFamily="34" charset="0"/>
                <a:cs typeface="Arial" panose="020B0604020202020204" pitchFamily="34" charset="0"/>
              </a:rPr>
              <a:t>can be deposited into an </a:t>
            </a:r>
            <a:r>
              <a:rPr lang="en-US" sz="2800" dirty="0" smtClean="0">
                <a:solidFill>
                  <a:srgbClr val="000000"/>
                </a:solidFill>
                <a:latin typeface="Arial" panose="020B0604020202020204" pitchFamily="34" charset="0"/>
                <a:cs typeface="Arial" panose="020B0604020202020204" pitchFamily="34" charset="0"/>
              </a:rPr>
              <a:t>FDIC-insured </a:t>
            </a:r>
            <a:r>
              <a:rPr lang="en-US" sz="2800" dirty="0">
                <a:solidFill>
                  <a:srgbClr val="000000"/>
                </a:solidFill>
                <a:latin typeface="Arial" panose="020B0604020202020204" pitchFamily="34" charset="0"/>
                <a:cs typeface="Arial" panose="020B0604020202020204" pitchFamily="34" charset="0"/>
              </a:rPr>
              <a:t>portfolio or invested in any of three Target Risk Investment </a:t>
            </a:r>
            <a:r>
              <a:rPr lang="en-US" sz="2800" dirty="0" smtClean="0">
                <a:solidFill>
                  <a:srgbClr val="000000"/>
                </a:solidFill>
                <a:latin typeface="Arial" panose="020B0604020202020204" pitchFamily="34" charset="0"/>
                <a:cs typeface="Arial" panose="020B0604020202020204" pitchFamily="34" charset="0"/>
              </a:rPr>
              <a:t>Options</a:t>
            </a:r>
            <a:endParaRPr lang="en-US" sz="2800" dirty="0">
              <a:solidFill>
                <a:srgbClr val="000000"/>
              </a:solidFill>
              <a:latin typeface="Arial" panose="020B0604020202020204" pitchFamily="34" charset="0"/>
              <a:cs typeface="Arial" panose="020B0604020202020204" pitchFamily="34" charset="0"/>
            </a:endParaRPr>
          </a:p>
          <a:p>
            <a:pPr marL="657225" lvl="1" indent="-457200">
              <a:lnSpc>
                <a:spcPct val="100000"/>
              </a:lnSpc>
              <a:spcBef>
                <a:spcPts val="1800"/>
              </a:spcBef>
              <a:spcAft>
                <a:spcPts val="600"/>
              </a:spcAft>
              <a:buFont typeface="Wingdings" panose="05000000000000000000" pitchFamily="2" charset="2"/>
              <a:buChar char="§"/>
            </a:pPr>
            <a:r>
              <a:rPr lang="en-US" sz="2800" dirty="0" smtClean="0">
                <a:solidFill>
                  <a:srgbClr val="000000"/>
                </a:solidFill>
                <a:latin typeface="Arial" panose="020B0604020202020204" pitchFamily="34" charset="0"/>
                <a:cs typeface="Arial" panose="020B0604020202020204" pitchFamily="34" charset="0"/>
              </a:rPr>
              <a:t>Fees </a:t>
            </a:r>
            <a:r>
              <a:rPr lang="en-US" sz="2800" dirty="0">
                <a:solidFill>
                  <a:srgbClr val="000000"/>
                </a:solidFill>
                <a:latin typeface="Arial" panose="020B0604020202020204" pitchFamily="34" charset="0"/>
                <a:cs typeface="Arial" panose="020B0604020202020204" pitchFamily="34" charset="0"/>
              </a:rPr>
              <a:t>vary based on the </a:t>
            </a:r>
            <a:r>
              <a:rPr lang="en-US" sz="2800" dirty="0" smtClean="0">
                <a:solidFill>
                  <a:srgbClr val="000000"/>
                </a:solidFill>
                <a:latin typeface="Arial" panose="020B0604020202020204" pitchFamily="34" charset="0"/>
                <a:cs typeface="Arial" panose="020B0604020202020204" pitchFamily="34" charset="0"/>
              </a:rPr>
              <a:t>savings / investment </a:t>
            </a:r>
            <a:r>
              <a:rPr lang="en-US" sz="2800" dirty="0">
                <a:solidFill>
                  <a:srgbClr val="000000"/>
                </a:solidFill>
                <a:latin typeface="Arial" panose="020B0604020202020204" pitchFamily="34" charset="0"/>
                <a:cs typeface="Arial" panose="020B0604020202020204" pitchFamily="34" charset="0"/>
              </a:rPr>
              <a:t>options </a:t>
            </a:r>
            <a:r>
              <a:rPr lang="en-US" sz="2800" dirty="0" smtClean="0">
                <a:solidFill>
                  <a:srgbClr val="000000"/>
                </a:solidFill>
                <a:latin typeface="Arial" panose="020B0604020202020204" pitchFamily="34" charset="0"/>
                <a:cs typeface="Arial" panose="020B0604020202020204" pitchFamily="34" charset="0"/>
              </a:rPr>
              <a:t>selected</a:t>
            </a:r>
            <a:endParaRPr lang="en-US" sz="2800" dirty="0">
              <a:solidFill>
                <a:srgbClr val="000000"/>
              </a:solidFill>
              <a:latin typeface="Arial" panose="020B0604020202020204" pitchFamily="34" charset="0"/>
              <a:cs typeface="Arial" panose="020B0604020202020204" pitchFamily="34" charset="0"/>
            </a:endParaRPr>
          </a:p>
          <a:p>
            <a:pPr marL="657225" lvl="1" indent="-457200">
              <a:lnSpc>
                <a:spcPct val="100000"/>
              </a:lnSpc>
              <a:spcBef>
                <a:spcPts val="1800"/>
              </a:spcBef>
              <a:spcAft>
                <a:spcPts val="600"/>
              </a:spcAft>
              <a:buFont typeface="Wingdings" panose="05000000000000000000" pitchFamily="2" charset="2"/>
              <a:buChar char="§"/>
            </a:pPr>
            <a:r>
              <a:rPr lang="en-US" sz="2800" dirty="0" smtClean="0">
                <a:solidFill>
                  <a:srgbClr val="000000"/>
                </a:solidFill>
                <a:latin typeface="Arial" panose="020B0604020202020204" pitchFamily="34" charset="0"/>
                <a:cs typeface="Arial" panose="020B0604020202020204" pitchFamily="34" charset="0"/>
              </a:rPr>
              <a:t>Funds </a:t>
            </a:r>
            <a:r>
              <a:rPr lang="en-US" sz="2800" dirty="0">
                <a:solidFill>
                  <a:srgbClr val="000000"/>
                </a:solidFill>
                <a:latin typeface="Arial" panose="020B0604020202020204" pitchFamily="34" charset="0"/>
                <a:cs typeface="Arial" panose="020B0604020202020204" pitchFamily="34" charset="0"/>
              </a:rPr>
              <a:t>may be transferred between portfolios two times </a:t>
            </a:r>
            <a:r>
              <a:rPr lang="en-US" sz="2800" dirty="0" smtClean="0">
                <a:solidFill>
                  <a:srgbClr val="000000"/>
                </a:solidFill>
                <a:latin typeface="Arial" panose="020B0604020202020204" pitchFamily="34" charset="0"/>
                <a:cs typeface="Arial" panose="020B0604020202020204" pitchFamily="34" charset="0"/>
              </a:rPr>
              <a:t>annually</a:t>
            </a:r>
            <a:endParaRPr lang="en-US" sz="2800" dirty="0">
              <a:solidFill>
                <a:srgbClr val="000000"/>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19</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891112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Table of </a:t>
            </a:r>
            <a:r>
              <a:rPr lang="en-US" b="1" dirty="0" smtClean="0">
                <a:solidFill>
                  <a:schemeClr val="tx1"/>
                </a:solidFill>
                <a:latin typeface="Arial" panose="020B0604020202020204" pitchFamily="34" charset="0"/>
                <a:cs typeface="Arial" panose="020B0604020202020204" pitchFamily="34" charset="0"/>
              </a:rPr>
              <a:t>Contents</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ABLE Background</a:t>
            </a:r>
          </a:p>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ABLE Basics</a:t>
            </a:r>
          </a:p>
          <a:p>
            <a:pPr marL="571500" indent="-571500">
              <a:spcAft>
                <a:spcPts val="600"/>
              </a:spcAft>
              <a:buFont typeface="+mj-lt"/>
              <a:buAutoNum type="romanUcPeriod"/>
            </a:pPr>
            <a:r>
              <a:rPr lang="en-US" sz="2400" dirty="0">
                <a:solidFill>
                  <a:schemeClr val="tx1"/>
                </a:solidFill>
                <a:latin typeface="Arial" panose="020B0604020202020204" pitchFamily="34" charset="0"/>
                <a:cs typeface="Arial" panose="020B0604020202020204" pitchFamily="34" charset="0"/>
              </a:rPr>
              <a:t>How Do ABLE Accounts Work?</a:t>
            </a:r>
            <a:endParaRPr lang="en-US" sz="2400" dirty="0" smtClean="0">
              <a:solidFill>
                <a:schemeClr val="tx1"/>
              </a:solidFill>
              <a:latin typeface="Arial" panose="020B0604020202020204" pitchFamily="34" charset="0"/>
              <a:cs typeface="Arial" panose="020B0604020202020204" pitchFamily="34" charset="0"/>
            </a:endParaRPr>
          </a:p>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Investment Options</a:t>
            </a:r>
          </a:p>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Opening an Account</a:t>
            </a:r>
          </a:p>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Resources and Contacts</a:t>
            </a:r>
          </a:p>
          <a:p>
            <a:pPr marL="571500" indent="-571500">
              <a:spcAft>
                <a:spcPts val="600"/>
              </a:spcAft>
              <a:buFont typeface="+mj-lt"/>
              <a:buAutoNum type="romanUcPeriod"/>
            </a:pPr>
            <a:r>
              <a:rPr lang="en-US" sz="2400" dirty="0" smtClean="0">
                <a:solidFill>
                  <a:schemeClr val="tx1"/>
                </a:solidFill>
                <a:latin typeface="Arial" panose="020B0604020202020204" pitchFamily="34" charset="0"/>
                <a:cs typeface="Arial" panose="020B0604020202020204" pitchFamily="34" charset="0"/>
              </a:rPr>
              <a:t>Q </a:t>
            </a:r>
            <a:r>
              <a:rPr lang="en-US" sz="2400" dirty="0">
                <a:solidFill>
                  <a:schemeClr val="tx1"/>
                </a:solidFill>
                <a:latin typeface="Arial" panose="020B0604020202020204" pitchFamily="34" charset="0"/>
                <a:cs typeface="Arial" panose="020B0604020202020204" pitchFamily="34" charset="0"/>
              </a:rPr>
              <a:t>&amp; A</a:t>
            </a:r>
          </a:p>
        </p:txBody>
      </p:sp>
      <p:sp>
        <p:nvSpPr>
          <p:cNvPr id="8" name="Slide Number Placeholder 3"/>
          <p:cNvSpPr>
            <a:spLocks noGrp="1"/>
          </p:cNvSpPr>
          <p:nvPr>
            <p:ph type="sldNum" sz="quarter" idx="12"/>
          </p:nvPr>
        </p:nvSpPr>
        <p:spPr>
          <a:xfrm>
            <a:off x="11458577" y="6431209"/>
            <a:ext cx="411133"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775AD7F-3C5D-468A-9FE5-B2BD1B635E42}" type="slidenum">
              <a:rPr kumimoji="0" lang="en-US" sz="1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461019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20</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graphicFrame>
        <p:nvGraphicFramePr>
          <p:cNvPr id="6" name="Chart 5" descr="A pie chart of the FDIC-insured portfolio. It is 100% &quot;interest-bearing account&quot;">
            <a:extLst>
              <a:ext uri="{FF2B5EF4-FFF2-40B4-BE49-F238E27FC236}">
                <a16:creationId xmlns:a16="http://schemas.microsoft.com/office/drawing/2014/main" id="{57CAEFA3-2194-4591-8B72-C0062CFCB4B4}"/>
              </a:ext>
            </a:extLst>
          </p:cNvPr>
          <p:cNvGraphicFramePr/>
          <p:nvPr>
            <p:extLst>
              <p:ext uri="{D42A27DB-BD31-4B8C-83A1-F6EECF244321}">
                <p14:modId xmlns:p14="http://schemas.microsoft.com/office/powerpoint/2010/main" val="1606714736"/>
              </p:ext>
            </p:extLst>
          </p:nvPr>
        </p:nvGraphicFramePr>
        <p:xfrm>
          <a:off x="1199243" y="533400"/>
          <a:ext cx="7086600" cy="3465844"/>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a:picLocks noChangeAspect="1"/>
          </p:cNvPicPr>
          <p:nvPr/>
        </p:nvPicPr>
        <p:blipFill rotWithShape="1">
          <a:blip r:embed="rId4"/>
          <a:srcRect l="2578"/>
          <a:stretch/>
        </p:blipFill>
        <p:spPr>
          <a:xfrm>
            <a:off x="3079055" y="553735"/>
            <a:ext cx="6266737" cy="2537673"/>
          </a:xfrm>
          <a:prstGeom prst="rect">
            <a:avLst/>
          </a:prstGeom>
        </p:spPr>
      </p:pic>
      <p:pic>
        <p:nvPicPr>
          <p:cNvPr id="12" name="Picture 11"/>
          <p:cNvPicPr>
            <a:picLocks noChangeAspect="1"/>
          </p:cNvPicPr>
          <p:nvPr/>
        </p:nvPicPr>
        <p:blipFill rotWithShape="1">
          <a:blip r:embed="rId5"/>
          <a:srcRect r="1620"/>
          <a:stretch/>
        </p:blipFill>
        <p:spPr>
          <a:xfrm>
            <a:off x="3092307" y="3214688"/>
            <a:ext cx="6253485" cy="2882771"/>
          </a:xfrm>
          <a:prstGeom prst="rect">
            <a:avLst/>
          </a:prstGeom>
        </p:spPr>
      </p:pic>
      <p:pic>
        <p:nvPicPr>
          <p:cNvPr id="13" name="Picture 12"/>
          <p:cNvPicPr>
            <a:picLocks noChangeAspect="1"/>
          </p:cNvPicPr>
          <p:nvPr/>
        </p:nvPicPr>
        <p:blipFill>
          <a:blip r:embed="rId6"/>
          <a:stretch>
            <a:fillRect/>
          </a:stretch>
        </p:blipFill>
        <p:spPr>
          <a:xfrm>
            <a:off x="288852" y="3999244"/>
            <a:ext cx="2686050" cy="992671"/>
          </a:xfrm>
          <a:prstGeom prst="rect">
            <a:avLst/>
          </a:prstGeom>
        </p:spPr>
      </p:pic>
      <p:pic>
        <p:nvPicPr>
          <p:cNvPr id="14" name="Picture 13"/>
          <p:cNvPicPr>
            <a:picLocks noChangeAspect="1"/>
          </p:cNvPicPr>
          <p:nvPr/>
        </p:nvPicPr>
        <p:blipFill>
          <a:blip r:embed="rId7"/>
          <a:stretch>
            <a:fillRect/>
          </a:stretch>
        </p:blipFill>
        <p:spPr>
          <a:xfrm>
            <a:off x="9581931" y="4026534"/>
            <a:ext cx="1705254" cy="695676"/>
          </a:xfrm>
          <a:prstGeom prst="rect">
            <a:avLst/>
          </a:prstGeom>
        </p:spPr>
      </p:pic>
      <p:pic>
        <p:nvPicPr>
          <p:cNvPr id="16" name="Picture 15"/>
          <p:cNvPicPr>
            <a:picLocks noChangeAspect="1"/>
          </p:cNvPicPr>
          <p:nvPr/>
        </p:nvPicPr>
        <p:blipFill>
          <a:blip r:embed="rId8"/>
          <a:stretch>
            <a:fillRect/>
          </a:stretch>
        </p:blipFill>
        <p:spPr>
          <a:xfrm>
            <a:off x="369420" y="1089522"/>
            <a:ext cx="2359040" cy="398955"/>
          </a:xfrm>
          <a:prstGeom prst="rect">
            <a:avLst/>
          </a:prstGeom>
        </p:spPr>
      </p:pic>
      <p:pic>
        <p:nvPicPr>
          <p:cNvPr id="17" name="Picture 16"/>
          <p:cNvPicPr>
            <a:picLocks noChangeAspect="1"/>
          </p:cNvPicPr>
          <p:nvPr/>
        </p:nvPicPr>
        <p:blipFill>
          <a:blip r:embed="rId9"/>
          <a:stretch>
            <a:fillRect/>
          </a:stretch>
        </p:blipFill>
        <p:spPr>
          <a:xfrm>
            <a:off x="9518182" y="1118452"/>
            <a:ext cx="2574910" cy="898789"/>
          </a:xfrm>
          <a:prstGeom prst="rect">
            <a:avLst/>
          </a:prstGeom>
        </p:spPr>
      </p:pic>
      <p:sp>
        <p:nvSpPr>
          <p:cNvPr id="18" name="TextBox 17"/>
          <p:cNvSpPr txBox="1"/>
          <p:nvPr/>
        </p:nvSpPr>
        <p:spPr>
          <a:xfrm>
            <a:off x="361883" y="702954"/>
            <a:ext cx="2779720" cy="415498"/>
          </a:xfrm>
          <a:prstGeom prst="rect">
            <a:avLst/>
          </a:prstGeom>
          <a:noFill/>
        </p:spPr>
        <p:txBody>
          <a:bodyPr wrap="square" rtlCol="0">
            <a:spAutoFit/>
          </a:bodyPr>
          <a:lstStyle/>
          <a:p>
            <a:r>
              <a:rPr lang="en-US" sz="2100" b="1" dirty="0" smtClean="0">
                <a:solidFill>
                  <a:schemeClr val="tx2"/>
                </a:solidFill>
              </a:rPr>
              <a:t>FDIC- Insured Portfolio</a:t>
            </a:r>
            <a:endParaRPr lang="en-US" sz="2100" b="1" dirty="0">
              <a:solidFill>
                <a:schemeClr val="tx2"/>
              </a:solidFill>
            </a:endParaRPr>
          </a:p>
        </p:txBody>
      </p:sp>
      <p:sp>
        <p:nvSpPr>
          <p:cNvPr id="19" name="TextBox 18"/>
          <p:cNvSpPr txBox="1"/>
          <p:nvPr/>
        </p:nvSpPr>
        <p:spPr>
          <a:xfrm>
            <a:off x="9533257" y="3611036"/>
            <a:ext cx="2559835" cy="415498"/>
          </a:xfrm>
          <a:prstGeom prst="rect">
            <a:avLst/>
          </a:prstGeom>
          <a:noFill/>
        </p:spPr>
        <p:txBody>
          <a:bodyPr wrap="square" rtlCol="0">
            <a:spAutoFit/>
          </a:bodyPr>
          <a:lstStyle/>
          <a:p>
            <a:r>
              <a:rPr lang="en-US" sz="2100" b="1" dirty="0" smtClean="0">
                <a:solidFill>
                  <a:schemeClr val="tx2"/>
                </a:solidFill>
              </a:rPr>
              <a:t>Aggressive Portfolio</a:t>
            </a:r>
            <a:endParaRPr lang="en-US" sz="2100" b="1" dirty="0">
              <a:solidFill>
                <a:schemeClr val="tx2"/>
              </a:solidFill>
            </a:endParaRPr>
          </a:p>
        </p:txBody>
      </p:sp>
      <p:sp>
        <p:nvSpPr>
          <p:cNvPr id="20" name="TextBox 19"/>
          <p:cNvSpPr txBox="1"/>
          <p:nvPr/>
        </p:nvSpPr>
        <p:spPr>
          <a:xfrm>
            <a:off x="277274" y="3611036"/>
            <a:ext cx="2319418" cy="415498"/>
          </a:xfrm>
          <a:prstGeom prst="rect">
            <a:avLst/>
          </a:prstGeom>
          <a:noFill/>
        </p:spPr>
        <p:txBody>
          <a:bodyPr wrap="square" rtlCol="0">
            <a:spAutoFit/>
          </a:bodyPr>
          <a:lstStyle/>
          <a:p>
            <a:r>
              <a:rPr lang="en-US" sz="2100" b="1" dirty="0" smtClean="0">
                <a:solidFill>
                  <a:schemeClr val="tx2"/>
                </a:solidFill>
              </a:rPr>
              <a:t>Moderate Portfolio</a:t>
            </a:r>
            <a:endParaRPr lang="en-US" sz="2100" b="1" dirty="0">
              <a:solidFill>
                <a:schemeClr val="tx2"/>
              </a:solidFill>
            </a:endParaRPr>
          </a:p>
        </p:txBody>
      </p:sp>
      <p:sp>
        <p:nvSpPr>
          <p:cNvPr id="21" name="TextBox 20"/>
          <p:cNvSpPr txBox="1"/>
          <p:nvPr/>
        </p:nvSpPr>
        <p:spPr>
          <a:xfrm>
            <a:off x="9423314" y="674024"/>
            <a:ext cx="2779720" cy="415498"/>
          </a:xfrm>
          <a:prstGeom prst="rect">
            <a:avLst/>
          </a:prstGeom>
          <a:noFill/>
        </p:spPr>
        <p:txBody>
          <a:bodyPr wrap="square" rtlCol="0">
            <a:spAutoFit/>
          </a:bodyPr>
          <a:lstStyle/>
          <a:p>
            <a:r>
              <a:rPr lang="en-US" sz="2100" b="1" dirty="0" smtClean="0">
                <a:solidFill>
                  <a:schemeClr val="tx2"/>
                </a:solidFill>
              </a:rPr>
              <a:t>Conservative Portfolio</a:t>
            </a:r>
            <a:endParaRPr lang="en-US" sz="2100" b="1" dirty="0">
              <a:solidFill>
                <a:schemeClr val="tx2"/>
              </a:solidFill>
            </a:endParaRPr>
          </a:p>
        </p:txBody>
      </p:sp>
    </p:spTree>
    <p:extLst>
      <p:ext uri="{BB962C8B-B14F-4D97-AF65-F5344CB8AC3E}">
        <p14:creationId xmlns:p14="http://schemas.microsoft.com/office/powerpoint/2010/main" val="1048091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965" y="0"/>
            <a:ext cx="8068236" cy="6311334"/>
          </a:xfrm>
          <a:prstGeom prst="rect">
            <a:avLst/>
          </a:prstGeom>
        </p:spPr>
      </p:pic>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21</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91291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CalABLE Fees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68282845"/>
              </p:ext>
            </p:extLst>
          </p:nvPr>
        </p:nvGraphicFramePr>
        <p:xfrm>
          <a:off x="1260073" y="1849436"/>
          <a:ext cx="9895607" cy="3782436"/>
        </p:xfrm>
        <a:graphic>
          <a:graphicData uri="http://schemas.openxmlformats.org/drawingml/2006/table">
            <a:tbl>
              <a:tblPr firstRow="1" bandRow="1">
                <a:tableStyleId>{21E4AEA4-8DFA-4A89-87EB-49C32662AFE0}</a:tableStyleId>
              </a:tblPr>
              <a:tblGrid>
                <a:gridCol w="7610678">
                  <a:extLst>
                    <a:ext uri="{9D8B030D-6E8A-4147-A177-3AD203B41FA5}">
                      <a16:colId xmlns:a16="http://schemas.microsoft.com/office/drawing/2014/main" val="20000"/>
                    </a:ext>
                  </a:extLst>
                </a:gridCol>
                <a:gridCol w="2284929">
                  <a:extLst>
                    <a:ext uri="{9D8B030D-6E8A-4147-A177-3AD203B41FA5}">
                      <a16:colId xmlns:a16="http://schemas.microsoft.com/office/drawing/2014/main" val="20001"/>
                    </a:ext>
                  </a:extLst>
                </a:gridCol>
              </a:tblGrid>
              <a:tr h="441924">
                <a:tc gridSpan="2">
                  <a:txBody>
                    <a:bodyPr/>
                    <a:lstStyle/>
                    <a:p>
                      <a:r>
                        <a:rPr lang="en-US" sz="2000" dirty="0" smtClean="0">
                          <a:latin typeface="Arial" panose="020B0604020202020204" pitchFamily="34" charset="0"/>
                          <a:cs typeface="Arial" panose="020B0604020202020204" pitchFamily="34" charset="0"/>
                        </a:rPr>
                        <a:t>Fee Type</a:t>
                      </a:r>
                      <a:endParaRPr lang="en-US" sz="2000" dirty="0">
                        <a:latin typeface="Arial" panose="020B0604020202020204" pitchFamily="34" charset="0"/>
                        <a:cs typeface="Arial" panose="020B0604020202020204" pitchFamily="34" charset="0"/>
                      </a:endParaRPr>
                    </a:p>
                  </a:txBody>
                  <a:tcPr marL="92608" marR="92608"/>
                </a:tc>
                <a:tc hMerge="1">
                  <a:txBody>
                    <a:bodyPr/>
                    <a:lstStyle/>
                    <a:p>
                      <a:endParaRPr lang="en-US" dirty="0">
                        <a:latin typeface="Arial" panose="020B0604020202020204" pitchFamily="34" charset="0"/>
                        <a:cs typeface="Arial" panose="020B0604020202020204" pitchFamily="34" charset="0"/>
                      </a:endParaRPr>
                    </a:p>
                  </a:txBody>
                  <a:tcPr marL="44897" marR="44897"/>
                </a:tc>
                <a:extLst>
                  <a:ext uri="{0D108BD9-81ED-4DB2-BD59-A6C34878D82A}">
                    <a16:rowId xmlns:a16="http://schemas.microsoft.com/office/drawing/2014/main" val="10000"/>
                  </a:ext>
                </a:extLst>
              </a:tr>
              <a:tr h="483726">
                <a:tc>
                  <a:txBody>
                    <a:bodyPr/>
                    <a:lstStyle/>
                    <a:p>
                      <a:pPr algn="l"/>
                      <a:r>
                        <a:rPr lang="en-US" sz="1800" dirty="0">
                          <a:latin typeface="Arial" panose="020B0604020202020204" pitchFamily="34" charset="0"/>
                          <a:cs typeface="Arial" panose="020B0604020202020204" pitchFamily="34" charset="0"/>
                        </a:rPr>
                        <a:t>Account</a:t>
                      </a:r>
                      <a:r>
                        <a:rPr lang="en-US" sz="1800" baseline="0" dirty="0">
                          <a:latin typeface="Arial" panose="020B0604020202020204" pitchFamily="34" charset="0"/>
                          <a:cs typeface="Arial" panose="020B0604020202020204" pitchFamily="34" charset="0"/>
                        </a:rPr>
                        <a:t> Maintenance </a:t>
                      </a:r>
                      <a:r>
                        <a:rPr lang="en-US" sz="1800" baseline="0" dirty="0" smtClean="0">
                          <a:latin typeface="Arial" panose="020B0604020202020204" pitchFamily="34" charset="0"/>
                          <a:cs typeface="Arial" panose="020B0604020202020204" pitchFamily="34" charset="0"/>
                        </a:rPr>
                        <a:t>Fee (annual – assessed in monthly installments) </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37</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10001"/>
                  </a:ext>
                </a:extLst>
              </a:tr>
              <a:tr h="435087">
                <a:tc>
                  <a:txBody>
                    <a:bodyPr/>
                    <a:lstStyle/>
                    <a:p>
                      <a:pPr algn="l"/>
                      <a:r>
                        <a:rPr lang="en-US" sz="1800" dirty="0" smtClean="0">
                          <a:latin typeface="Arial" panose="020B0604020202020204" pitchFamily="34" charset="0"/>
                          <a:cs typeface="Arial" panose="020B0604020202020204" pitchFamily="34" charset="0"/>
                        </a:rPr>
                        <a:t>Underlying</a:t>
                      </a:r>
                      <a:r>
                        <a:rPr lang="en-US" sz="1800" baseline="0" dirty="0" smtClean="0">
                          <a:latin typeface="Arial" panose="020B0604020202020204" pitchFamily="34" charset="0"/>
                          <a:cs typeface="Arial" panose="020B0604020202020204" pitchFamily="34" charset="0"/>
                        </a:rPr>
                        <a:t> Investment Fee (asset-based; varies per investment choice)</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smtClean="0">
                          <a:latin typeface="Arial" panose="020B0604020202020204" pitchFamily="34" charset="0"/>
                          <a:cs typeface="Arial" panose="020B0604020202020204" pitchFamily="34" charset="0"/>
                        </a:rPr>
                        <a:t>0.00% - 0.09%</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10002"/>
                  </a:ext>
                </a:extLst>
              </a:tr>
              <a:tr h="483726">
                <a:tc>
                  <a:txBody>
                    <a:bodyPr/>
                    <a:lstStyle/>
                    <a:p>
                      <a:pPr algn="l"/>
                      <a:r>
                        <a:rPr lang="en-US" sz="1800" dirty="0">
                          <a:latin typeface="Arial" panose="020B0604020202020204" pitchFamily="34" charset="0"/>
                          <a:cs typeface="Arial" panose="020B0604020202020204" pitchFamily="34" charset="0"/>
                        </a:rPr>
                        <a:t>State Administrative </a:t>
                      </a:r>
                      <a:r>
                        <a:rPr lang="en-US" sz="1800" dirty="0" smtClean="0">
                          <a:latin typeface="Arial" panose="020B0604020202020204" pitchFamily="34" charset="0"/>
                          <a:cs typeface="Arial" panose="020B0604020202020204" pitchFamily="34" charset="0"/>
                        </a:rPr>
                        <a:t>Fee</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smtClean="0">
                          <a:latin typeface="Arial" panose="020B0604020202020204" pitchFamily="34" charset="0"/>
                          <a:cs typeface="Arial" panose="020B0604020202020204" pitchFamily="34" charset="0"/>
                        </a:rPr>
                        <a:t>0.44%</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10003"/>
                  </a:ext>
                </a:extLst>
              </a:tr>
              <a:tr h="483726">
                <a:tc>
                  <a:txBody>
                    <a:bodyPr/>
                    <a:lstStyle/>
                    <a:p>
                      <a:pPr algn="l"/>
                      <a:r>
                        <a:rPr lang="en-US" sz="1800" dirty="0">
                          <a:latin typeface="Arial" panose="020B0604020202020204" pitchFamily="34" charset="0"/>
                          <a:cs typeface="Arial" panose="020B0604020202020204" pitchFamily="34" charset="0"/>
                        </a:rPr>
                        <a:t>Paper </a:t>
                      </a:r>
                      <a:r>
                        <a:rPr lang="en-US" sz="1800" dirty="0" smtClean="0">
                          <a:latin typeface="Arial" panose="020B0604020202020204" pitchFamily="34" charset="0"/>
                          <a:cs typeface="Arial" panose="020B0604020202020204" pitchFamily="34" charset="0"/>
                        </a:rPr>
                        <a:t>Statement Mail Delivery</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Fee (annually)</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a:latin typeface="Arial" panose="020B0604020202020204" pitchFamily="34" charset="0"/>
                          <a:cs typeface="Arial" panose="020B0604020202020204" pitchFamily="34" charset="0"/>
                        </a:rPr>
                        <a:t>$10</a:t>
                      </a:r>
                    </a:p>
                  </a:txBody>
                  <a:tcPr marL="92608" marR="92608" anchor="ctr"/>
                </a:tc>
                <a:extLst>
                  <a:ext uri="{0D108BD9-81ED-4DB2-BD59-A6C34878D82A}">
                    <a16:rowId xmlns:a16="http://schemas.microsoft.com/office/drawing/2014/main" val="10004"/>
                  </a:ext>
                </a:extLst>
              </a:tr>
              <a:tr h="484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Insufficient</a:t>
                      </a:r>
                      <a:r>
                        <a:rPr lang="en-US" sz="1800" baseline="0" dirty="0" smtClean="0">
                          <a:latin typeface="Arial" panose="020B0604020202020204" pitchFamily="34" charset="0"/>
                          <a:cs typeface="Arial" panose="020B0604020202020204" pitchFamily="34" charset="0"/>
                        </a:rPr>
                        <a:t> Funds (per occurrence)</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smtClean="0">
                          <a:latin typeface="Arial" panose="020B0604020202020204" pitchFamily="34" charset="0"/>
                          <a:cs typeface="Arial" panose="020B0604020202020204" pitchFamily="34" charset="0"/>
                        </a:rPr>
                        <a:t>$20</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10005"/>
                  </a:ext>
                </a:extLst>
              </a:tr>
              <a:tr h="484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Check Issuance Fee (per check)</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10006"/>
                  </a:ext>
                </a:extLst>
              </a:tr>
              <a:tr h="484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Arial" panose="020B0604020202020204" pitchFamily="34" charset="0"/>
                          <a:cs typeface="Arial" panose="020B0604020202020204" pitchFamily="34" charset="0"/>
                        </a:rPr>
                        <a:t>Prepaid Debit</a:t>
                      </a:r>
                      <a:r>
                        <a:rPr lang="en-US" sz="1800" baseline="0" dirty="0" smtClean="0">
                          <a:latin typeface="Arial" panose="020B0604020202020204" pitchFamily="34" charset="0"/>
                          <a:cs typeface="Arial" panose="020B0604020202020204" pitchFamily="34" charset="0"/>
                        </a:rPr>
                        <a:t> Card (monthly)</a:t>
                      </a:r>
                      <a:endParaRPr lang="en-US" sz="1800" dirty="0">
                        <a:latin typeface="Arial" panose="020B0604020202020204" pitchFamily="34" charset="0"/>
                        <a:cs typeface="Arial" panose="020B0604020202020204" pitchFamily="34" charset="0"/>
                      </a:endParaRPr>
                    </a:p>
                  </a:txBody>
                  <a:tcPr marL="92608" marR="92608" anchor="ctr"/>
                </a:tc>
                <a:tc>
                  <a:txBody>
                    <a:bodyPr/>
                    <a:lstStyle/>
                    <a:p>
                      <a:pPr algn="l"/>
                      <a:r>
                        <a:rPr lang="en-US" sz="1800" dirty="0" smtClean="0">
                          <a:latin typeface="Arial" panose="020B0604020202020204" pitchFamily="34" charset="0"/>
                          <a:cs typeface="Arial" panose="020B0604020202020204" pitchFamily="34" charset="0"/>
                        </a:rPr>
                        <a:t>$1.25*</a:t>
                      </a:r>
                      <a:endParaRPr lang="en-US" sz="1800" dirty="0">
                        <a:latin typeface="Arial" panose="020B0604020202020204" pitchFamily="34" charset="0"/>
                        <a:cs typeface="Arial" panose="020B0604020202020204" pitchFamily="34" charset="0"/>
                      </a:endParaRPr>
                    </a:p>
                  </a:txBody>
                  <a:tcPr marL="92608" marR="92608" anchor="ctr"/>
                </a:tc>
                <a:extLst>
                  <a:ext uri="{0D108BD9-81ED-4DB2-BD59-A6C34878D82A}">
                    <a16:rowId xmlns:a16="http://schemas.microsoft.com/office/drawing/2014/main" val="3416029520"/>
                  </a:ext>
                </a:extLst>
              </a:tr>
            </a:tbl>
          </a:graphicData>
        </a:graphic>
      </p:graphicFrame>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22</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
        <p:nvSpPr>
          <p:cNvPr id="3" name="TextBox 2"/>
          <p:cNvSpPr txBox="1"/>
          <p:nvPr/>
        </p:nvSpPr>
        <p:spPr>
          <a:xfrm>
            <a:off x="893921" y="5836293"/>
            <a:ext cx="10627909" cy="369332"/>
          </a:xfrm>
          <a:prstGeom prst="rect">
            <a:avLst/>
          </a:prstGeom>
          <a:noFill/>
        </p:spPr>
        <p:txBody>
          <a:bodyPr wrap="none" rtlCol="0">
            <a:spAutoFit/>
          </a:bodyPr>
          <a:lstStyle/>
          <a:p>
            <a:r>
              <a:rPr lang="en-US" i="1" dirty="0" smtClean="0">
                <a:latin typeface="Arial" panose="020B0604020202020204" pitchFamily="34" charset="0"/>
                <a:cs typeface="Arial" panose="020B0604020202020204" pitchFamily="34" charset="0"/>
              </a:rPr>
              <a:t>* Additional fees may apply. Visit </a:t>
            </a:r>
            <a:r>
              <a:rPr lang="en-US" i="1" dirty="0" smtClean="0">
                <a:latin typeface="Arial" panose="020B0604020202020204" pitchFamily="34" charset="0"/>
                <a:cs typeface="Arial" panose="020B0604020202020204" pitchFamily="34" charset="0"/>
                <a:hlinkClick r:id="rId4"/>
              </a:rPr>
              <a:t>www.calablecard.com</a:t>
            </a:r>
            <a:r>
              <a:rPr lang="en-US" i="1" dirty="0" smtClean="0">
                <a:latin typeface="Arial" panose="020B0604020202020204" pitchFamily="34" charset="0"/>
                <a:cs typeface="Arial" panose="020B0604020202020204" pitchFamily="34" charset="0"/>
              </a:rPr>
              <a:t> for a full listing of fees associated with the card</a:t>
            </a:r>
            <a:endParaRPr lang="en-US"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15194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latin typeface="Arial" panose="020B0604020202020204" pitchFamily="34" charset="0"/>
                <a:cs typeface="Arial" panose="020B0604020202020204" pitchFamily="34" charset="0"/>
              </a:rPr>
              <a:t>CalABLE Fees </a:t>
            </a:r>
            <a:r>
              <a:rPr lang="en-US" sz="3600" b="1" dirty="0">
                <a:solidFill>
                  <a:schemeClr val="tx1"/>
                </a:solidFill>
                <a:latin typeface="Arial" panose="020B0604020202020204" pitchFamily="34" charset="0"/>
                <a:cs typeface="Arial" panose="020B0604020202020204" pitchFamily="34" charset="0"/>
              </a:rPr>
              <a:t>(cont’d</a:t>
            </a:r>
            <a:r>
              <a:rPr lang="en-US" sz="3600" b="1" dirty="0" smtClean="0">
                <a:solidFill>
                  <a:schemeClr val="tx1"/>
                </a:solidFill>
                <a:latin typeface="Arial" panose="020B0604020202020204" pitchFamily="34" charset="0"/>
                <a:cs typeface="Arial" panose="020B0604020202020204" pitchFamily="34" charset="0"/>
              </a:rPr>
              <a:t>)</a:t>
            </a:r>
            <a:endParaRPr lang="en-US" sz="3600" b="1" dirty="0">
              <a:solidFill>
                <a:srgbClr val="FF0000"/>
              </a:solidFill>
              <a:latin typeface="Arial" panose="020B0604020202020204" pitchFamily="34" charset="0"/>
              <a:cs typeface="Arial" panose="020B0604020202020204" pitchFamily="34" charset="0"/>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542786188"/>
              </p:ext>
            </p:extLst>
          </p:nvPr>
        </p:nvGraphicFramePr>
        <p:xfrm>
          <a:off x="1176340" y="1815203"/>
          <a:ext cx="10055716" cy="3915850"/>
        </p:xfrm>
        <a:graphic>
          <a:graphicData uri="http://schemas.openxmlformats.org/drawingml/2006/table">
            <a:tbl>
              <a:tblPr firstRow="1" bandRow="1">
                <a:tableStyleId>{21E4AEA4-8DFA-4A89-87EB-49C32662AFE0}</a:tableStyleId>
              </a:tblPr>
              <a:tblGrid>
                <a:gridCol w="4472158">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611758">
                  <a:extLst>
                    <a:ext uri="{9D8B030D-6E8A-4147-A177-3AD203B41FA5}">
                      <a16:colId xmlns:a16="http://schemas.microsoft.com/office/drawing/2014/main" val="20002"/>
                    </a:ext>
                  </a:extLst>
                </a:gridCol>
              </a:tblGrid>
              <a:tr h="407758">
                <a:tc gridSpan="3">
                  <a:txBody>
                    <a:bodyPr/>
                    <a:lstStyle/>
                    <a:p>
                      <a:r>
                        <a:rPr lang="en-US" sz="2400" dirty="0">
                          <a:latin typeface="Arial" panose="020B0604020202020204" pitchFamily="34" charset="0"/>
                          <a:cs typeface="Arial" panose="020B0604020202020204" pitchFamily="34" charset="0"/>
                        </a:rPr>
                        <a:t>$3,000</a:t>
                      </a:r>
                      <a:r>
                        <a:rPr lang="en-US" sz="2400" baseline="0" dirty="0">
                          <a:latin typeface="Arial" panose="020B0604020202020204" pitchFamily="34" charset="0"/>
                          <a:cs typeface="Arial" panose="020B0604020202020204" pitchFamily="34" charset="0"/>
                        </a:rPr>
                        <a:t> Assumed </a:t>
                      </a:r>
                      <a:r>
                        <a:rPr lang="en-US" sz="2400" baseline="0" dirty="0" smtClean="0">
                          <a:latin typeface="Arial" panose="020B0604020202020204" pitchFamily="34" charset="0"/>
                          <a:cs typeface="Arial" panose="020B0604020202020204" pitchFamily="34" charset="0"/>
                        </a:rPr>
                        <a:t>Assets</a:t>
                      </a:r>
                      <a:endParaRPr lang="en-US" sz="2400" dirty="0">
                        <a:latin typeface="Arial" panose="020B0604020202020204" pitchFamily="34" charset="0"/>
                        <a:cs typeface="Arial" panose="020B0604020202020204" pitchFamily="34" charset="0"/>
                      </a:endParaRPr>
                    </a:p>
                  </a:txBody>
                  <a:tcPr marL="186291" marR="186291"/>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35219">
                <a:tc>
                  <a:txBody>
                    <a:bodyPr/>
                    <a:lstStyle/>
                    <a:p>
                      <a:pPr algn="l">
                        <a:lnSpc>
                          <a:spcPct val="100000"/>
                        </a:lnSpc>
                        <a:spcBef>
                          <a:spcPts val="0"/>
                        </a:spcBef>
                      </a:pPr>
                      <a:r>
                        <a:rPr lang="en-US" sz="1400" b="1" dirty="0">
                          <a:latin typeface="Arial" panose="020B0604020202020204" pitchFamily="34" charset="0"/>
                          <a:cs typeface="Arial" panose="020B0604020202020204" pitchFamily="34" charset="0"/>
                        </a:rPr>
                        <a:t>Investment Option </a:t>
                      </a:r>
                    </a:p>
                  </a:txBody>
                  <a:tcPr marL="92638" marR="92638" anchor="ctr"/>
                </a:tc>
                <a:tc>
                  <a:txBody>
                    <a:bodyPr/>
                    <a:lstStyle/>
                    <a:p>
                      <a:pPr algn="ctr">
                        <a:lnSpc>
                          <a:spcPct val="100000"/>
                        </a:lnSpc>
                        <a:spcBef>
                          <a:spcPts val="0"/>
                        </a:spcBef>
                      </a:pPr>
                      <a:r>
                        <a:rPr lang="en-US" sz="1400" b="1" dirty="0" smtClean="0">
                          <a:latin typeface="Arial" panose="020B0604020202020204" pitchFamily="34" charset="0"/>
                          <a:cs typeface="Arial" panose="020B0604020202020204" pitchFamily="34" charset="0"/>
                        </a:rPr>
                        <a:t>FDIC-Insured Portfolio </a:t>
                      </a:r>
                      <a:endParaRPr lang="en-US" sz="1400" b="1" dirty="0">
                        <a:latin typeface="Arial" panose="020B0604020202020204" pitchFamily="34" charset="0"/>
                        <a:cs typeface="Arial" panose="020B0604020202020204" pitchFamily="34" charset="0"/>
                      </a:endParaRPr>
                    </a:p>
                  </a:txBody>
                  <a:tcPr marL="186291" marR="186291" anchor="ctr"/>
                </a:tc>
                <a:tc>
                  <a:txBody>
                    <a:bodyPr/>
                    <a:lstStyle/>
                    <a:p>
                      <a:pPr algn="ctr">
                        <a:lnSpc>
                          <a:spcPct val="100000"/>
                        </a:lnSpc>
                        <a:spcBef>
                          <a:spcPts val="0"/>
                        </a:spcBef>
                      </a:pPr>
                      <a:r>
                        <a:rPr lang="en-US" sz="1400" b="1" dirty="0" smtClean="0">
                          <a:latin typeface="Arial" panose="020B0604020202020204" pitchFamily="34" charset="0"/>
                          <a:cs typeface="Arial" panose="020B0604020202020204" pitchFamily="34" charset="0"/>
                        </a:rPr>
                        <a:t>Investment Portfolios</a:t>
                      </a:r>
                      <a:endParaRPr lang="en-US" sz="1400" b="1" dirty="0">
                        <a:latin typeface="Arial" panose="020B0604020202020204" pitchFamily="34" charset="0"/>
                        <a:cs typeface="Arial" panose="020B0604020202020204" pitchFamily="34" charset="0"/>
                      </a:endParaRPr>
                    </a:p>
                  </a:txBody>
                  <a:tcPr marL="186291" marR="186291" anchor="ctr"/>
                </a:tc>
                <a:extLst>
                  <a:ext uri="{0D108BD9-81ED-4DB2-BD59-A6C34878D82A}">
                    <a16:rowId xmlns:a16="http://schemas.microsoft.com/office/drawing/2014/main" val="10001"/>
                  </a:ext>
                </a:extLst>
              </a:tr>
              <a:tr h="417101">
                <a:tc>
                  <a:txBody>
                    <a:bodyPr/>
                    <a:lstStyle/>
                    <a:p>
                      <a:pPr algn="l">
                        <a:lnSpc>
                          <a:spcPct val="100000"/>
                        </a:lnSpc>
                        <a:spcBef>
                          <a:spcPts val="0"/>
                        </a:spcBef>
                      </a:pPr>
                      <a:r>
                        <a:rPr lang="en-US" sz="1800" dirty="0">
                          <a:latin typeface="Arial" panose="020B0604020202020204" pitchFamily="34" charset="0"/>
                          <a:cs typeface="Arial" panose="020B0604020202020204" pitchFamily="34" charset="0"/>
                        </a:rPr>
                        <a:t>Account</a:t>
                      </a:r>
                      <a:r>
                        <a:rPr lang="en-US" sz="1800" baseline="0" dirty="0">
                          <a:latin typeface="Arial" panose="020B0604020202020204" pitchFamily="34" charset="0"/>
                          <a:cs typeface="Arial" panose="020B0604020202020204" pitchFamily="34" charset="0"/>
                        </a:rPr>
                        <a:t> Maintenance </a:t>
                      </a:r>
                      <a:r>
                        <a:rPr lang="en-US" sz="1800" baseline="0" dirty="0" smtClean="0">
                          <a:latin typeface="Arial" panose="020B0604020202020204" pitchFamily="34" charset="0"/>
                          <a:cs typeface="Arial" panose="020B0604020202020204" pitchFamily="34" charset="0"/>
                        </a:rPr>
                        <a:t>Fee</a:t>
                      </a:r>
                      <a:endParaRPr lang="en-US" sz="1800" dirty="0">
                        <a:latin typeface="Arial" panose="020B0604020202020204" pitchFamily="34" charset="0"/>
                        <a:cs typeface="Arial" panose="020B0604020202020204" pitchFamily="34" charset="0"/>
                      </a:endParaRPr>
                    </a:p>
                  </a:txBody>
                  <a:tcPr marL="92638" marR="9263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$37</a:t>
                      </a:r>
                      <a:endParaRPr lang="en-US" dirty="0">
                        <a:latin typeface="Arial" panose="020B0604020202020204" pitchFamily="34" charset="0"/>
                        <a:cs typeface="Arial" panose="020B0604020202020204" pitchFamily="34" charset="0"/>
                      </a:endParaRPr>
                    </a:p>
                  </a:txBody>
                  <a:tcPr marL="186291" marR="18629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$37</a:t>
                      </a:r>
                      <a:endParaRPr lang="en-US" dirty="0">
                        <a:latin typeface="Arial" panose="020B0604020202020204" pitchFamily="34" charset="0"/>
                        <a:cs typeface="Arial" panose="020B0604020202020204" pitchFamily="34" charset="0"/>
                      </a:endParaRPr>
                    </a:p>
                  </a:txBody>
                  <a:tcPr marL="186291" marR="186291" anchor="ctr"/>
                </a:tc>
                <a:extLst>
                  <a:ext uri="{0D108BD9-81ED-4DB2-BD59-A6C34878D82A}">
                    <a16:rowId xmlns:a16="http://schemas.microsoft.com/office/drawing/2014/main" val="10002"/>
                  </a:ext>
                </a:extLst>
              </a:tr>
              <a:tr h="1254640">
                <a:tc>
                  <a:txBody>
                    <a:bodyPr/>
                    <a:lstStyle/>
                    <a:p>
                      <a:pPr algn="l">
                        <a:lnSpc>
                          <a:spcPct val="100000"/>
                        </a:lnSpc>
                        <a:spcBef>
                          <a:spcPts val="0"/>
                        </a:spcBef>
                      </a:pPr>
                      <a:r>
                        <a:rPr lang="en-US" sz="1800" dirty="0">
                          <a:latin typeface="Arial" panose="020B0604020202020204" pitchFamily="34" charset="0"/>
                          <a:cs typeface="Arial" panose="020B0604020202020204" pitchFamily="34" charset="0"/>
                        </a:rPr>
                        <a:t>Underlying Investment </a:t>
                      </a:r>
                      <a:r>
                        <a:rPr lang="en-US" sz="1800" dirty="0" smtClean="0">
                          <a:latin typeface="Arial" panose="020B0604020202020204" pitchFamily="34" charset="0"/>
                          <a:cs typeface="Arial" panose="020B0604020202020204" pitchFamily="34" charset="0"/>
                        </a:rPr>
                        <a:t>Fee </a:t>
                      </a:r>
                    </a:p>
                    <a:p>
                      <a:pPr algn="l">
                        <a:lnSpc>
                          <a:spcPct val="100000"/>
                        </a:lnSpc>
                        <a:spcBef>
                          <a:spcPts val="0"/>
                        </a:spcBef>
                      </a:pPr>
                      <a:r>
                        <a:rPr lang="en-US" sz="1400" dirty="0" smtClean="0">
                          <a:latin typeface="Arial" panose="020B0604020202020204" pitchFamily="34" charset="0"/>
                          <a:cs typeface="Arial" panose="020B0604020202020204" pitchFamily="34" charset="0"/>
                        </a:rPr>
                        <a:t>0.00%</a:t>
                      </a:r>
                      <a:r>
                        <a:rPr lang="en-US" sz="1400" baseline="0" dirty="0" smtClean="0">
                          <a:latin typeface="Arial" panose="020B0604020202020204" pitchFamily="34" charset="0"/>
                          <a:cs typeface="Arial" panose="020B0604020202020204" pitchFamily="34" charset="0"/>
                        </a:rPr>
                        <a:t> FDIC</a:t>
                      </a:r>
                    </a:p>
                    <a:p>
                      <a:pPr algn="l">
                        <a:lnSpc>
                          <a:spcPct val="100000"/>
                        </a:lnSpc>
                        <a:spcBef>
                          <a:spcPts val="0"/>
                        </a:spcBef>
                      </a:pPr>
                      <a:r>
                        <a:rPr lang="en-US" sz="1400" baseline="0" dirty="0" smtClean="0">
                          <a:latin typeface="Arial" panose="020B0604020202020204" pitchFamily="34" charset="0"/>
                          <a:cs typeface="Arial" panose="020B0604020202020204" pitchFamily="34" charset="0"/>
                        </a:rPr>
                        <a:t>0.09% Conservative</a:t>
                      </a:r>
                    </a:p>
                    <a:p>
                      <a:pPr algn="l">
                        <a:lnSpc>
                          <a:spcPct val="100000"/>
                        </a:lnSpc>
                        <a:spcBef>
                          <a:spcPts val="0"/>
                        </a:spcBef>
                      </a:pPr>
                      <a:r>
                        <a:rPr lang="en-US" sz="1400" baseline="0" dirty="0" smtClean="0">
                          <a:latin typeface="Arial" panose="020B0604020202020204" pitchFamily="34" charset="0"/>
                          <a:cs typeface="Arial" panose="020B0604020202020204" pitchFamily="34" charset="0"/>
                        </a:rPr>
                        <a:t>0.09% Moderate</a:t>
                      </a:r>
                    </a:p>
                    <a:p>
                      <a:pPr algn="l">
                        <a:lnSpc>
                          <a:spcPct val="100000"/>
                        </a:lnSpc>
                        <a:spcBef>
                          <a:spcPts val="0"/>
                        </a:spcBef>
                      </a:pPr>
                      <a:r>
                        <a:rPr lang="en-US" sz="1400" baseline="0" dirty="0" smtClean="0">
                          <a:latin typeface="Arial" panose="020B0604020202020204" pitchFamily="34" charset="0"/>
                          <a:cs typeface="Arial" panose="020B0604020202020204" pitchFamily="34" charset="0"/>
                        </a:rPr>
                        <a:t>0.08% Aggressive</a:t>
                      </a:r>
                      <a:endParaRPr lang="en-US" sz="1400" dirty="0" smtClean="0">
                        <a:latin typeface="Arial" panose="020B0604020202020204" pitchFamily="34" charset="0"/>
                        <a:cs typeface="Arial" panose="020B0604020202020204" pitchFamily="34" charset="0"/>
                      </a:endParaRPr>
                    </a:p>
                  </a:txBody>
                  <a:tcPr marL="92638" marR="92638" anchor="ctr"/>
                </a:tc>
                <a:tc>
                  <a:txBody>
                    <a:bodyPr/>
                    <a:lstStyle/>
                    <a:p>
                      <a:pPr algn="ctr">
                        <a:lnSpc>
                          <a:spcPct val="100000"/>
                        </a:lnSpc>
                        <a:spcBef>
                          <a:spcPts val="0"/>
                        </a:spcBef>
                      </a:pPr>
                      <a:r>
                        <a:rPr lang="en-US" dirty="0">
                          <a:latin typeface="Arial" panose="020B0604020202020204" pitchFamily="34" charset="0"/>
                          <a:cs typeface="Arial" panose="020B0604020202020204" pitchFamily="34" charset="0"/>
                        </a:rPr>
                        <a:t>$0</a:t>
                      </a:r>
                    </a:p>
                  </a:txBody>
                  <a:tcPr marL="186291" marR="186291" anchor="ctr"/>
                </a:tc>
                <a:tc>
                  <a:txBody>
                    <a:bodyPr/>
                    <a:lstStyle/>
                    <a:p>
                      <a:pPr algn="ctr">
                        <a:lnSpc>
                          <a:spcPct val="100000"/>
                        </a:lnSpc>
                        <a:spcBef>
                          <a:spcPts val="0"/>
                        </a:spcBef>
                      </a:pPr>
                      <a:r>
                        <a:rPr lang="en-US" dirty="0" smtClean="0">
                          <a:latin typeface="Arial" panose="020B0604020202020204" pitchFamily="34" charset="0"/>
                          <a:cs typeface="Arial" panose="020B0604020202020204" pitchFamily="34" charset="0"/>
                        </a:rPr>
                        <a:t>$2.40 to $2.70</a:t>
                      </a:r>
                      <a:endParaRPr lang="en-US" dirty="0">
                        <a:latin typeface="Arial" panose="020B0604020202020204" pitchFamily="34" charset="0"/>
                        <a:cs typeface="Arial" panose="020B0604020202020204" pitchFamily="34" charset="0"/>
                      </a:endParaRPr>
                    </a:p>
                  </a:txBody>
                  <a:tcPr marL="186291" marR="186291" anchor="ctr"/>
                </a:tc>
                <a:extLst>
                  <a:ext uri="{0D108BD9-81ED-4DB2-BD59-A6C34878D82A}">
                    <a16:rowId xmlns:a16="http://schemas.microsoft.com/office/drawing/2014/main" val="10003"/>
                  </a:ext>
                </a:extLst>
              </a:tr>
              <a:tr h="625845">
                <a:tc>
                  <a:txBody>
                    <a:bodyPr/>
                    <a:lstStyle/>
                    <a:p>
                      <a:pPr algn="l">
                        <a:lnSpc>
                          <a:spcPct val="100000"/>
                        </a:lnSpc>
                        <a:spcBef>
                          <a:spcPts val="0"/>
                        </a:spcBef>
                      </a:pPr>
                      <a:r>
                        <a:rPr lang="en-US" sz="1800" dirty="0">
                          <a:latin typeface="Arial" panose="020B0604020202020204" pitchFamily="34" charset="0"/>
                          <a:cs typeface="Arial" panose="020B0604020202020204" pitchFamily="34" charset="0"/>
                        </a:rPr>
                        <a:t>State Administrative Fee </a:t>
                      </a:r>
                    </a:p>
                  </a:txBody>
                  <a:tcPr marL="92638" marR="92638" anchor="ctr"/>
                </a:tc>
                <a:tc>
                  <a:txBody>
                    <a:bodyPr/>
                    <a:lstStyle/>
                    <a:p>
                      <a:pPr algn="ctr">
                        <a:lnSpc>
                          <a:spcPct val="100000"/>
                        </a:lnSpc>
                        <a:spcBef>
                          <a:spcPts val="0"/>
                        </a:spcBef>
                      </a:pPr>
                      <a:r>
                        <a:rPr lang="en-US" dirty="0" smtClean="0">
                          <a:solidFill>
                            <a:schemeClr val="tx1"/>
                          </a:solidFill>
                          <a:latin typeface="Arial" panose="020B0604020202020204" pitchFamily="34" charset="0"/>
                          <a:cs typeface="Arial" panose="020B0604020202020204" pitchFamily="34" charset="0"/>
                        </a:rPr>
                        <a:t>$0</a:t>
                      </a:r>
                    </a:p>
                  </a:txBody>
                  <a:tcPr marL="186291" marR="186291" anchor="ctr"/>
                </a:tc>
                <a:tc>
                  <a:txBody>
                    <a:bodyPr/>
                    <a:lstStyle/>
                    <a:p>
                      <a:pPr algn="ctr">
                        <a:lnSpc>
                          <a:spcPct val="100000"/>
                        </a:lnSpc>
                        <a:spcBef>
                          <a:spcPts val="0"/>
                        </a:spcBef>
                      </a:pPr>
                      <a:r>
                        <a:rPr lang="en-US" dirty="0" smtClean="0">
                          <a:solidFill>
                            <a:schemeClr val="tx1"/>
                          </a:solidFill>
                          <a:latin typeface="Arial" panose="020B0604020202020204" pitchFamily="34" charset="0"/>
                          <a:cs typeface="Arial" panose="020B0604020202020204" pitchFamily="34" charset="0"/>
                        </a:rPr>
                        <a:t>$13.20</a:t>
                      </a:r>
                      <a:endParaRPr lang="en-US" dirty="0">
                        <a:solidFill>
                          <a:schemeClr val="tx1"/>
                        </a:solidFill>
                        <a:latin typeface="Arial" panose="020B0604020202020204" pitchFamily="34" charset="0"/>
                        <a:cs typeface="Arial" panose="020B0604020202020204" pitchFamily="34" charset="0"/>
                      </a:endParaRPr>
                    </a:p>
                  </a:txBody>
                  <a:tcPr marL="186291" marR="186291" anchor="ctr"/>
                </a:tc>
                <a:extLst>
                  <a:ext uri="{0D108BD9-81ED-4DB2-BD59-A6C34878D82A}">
                    <a16:rowId xmlns:a16="http://schemas.microsoft.com/office/drawing/2014/main" val="10004"/>
                  </a:ext>
                </a:extLst>
              </a:tr>
              <a:tr h="6258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Total Annual </a:t>
                      </a:r>
                      <a:r>
                        <a:rPr lang="en-US" sz="1800" b="1" dirty="0" smtClean="0">
                          <a:latin typeface="Arial" panose="020B0604020202020204" pitchFamily="34" charset="0"/>
                          <a:cs typeface="Arial" panose="020B0604020202020204" pitchFamily="34" charset="0"/>
                        </a:rPr>
                        <a:t>Fees* </a:t>
                      </a:r>
                      <a:endParaRPr lang="en-US" sz="1800" b="1" dirty="0">
                        <a:latin typeface="Arial" panose="020B0604020202020204" pitchFamily="34" charset="0"/>
                        <a:cs typeface="Arial" panose="020B0604020202020204" pitchFamily="34" charset="0"/>
                      </a:endParaRPr>
                    </a:p>
                  </a:txBody>
                  <a:tcPr marL="92638" marR="92638" anchor="ctr"/>
                </a:tc>
                <a:tc>
                  <a:txBody>
                    <a:bodyPr/>
                    <a:lstStyle/>
                    <a:p>
                      <a:pPr algn="ctr"/>
                      <a:r>
                        <a:rPr lang="en-US" b="1" dirty="0" smtClean="0">
                          <a:solidFill>
                            <a:schemeClr val="tx1"/>
                          </a:solidFill>
                          <a:latin typeface="Arial" panose="020B0604020202020204" pitchFamily="34" charset="0"/>
                          <a:cs typeface="Arial" panose="020B0604020202020204" pitchFamily="34" charset="0"/>
                        </a:rPr>
                        <a:t>$37</a:t>
                      </a:r>
                      <a:endParaRPr lang="en-US" b="1" dirty="0">
                        <a:solidFill>
                          <a:schemeClr val="tx1"/>
                        </a:solidFill>
                        <a:latin typeface="Arial" panose="020B0604020202020204" pitchFamily="34" charset="0"/>
                        <a:cs typeface="Arial" panose="020B0604020202020204" pitchFamily="34" charset="0"/>
                      </a:endParaRPr>
                    </a:p>
                  </a:txBody>
                  <a:tcPr marL="186291" marR="186291" anchor="ctr"/>
                </a:tc>
                <a:tc>
                  <a:txBody>
                    <a:bodyPr/>
                    <a:lstStyle/>
                    <a:p>
                      <a:pPr algn="ctr"/>
                      <a:r>
                        <a:rPr lang="en-US" b="1" dirty="0" smtClean="0">
                          <a:latin typeface="Arial" panose="020B0604020202020204" pitchFamily="34" charset="0"/>
                          <a:cs typeface="Arial" panose="020B0604020202020204" pitchFamily="34" charset="0"/>
                        </a:rPr>
                        <a:t>$52.60 to $52.90</a:t>
                      </a:r>
                      <a:endParaRPr lang="en-US" b="1" dirty="0">
                        <a:latin typeface="Arial" panose="020B0604020202020204" pitchFamily="34" charset="0"/>
                        <a:cs typeface="Arial" panose="020B0604020202020204" pitchFamily="34" charset="0"/>
                      </a:endParaRPr>
                    </a:p>
                  </a:txBody>
                  <a:tcPr marL="186291" marR="186291" anchor="ctr"/>
                </a:tc>
                <a:extLst>
                  <a:ext uri="{0D108BD9-81ED-4DB2-BD59-A6C34878D82A}">
                    <a16:rowId xmlns:a16="http://schemas.microsoft.com/office/drawing/2014/main" val="10007"/>
                  </a:ext>
                </a:extLst>
              </a:tr>
            </a:tbl>
          </a:graphicData>
        </a:graphic>
      </p:graphicFrame>
      <p:sp>
        <p:nvSpPr>
          <p:cNvPr id="7" name="TextBox 6"/>
          <p:cNvSpPr txBox="1"/>
          <p:nvPr/>
        </p:nvSpPr>
        <p:spPr>
          <a:xfrm>
            <a:off x="1097280" y="5871744"/>
            <a:ext cx="10531980" cy="369332"/>
          </a:xfrm>
          <a:prstGeom prst="rect">
            <a:avLst/>
          </a:prstGeom>
          <a:noFill/>
        </p:spPr>
        <p:txBody>
          <a:bodyPr wrap="square" rtlCol="0">
            <a:spAutoFit/>
          </a:bodyPr>
          <a:lstStyle/>
          <a:p>
            <a:r>
              <a:rPr lang="en-US" i="1" dirty="0">
                <a:latin typeface="Arial" panose="020B0604020202020204" pitchFamily="34" charset="0"/>
                <a:cs typeface="Arial" panose="020B0604020202020204" pitchFamily="34" charset="0"/>
              </a:rPr>
              <a:t>*</a:t>
            </a:r>
            <a:r>
              <a:rPr lang="en-US" i="1" dirty="0" smtClean="0">
                <a:latin typeface="Arial" panose="020B0604020202020204" pitchFamily="34" charset="0"/>
                <a:cs typeface="Arial" panose="020B0604020202020204" pitchFamily="34" charset="0"/>
              </a:rPr>
              <a:t>Paper statements will include an additional annual $10 fee</a:t>
            </a:r>
            <a:endParaRPr lang="en-US" i="1"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23</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920726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Opening an Account</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24</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981298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a:normAutofit/>
          </a:bodyPr>
          <a:lstStyle/>
          <a:p>
            <a:r>
              <a:rPr lang="en-US" sz="4800" b="1" dirty="0">
                <a:solidFill>
                  <a:schemeClr val="tx1"/>
                </a:solidFill>
                <a:latin typeface="Arial" panose="020B0604020202020204" pitchFamily="34" charset="0"/>
                <a:cs typeface="Arial" panose="020B0604020202020204" pitchFamily="34" charset="0"/>
              </a:rPr>
              <a:t>CalABLE Features and Benefits</a:t>
            </a: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097280" y="1865952"/>
            <a:ext cx="10058400" cy="4722425"/>
          </a:xfrm>
        </p:spPr>
        <p:txBody>
          <a:bodyPr>
            <a:normAutofit/>
          </a:bodyPr>
          <a:lstStyle/>
          <a:p>
            <a:pPr marL="514350" lvl="1" indent="-314325">
              <a:lnSpc>
                <a:spcPct val="100000"/>
              </a:lnSpc>
              <a:spcBef>
                <a:spcPts val="12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Free, easy online enrollment process</a:t>
            </a:r>
          </a:p>
          <a:p>
            <a:pPr marL="514350" lvl="1" indent="-314325">
              <a:lnSpc>
                <a:spcPct val="100000"/>
              </a:lnSpc>
              <a:spcBef>
                <a:spcPts val="12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Contributions / deposits can be made </a:t>
            </a:r>
            <a:r>
              <a:rPr lang="en-US" sz="2800" b="1" dirty="0" smtClean="0">
                <a:solidFill>
                  <a:schemeClr val="tx1"/>
                </a:solidFill>
                <a:latin typeface="Arial" panose="020B0604020202020204" pitchFamily="34" charset="0"/>
                <a:cs typeface="Arial" panose="020B0604020202020204" pitchFamily="34" charset="0"/>
              </a:rPr>
              <a:t>by anyone </a:t>
            </a:r>
            <a:r>
              <a:rPr lang="en-US" sz="2800" dirty="0" smtClean="0">
                <a:solidFill>
                  <a:schemeClr val="tx1"/>
                </a:solidFill>
                <a:latin typeface="Arial" panose="020B0604020202020204" pitchFamily="34" charset="0"/>
                <a:cs typeface="Arial" panose="020B0604020202020204" pitchFamily="34" charset="0"/>
              </a:rPr>
              <a:t>via electronic fund transfers </a:t>
            </a:r>
            <a:r>
              <a:rPr lang="en-US" sz="2800" dirty="0">
                <a:solidFill>
                  <a:schemeClr val="tx1"/>
                </a:solidFill>
                <a:latin typeface="Arial" panose="020B0604020202020204" pitchFamily="34" charset="0"/>
                <a:cs typeface="Arial" panose="020B0604020202020204" pitchFamily="34" charset="0"/>
              </a:rPr>
              <a:t>from a bank </a:t>
            </a:r>
            <a:r>
              <a:rPr lang="en-US" sz="2800" dirty="0" smtClean="0">
                <a:solidFill>
                  <a:schemeClr val="tx1"/>
                </a:solidFill>
                <a:latin typeface="Arial" panose="020B0604020202020204" pitchFamily="34" charset="0"/>
                <a:cs typeface="Arial" panose="020B0604020202020204" pitchFamily="34" charset="0"/>
              </a:rPr>
              <a:t>account, or by check</a:t>
            </a:r>
            <a:endParaRPr lang="en-US" sz="2800" dirty="0">
              <a:solidFill>
                <a:schemeClr val="tx1"/>
              </a:solidFill>
              <a:latin typeface="Arial" panose="020B0604020202020204" pitchFamily="34" charset="0"/>
              <a:cs typeface="Arial" panose="020B0604020202020204" pitchFamily="34" charset="0"/>
            </a:endParaRPr>
          </a:p>
          <a:p>
            <a:pPr marL="514350" lvl="1" indent="-314325">
              <a:lnSpc>
                <a:spcPct val="100000"/>
              </a:lnSpc>
              <a:spcBef>
                <a:spcPts val="1200"/>
              </a:spcBef>
              <a:spcAft>
                <a:spcPts val="600"/>
              </a:spcAft>
              <a:buFont typeface="Wingdings" panose="05000000000000000000" pitchFamily="2" charset="2"/>
              <a:buChar char="§"/>
            </a:pPr>
            <a:r>
              <a:rPr lang="en-US" sz="2800" dirty="0" err="1">
                <a:solidFill>
                  <a:schemeClr val="tx1"/>
                </a:solidFill>
                <a:latin typeface="Arial" panose="020B0604020202020204" pitchFamily="34" charset="0"/>
                <a:cs typeface="Arial" panose="020B0604020202020204" pitchFamily="34" charset="0"/>
              </a:rPr>
              <a:t>e</a:t>
            </a:r>
            <a:r>
              <a:rPr lang="en-US" sz="2800" dirty="0" err="1" smtClean="0">
                <a:solidFill>
                  <a:schemeClr val="tx1"/>
                </a:solidFill>
                <a:latin typeface="Arial" panose="020B0604020202020204" pitchFamily="34" charset="0"/>
                <a:cs typeface="Arial" panose="020B0604020202020204" pitchFamily="34" charset="0"/>
              </a:rPr>
              <a:t>Gifting</a:t>
            </a:r>
            <a:endParaRPr lang="en-US" sz="2800" dirty="0" smtClean="0">
              <a:solidFill>
                <a:schemeClr val="tx1"/>
              </a:solidFill>
              <a:latin typeface="Arial" panose="020B0604020202020204" pitchFamily="34" charset="0"/>
              <a:cs typeface="Arial" panose="020B0604020202020204" pitchFamily="34" charset="0"/>
            </a:endParaRPr>
          </a:p>
          <a:p>
            <a:pPr marL="514350" lvl="1" indent="-314325">
              <a:lnSpc>
                <a:spcPct val="100000"/>
              </a:lnSpc>
              <a:spcBef>
                <a:spcPts val="12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Prepaid </a:t>
            </a:r>
            <a:r>
              <a:rPr lang="en-US" sz="2800" dirty="0">
                <a:solidFill>
                  <a:schemeClr val="tx1"/>
                </a:solidFill>
                <a:latin typeface="Arial" panose="020B0604020202020204" pitchFamily="34" charset="0"/>
                <a:cs typeface="Arial" panose="020B0604020202020204" pitchFamily="34" charset="0"/>
              </a:rPr>
              <a:t>debit </a:t>
            </a:r>
            <a:r>
              <a:rPr lang="en-US" sz="2800" dirty="0" smtClean="0">
                <a:solidFill>
                  <a:schemeClr val="tx1"/>
                </a:solidFill>
                <a:latin typeface="Arial" panose="020B0604020202020204" pitchFamily="34" charset="0"/>
                <a:cs typeface="Arial" panose="020B0604020202020204" pitchFamily="34" charset="0"/>
              </a:rPr>
              <a:t>card</a:t>
            </a: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25</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4096773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1"/>
                </a:solidFill>
                <a:latin typeface="Arial" panose="020B0604020202020204" pitchFamily="34" charset="0"/>
                <a:cs typeface="Arial" panose="020B0604020202020204" pitchFamily="34" charset="0"/>
              </a:rPr>
              <a:t>The CalABLE </a:t>
            </a:r>
            <a:r>
              <a:rPr lang="en-US" b="1" dirty="0">
                <a:solidFill>
                  <a:schemeClr val="tx1"/>
                </a:solidFill>
                <a:latin typeface="Arial" panose="020B0604020202020204" pitchFamily="34" charset="0"/>
                <a:cs typeface="Arial" panose="020B0604020202020204" pitchFamily="34" charset="0"/>
              </a:rPr>
              <a:t>Visa</a:t>
            </a:r>
            <a:r>
              <a:rPr lang="en-US" b="1" baseline="30000" dirty="0">
                <a:solidFill>
                  <a:schemeClr val="tx1"/>
                </a:solidFill>
                <a:latin typeface="Arial" panose="020B0604020202020204" pitchFamily="34" charset="0"/>
                <a:cs typeface="Arial" panose="020B0604020202020204" pitchFamily="34" charset="0"/>
              </a:rPr>
              <a:t>®</a:t>
            </a:r>
            <a:r>
              <a:rPr lang="en-US" b="1" dirty="0">
                <a:solidFill>
                  <a:schemeClr val="tx1"/>
                </a:solidFill>
                <a:latin typeface="Arial" panose="020B0604020202020204" pitchFamily="34" charset="0"/>
                <a:cs typeface="Arial" panose="020B0604020202020204" pitchFamily="34" charset="0"/>
              </a:rPr>
              <a:t> Prepaid Card</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rot="19723502">
            <a:off x="-250035" y="2832144"/>
            <a:ext cx="4549835" cy="2985829"/>
          </a:xfrm>
        </p:spPr>
      </p:pic>
      <p:sp>
        <p:nvSpPr>
          <p:cNvPr id="6" name="Content Placeholder 5"/>
          <p:cNvSpPr>
            <a:spLocks noGrp="1"/>
          </p:cNvSpPr>
          <p:nvPr>
            <p:ph sz="half" idx="2"/>
          </p:nvPr>
        </p:nvSpPr>
        <p:spPr>
          <a:xfrm>
            <a:off x="4975848" y="1888599"/>
            <a:ext cx="6282690" cy="4023360"/>
          </a:xfrm>
        </p:spPr>
        <p:txBody>
          <a:bodyPr>
            <a:normAutofit/>
          </a:bodyPr>
          <a:lstStyle/>
          <a:p>
            <a:pPr marL="342900" indent="-342900">
              <a:lnSpc>
                <a:spcPct val="100000"/>
              </a:lnSpc>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Load </a:t>
            </a:r>
            <a:r>
              <a:rPr lang="en-US" sz="2800" dirty="0">
                <a:solidFill>
                  <a:schemeClr val="tx1"/>
                </a:solidFill>
                <a:latin typeface="Arial" panose="020B0604020202020204" pitchFamily="34" charset="0"/>
                <a:cs typeface="Arial" panose="020B0604020202020204" pitchFamily="34" charset="0"/>
              </a:rPr>
              <a:t>and reload your card directly from the CalABLE web </a:t>
            </a:r>
            <a:r>
              <a:rPr lang="en-US" sz="2800" dirty="0" smtClean="0">
                <a:solidFill>
                  <a:schemeClr val="tx1"/>
                </a:solidFill>
                <a:latin typeface="Arial" panose="020B0604020202020204" pitchFamily="34" charset="0"/>
                <a:cs typeface="Arial" panose="020B0604020202020204" pitchFamily="34" charset="0"/>
              </a:rPr>
              <a:t>portal</a:t>
            </a:r>
            <a:endParaRPr lang="en-US" sz="2800" dirty="0">
              <a:solidFill>
                <a:schemeClr val="tx1"/>
              </a:solidFill>
              <a:latin typeface="Arial" panose="020B0604020202020204" pitchFamily="34" charset="0"/>
              <a:cs typeface="Arial" panose="020B0604020202020204" pitchFamily="34" charset="0"/>
            </a:endParaRPr>
          </a:p>
          <a:p>
            <a:pPr marL="342900" indent="-342900">
              <a:lnSpc>
                <a:spcPct val="100000"/>
              </a:lnSpc>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Use </a:t>
            </a:r>
            <a:r>
              <a:rPr lang="en-US" sz="2800" dirty="0">
                <a:solidFill>
                  <a:schemeClr val="tx1"/>
                </a:solidFill>
                <a:latin typeface="Arial" panose="020B0604020202020204" pitchFamily="34" charset="0"/>
                <a:cs typeface="Arial" panose="020B0604020202020204" pitchFamily="34" charset="0"/>
              </a:rPr>
              <a:t>the card anywhere Visa debit cards are accepted, online or </a:t>
            </a:r>
            <a:r>
              <a:rPr lang="en-US" sz="2800" dirty="0" smtClean="0">
                <a:solidFill>
                  <a:schemeClr val="tx1"/>
                </a:solidFill>
                <a:latin typeface="Arial" panose="020B0604020202020204" pitchFamily="34" charset="0"/>
                <a:cs typeface="Arial" panose="020B0604020202020204" pitchFamily="34" charset="0"/>
              </a:rPr>
              <a:t>in-store</a:t>
            </a:r>
            <a:endParaRPr lang="en-US" sz="2800" dirty="0">
              <a:solidFill>
                <a:schemeClr val="tx1"/>
              </a:solidFill>
              <a:latin typeface="Arial" panose="020B0604020202020204" pitchFamily="34" charset="0"/>
              <a:cs typeface="Arial" panose="020B0604020202020204" pitchFamily="34" charset="0"/>
            </a:endParaRPr>
          </a:p>
          <a:p>
            <a:pPr marL="342900" indent="-342900">
              <a:lnSpc>
                <a:spcPct val="100000"/>
              </a:lnSpc>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Statements </a:t>
            </a:r>
            <a:r>
              <a:rPr lang="en-US" sz="2800" dirty="0">
                <a:solidFill>
                  <a:schemeClr val="tx1"/>
                </a:solidFill>
                <a:latin typeface="Arial" panose="020B0604020202020204" pitchFamily="34" charset="0"/>
                <a:cs typeface="Arial" panose="020B0604020202020204" pitchFamily="34" charset="0"/>
              </a:rPr>
              <a:t>provide purchase </a:t>
            </a:r>
            <a:r>
              <a:rPr lang="en-US" sz="2800" dirty="0" smtClean="0">
                <a:solidFill>
                  <a:schemeClr val="tx1"/>
                </a:solidFill>
                <a:latin typeface="Arial" panose="020B0604020202020204" pitchFamily="34" charset="0"/>
                <a:cs typeface="Arial" panose="020B0604020202020204" pitchFamily="34" charset="0"/>
              </a:rPr>
              <a:t>records</a:t>
            </a:r>
            <a:endParaRPr lang="en-US" sz="2800" dirty="0">
              <a:solidFill>
                <a:schemeClr val="tx1"/>
              </a:solidFill>
              <a:latin typeface="Arial" panose="020B0604020202020204" pitchFamily="34" charset="0"/>
              <a:cs typeface="Arial" panose="020B0604020202020204" pitchFamily="34" charset="0"/>
            </a:endParaRPr>
          </a:p>
          <a:p>
            <a:pPr marL="0" indent="0">
              <a:buNone/>
            </a:pPr>
            <a:endParaRPr lang="en-US" sz="2800" dirty="0">
              <a:solidFill>
                <a:schemeClr val="tx1"/>
              </a:solidFill>
              <a:latin typeface="Arial" panose="020B0604020202020204" pitchFamily="34" charset="0"/>
              <a:cs typeface="Arial" panose="020B0604020202020204" pitchFamily="34" charset="0"/>
            </a:endParaRPr>
          </a:p>
        </p:txBody>
      </p:sp>
      <p:sp>
        <p:nvSpPr>
          <p:cNvPr id="3" name="TextBox 2"/>
          <p:cNvSpPr txBox="1"/>
          <p:nvPr/>
        </p:nvSpPr>
        <p:spPr>
          <a:xfrm>
            <a:off x="2640677" y="5860281"/>
            <a:ext cx="8617862" cy="307777"/>
          </a:xfrm>
          <a:prstGeom prst="rect">
            <a:avLst/>
          </a:prstGeom>
          <a:noFill/>
        </p:spPr>
        <p:txBody>
          <a:bodyPr wrap="square" rtlCol="0">
            <a:spAutoFit/>
          </a:bodyPr>
          <a:lstStyle/>
          <a:p>
            <a:r>
              <a:rPr lang="en-US" sz="1400" dirty="0" smtClean="0"/>
              <a:t>The CalABLE Visa Prepaid Card is issued by </a:t>
            </a:r>
            <a:r>
              <a:rPr lang="en-US" sz="1400" dirty="0" err="1" smtClean="0"/>
              <a:t>MetaBank</a:t>
            </a:r>
            <a:r>
              <a:rPr lang="en-US" sz="1400" dirty="0" smtClean="0"/>
              <a:t>®,</a:t>
            </a:r>
            <a:r>
              <a:rPr lang="en-US" sz="1400" dirty="0" err="1" smtClean="0"/>
              <a:t>N.A.,Member</a:t>
            </a:r>
            <a:r>
              <a:rPr lang="en-US" sz="1400" dirty="0" smtClean="0"/>
              <a:t> FDIC, pursuant to a license from Visa U.S.A. Inc.</a:t>
            </a:r>
            <a:endParaRPr lang="en-US" sz="1400" dirty="0"/>
          </a:p>
        </p:txBody>
      </p:sp>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26</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3707237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tx1"/>
                </a:solidFill>
                <a:latin typeface="Arial" panose="020B0604020202020204" pitchFamily="34" charset="0"/>
                <a:cs typeface="Arial" panose="020B0604020202020204" pitchFamily="34" charset="0"/>
              </a:rPr>
              <a:t>What is </a:t>
            </a:r>
            <a:r>
              <a:rPr lang="en-US" b="1" dirty="0" smtClean="0">
                <a:solidFill>
                  <a:schemeClr val="tx1"/>
                </a:solidFill>
                <a:latin typeface="Arial" panose="020B0604020202020204" pitchFamily="34" charset="0"/>
                <a:cs typeface="Arial" panose="020B0604020202020204" pitchFamily="34" charset="0"/>
              </a:rPr>
              <a:t>Needed </a:t>
            </a:r>
            <a:r>
              <a:rPr lang="en-US" b="1" dirty="0">
                <a:solidFill>
                  <a:schemeClr val="tx1"/>
                </a:solidFill>
                <a:latin typeface="Arial" panose="020B0604020202020204" pitchFamily="34" charset="0"/>
                <a:cs typeface="Arial" panose="020B0604020202020204" pitchFamily="34" charset="0"/>
              </a:rPr>
              <a:t>to </a:t>
            </a:r>
            <a:r>
              <a:rPr lang="en-US" b="1" dirty="0" smtClean="0">
                <a:solidFill>
                  <a:schemeClr val="tx1"/>
                </a:solidFill>
                <a:latin typeface="Arial" panose="020B0604020202020204" pitchFamily="34" charset="0"/>
                <a:cs typeface="Arial" panose="020B0604020202020204" pitchFamily="34" charset="0"/>
              </a:rPr>
              <a:t>Enroll</a:t>
            </a:r>
            <a:r>
              <a:rPr lang="en-US" b="1" dirty="0">
                <a:solidFill>
                  <a:schemeClr val="tx1"/>
                </a:solidFill>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lstStyle/>
          <a:p>
            <a:pPr marL="342900" indent="-342900">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Social Security Number and Government issued ID </a:t>
            </a:r>
            <a:r>
              <a:rPr lang="en-US" sz="2800" dirty="0">
                <a:solidFill>
                  <a:schemeClr val="tx1"/>
                </a:solidFill>
                <a:latin typeface="Arial" panose="020B0604020202020204" pitchFamily="34" charset="0"/>
                <a:cs typeface="Arial" panose="020B0604020202020204" pitchFamily="34" charset="0"/>
              </a:rPr>
              <a:t>of the beneficiary (and </a:t>
            </a:r>
            <a:r>
              <a:rPr lang="en-US" sz="2800" dirty="0" smtClean="0">
                <a:solidFill>
                  <a:schemeClr val="tx1"/>
                </a:solidFill>
                <a:latin typeface="Arial" panose="020B0604020202020204" pitchFamily="34" charset="0"/>
                <a:cs typeface="Arial" panose="020B0604020202020204" pitchFamily="34" charset="0"/>
              </a:rPr>
              <a:t>ALR, </a:t>
            </a:r>
            <a:r>
              <a:rPr lang="en-US" sz="2800" dirty="0">
                <a:solidFill>
                  <a:schemeClr val="tx1"/>
                </a:solidFill>
                <a:latin typeface="Arial" panose="020B0604020202020204" pitchFamily="34" charset="0"/>
                <a:cs typeface="Arial" panose="020B0604020202020204" pitchFamily="34" charset="0"/>
              </a:rPr>
              <a:t>if assigned</a:t>
            </a:r>
            <a:r>
              <a:rPr lang="en-US" sz="2800" dirty="0" smtClean="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a:t>
            </a:r>
            <a:r>
              <a:rPr lang="en-US" sz="2800" dirty="0">
                <a:solidFill>
                  <a:schemeClr val="tx1"/>
                </a:solidFill>
                <a:latin typeface="Arial" panose="020B0604020202020204" pitchFamily="34" charset="0"/>
                <a:cs typeface="Arial" panose="020B0604020202020204" pitchFamily="34" charset="0"/>
              </a:rPr>
              <a:t>25 initial </a:t>
            </a:r>
            <a:r>
              <a:rPr lang="en-US" sz="2800" dirty="0" smtClean="0">
                <a:solidFill>
                  <a:schemeClr val="tx1"/>
                </a:solidFill>
                <a:latin typeface="Arial" panose="020B0604020202020204" pitchFamily="34" charset="0"/>
                <a:cs typeface="Arial" panose="020B0604020202020204" pitchFamily="34" charset="0"/>
              </a:rPr>
              <a:t>deposit</a:t>
            </a:r>
            <a:endParaRPr lang="en-US" sz="28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Routing </a:t>
            </a:r>
            <a:r>
              <a:rPr lang="en-US" sz="2800" dirty="0">
                <a:solidFill>
                  <a:schemeClr val="tx1"/>
                </a:solidFill>
                <a:latin typeface="Arial" panose="020B0604020202020204" pitchFamily="34" charset="0"/>
                <a:cs typeface="Arial" panose="020B0604020202020204" pitchFamily="34" charset="0"/>
              </a:rPr>
              <a:t>and account number if you wish to link a bank account in order to transfer money to/from the CalABLE </a:t>
            </a:r>
            <a:r>
              <a:rPr lang="en-US" sz="2800" dirty="0" smtClean="0">
                <a:solidFill>
                  <a:schemeClr val="tx1"/>
                </a:solidFill>
                <a:latin typeface="Arial" panose="020B0604020202020204" pitchFamily="34" charset="0"/>
                <a:cs typeface="Arial" panose="020B0604020202020204" pitchFamily="34" charset="0"/>
              </a:rPr>
              <a:t>account</a:t>
            </a:r>
            <a:endParaRPr lang="en-US" dirty="0">
              <a:latin typeface="Arial" panose="020B0604020202020204" pitchFamily="34" charset="0"/>
              <a:cs typeface="Arial" panose="020B0604020202020204" pitchFamily="34" charset="0"/>
            </a:endParaRPr>
          </a:p>
        </p:txBody>
      </p:sp>
      <p:sp>
        <p:nvSpPr>
          <p:cNvPr id="6"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27</a:t>
            </a:fld>
            <a:endParaRPr lang="en-US" sz="16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103302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a:xfrm>
            <a:off x="1097280" y="257184"/>
            <a:ext cx="10058400" cy="1450757"/>
          </a:xfrm>
        </p:spPr>
        <p:txBody>
          <a:bodyPr>
            <a:normAutofit/>
          </a:bodyPr>
          <a:lstStyle/>
          <a:p>
            <a:r>
              <a:rPr lang="en-US" sz="4800" b="1" dirty="0" smtClean="0">
                <a:solidFill>
                  <a:schemeClr val="tx1"/>
                </a:solidFill>
                <a:latin typeface="Arial" panose="020B0604020202020204" pitchFamily="34" charset="0"/>
                <a:cs typeface="Arial" panose="020B0604020202020204" pitchFamily="34" charset="0"/>
              </a:rPr>
              <a:t>Ready to Open Your Account?</a:t>
            </a:r>
            <a:endParaRPr lang="en-US" sz="4800"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097280" y="1917174"/>
            <a:ext cx="10058400" cy="4023360"/>
          </a:xfrm>
        </p:spPr>
        <p:txBody>
          <a:bodyPr>
            <a:normAutofit/>
          </a:bodyPr>
          <a:lstStyle/>
          <a:p>
            <a:pPr algn="ctr"/>
            <a:r>
              <a:rPr lang="en-US" sz="3000" b="1" dirty="0" smtClean="0">
                <a:solidFill>
                  <a:srgbClr val="21235E"/>
                </a:solidFill>
                <a:latin typeface="Arial" panose="020B0604020202020204" pitchFamily="34" charset="0"/>
                <a:cs typeface="Arial" panose="020B0604020202020204" pitchFamily="34" charset="0"/>
              </a:rPr>
              <a:t>Get started at </a:t>
            </a:r>
            <a:r>
              <a:rPr lang="en-US" sz="3000" dirty="0" smtClean="0">
                <a:solidFill>
                  <a:schemeClr val="accent1"/>
                </a:solidFill>
                <a:latin typeface="Arial" panose="020B0604020202020204" pitchFamily="34" charset="0"/>
                <a:cs typeface="Arial" panose="020B0604020202020204" pitchFamily="34" charset="0"/>
                <a:hlinkClick r:id="rId3"/>
              </a:rPr>
              <a:t>CalABLE.ca.gov</a:t>
            </a:r>
            <a:endParaRPr lang="en-US" sz="3000" dirty="0" smtClean="0">
              <a:solidFill>
                <a:schemeClr val="accent1"/>
              </a:solidFill>
              <a:latin typeface="Arial" panose="020B0604020202020204" pitchFamily="34" charset="0"/>
              <a:cs typeface="Arial" panose="020B0604020202020204" pitchFamily="34" charset="0"/>
            </a:endParaRPr>
          </a:p>
          <a:p>
            <a:pPr algn="ctr"/>
            <a:endParaRPr lang="en-US" sz="2800" b="1" dirty="0">
              <a:solidFill>
                <a:srgbClr val="21235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2781" y="2728915"/>
            <a:ext cx="9781454" cy="3788021"/>
          </a:xfrm>
          <a:prstGeom prst="rect">
            <a:avLst/>
          </a:prstGeom>
        </p:spPr>
      </p:pic>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28</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692215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Resources and Contacts</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29</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650280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solidFill>
                  <a:prstClr val="black"/>
                </a:solidFill>
                <a:latin typeface="Arial" panose="020B0604020202020204" pitchFamily="34" charset="0"/>
                <a:cs typeface="Arial" panose="020B0604020202020204" pitchFamily="34" charset="0"/>
              </a:rPr>
              <a:t>Achieving Better Life Experiences Act (ABLE</a:t>
            </a:r>
            <a:r>
              <a:rPr lang="en-US" b="1" dirty="0" smtClean="0">
                <a:solidFill>
                  <a:prstClr val="black"/>
                </a:solidFill>
                <a:latin typeface="Arial" panose="020B0604020202020204" pitchFamily="34" charset="0"/>
                <a:cs typeface="Arial" panose="020B0604020202020204" pitchFamily="34" charset="0"/>
              </a:rPr>
              <a:t>)</a:t>
            </a:r>
            <a:endParaRPr lang="en-US" b="1" dirty="0">
              <a:solidFill>
                <a:schemeClr val="tx1"/>
              </a:solidFill>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1097280" y="1984074"/>
            <a:ext cx="10058400" cy="3885019"/>
          </a:xfrm>
        </p:spPr>
        <p:txBody>
          <a:bodyPr>
            <a:normAutofit/>
          </a:bodyPr>
          <a:lstStyle/>
          <a:p>
            <a:pPr marL="114300" lvl="1" indent="0">
              <a:lnSpc>
                <a:spcPct val="100000"/>
              </a:lnSpc>
              <a:spcBef>
                <a:spcPts val="1200"/>
              </a:spcBef>
              <a:spcAft>
                <a:spcPts val="600"/>
              </a:spcAft>
              <a:buNone/>
            </a:pPr>
            <a:r>
              <a:rPr lang="en-US" sz="2400" b="1" dirty="0" smtClean="0">
                <a:solidFill>
                  <a:prstClr val="black"/>
                </a:solidFill>
                <a:latin typeface="Arial" panose="020B0604020202020204" pitchFamily="34" charset="0"/>
                <a:cs typeface="Arial" panose="020B0604020202020204" pitchFamily="34" charset="0"/>
              </a:rPr>
              <a:t>Background</a:t>
            </a:r>
            <a:endParaRPr lang="en-US" sz="2400" b="1" dirty="0">
              <a:solidFill>
                <a:prstClr val="black"/>
              </a:solidFill>
              <a:latin typeface="Arial" panose="020B0604020202020204" pitchFamily="34" charset="0"/>
              <a:cs typeface="Arial" panose="020B0604020202020204" pitchFamily="34" charset="0"/>
            </a:endParaRPr>
          </a:p>
          <a:p>
            <a:pPr marL="457200" lvl="1" indent="-342900">
              <a:lnSpc>
                <a:spcPct val="100000"/>
              </a:lnSpc>
              <a:spcBef>
                <a:spcPts val="1200"/>
              </a:spcBef>
              <a:spcAft>
                <a:spcPts val="600"/>
              </a:spcAft>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2014 - The ABLE </a:t>
            </a:r>
            <a:r>
              <a:rPr lang="en-US" sz="2400" dirty="0">
                <a:solidFill>
                  <a:schemeClr val="tx1"/>
                </a:solidFill>
                <a:latin typeface="Arial" panose="020B0604020202020204" pitchFamily="34" charset="0"/>
                <a:cs typeface="Arial" panose="020B0604020202020204" pitchFamily="34" charset="0"/>
              </a:rPr>
              <a:t>Act </a:t>
            </a:r>
            <a:r>
              <a:rPr lang="en-US" sz="2400" dirty="0" smtClean="0">
                <a:solidFill>
                  <a:schemeClr val="tx1"/>
                </a:solidFill>
                <a:latin typeface="Arial" panose="020B0604020202020204" pitchFamily="34" charset="0"/>
                <a:cs typeface="Arial" panose="020B0604020202020204" pitchFamily="34" charset="0"/>
              </a:rPr>
              <a:t>was established to </a:t>
            </a:r>
            <a:r>
              <a:rPr lang="en-US" sz="2400" dirty="0">
                <a:solidFill>
                  <a:schemeClr val="tx1"/>
                </a:solidFill>
                <a:latin typeface="Arial" panose="020B0604020202020204" pitchFamily="34" charset="0"/>
                <a:cs typeface="Arial" panose="020B0604020202020204" pitchFamily="34" charset="0"/>
              </a:rPr>
              <a:t>empower people with disabilities and help them save to cover the additional costs of living and working with a disability</a:t>
            </a:r>
            <a:r>
              <a:rPr lang="en-US" sz="2400" dirty="0" smtClean="0">
                <a:solidFill>
                  <a:schemeClr val="tx1"/>
                </a:solidFill>
                <a:latin typeface="Arial" panose="020B0604020202020204" pitchFamily="34" charset="0"/>
                <a:cs typeface="Arial" panose="020B0604020202020204" pitchFamily="34" charset="0"/>
              </a:rPr>
              <a:t>. </a:t>
            </a:r>
          </a:p>
          <a:p>
            <a:pPr marL="457200" lvl="1" indent="-342900">
              <a:lnSpc>
                <a:spcPct val="100000"/>
              </a:lnSpc>
              <a:spcBef>
                <a:spcPts val="1200"/>
              </a:spcBef>
              <a:spcAft>
                <a:spcPts val="600"/>
              </a:spcAft>
              <a:buFont typeface="Arial" panose="020B0604020202020204" pitchFamily="34" charset="0"/>
              <a:buChar char="•"/>
            </a:pPr>
            <a:r>
              <a:rPr lang="en-US" sz="2400" dirty="0" smtClean="0">
                <a:solidFill>
                  <a:schemeClr val="tx1"/>
                </a:solidFill>
                <a:latin typeface="Arial" panose="020B0604020202020204" pitchFamily="34" charset="0"/>
                <a:cs typeface="Arial" panose="020B0604020202020204" pitchFamily="34" charset="0"/>
              </a:rPr>
              <a:t>Added </a:t>
            </a:r>
            <a:r>
              <a:rPr lang="en-US" sz="2400" dirty="0">
                <a:solidFill>
                  <a:schemeClr val="tx1"/>
                </a:solidFill>
                <a:latin typeface="Arial" panose="020B0604020202020204" pitchFamily="34" charset="0"/>
                <a:cs typeface="Arial" panose="020B0604020202020204" pitchFamily="34" charset="0"/>
              </a:rPr>
              <a:t>Section 529A Qualified ABLE Program to the Internal Revenue </a:t>
            </a:r>
            <a:r>
              <a:rPr lang="en-US" sz="2400" dirty="0" smtClean="0">
                <a:solidFill>
                  <a:schemeClr val="tx1"/>
                </a:solidFill>
                <a:latin typeface="Arial" panose="020B0604020202020204" pitchFamily="34" charset="0"/>
                <a:cs typeface="Arial" panose="020B0604020202020204" pitchFamily="34" charset="0"/>
              </a:rPr>
              <a:t>Code</a:t>
            </a:r>
            <a:r>
              <a:rPr lang="en-US" sz="2400" dirty="0">
                <a:solidFill>
                  <a:schemeClr val="tx1"/>
                </a:solidFill>
                <a:latin typeface="Arial" panose="020B0604020202020204" pitchFamily="34" charset="0"/>
                <a:cs typeface="Arial" panose="020B0604020202020204" pitchFamily="34" charset="0"/>
              </a:rPr>
              <a:t> </a:t>
            </a:r>
            <a:endParaRPr lang="en-US" sz="2400" dirty="0" smtClean="0">
              <a:solidFill>
                <a:schemeClr val="tx1"/>
              </a:solidFill>
              <a:latin typeface="Arial" panose="020B0604020202020204" pitchFamily="34" charset="0"/>
              <a:cs typeface="Arial" panose="020B0604020202020204" pitchFamily="34" charset="0"/>
            </a:endParaRPr>
          </a:p>
          <a:p>
            <a:pPr marL="457200" lvl="1" indent="-342900">
              <a:lnSpc>
                <a:spcPct val="100000"/>
              </a:lnSpc>
              <a:spcBef>
                <a:spcPts val="1200"/>
              </a:spcBef>
              <a:spcAft>
                <a:spcPts val="6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Allowed states to create </a:t>
            </a:r>
            <a:r>
              <a:rPr lang="en-US" sz="2400" b="1" dirty="0">
                <a:solidFill>
                  <a:schemeClr val="tx1"/>
                </a:solidFill>
                <a:latin typeface="Arial" panose="020B0604020202020204" pitchFamily="34" charset="0"/>
                <a:cs typeface="Arial" panose="020B0604020202020204" pitchFamily="34" charset="0"/>
              </a:rPr>
              <a:t>tax-advantaged</a:t>
            </a:r>
            <a:r>
              <a:rPr lang="en-US" sz="2400" dirty="0">
                <a:solidFill>
                  <a:schemeClr val="tx1"/>
                </a:solidFill>
                <a:latin typeface="Arial" panose="020B0604020202020204" pitchFamily="34" charset="0"/>
                <a:cs typeface="Arial" panose="020B0604020202020204" pitchFamily="34" charset="0"/>
              </a:rPr>
              <a:t> savings and investment programs for people with disabilities. </a:t>
            </a:r>
          </a:p>
          <a:p>
            <a:pPr marL="457200" lvl="1" indent="-342900">
              <a:lnSpc>
                <a:spcPct val="100000"/>
              </a:lnSpc>
              <a:spcBef>
                <a:spcPts val="1200"/>
              </a:spcBef>
              <a:spcAft>
                <a:spcPts val="600"/>
              </a:spcAft>
              <a:buFont typeface="Arial" panose="020B0604020202020204" pitchFamily="34" charset="0"/>
              <a:buChar char="•"/>
            </a:pPr>
            <a:endParaRPr lang="en-US" sz="2400" dirty="0" smtClean="0">
              <a:solidFill>
                <a:prstClr val="black"/>
              </a:solidFill>
              <a:latin typeface="Arial" panose="020B0604020202020204" pitchFamily="34" charset="0"/>
              <a:cs typeface="Arial" panose="020B0604020202020204" pitchFamily="34" charset="0"/>
            </a:endParaRPr>
          </a:p>
        </p:txBody>
      </p:sp>
      <p:sp>
        <p:nvSpPr>
          <p:cNvPr id="9"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a:t>
            </a:fld>
            <a:endParaRPr lang="en-US" sz="1600"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2912806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Additional Resources</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203587" y="1737360"/>
            <a:ext cx="9952093" cy="4489428"/>
          </a:xfrm>
        </p:spPr>
        <p:txBody>
          <a:bodyPr>
            <a:normAutofit fontScale="92500" lnSpcReduction="10000"/>
          </a:bodyPr>
          <a:lstStyle/>
          <a:p>
            <a:pPr marL="201168" lvl="1" indent="0">
              <a:buNone/>
            </a:pPr>
            <a:endParaRPr lang="en-US" sz="3200" b="1" dirty="0" smtClean="0">
              <a:solidFill>
                <a:schemeClr val="tx1"/>
              </a:solidFill>
            </a:endParaRPr>
          </a:p>
          <a:p>
            <a:pPr marL="201168" lvl="1" indent="0">
              <a:buNone/>
            </a:pPr>
            <a:endParaRPr lang="en-US" sz="3200" b="1" dirty="0">
              <a:solidFill>
                <a:schemeClr val="tx1"/>
              </a:solidFill>
            </a:endParaRPr>
          </a:p>
          <a:p>
            <a:pPr marL="201168" lvl="1" indent="0">
              <a:buNone/>
            </a:pPr>
            <a:endParaRPr lang="en-US" sz="3200" b="1" dirty="0" smtClean="0">
              <a:solidFill>
                <a:schemeClr val="tx1"/>
              </a:solidFill>
            </a:endParaRPr>
          </a:p>
          <a:p>
            <a:pPr marL="201168" lvl="1" indent="0">
              <a:buNone/>
            </a:pPr>
            <a:endParaRPr lang="en-US" sz="3200" b="1" dirty="0" smtClean="0">
              <a:solidFill>
                <a:schemeClr val="tx1"/>
              </a:solidFill>
            </a:endParaRPr>
          </a:p>
          <a:p>
            <a:pPr marL="201168" lvl="1" indent="0">
              <a:buNone/>
            </a:pPr>
            <a:endParaRPr lang="en-US" sz="3200" b="1" dirty="0">
              <a:solidFill>
                <a:schemeClr val="tx1"/>
              </a:solidFill>
            </a:endParaRPr>
          </a:p>
          <a:p>
            <a:pPr marL="201168" lvl="1" indent="0">
              <a:lnSpc>
                <a:spcPct val="100000"/>
              </a:lnSpc>
              <a:spcBef>
                <a:spcPts val="1200"/>
              </a:spcBef>
              <a:spcAft>
                <a:spcPts val="600"/>
              </a:spcAft>
              <a:buNone/>
            </a:pPr>
            <a:endParaRPr lang="en-US" sz="2800" b="1" dirty="0" smtClean="0">
              <a:solidFill>
                <a:schemeClr val="tx1"/>
              </a:solidFill>
            </a:endParaRPr>
          </a:p>
          <a:p>
            <a:pPr marL="201168" lvl="1" indent="0">
              <a:lnSpc>
                <a:spcPct val="100000"/>
              </a:lnSpc>
              <a:spcBef>
                <a:spcPts val="1200"/>
              </a:spcBef>
              <a:spcAft>
                <a:spcPts val="600"/>
              </a:spcAft>
              <a:buNone/>
            </a:pPr>
            <a:r>
              <a:rPr lang="en-US" sz="2600" b="1" dirty="0" smtClean="0">
                <a:solidFill>
                  <a:schemeClr val="tx1"/>
                </a:solidFill>
                <a:latin typeface="Arial" panose="020B0604020202020204" pitchFamily="34" charset="0"/>
                <a:cs typeface="Arial" panose="020B0604020202020204" pitchFamily="34" charset="0"/>
              </a:rPr>
              <a:t>CalABLE Resources </a:t>
            </a:r>
            <a:r>
              <a:rPr lang="en-US" sz="2600" dirty="0" smtClean="0">
                <a:solidFill>
                  <a:schemeClr val="tx1"/>
                </a:solidFill>
                <a:latin typeface="Arial" panose="020B0604020202020204" pitchFamily="34" charset="0"/>
                <a:cs typeface="Arial" panose="020B0604020202020204" pitchFamily="34" charset="0"/>
              </a:rPr>
              <a:t>- </a:t>
            </a:r>
            <a:r>
              <a:rPr lang="en-US" sz="2600" dirty="0" smtClean="0">
                <a:solidFill>
                  <a:schemeClr val="tx1"/>
                </a:solidFill>
                <a:latin typeface="Arial" panose="020B0604020202020204" pitchFamily="34" charset="0"/>
                <a:cs typeface="Arial" panose="020B0604020202020204" pitchFamily="34" charset="0"/>
                <a:hlinkClick r:id="rId3"/>
              </a:rPr>
              <a:t>treasurer.ca.gov/able/resources.asp</a:t>
            </a:r>
            <a:endParaRPr lang="en-US" sz="2600" dirty="0" smtClean="0">
              <a:solidFill>
                <a:schemeClr val="tx1"/>
              </a:solidFill>
              <a:latin typeface="Arial" panose="020B0604020202020204" pitchFamily="34" charset="0"/>
              <a:cs typeface="Arial" panose="020B0604020202020204" pitchFamily="34" charset="0"/>
            </a:endParaRPr>
          </a:p>
          <a:p>
            <a:pPr marL="201168" lvl="1" indent="0">
              <a:lnSpc>
                <a:spcPct val="100000"/>
              </a:lnSpc>
              <a:spcBef>
                <a:spcPts val="1200"/>
              </a:spcBef>
              <a:spcAft>
                <a:spcPts val="600"/>
              </a:spcAft>
              <a:buNone/>
            </a:pPr>
            <a:r>
              <a:rPr lang="en-US" sz="2600" b="1" dirty="0" smtClean="0">
                <a:solidFill>
                  <a:schemeClr val="tx1"/>
                </a:solidFill>
                <a:latin typeface="Arial" panose="020B0604020202020204" pitchFamily="34" charset="0"/>
                <a:cs typeface="Arial" panose="020B0604020202020204" pitchFamily="34" charset="0"/>
              </a:rPr>
              <a:t>ABLE National Resource Center </a:t>
            </a:r>
            <a:r>
              <a:rPr lang="en-US" sz="2600" dirty="0" smtClean="0">
                <a:solidFill>
                  <a:schemeClr val="tx1"/>
                </a:solidFill>
                <a:latin typeface="Arial" panose="020B0604020202020204" pitchFamily="34" charset="0"/>
                <a:cs typeface="Arial" panose="020B0604020202020204" pitchFamily="34" charset="0"/>
              </a:rPr>
              <a:t>- </a:t>
            </a:r>
            <a:r>
              <a:rPr lang="en-US" sz="2600" u="sng" dirty="0" smtClean="0">
                <a:solidFill>
                  <a:schemeClr val="tx1"/>
                </a:solidFill>
                <a:latin typeface="Arial" panose="020B0604020202020204" pitchFamily="34" charset="0"/>
                <a:cs typeface="Arial" panose="020B0604020202020204" pitchFamily="34" charset="0"/>
                <a:hlinkClick r:id="rId4"/>
              </a:rPr>
              <a:t>ABLENRC.org</a:t>
            </a:r>
            <a:endParaRPr lang="en-US" sz="2600" u="sng" dirty="0">
              <a:solidFill>
                <a:schemeClr val="tx1"/>
              </a:solidFill>
              <a:latin typeface="Arial" panose="020B0604020202020204" pitchFamily="34" charset="0"/>
              <a:cs typeface="Arial" panose="020B0604020202020204" pitchFamily="34" charset="0"/>
            </a:endParaRPr>
          </a:p>
          <a:p>
            <a:pPr marL="201168" lvl="1" indent="0">
              <a:lnSpc>
                <a:spcPct val="100000"/>
              </a:lnSpc>
              <a:spcBef>
                <a:spcPts val="1200"/>
              </a:spcBef>
              <a:spcAft>
                <a:spcPts val="600"/>
              </a:spcAft>
              <a:buNone/>
            </a:pPr>
            <a:r>
              <a:rPr lang="en-US" sz="2600" b="1" dirty="0" smtClean="0">
                <a:solidFill>
                  <a:schemeClr val="tx1"/>
                </a:solidFill>
                <a:latin typeface="Arial" panose="020B0604020202020204" pitchFamily="34" charset="0"/>
                <a:cs typeface="Arial" panose="020B0604020202020204" pitchFamily="34" charset="0"/>
              </a:rPr>
              <a:t>Disability Benefits 101 - </a:t>
            </a:r>
            <a:r>
              <a:rPr lang="en-US" sz="2600" u="sng" dirty="0" smtClean="0">
                <a:solidFill>
                  <a:schemeClr val="tx1"/>
                </a:solidFill>
                <a:latin typeface="Arial" panose="020B0604020202020204" pitchFamily="34" charset="0"/>
                <a:cs typeface="Arial" panose="020B0604020202020204" pitchFamily="34" charset="0"/>
                <a:hlinkClick r:id="rId5"/>
              </a:rPr>
              <a:t>DB101.org</a:t>
            </a:r>
            <a:endParaRPr lang="en-US" sz="26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30</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pic>
        <p:nvPicPr>
          <p:cNvPr id="10" name="Picture 9"/>
          <p:cNvPicPr>
            <a:picLocks noChangeAspect="1"/>
          </p:cNvPicPr>
          <p:nvPr/>
        </p:nvPicPr>
        <p:blipFill>
          <a:blip r:embed="rId7"/>
          <a:stretch>
            <a:fillRect/>
          </a:stretch>
        </p:blipFill>
        <p:spPr>
          <a:xfrm>
            <a:off x="1418762" y="1874290"/>
            <a:ext cx="5467827" cy="2234530"/>
          </a:xfrm>
          <a:prstGeom prst="rect">
            <a:avLst/>
          </a:prstGeom>
        </p:spPr>
      </p:pic>
      <p:sp>
        <p:nvSpPr>
          <p:cNvPr id="12" name="TextBox 11"/>
          <p:cNvSpPr txBox="1"/>
          <p:nvPr/>
        </p:nvSpPr>
        <p:spPr>
          <a:xfrm>
            <a:off x="6886589" y="1928810"/>
            <a:ext cx="4269091" cy="1646605"/>
          </a:xfrm>
          <a:prstGeom prst="rect">
            <a:avLst/>
          </a:prstGeom>
          <a:noFill/>
        </p:spPr>
        <p:txBody>
          <a:bodyPr wrap="square" rtlCol="0">
            <a:spAutoFit/>
          </a:bodyPr>
          <a:lstStyle/>
          <a:p>
            <a:pPr marL="201168" lvl="1" algn="ctr">
              <a:spcBef>
                <a:spcPts val="1200"/>
              </a:spcBef>
            </a:pPr>
            <a:r>
              <a:rPr lang="en-US" sz="2400" dirty="0">
                <a:latin typeface="Arial" panose="020B0604020202020204" pitchFamily="34" charset="0"/>
                <a:cs typeface="Arial" panose="020B0604020202020204" pitchFamily="34" charset="0"/>
              </a:rPr>
              <a:t>A collaboration between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NDI and </a:t>
            </a:r>
            <a:r>
              <a:rPr lang="en-US" sz="2400" dirty="0">
                <a:latin typeface="Arial" panose="020B0604020202020204" pitchFamily="34" charset="0"/>
                <a:cs typeface="Arial" panose="020B0604020202020204" pitchFamily="34" charset="0"/>
              </a:rPr>
              <a:t>CalABLE </a:t>
            </a:r>
          </a:p>
          <a:p>
            <a:pPr marL="201168" lvl="1" indent="0">
              <a:lnSpc>
                <a:spcPct val="100000"/>
              </a:lnSpc>
              <a:spcBef>
                <a:spcPts val="600"/>
              </a:spcBef>
              <a:spcAft>
                <a:spcPts val="600"/>
              </a:spcAft>
              <a:buNone/>
            </a:pPr>
            <a:r>
              <a:rPr lang="en-US" sz="2400" dirty="0" smtClean="0">
                <a:latin typeface="Arial" panose="020B0604020202020204" pitchFamily="34" charset="0"/>
                <a:cs typeface="Arial" panose="020B0604020202020204" pitchFamily="34" charset="0"/>
                <a:hlinkClick r:id="rId8"/>
              </a:rPr>
              <a:t>nationaldisabilityinstitute.org/achievable-corner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8992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CalABLE Staff</a:t>
            </a:r>
            <a:endParaRPr lang="en-US" dirty="0"/>
          </a:p>
        </p:txBody>
      </p:sp>
      <p:sp>
        <p:nvSpPr>
          <p:cNvPr id="3" name="Content Placeholder 2"/>
          <p:cNvSpPr>
            <a:spLocks noGrp="1"/>
          </p:cNvSpPr>
          <p:nvPr>
            <p:ph sz="half" idx="1"/>
          </p:nvPr>
        </p:nvSpPr>
        <p:spPr>
          <a:xfrm>
            <a:off x="828333" y="1845734"/>
            <a:ext cx="5805549" cy="4023360"/>
          </a:xfrm>
        </p:spPr>
        <p:txBody>
          <a:bodyPr>
            <a:normAutofit lnSpcReduction="10000"/>
          </a:bodyPr>
          <a:lstStyle/>
          <a:p>
            <a:pPr marL="384048" lvl="2" indent="0">
              <a:lnSpc>
                <a:spcPct val="100000"/>
              </a:lnSpc>
              <a:buNone/>
            </a:pPr>
            <a:r>
              <a:rPr lang="en-US" sz="2600" b="1" dirty="0">
                <a:latin typeface="Arial" panose="020B0604020202020204" pitchFamily="34" charset="0"/>
                <a:cs typeface="Arial" panose="020B0604020202020204" pitchFamily="34" charset="0"/>
              </a:rPr>
              <a:t>Dante Allen</a:t>
            </a:r>
          </a:p>
          <a:p>
            <a:pPr marL="384048" lvl="2" indent="0">
              <a:lnSpc>
                <a:spcPct val="100000"/>
              </a:lnSpc>
              <a:buNone/>
            </a:pPr>
            <a:r>
              <a:rPr lang="en-US" sz="2400" dirty="0">
                <a:latin typeface="Arial" panose="020B0604020202020204" pitchFamily="34" charset="0"/>
                <a:cs typeface="Arial" panose="020B0604020202020204" pitchFamily="34" charset="0"/>
              </a:rPr>
              <a:t>Executive Director</a:t>
            </a:r>
          </a:p>
          <a:p>
            <a:pPr marL="342900" lvl="2" indent="0">
              <a:lnSpc>
                <a:spcPct val="100000"/>
              </a:lnSpc>
              <a:buNone/>
            </a:pPr>
            <a:endParaRPr lang="en-US" sz="2600" b="1" dirty="0" smtClean="0">
              <a:latin typeface="Arial" panose="020B0604020202020204" pitchFamily="34" charset="0"/>
              <a:cs typeface="Arial" panose="020B0604020202020204" pitchFamily="34" charset="0"/>
            </a:endParaRPr>
          </a:p>
          <a:p>
            <a:pPr marL="342900" lvl="2" indent="0">
              <a:lnSpc>
                <a:spcPct val="100000"/>
              </a:lnSpc>
              <a:buNone/>
            </a:pPr>
            <a:r>
              <a:rPr lang="en-US" sz="2600" b="1" dirty="0" smtClean="0">
                <a:latin typeface="Arial" panose="020B0604020202020204" pitchFamily="34" charset="0"/>
                <a:cs typeface="Arial" panose="020B0604020202020204" pitchFamily="34" charset="0"/>
              </a:rPr>
              <a:t>Anne </a:t>
            </a:r>
            <a:r>
              <a:rPr lang="en-US" sz="2600" b="1" dirty="0">
                <a:latin typeface="Arial" panose="020B0604020202020204" pitchFamily="34" charset="0"/>
                <a:cs typeface="Arial" panose="020B0604020202020204" pitchFamily="34" charset="0"/>
              </a:rPr>
              <a:t>Osborne</a:t>
            </a:r>
          </a:p>
          <a:p>
            <a:pPr marL="342900" lvl="2" indent="0">
              <a:lnSpc>
                <a:spcPct val="100000"/>
              </a:lnSpc>
              <a:buNone/>
            </a:pPr>
            <a:r>
              <a:rPr lang="en-US" sz="2400" dirty="0">
                <a:latin typeface="Arial" panose="020B0604020202020204" pitchFamily="34" charset="0"/>
                <a:cs typeface="Arial" panose="020B0604020202020204" pitchFamily="34" charset="0"/>
              </a:rPr>
              <a:t>Program Manager</a:t>
            </a:r>
          </a:p>
          <a:p>
            <a:pPr marL="384048" lvl="2" indent="0">
              <a:lnSpc>
                <a:spcPct val="100000"/>
              </a:lnSpc>
              <a:buNone/>
            </a:pPr>
            <a:endParaRPr lang="en-US" sz="2400" dirty="0">
              <a:latin typeface="Arial" panose="020B0604020202020204" pitchFamily="34" charset="0"/>
              <a:cs typeface="Arial" panose="020B0604020202020204" pitchFamily="34" charset="0"/>
            </a:endParaRPr>
          </a:p>
          <a:p>
            <a:pPr marL="384048" lvl="2" indent="0">
              <a:lnSpc>
                <a:spcPct val="100000"/>
              </a:lnSpc>
              <a:buNone/>
            </a:pPr>
            <a:r>
              <a:rPr lang="en-US" sz="2600" b="1" dirty="0">
                <a:latin typeface="Arial" panose="020B0604020202020204" pitchFamily="34" charset="0"/>
                <a:cs typeface="Arial" panose="020B0604020202020204" pitchFamily="34" charset="0"/>
              </a:rPr>
              <a:t>Sandra Kent</a:t>
            </a:r>
          </a:p>
          <a:p>
            <a:pPr marL="384048" lvl="2" indent="0">
              <a:lnSpc>
                <a:spcPct val="100000"/>
              </a:lnSpc>
              <a:buNone/>
            </a:pPr>
            <a:r>
              <a:rPr lang="en-US" sz="2400" dirty="0">
                <a:latin typeface="Arial" panose="020B0604020202020204" pitchFamily="34" charset="0"/>
                <a:cs typeface="Arial" panose="020B0604020202020204" pitchFamily="34" charset="0"/>
              </a:rPr>
              <a:t>Associate Governmental Program Analyst</a:t>
            </a:r>
          </a:p>
          <a:p>
            <a:endParaRPr lang="en-US" dirty="0"/>
          </a:p>
        </p:txBody>
      </p:sp>
      <p:sp>
        <p:nvSpPr>
          <p:cNvPr id="4" name="Content Placeholder 3"/>
          <p:cNvSpPr>
            <a:spLocks noGrp="1"/>
          </p:cNvSpPr>
          <p:nvPr>
            <p:ph sz="half" idx="2"/>
          </p:nvPr>
        </p:nvSpPr>
        <p:spPr>
          <a:xfrm>
            <a:off x="6577917" y="1845734"/>
            <a:ext cx="4610040" cy="4023360"/>
          </a:xfrm>
        </p:spPr>
        <p:txBody>
          <a:bodyPr>
            <a:normAutofit lnSpcReduction="10000"/>
          </a:bodyPr>
          <a:lstStyle/>
          <a:p>
            <a:pPr marL="342900" lvl="2" indent="0">
              <a:lnSpc>
                <a:spcPct val="100000"/>
              </a:lnSpc>
              <a:buNone/>
            </a:pPr>
            <a:r>
              <a:rPr lang="en-US" sz="2600" b="1" dirty="0" smtClean="0">
                <a:latin typeface="Arial" panose="020B0604020202020204" pitchFamily="34" charset="0"/>
                <a:cs typeface="Arial" panose="020B0604020202020204" pitchFamily="34" charset="0"/>
              </a:rPr>
              <a:t>CalABLE Act Board Office </a:t>
            </a:r>
          </a:p>
          <a:p>
            <a:pPr marL="342900" lvl="2" indent="0">
              <a:lnSpc>
                <a:spcPct val="100000"/>
              </a:lnSpc>
              <a:buNone/>
            </a:pPr>
            <a:r>
              <a:rPr lang="en-US" sz="2400" dirty="0">
                <a:latin typeface="Arial" panose="020B0604020202020204" pitchFamily="34" charset="0"/>
                <a:cs typeface="Arial" panose="020B0604020202020204" pitchFamily="34" charset="0"/>
                <a:hlinkClick r:id="rId3"/>
              </a:rPr>
              <a:t>CalABLE@treasurer.ca.gov</a:t>
            </a:r>
            <a:endParaRPr lang="en-US" sz="2400" dirty="0">
              <a:latin typeface="Arial" panose="020B0604020202020204" pitchFamily="34" charset="0"/>
              <a:cs typeface="Arial" panose="020B0604020202020204" pitchFamily="34" charset="0"/>
            </a:endParaRPr>
          </a:p>
          <a:p>
            <a:pPr marL="342900" lvl="2" indent="0">
              <a:lnSpc>
                <a:spcPct val="100000"/>
              </a:lnSpc>
              <a:buNone/>
            </a:pPr>
            <a:r>
              <a:rPr lang="en-US" sz="2400" dirty="0" smtClean="0">
                <a:latin typeface="Arial" panose="020B0604020202020204" pitchFamily="34" charset="0"/>
                <a:cs typeface="Arial" panose="020B0604020202020204" pitchFamily="34" charset="0"/>
              </a:rPr>
              <a:t>(916) 653-1753</a:t>
            </a:r>
          </a:p>
        </p:txBody>
      </p:sp>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31</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42607524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Features and Benefits"/>
          <p:cNvSpPr>
            <a:spLocks noGrp="1"/>
          </p:cNvSpPr>
          <p:nvPr>
            <p:ph type="title"/>
          </p:nvPr>
        </p:nvSpPr>
        <p:spPr/>
        <p:txBody>
          <a:bodyPr/>
          <a:lstStyle/>
          <a:p>
            <a:pPr>
              <a:lnSpc>
                <a:spcPts val="4800"/>
              </a:lnSpc>
            </a:pPr>
            <a:r>
              <a:rPr lang="en-US" b="1" dirty="0" smtClean="0">
                <a:solidFill>
                  <a:schemeClr val="tx1"/>
                </a:solidFill>
                <a:latin typeface="Arial" panose="020B0604020202020204" pitchFamily="34" charset="0"/>
                <a:cs typeface="Arial" panose="020B0604020202020204" pitchFamily="34" charset="0"/>
              </a:rPr>
              <a:t>Need </a:t>
            </a:r>
            <a:r>
              <a:rPr lang="en-US" sz="4800" b="1" dirty="0" smtClean="0">
                <a:solidFill>
                  <a:schemeClr val="tx1"/>
                </a:solidFill>
                <a:latin typeface="Arial" panose="020B0604020202020204" pitchFamily="34" charset="0"/>
                <a:cs typeface="Arial" panose="020B0604020202020204" pitchFamily="34" charset="0"/>
              </a:rPr>
              <a:t>Help with the Enrollment Process?</a:t>
            </a:r>
            <a:endParaRPr lang="en-US" sz="4800" b="1" dirty="0">
              <a:solidFill>
                <a:schemeClr val="tx1"/>
              </a:solidFill>
              <a:latin typeface="Arial" panose="020B0604020202020204" pitchFamily="34" charset="0"/>
              <a:cs typeface="Arial" panose="020B0604020202020204" pitchFamily="34" charset="0"/>
            </a:endParaRPr>
          </a:p>
        </p:txBody>
      </p:sp>
      <p:sp>
        <p:nvSpPr>
          <p:cNvPr id="3" name="Content Placeholder 2" descr="CalABLE Features and Benefits&#10;&#10;Program is in its development phase &#10;&#10;May include: &#10;Automatic contributions through bank account&#10;Direct contributions from friends and family members&#10;Deposit online or by check&#10;Low transactional fees&#10;Diverse investment options  &#10;"/>
          <p:cNvSpPr>
            <a:spLocks noGrp="1"/>
          </p:cNvSpPr>
          <p:nvPr>
            <p:ph idx="1"/>
          </p:nvPr>
        </p:nvSpPr>
        <p:spPr>
          <a:xfrm>
            <a:off x="1097280" y="1954076"/>
            <a:ext cx="10115203" cy="1774962"/>
          </a:xfrm>
        </p:spPr>
        <p:txBody>
          <a:bodyPr>
            <a:normAutofit/>
          </a:bodyPr>
          <a:lstStyle/>
          <a:p>
            <a:pPr marL="0" indent="0" algn="ctr">
              <a:spcAft>
                <a:spcPts val="600"/>
              </a:spcAft>
              <a:buNone/>
            </a:pPr>
            <a:r>
              <a:rPr lang="en-US" sz="3200" b="1" dirty="0" smtClean="0">
                <a:solidFill>
                  <a:schemeClr val="tx2"/>
                </a:solidFill>
                <a:latin typeface="Arial" panose="020B0604020202020204" pitchFamily="34" charset="0"/>
                <a:cs typeface="Arial" panose="020B0604020202020204" pitchFamily="34" charset="0"/>
              </a:rPr>
              <a:t>CalABLE Customer Call Center </a:t>
            </a:r>
          </a:p>
          <a:p>
            <a:pPr marL="0" indent="0" algn="ctr">
              <a:spcAft>
                <a:spcPts val="0"/>
              </a:spcAft>
              <a:buNone/>
            </a:pPr>
            <a:r>
              <a:rPr lang="en-US" sz="2600" dirty="0" smtClean="0">
                <a:solidFill>
                  <a:schemeClr val="tx1"/>
                </a:solidFill>
                <a:latin typeface="Arial" panose="020B0604020202020204" pitchFamily="34" charset="0"/>
                <a:cs typeface="Arial" panose="020B0604020202020204" pitchFamily="34" charset="0"/>
              </a:rPr>
              <a:t>Open 9:00 </a:t>
            </a:r>
            <a:r>
              <a:rPr lang="en-US" sz="2600" dirty="0">
                <a:solidFill>
                  <a:schemeClr val="tx1"/>
                </a:solidFill>
                <a:latin typeface="Arial" panose="020B0604020202020204" pitchFamily="34" charset="0"/>
                <a:cs typeface="Arial" panose="020B0604020202020204" pitchFamily="34" charset="0"/>
              </a:rPr>
              <a:t>A</a:t>
            </a:r>
            <a:r>
              <a:rPr lang="en-US" sz="2600" dirty="0" smtClean="0">
                <a:solidFill>
                  <a:schemeClr val="tx1"/>
                </a:solidFill>
                <a:latin typeface="Arial" panose="020B0604020202020204" pitchFamily="34" charset="0"/>
                <a:cs typeface="Arial" panose="020B0604020202020204" pitchFamily="34" charset="0"/>
              </a:rPr>
              <a:t>M to 5:00 PM Pacific Time</a:t>
            </a:r>
          </a:p>
          <a:p>
            <a:pPr marL="0" indent="0" algn="ctr">
              <a:spcBef>
                <a:spcPts val="600"/>
              </a:spcBef>
              <a:spcAft>
                <a:spcPts val="0"/>
              </a:spcAft>
              <a:buNone/>
            </a:pPr>
            <a:r>
              <a:rPr lang="en-US" sz="2600" dirty="0" smtClean="0">
                <a:solidFill>
                  <a:schemeClr val="tx1"/>
                </a:solidFill>
                <a:latin typeface="Arial" panose="020B0604020202020204" pitchFamily="34" charset="0"/>
                <a:cs typeface="Arial" panose="020B0604020202020204" pitchFamily="34" charset="0"/>
              </a:rPr>
              <a:t>Monday – Friday</a:t>
            </a:r>
            <a:endParaRPr lang="en-US" sz="2600" dirty="0">
              <a:latin typeface="Arial" panose="020B0604020202020204" pitchFamily="34" charset="0"/>
              <a:cs typeface="Arial" panose="020B0604020202020204" pitchFamily="34" charset="0"/>
            </a:endParaRPr>
          </a:p>
        </p:txBody>
      </p:sp>
      <p:sp>
        <p:nvSpPr>
          <p:cNvPr id="6" name="TextBox 5"/>
          <p:cNvSpPr txBox="1"/>
          <p:nvPr/>
        </p:nvSpPr>
        <p:spPr>
          <a:xfrm>
            <a:off x="1097280" y="3859866"/>
            <a:ext cx="10221509" cy="1554272"/>
          </a:xfrm>
          <a:prstGeom prst="rect">
            <a:avLst/>
          </a:prstGeom>
          <a:noFill/>
        </p:spPr>
        <p:txBody>
          <a:bodyPr wrap="square" rtlCol="0">
            <a:spAutoFit/>
          </a:bodyPr>
          <a:lstStyle/>
          <a:p>
            <a:pPr marL="201168" lvl="1" indent="0" algn="ctr">
              <a:spcBef>
                <a:spcPts val="1200"/>
              </a:spcBef>
              <a:spcAft>
                <a:spcPts val="600"/>
              </a:spcAft>
              <a:buNone/>
            </a:pPr>
            <a:r>
              <a:rPr lang="en-US" sz="4000" dirty="0">
                <a:latin typeface="Arial" panose="020B0604020202020204" pitchFamily="34" charset="0"/>
                <a:cs typeface="Arial" panose="020B0604020202020204" pitchFamily="34" charset="0"/>
                <a:hlinkClick r:id="rId3"/>
              </a:rPr>
              <a:t>833-Cal-ABLE</a:t>
            </a:r>
            <a:r>
              <a:rPr lang="en-US" sz="4000" dirty="0">
                <a:latin typeface="Arial" panose="020B0604020202020204" pitchFamily="34" charset="0"/>
                <a:cs typeface="Arial" panose="020B0604020202020204" pitchFamily="34" charset="0"/>
              </a:rPr>
              <a:t> (833-225-2253)</a:t>
            </a:r>
          </a:p>
          <a:p>
            <a:pPr marL="201168" lvl="1" indent="0" algn="ctr">
              <a:spcBef>
                <a:spcPts val="1200"/>
              </a:spcBef>
              <a:spcAft>
                <a:spcPts val="600"/>
              </a:spcAft>
              <a:buNone/>
            </a:pPr>
            <a:r>
              <a:rPr lang="en-US" sz="4000" dirty="0">
                <a:latin typeface="Arial" panose="020B0604020202020204" pitchFamily="34" charset="0"/>
                <a:cs typeface="Arial" panose="020B0604020202020204" pitchFamily="34" charset="0"/>
                <a:hlinkClick r:id="rId4"/>
              </a:rPr>
              <a:t>CalABLESupport@CalABLE.ca.gov</a:t>
            </a:r>
            <a:endParaRPr lang="en-US" sz="40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32</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5933025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ke Our Survey!"/>
          <p:cNvSpPr>
            <a:spLocks noGrp="1"/>
          </p:cNvSpPr>
          <p:nvPr>
            <p:ph type="title"/>
          </p:nvPr>
        </p:nvSpPr>
        <p:spPr/>
        <p:txBody>
          <a:bodyPr/>
          <a:lstStyle/>
          <a:p>
            <a:r>
              <a:rPr lang="en-US" sz="4800" b="1" dirty="0">
                <a:solidFill>
                  <a:schemeClr val="tx1"/>
                </a:solidFill>
                <a:latin typeface="Arial" panose="020B0604020202020204" pitchFamily="34" charset="0"/>
                <a:cs typeface="Arial" panose="020B0604020202020204" pitchFamily="34" charset="0"/>
              </a:rPr>
              <a:t>Connect With CalABLE </a:t>
            </a:r>
            <a:endParaRPr lang="en-US" sz="4800" b="1" dirty="0">
              <a:solidFill>
                <a:schemeClr val="tx1"/>
              </a:solidFill>
            </a:endParaRPr>
          </a:p>
        </p:txBody>
      </p:sp>
      <p:sp>
        <p:nvSpPr>
          <p:cNvPr id="3" name="Content Placeholder 2" descr="Take Our Survey!&#10;&#10;Click below to take our survey and help build the California ABLE Accounts!&#10;https://www.surveymonkey.com/r/CalABLE&#10;&#10;Find us on Facebook and follow us on Twitter &#10;https://www.facebook.com/CalABLE/&#10;https://twitter.com/CalABLE_Board&#10;"/>
          <p:cNvSpPr>
            <a:spLocks noGrp="1"/>
          </p:cNvSpPr>
          <p:nvPr>
            <p:ph idx="1"/>
          </p:nvPr>
        </p:nvSpPr>
        <p:spPr>
          <a:xfrm>
            <a:off x="1097280" y="1845734"/>
            <a:ext cx="10380846" cy="3147371"/>
          </a:xfrm>
        </p:spPr>
        <p:txBody>
          <a:bodyPr>
            <a:normAutofit fontScale="92500"/>
          </a:bodyPr>
          <a:lstStyle/>
          <a:p>
            <a:pPr>
              <a:buFont typeface="Wingdings" panose="05000000000000000000" pitchFamily="2" charset="2"/>
              <a:buChar char="§"/>
            </a:pPr>
            <a:r>
              <a:rPr lang="en-US" sz="2400" b="1" dirty="0">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Find us on </a:t>
            </a:r>
            <a:r>
              <a:rPr lang="en-US" sz="2400" b="1" dirty="0">
                <a:solidFill>
                  <a:schemeClr val="tx1"/>
                </a:solidFill>
                <a:latin typeface="Arial" panose="020B0604020202020204" pitchFamily="34" charset="0"/>
                <a:cs typeface="Arial" panose="020B0604020202020204" pitchFamily="34" charset="0"/>
              </a:rPr>
              <a:t>Facebook, Twitter, YouTube, and LinkedIn  </a:t>
            </a:r>
          </a:p>
          <a:p>
            <a:pPr marL="742950" lvl="1" indent="-296863"/>
            <a:r>
              <a:rPr lang="en-US" sz="2000" dirty="0" smtClean="0">
                <a:solidFill>
                  <a:schemeClr val="tx1"/>
                </a:solidFill>
                <a:latin typeface="Arial" panose="020B0604020202020204" pitchFamily="34" charset="0"/>
                <a:cs typeface="Arial" panose="020B0604020202020204" pitchFamily="34" charset="0"/>
              </a:rPr>
              <a:t>Facebook:  California ABLE Act Board</a:t>
            </a:r>
          </a:p>
          <a:p>
            <a:pPr marL="742950" lvl="1" indent="-296863"/>
            <a:r>
              <a:rPr lang="en-US" sz="2000" dirty="0" smtClean="0">
                <a:solidFill>
                  <a:schemeClr val="tx1"/>
                </a:solidFill>
                <a:latin typeface="Arial" panose="020B0604020202020204" pitchFamily="34" charset="0"/>
                <a:cs typeface="Arial" panose="020B0604020202020204" pitchFamily="34" charset="0"/>
              </a:rPr>
              <a:t>Twitter:  @CalABLE_Board</a:t>
            </a:r>
            <a:endParaRPr lang="en-US" sz="2000" dirty="0">
              <a:solidFill>
                <a:schemeClr val="tx1"/>
              </a:solidFill>
              <a:latin typeface="Arial" panose="020B0604020202020204" pitchFamily="34" charset="0"/>
              <a:cs typeface="Arial" panose="020B0604020202020204" pitchFamily="34" charset="0"/>
            </a:endParaRPr>
          </a:p>
          <a:p>
            <a:pPr marL="742950" lvl="1" indent="-296863"/>
            <a:r>
              <a:rPr lang="en-US" sz="2000" dirty="0" smtClean="0">
                <a:solidFill>
                  <a:schemeClr val="tx1"/>
                </a:solidFill>
                <a:latin typeface="Arial" panose="020B0604020202020204" pitchFamily="34" charset="0"/>
                <a:cs typeface="Arial" panose="020B0604020202020204" pitchFamily="34" charset="0"/>
              </a:rPr>
              <a:t>YouTube:  California ABLE Act Board</a:t>
            </a:r>
          </a:p>
          <a:p>
            <a:pPr marL="742950" lvl="1" indent="-296863"/>
            <a:r>
              <a:rPr lang="en-US" sz="2000" dirty="0" smtClean="0">
                <a:solidFill>
                  <a:schemeClr val="tx1"/>
                </a:solidFill>
                <a:latin typeface="Arial" panose="020B0604020202020204" pitchFamily="34" charset="0"/>
                <a:cs typeface="Arial" panose="020B0604020202020204" pitchFamily="34" charset="0"/>
              </a:rPr>
              <a:t>LinkedIn:  California ABLE Act Board </a:t>
            </a:r>
          </a:p>
          <a:p>
            <a:pPr marL="446087" lvl="1" indent="0">
              <a:buNone/>
            </a:pPr>
            <a:r>
              <a:rPr lang="en-US" sz="2000" dirty="0">
                <a:solidFill>
                  <a:schemeClr val="tx1"/>
                </a:solidFill>
                <a:latin typeface="Arial" panose="020B0604020202020204" pitchFamily="34" charset="0"/>
                <a:cs typeface="Arial" panose="020B0604020202020204" pitchFamily="34" charset="0"/>
              </a:rPr>
              <a:t>All social media platforms are managed by the State of </a:t>
            </a:r>
            <a:r>
              <a:rPr lang="en-US" sz="2000" dirty="0" smtClean="0">
                <a:solidFill>
                  <a:schemeClr val="tx1"/>
                </a:solidFill>
                <a:latin typeface="Arial" panose="020B0604020202020204" pitchFamily="34" charset="0"/>
                <a:cs typeface="Arial" panose="020B0604020202020204" pitchFamily="34" charset="0"/>
              </a:rPr>
              <a:t>California. </a:t>
            </a:r>
            <a:endParaRPr lang="en-US" sz="2000" dirty="0">
              <a:solidFill>
                <a:schemeClr val="tx1"/>
              </a:solidFill>
              <a:latin typeface="Arial" panose="020B0604020202020204" pitchFamily="34" charset="0"/>
              <a:cs typeface="Arial" panose="020B0604020202020204" pitchFamily="34" charset="0"/>
            </a:endParaRPr>
          </a:p>
          <a:p>
            <a:pPr marL="228600" indent="-228600">
              <a:spcBef>
                <a:spcPts val="1800"/>
              </a:spcBef>
              <a:spcAft>
                <a:spcPts val="6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Join </a:t>
            </a:r>
            <a:r>
              <a:rPr lang="en-US" sz="2400" dirty="0">
                <a:solidFill>
                  <a:schemeClr val="tx1"/>
                </a:solidFill>
                <a:latin typeface="Arial" panose="020B0604020202020204" pitchFamily="34" charset="0"/>
                <a:cs typeface="Arial" panose="020B0604020202020204" pitchFamily="34" charset="0"/>
              </a:rPr>
              <a:t>our </a:t>
            </a:r>
            <a:r>
              <a:rPr lang="en-US" sz="2400" b="1" dirty="0">
                <a:solidFill>
                  <a:schemeClr val="tx1"/>
                </a:solidFill>
                <a:latin typeface="Arial" panose="020B0604020202020204" pitchFamily="34" charset="0"/>
                <a:cs typeface="Arial" panose="020B0604020202020204" pitchFamily="34" charset="0"/>
              </a:rPr>
              <a:t>email distribution list </a:t>
            </a:r>
            <a:r>
              <a:rPr lang="en-US" sz="2400" dirty="0" smtClean="0">
                <a:solidFill>
                  <a:schemeClr val="tx1"/>
                </a:solidFill>
                <a:latin typeface="Arial" panose="020B0604020202020204" pitchFamily="34" charset="0"/>
                <a:cs typeface="Arial" panose="020B0604020202020204" pitchFamily="34" charset="0"/>
              </a:rPr>
              <a:t>– visit </a:t>
            </a:r>
            <a:r>
              <a:rPr lang="en-US" sz="2400" dirty="0" smtClean="0">
                <a:latin typeface="Arial" panose="020B0604020202020204" pitchFamily="34" charset="0"/>
                <a:cs typeface="Arial" panose="020B0604020202020204" pitchFamily="34" charset="0"/>
                <a:hlinkClick r:id="rId3"/>
              </a:rPr>
              <a:t>http</a:t>
            </a:r>
            <a:r>
              <a:rPr lang="en-US" sz="2400" dirty="0">
                <a:latin typeface="Arial" panose="020B0604020202020204" pitchFamily="34" charset="0"/>
                <a:cs typeface="Arial" panose="020B0604020202020204" pitchFamily="34" charset="0"/>
                <a:hlinkClick r:id="rId3"/>
              </a:rPr>
              <a:t>://</a:t>
            </a:r>
            <a:r>
              <a:rPr lang="en-US" sz="2400" dirty="0" smtClean="0">
                <a:latin typeface="Arial" panose="020B0604020202020204" pitchFamily="34" charset="0"/>
                <a:cs typeface="Arial" panose="020B0604020202020204" pitchFamily="34" charset="0"/>
                <a:hlinkClick r:id="rId3"/>
              </a:rPr>
              <a:t>www.treasurer.ca.gov/able</a:t>
            </a:r>
            <a:r>
              <a:rPr lang="en-US" sz="2400" dirty="0" smtClean="0">
                <a:latin typeface="Arial" panose="020B0604020202020204" pitchFamily="34" charset="0"/>
                <a:cs typeface="Arial" panose="020B0604020202020204" pitchFamily="34" charset="0"/>
              </a:rPr>
              <a:t>; under “Quick Links” in left side bar, click “Sign Up to Receive CalABLE Information”</a:t>
            </a:r>
            <a:endParaRPr lang="en-US" sz="24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2200" dirty="0">
              <a:solidFill>
                <a:schemeClr val="tx1"/>
              </a:solidFill>
              <a:latin typeface="Arial" panose="020B0604020202020204" pitchFamily="34" charset="0"/>
              <a:cs typeface="Arial" panose="020B0604020202020204" pitchFamily="34" charset="0"/>
            </a:endParaRPr>
          </a:p>
          <a:p>
            <a:pPr marL="201168" lvl="1" indent="0">
              <a:buNone/>
            </a:pPr>
            <a:endParaRPr lang="en-US" sz="18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endParaRPr lang="en-US" sz="2000" dirty="0"/>
          </a:p>
        </p:txBody>
      </p:sp>
      <p:pic>
        <p:nvPicPr>
          <p:cNvPr id="1026" name="Picture 2" descr="https://www.fullychargedmedia.com/wp-content/uploads/2013/01/20-social-media-icons-720x2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523" y="4788721"/>
            <a:ext cx="5647913" cy="15923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33</a:t>
            </a:fld>
            <a:endParaRPr lang="en-US" sz="1600" dirty="0">
              <a:solidFill>
                <a:prstClr val="black"/>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17245420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Questions?</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34</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264445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35</a:t>
            </a:fld>
            <a:endParaRPr lang="en-US" sz="1600" dirty="0">
              <a:solidFill>
                <a:prstClr val="black"/>
              </a:solidFill>
              <a:latin typeface="Arial" panose="020B0604020202020204" pitchFamily="34" charset="0"/>
              <a:cs typeface="Arial" panose="020B0604020202020204" pitchFamily="34" charset="0"/>
            </a:endParaRPr>
          </a:p>
        </p:txBody>
      </p:sp>
      <p:sp>
        <p:nvSpPr>
          <p:cNvPr id="5" name="Title 4"/>
          <p:cNvSpPr>
            <a:spLocks noGrp="1"/>
          </p:cNvSpPr>
          <p:nvPr>
            <p:ph type="title" idx="4294967295"/>
          </p:nvPr>
        </p:nvSpPr>
        <p:spPr>
          <a:xfrm>
            <a:off x="655320" y="118745"/>
            <a:ext cx="10058400" cy="841375"/>
          </a:xfrm>
        </p:spPr>
        <p:txBody>
          <a:bodyPr/>
          <a:lstStyle/>
          <a:p>
            <a:r>
              <a:rPr lang="en-US" b="1" dirty="0">
                <a:solidFill>
                  <a:schemeClr val="tx1"/>
                </a:solidFill>
                <a:latin typeface="Arial" panose="020B0604020202020204" pitchFamily="34" charset="0"/>
                <a:cs typeface="Arial" panose="020B0604020202020204" pitchFamily="34" charset="0"/>
              </a:rPr>
              <a:t>Disclaimer Statement</a:t>
            </a:r>
            <a:endParaRPr lang="en-US" dirty="0"/>
          </a:p>
        </p:txBody>
      </p:sp>
      <p:sp>
        <p:nvSpPr>
          <p:cNvPr id="3" name="Content Placeholder 2" descr="Take Our Survey!&#10;&#10;Click below to take our survey and help build the California ABLE Accounts!&#10;https://www.surveymonkey.com/r/CalABLE&#10;&#10;Find us on Facebook and follow us on Twitter &#10;https://www.facebook.com/CalABLE/&#10;https://twitter.com/CalABLE_Board&#10;"/>
          <p:cNvSpPr>
            <a:spLocks noGrp="1"/>
          </p:cNvSpPr>
          <p:nvPr>
            <p:ph idx="4294967295"/>
          </p:nvPr>
        </p:nvSpPr>
        <p:spPr>
          <a:xfrm>
            <a:off x="410708" y="975360"/>
            <a:ext cx="10957560" cy="5392985"/>
          </a:xfrm>
        </p:spPr>
        <p:txBody>
          <a:bodyPr>
            <a:normAutofit/>
          </a:bodyPr>
          <a:lstStyle/>
          <a:p>
            <a:r>
              <a:rPr lang="en-US" sz="1300" b="1" dirty="0">
                <a:latin typeface="Arial" panose="020B0604020202020204" pitchFamily="34" charset="0"/>
                <a:cs typeface="Arial" panose="020B0604020202020204" pitchFamily="34" charset="0"/>
              </a:rPr>
              <a:t>Consider the investment objectives, risks, charges and expenses before investing in the California 529A Qualified ABLE Program (</a:t>
            </a:r>
            <a:r>
              <a:rPr lang="en-US" sz="1300" b="1" dirty="0" err="1">
                <a:latin typeface="Arial" panose="020B0604020202020204" pitchFamily="34" charset="0"/>
                <a:cs typeface="Arial" panose="020B0604020202020204" pitchFamily="34" charset="0"/>
              </a:rPr>
              <a:t>CalABLE</a:t>
            </a:r>
            <a:r>
              <a:rPr lang="en-US" sz="1300" b="1" dirty="0">
                <a:latin typeface="Arial" panose="020B0604020202020204" pitchFamily="34" charset="0"/>
                <a:cs typeface="Arial" panose="020B0604020202020204" pitchFamily="34" charset="0"/>
              </a:rPr>
              <a:t> Program). Please call toll-free 833-CAL-ABLE for a Disclosure Statement containing this and other information. Read it carefully</a:t>
            </a:r>
            <a:r>
              <a:rPr lang="en-US" sz="1300" b="1" dirty="0" smtClean="0">
                <a:latin typeface="Arial" panose="020B0604020202020204" pitchFamily="34" charset="0"/>
                <a:cs typeface="Arial" panose="020B0604020202020204" pitchFamily="34" charset="0"/>
              </a:rPr>
              <a:t>.</a:t>
            </a:r>
          </a:p>
          <a:p>
            <a:r>
              <a:rPr lang="en-US" sz="1300" b="1" dirty="0" smtClean="0">
                <a:latin typeface="Arial" panose="020B0604020202020204" pitchFamily="34" charset="0"/>
                <a:cs typeface="Arial" panose="020B0604020202020204" pitchFamily="34" charset="0"/>
              </a:rPr>
              <a:t>Before </a:t>
            </a:r>
            <a:r>
              <a:rPr lang="en-US" sz="1300" b="1" dirty="0">
                <a:latin typeface="Arial" panose="020B0604020202020204" pitchFamily="34" charset="0"/>
                <a:cs typeface="Arial" panose="020B0604020202020204" pitchFamily="34" charset="0"/>
              </a:rPr>
              <a:t>investing in any ABLE program, you should consider whether your home state provides its taxpayers with favorable state tax or other benefits that are only available through investment in the home state’s ABLE program. You also should consult your financial, tax, or other adviser to learn more about how state- based benefits (or any limitations) would apply to your specific circumstances. You also may wish to directly contact your home state’s ABLE program, or any other ABLE program, to learn more about those plans’ features, benefits and limitations. State-based benefits should be one of many appropriately weighted factors to be considered when making an investment decision</a:t>
            </a:r>
            <a:r>
              <a:rPr lang="en-US" sz="1300" b="1" dirty="0" smtClean="0">
                <a:latin typeface="Arial" panose="020B0604020202020204" pitchFamily="34" charset="0"/>
                <a:cs typeface="Arial" panose="020B0604020202020204" pitchFamily="34" charset="0"/>
              </a:rPr>
              <a:t>.</a:t>
            </a:r>
          </a:p>
          <a:p>
            <a:r>
              <a:rPr lang="en-US" sz="1300" b="1" dirty="0">
                <a:latin typeface="Arial" panose="020B0604020202020204" pitchFamily="34" charset="0"/>
                <a:cs typeface="Arial" panose="020B0604020202020204" pitchFamily="34" charset="0"/>
              </a:rPr>
              <a:t>The </a:t>
            </a:r>
            <a:r>
              <a:rPr lang="en-US" sz="1300" b="1" dirty="0" err="1">
                <a:latin typeface="Arial" panose="020B0604020202020204" pitchFamily="34" charset="0"/>
                <a:cs typeface="Arial" panose="020B0604020202020204" pitchFamily="34" charset="0"/>
              </a:rPr>
              <a:t>CalABLE</a:t>
            </a:r>
            <a:r>
              <a:rPr lang="en-US" sz="1300" b="1" dirty="0">
                <a:latin typeface="Arial" panose="020B0604020202020204" pitchFamily="34" charset="0"/>
                <a:cs typeface="Arial" panose="020B0604020202020204" pitchFamily="34" charset="0"/>
              </a:rPr>
              <a:t> Program is offered by the State of California. TIAA-CREF Tuition Financing, Inc. (TFI), program manager. TIAA-CREF Individual &amp; Institutional Services, LLC, Member FINRA, distributor and underwriter</a:t>
            </a:r>
            <a:r>
              <a:rPr lang="en-US" sz="1300" b="1" dirty="0" smtClean="0">
                <a:latin typeface="Arial" panose="020B0604020202020204" pitchFamily="34" charset="0"/>
                <a:cs typeface="Arial" panose="020B0604020202020204" pitchFamily="34" charset="0"/>
              </a:rPr>
              <a:t>.</a:t>
            </a:r>
          </a:p>
          <a:p>
            <a:r>
              <a:rPr lang="en-US" sz="1300" b="1" dirty="0">
                <a:latin typeface="Arial" panose="020B0604020202020204" pitchFamily="34" charset="0"/>
                <a:cs typeface="Arial" panose="020B0604020202020204" pitchFamily="34" charset="0"/>
              </a:rPr>
              <a:t>None of the State of California, its agencies, TFI or TCS nor any of their applicable affiliates insures accounts or guarantees the principal deposited therein or any investment returns on any account or investment option, and you may lose the principal amount invested. The FDIC Insured Portfolio is FDIC-insured up to $250,000, subject to certain restrictions. Interests in the </a:t>
            </a:r>
            <a:r>
              <a:rPr lang="en-US" sz="1300" b="1" dirty="0" err="1">
                <a:latin typeface="Arial" panose="020B0604020202020204" pitchFamily="34" charset="0"/>
                <a:cs typeface="Arial" panose="020B0604020202020204" pitchFamily="34" charset="0"/>
              </a:rPr>
              <a:t>CalABLE</a:t>
            </a:r>
            <a:r>
              <a:rPr lang="en-US" sz="1300" b="1" dirty="0">
                <a:latin typeface="Arial" panose="020B0604020202020204" pitchFamily="34" charset="0"/>
                <a:cs typeface="Arial" panose="020B0604020202020204" pitchFamily="34" charset="0"/>
              </a:rPr>
              <a:t> Program are not registered with or in any way approved by the Securities and Exchange Commission or by any state securities commission</a:t>
            </a:r>
            <a:r>
              <a:rPr lang="en-US" sz="1300" b="1" dirty="0" smtClean="0">
                <a:latin typeface="Arial" panose="020B0604020202020204" pitchFamily="34" charset="0"/>
                <a:cs typeface="Arial" panose="020B0604020202020204" pitchFamily="34" charset="0"/>
              </a:rPr>
              <a:t>.</a:t>
            </a:r>
          </a:p>
          <a:p>
            <a:r>
              <a:rPr lang="en-US" sz="1300" b="1" dirty="0">
                <a:latin typeface="Arial" panose="020B0604020202020204" pitchFamily="34" charset="0"/>
                <a:cs typeface="Arial" panose="020B0604020202020204" pitchFamily="34" charset="0"/>
              </a:rPr>
              <a:t>All social media platforms are managed by the State of California. </a:t>
            </a:r>
            <a:endParaRPr lang="en-US" sz="1300" b="1" dirty="0" smtClean="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If funds aren't used for qualified expenses, the earnings portion of a non-qualified withdrawal is subject to federal income tax, possibly including the additional federal tax. Non-qualified withdrawals may also be subject to state and/or local income tax. For those beneficiaries subject to California income tax, the earnings portion of a non-qualified withdrawal is subject to California income tax and the additional California tax. </a:t>
            </a:r>
            <a:endParaRPr lang="en-US" sz="1300" b="1" dirty="0" smtClean="0">
              <a:latin typeface="Arial" panose="020B0604020202020204" pitchFamily="34" charset="0"/>
              <a:cs typeface="Arial" panose="020B0604020202020204" pitchFamily="34" charset="0"/>
            </a:endParaRPr>
          </a:p>
          <a:p>
            <a:r>
              <a:rPr lang="en-US" sz="1300" b="1" dirty="0">
                <a:latin typeface="Arial" panose="020B0604020202020204" pitchFamily="34" charset="0"/>
                <a:cs typeface="Arial" panose="020B0604020202020204" pitchFamily="34" charset="0"/>
              </a:rPr>
              <a:t>This </a:t>
            </a:r>
            <a:r>
              <a:rPr lang="en-US" sz="1300" b="1" dirty="0" err="1">
                <a:latin typeface="Arial" panose="020B0604020202020204" pitchFamily="34" charset="0"/>
                <a:cs typeface="Arial" panose="020B0604020202020204" pitchFamily="34" charset="0"/>
              </a:rPr>
              <a:t>CalABLE</a:t>
            </a:r>
            <a:r>
              <a:rPr lang="en-US" sz="1300" b="1" dirty="0">
                <a:latin typeface="Arial" panose="020B0604020202020204" pitchFamily="34" charset="0"/>
                <a:cs typeface="Arial" panose="020B0604020202020204" pitchFamily="34" charset="0"/>
              </a:rPr>
              <a:t> informational program was brought to you by the State of California’s </a:t>
            </a:r>
            <a:r>
              <a:rPr lang="en-US" sz="1300" b="1" dirty="0" err="1">
                <a:latin typeface="Arial" panose="020B0604020202020204" pitchFamily="34" charset="0"/>
                <a:cs typeface="Arial" panose="020B0604020202020204" pitchFamily="34" charset="0"/>
              </a:rPr>
              <a:t>CalABLE</a:t>
            </a:r>
            <a:r>
              <a:rPr lang="en-US" sz="1300" b="1" dirty="0">
                <a:latin typeface="Arial" panose="020B0604020202020204" pitchFamily="34" charset="0"/>
                <a:cs typeface="Arial" panose="020B0604020202020204" pitchFamily="34" charset="0"/>
              </a:rPr>
              <a:t> Board. Any statements or opinions contained within are those of the State of California. Your experience may differ based on a variety of factors, including your own state-of-residence, your needs-based benefits, tax and financial circumstances. </a:t>
            </a:r>
            <a:r>
              <a:rPr lang="en-US" sz="1300" b="1" dirty="0">
                <a:latin typeface="Arial" panose="020B0604020202020204" pitchFamily="34" charset="0"/>
                <a:cs typeface="Arial" panose="020B0604020202020204" pitchFamily="34" charset="0"/>
              </a:rPr>
              <a:t>1514982</a:t>
            </a:r>
            <a:endParaRPr lang="en-US" sz="1300" b="1" dirty="0" smtClean="0">
              <a:latin typeface="Arial" panose="020B0604020202020204" pitchFamily="34" charset="0"/>
              <a:cs typeface="Arial" panose="020B0604020202020204" pitchFamily="34" charset="0"/>
            </a:endParaRPr>
          </a:p>
          <a:p>
            <a:endParaRPr lang="en-US" sz="15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04563" y="5430187"/>
            <a:ext cx="561814" cy="796601"/>
          </a:xfrm>
          <a:prstGeom prst="rect">
            <a:avLst/>
          </a:prstGeom>
        </p:spPr>
      </p:pic>
    </p:spTree>
    <p:extLst>
      <p:ext uri="{BB962C8B-B14F-4D97-AF65-F5344CB8AC3E}">
        <p14:creationId xmlns:p14="http://schemas.microsoft.com/office/powerpoint/2010/main" val="1436620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latin typeface="Arial" panose="020B0604020202020204" pitchFamily="34" charset="0"/>
                <a:cs typeface="Arial" panose="020B0604020202020204" pitchFamily="34" charset="0"/>
              </a:rPr>
              <a:t>ABLE Background</a:t>
            </a:r>
            <a:endParaRPr lang="en-US" b="1"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02790" y="1949570"/>
            <a:ext cx="9893105" cy="4277218"/>
          </a:xfrm>
        </p:spPr>
        <p:txBody>
          <a:bodyPr>
            <a:normAutofit/>
          </a:bodyPr>
          <a:lstStyle/>
          <a:p>
            <a:pPr marL="457200" lvl="1" indent="-342900">
              <a:lnSpc>
                <a:spcPct val="100000"/>
              </a:lnSpc>
              <a:spcBef>
                <a:spcPts val="1200"/>
              </a:spcBef>
              <a:spcAft>
                <a:spcPts val="600"/>
              </a:spcAft>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An ABLE </a:t>
            </a:r>
            <a:r>
              <a:rPr lang="en-US" sz="2400" dirty="0">
                <a:solidFill>
                  <a:prstClr val="black"/>
                </a:solidFill>
                <a:latin typeface="Arial" panose="020B0604020202020204" pitchFamily="34" charset="0"/>
                <a:cs typeface="Arial" panose="020B0604020202020204" pitchFamily="34" charset="0"/>
              </a:rPr>
              <a:t>account </a:t>
            </a:r>
            <a:r>
              <a:rPr lang="en-US" sz="2400" b="1" dirty="0">
                <a:solidFill>
                  <a:prstClr val="black"/>
                </a:solidFill>
                <a:latin typeface="Arial" panose="020B0604020202020204" pitchFamily="34" charset="0"/>
                <a:cs typeface="Arial" panose="020B0604020202020204" pitchFamily="34" charset="0"/>
              </a:rPr>
              <a:t>will not affect eligibility </a:t>
            </a:r>
            <a:r>
              <a:rPr lang="en-US" sz="2400" b="1" dirty="0" smtClean="0">
                <a:solidFill>
                  <a:prstClr val="black"/>
                </a:solidFill>
                <a:latin typeface="Arial" panose="020B0604020202020204" pitchFamily="34" charset="0"/>
                <a:cs typeface="Arial" panose="020B0604020202020204" pitchFamily="34" charset="0"/>
              </a:rPr>
              <a:t>for means-tested benefits like SSI or </a:t>
            </a:r>
            <a:r>
              <a:rPr lang="en-US" sz="2400" b="1" dirty="0" err="1" smtClean="0">
                <a:solidFill>
                  <a:prstClr val="black"/>
                </a:solidFill>
                <a:latin typeface="Arial" panose="020B0604020202020204" pitchFamily="34" charset="0"/>
                <a:cs typeface="Arial" panose="020B0604020202020204" pitchFamily="34" charset="0"/>
              </a:rPr>
              <a:t>Medi</a:t>
            </a:r>
            <a:r>
              <a:rPr lang="en-US" sz="2400" b="1" dirty="0" smtClean="0">
                <a:solidFill>
                  <a:prstClr val="black"/>
                </a:solidFill>
                <a:latin typeface="Arial" panose="020B0604020202020204" pitchFamily="34" charset="0"/>
                <a:cs typeface="Arial" panose="020B0604020202020204" pitchFamily="34" charset="0"/>
              </a:rPr>
              <a:t>-Cal.</a:t>
            </a:r>
          </a:p>
          <a:p>
            <a:pPr marL="457200" lvl="1" indent="-342900">
              <a:lnSpc>
                <a:spcPct val="100000"/>
              </a:lnSpc>
              <a:spcBef>
                <a:spcPts val="1200"/>
              </a:spcBef>
              <a:spcAft>
                <a:spcPts val="600"/>
              </a:spcAft>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a:t>
            </a:r>
            <a:r>
              <a:rPr lang="en-US" sz="2400" dirty="0" smtClean="0">
                <a:solidFill>
                  <a:schemeClr val="tx1"/>
                </a:solidFill>
                <a:latin typeface="Arial" panose="020B0604020202020204" pitchFamily="34" charset="0"/>
                <a:cs typeface="Arial" panose="020B0604020202020204" pitchFamily="34" charset="0"/>
              </a:rPr>
              <a:t>llows individuals with disabilities to maintain public benefit status even while saving and investing above the established resource limit of $2,000.</a:t>
            </a:r>
            <a:endParaRPr lang="en-US" sz="2400" dirty="0" smtClean="0">
              <a:solidFill>
                <a:prstClr val="black"/>
              </a:solidFill>
              <a:latin typeface="Arial" panose="020B0604020202020204" pitchFamily="34" charset="0"/>
              <a:cs typeface="Arial" panose="020B0604020202020204" pitchFamily="34" charset="0"/>
            </a:endParaRPr>
          </a:p>
          <a:p>
            <a:pPr marL="457200" lvl="1" indent="-342900">
              <a:lnSpc>
                <a:spcPct val="100000"/>
              </a:lnSpc>
              <a:spcBef>
                <a:spcPts val="1200"/>
              </a:spcBef>
              <a:spcAft>
                <a:spcPts val="600"/>
              </a:spcAft>
              <a:buFont typeface="Arial" panose="020B0604020202020204" pitchFamily="34" charset="0"/>
              <a:buChar char="•"/>
            </a:pPr>
            <a:r>
              <a:rPr lang="en-US" sz="2400" dirty="0" smtClean="0">
                <a:solidFill>
                  <a:prstClr val="black"/>
                </a:solidFill>
                <a:latin typeface="Arial" panose="020B0604020202020204" pitchFamily="34" charset="0"/>
                <a:cs typeface="Arial" panose="020B0604020202020204" pitchFamily="34" charset="0"/>
              </a:rPr>
              <a:t>The </a:t>
            </a:r>
            <a:r>
              <a:rPr lang="en-US" sz="2400" dirty="0">
                <a:solidFill>
                  <a:prstClr val="black"/>
                </a:solidFill>
                <a:latin typeface="Arial" panose="020B0604020202020204" pitchFamily="34" charset="0"/>
                <a:cs typeface="Arial" panose="020B0604020202020204" pitchFamily="34" charset="0"/>
              </a:rPr>
              <a:t>assets in your ABLE </a:t>
            </a:r>
            <a:r>
              <a:rPr lang="en-US" sz="2400" dirty="0" smtClean="0">
                <a:solidFill>
                  <a:prstClr val="black"/>
                </a:solidFill>
                <a:latin typeface="Arial" panose="020B0604020202020204" pitchFamily="34" charset="0"/>
                <a:cs typeface="Arial" panose="020B0604020202020204" pitchFamily="34" charset="0"/>
              </a:rPr>
              <a:t>account are protected so </a:t>
            </a:r>
            <a:r>
              <a:rPr lang="en-US" sz="2400" dirty="0">
                <a:solidFill>
                  <a:schemeClr val="tx1"/>
                </a:solidFill>
                <a:latin typeface="Arial" panose="020B0604020202020204" pitchFamily="34" charset="0"/>
                <a:cs typeface="Arial" panose="020B0604020202020204" pitchFamily="34" charset="0"/>
              </a:rPr>
              <a:t>people with </a:t>
            </a:r>
            <a:r>
              <a:rPr lang="en-US" sz="2400" dirty="0" smtClean="0">
                <a:solidFill>
                  <a:schemeClr val="tx1"/>
                </a:solidFill>
                <a:latin typeface="Arial" panose="020B0604020202020204" pitchFamily="34" charset="0"/>
                <a:cs typeface="Arial" panose="020B0604020202020204" pitchFamily="34" charset="0"/>
              </a:rPr>
              <a:t>disabilities can provide financial support for </a:t>
            </a:r>
            <a:r>
              <a:rPr lang="en-US" sz="2400" dirty="0">
                <a:solidFill>
                  <a:schemeClr val="tx1"/>
                </a:solidFill>
                <a:latin typeface="Arial" panose="020B0604020202020204" pitchFamily="34" charset="0"/>
                <a:cs typeface="Arial" panose="020B0604020202020204" pitchFamily="34" charset="0"/>
              </a:rPr>
              <a:t>themselves and their families.</a:t>
            </a:r>
          </a:p>
          <a:p>
            <a:pPr marL="0" lvl="1" indent="0">
              <a:lnSpc>
                <a:spcPct val="100000"/>
              </a:lnSpc>
              <a:spcBef>
                <a:spcPts val="1200"/>
              </a:spcBef>
              <a:spcAft>
                <a:spcPts val="600"/>
              </a:spcAft>
              <a:buNone/>
            </a:pPr>
            <a:endParaRPr lang="en-US" sz="3200"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4</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15899"/>
            <a:ext cx="561814" cy="796601"/>
          </a:xfrm>
          <a:prstGeom prst="rect">
            <a:avLst/>
          </a:prstGeom>
        </p:spPr>
      </p:pic>
    </p:spTree>
    <p:extLst>
      <p:ext uri="{BB962C8B-B14F-4D97-AF65-F5344CB8AC3E}">
        <p14:creationId xmlns:p14="http://schemas.microsoft.com/office/powerpoint/2010/main" val="3964165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CalABLE "/>
          <p:cNvSpPr>
            <a:spLocks noGrp="1"/>
          </p:cNvSpPr>
          <p:nvPr>
            <p:ph type="title"/>
          </p:nvPr>
        </p:nvSpPr>
        <p:spPr/>
        <p:txBody>
          <a:bodyPr>
            <a:normAutofit/>
          </a:bodyPr>
          <a:lstStyle/>
          <a:p>
            <a:r>
              <a:rPr lang="en-US" sz="4800" b="1" dirty="0">
                <a:solidFill>
                  <a:schemeClr val="tx1"/>
                </a:solidFill>
                <a:latin typeface="Arial" panose="020B0604020202020204" pitchFamily="34" charset="0"/>
                <a:cs typeface="Arial" panose="020B0604020202020204" pitchFamily="34" charset="0"/>
              </a:rPr>
              <a:t>California ABLE Act: “CalABLE”</a:t>
            </a:r>
          </a:p>
        </p:txBody>
      </p:sp>
      <p:sp>
        <p:nvSpPr>
          <p:cNvPr id="3" name="Content Placeholder 2" descr="California ABLE Act &#10;In California, Senate Bill 324 and Assembly Bill 449 were passed in 2015. This allows for tax-advantaged ABLE accounts and allows people with disabilities to save or invest their money. &#10;"/>
          <p:cNvSpPr>
            <a:spLocks noGrp="1"/>
          </p:cNvSpPr>
          <p:nvPr>
            <p:ph idx="1"/>
          </p:nvPr>
        </p:nvSpPr>
        <p:spPr>
          <a:xfrm>
            <a:off x="1097280" y="1932317"/>
            <a:ext cx="6497320" cy="4305923"/>
          </a:xfrm>
        </p:spPr>
        <p:txBody>
          <a:bodyPr>
            <a:normAutofit/>
          </a:bodyPr>
          <a:lstStyle/>
          <a:p>
            <a:pPr marL="201168" lvl="1" indent="0">
              <a:buNone/>
            </a:pPr>
            <a:r>
              <a:rPr lang="en-US" sz="2800" dirty="0" smtClean="0">
                <a:solidFill>
                  <a:schemeClr val="tx1"/>
                </a:solidFill>
                <a:latin typeface="Arial" panose="020B0604020202020204" pitchFamily="34" charset="0"/>
                <a:cs typeface="Arial" panose="020B0604020202020204" pitchFamily="34" charset="0"/>
              </a:rPr>
              <a:t>CalABLE </a:t>
            </a:r>
            <a:r>
              <a:rPr lang="en-US" sz="2800" dirty="0">
                <a:solidFill>
                  <a:schemeClr val="tx1"/>
                </a:solidFill>
                <a:latin typeface="Arial" panose="020B0604020202020204" pitchFamily="34" charset="0"/>
                <a:cs typeface="Arial" panose="020B0604020202020204" pitchFamily="34" charset="0"/>
              </a:rPr>
              <a:t>- California’s ABLE </a:t>
            </a:r>
            <a:r>
              <a:rPr lang="en-US" sz="2800" dirty="0" smtClean="0">
                <a:solidFill>
                  <a:schemeClr val="tx1"/>
                </a:solidFill>
                <a:latin typeface="Arial" panose="020B0604020202020204" pitchFamily="34" charset="0"/>
                <a:cs typeface="Arial" panose="020B0604020202020204" pitchFamily="34" charset="0"/>
              </a:rPr>
              <a:t>Program</a:t>
            </a:r>
          </a:p>
          <a:p>
            <a:pPr marL="690563" lvl="2" indent="-306388">
              <a:lnSpc>
                <a:spcPct val="100000"/>
              </a:lnSpc>
              <a:spcBef>
                <a:spcPts val="12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A national program and mirrors </a:t>
            </a:r>
            <a:r>
              <a:rPr lang="en-US" sz="2200" dirty="0">
                <a:solidFill>
                  <a:schemeClr val="tx1"/>
                </a:solidFill>
                <a:latin typeface="Arial" panose="020B0604020202020204" pitchFamily="34" charset="0"/>
                <a:cs typeface="Arial" panose="020B0604020202020204" pitchFamily="34" charset="0"/>
              </a:rPr>
              <a:t>the federal </a:t>
            </a:r>
            <a:r>
              <a:rPr lang="en-US" sz="2200" dirty="0" smtClean="0">
                <a:solidFill>
                  <a:schemeClr val="tx1"/>
                </a:solidFill>
                <a:latin typeface="Arial" panose="020B0604020202020204" pitchFamily="34" charset="0"/>
                <a:cs typeface="Arial" panose="020B0604020202020204" pitchFamily="34" charset="0"/>
              </a:rPr>
              <a:t>law</a:t>
            </a:r>
          </a:p>
          <a:p>
            <a:pPr marL="690563" lvl="2" indent="-306388">
              <a:lnSpc>
                <a:spcPct val="100000"/>
              </a:lnSpc>
              <a:spcBef>
                <a:spcPts val="12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Online-based savings and investment program</a:t>
            </a:r>
          </a:p>
          <a:p>
            <a:pPr marL="690563" lvl="2" indent="-306388">
              <a:lnSpc>
                <a:spcPct val="100000"/>
              </a:lnSpc>
              <a:spcBef>
                <a:spcPts val="12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Program administered by the State Treasurer and overseen by seven-member Board</a:t>
            </a:r>
          </a:p>
          <a:p>
            <a:pPr marL="690563" lvl="2" indent="-306388">
              <a:lnSpc>
                <a:spcPct val="100000"/>
              </a:lnSpc>
              <a:spcBef>
                <a:spcPts val="1200"/>
              </a:spcBef>
              <a:spcAft>
                <a:spcPts val="600"/>
              </a:spcAft>
              <a:buFont typeface="Courier New" panose="02070309020205020404" pitchFamily="49" charset="0"/>
              <a:buChar char="o"/>
            </a:pPr>
            <a:r>
              <a:rPr lang="en-US" sz="2200" dirty="0" smtClean="0">
                <a:solidFill>
                  <a:schemeClr val="tx1"/>
                </a:solidFill>
                <a:latin typeface="Arial" panose="020B0604020202020204" pitchFamily="34" charset="0"/>
                <a:cs typeface="Arial" panose="020B0604020202020204" pitchFamily="34" charset="0"/>
              </a:rPr>
              <a:t>Launched on December 18, 2018</a:t>
            </a:r>
          </a:p>
          <a:p>
            <a:pPr lvl="2">
              <a:lnSpc>
                <a:spcPct val="100000"/>
              </a:lnSpc>
              <a:buFont typeface="Courier New" panose="02070309020205020404" pitchFamily="49" charset="0"/>
              <a:buChar char="o"/>
            </a:pPr>
            <a:endParaRPr lang="en-US" sz="2400" dirty="0">
              <a:solidFill>
                <a:schemeClr val="tx1"/>
              </a:solidFill>
              <a:latin typeface="Arial" panose="020B0604020202020204" pitchFamily="34" charset="0"/>
              <a:cs typeface="Arial" panose="020B0604020202020204" pitchFamily="34" charset="0"/>
            </a:endParaRPr>
          </a:p>
          <a:p>
            <a:pPr lvl="2">
              <a:lnSpc>
                <a:spcPct val="100000"/>
              </a:lnSpc>
              <a:buFont typeface="Courier New" panose="02070309020205020404" pitchFamily="49" charset="0"/>
              <a:buChar char="o"/>
            </a:pP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378" y="2245988"/>
            <a:ext cx="3747383" cy="2704384"/>
          </a:xfrm>
          <a:prstGeom prst="rect">
            <a:avLst/>
          </a:prstGeom>
        </p:spPr>
      </p:pic>
      <p:sp>
        <p:nvSpPr>
          <p:cNvPr id="9" name="Slide Number Placeholder 3"/>
          <p:cNvSpPr>
            <a:spLocks noGrp="1"/>
          </p:cNvSpPr>
          <p:nvPr>
            <p:ph type="sldNum" sz="quarter" idx="12"/>
          </p:nvPr>
        </p:nvSpPr>
        <p:spPr>
          <a:xfrm>
            <a:off x="11458577" y="6445497"/>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5</a:t>
            </a:fld>
            <a:endParaRPr lang="en-US" sz="1600"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3455820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
        <p:nvSpPr>
          <p:cNvPr id="6"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6</a:t>
            </a:fld>
            <a:endParaRPr lang="en-US" sz="1600" dirty="0">
              <a:solidFill>
                <a:prstClr val="black"/>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230" y="990259"/>
            <a:ext cx="8697539" cy="4877481"/>
          </a:xfrm>
          <a:prstGeom prst="rect">
            <a:avLst/>
          </a:prstGeom>
        </p:spPr>
      </p:pic>
      <p:sp>
        <p:nvSpPr>
          <p:cNvPr id="3" name="TextBox 2"/>
          <p:cNvSpPr txBox="1"/>
          <p:nvPr/>
        </p:nvSpPr>
        <p:spPr>
          <a:xfrm>
            <a:off x="1747230" y="388189"/>
            <a:ext cx="8697539"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United States ABLE Programs Map</a:t>
            </a:r>
            <a:endParaRPr lang="en-US" b="1" dirty="0">
              <a:latin typeface="Arial" panose="020B0604020202020204" pitchFamily="34" charset="0"/>
              <a:cs typeface="Arial" panose="020B0604020202020204" pitchFamily="34" charset="0"/>
            </a:endParaRPr>
          </a:p>
        </p:txBody>
      </p:sp>
      <p:grpSp>
        <p:nvGrpSpPr>
          <p:cNvPr id="16" name="Group 15"/>
          <p:cNvGrpSpPr/>
          <p:nvPr/>
        </p:nvGrpSpPr>
        <p:grpSpPr>
          <a:xfrm>
            <a:off x="802551" y="4927823"/>
            <a:ext cx="1588830" cy="1194899"/>
            <a:chOff x="308775" y="3848831"/>
            <a:chExt cx="1588830" cy="1194899"/>
          </a:xfrm>
        </p:grpSpPr>
        <p:sp>
          <p:nvSpPr>
            <p:cNvPr id="7" name="TextBox 6"/>
            <p:cNvSpPr txBox="1"/>
            <p:nvPr/>
          </p:nvSpPr>
          <p:spPr>
            <a:xfrm>
              <a:off x="309355" y="4335694"/>
              <a:ext cx="256854" cy="246580"/>
            </a:xfrm>
            <a:prstGeom prst="rect">
              <a:avLst/>
            </a:prstGeom>
            <a:solidFill>
              <a:srgbClr val="C05D0C"/>
            </a:solidFill>
          </p:spPr>
          <p:txBody>
            <a:bodyPr wrap="square" rtlCol="0">
              <a:spAutoFit/>
            </a:bodyPr>
            <a:lstStyle/>
            <a:p>
              <a:endParaRPr lang="en-US" dirty="0"/>
            </a:p>
          </p:txBody>
        </p:sp>
        <p:sp>
          <p:nvSpPr>
            <p:cNvPr id="8" name="TextBox 7"/>
            <p:cNvSpPr txBox="1"/>
            <p:nvPr/>
          </p:nvSpPr>
          <p:spPr>
            <a:xfrm>
              <a:off x="318499" y="3933290"/>
              <a:ext cx="256854" cy="246580"/>
            </a:xfrm>
            <a:prstGeom prst="rect">
              <a:avLst/>
            </a:prstGeom>
            <a:solidFill>
              <a:srgbClr val="408C52"/>
            </a:solidFill>
          </p:spPr>
          <p:txBody>
            <a:bodyPr wrap="square" rtlCol="0">
              <a:spAutoFit/>
            </a:bodyPr>
            <a:lstStyle/>
            <a:p>
              <a:endParaRPr lang="en-US" dirty="0"/>
            </a:p>
          </p:txBody>
        </p:sp>
        <p:sp>
          <p:nvSpPr>
            <p:cNvPr id="9" name="TextBox 8"/>
            <p:cNvSpPr txBox="1"/>
            <p:nvPr/>
          </p:nvSpPr>
          <p:spPr>
            <a:xfrm>
              <a:off x="308775" y="4714124"/>
              <a:ext cx="256854" cy="246580"/>
            </a:xfrm>
            <a:prstGeom prst="rect">
              <a:avLst/>
            </a:prstGeom>
            <a:solidFill>
              <a:srgbClr val="6C6360"/>
            </a:solidFill>
          </p:spPr>
          <p:txBody>
            <a:bodyPr wrap="square" rtlCol="0">
              <a:spAutoFit/>
            </a:bodyPr>
            <a:lstStyle/>
            <a:p>
              <a:endParaRPr lang="en-US" dirty="0"/>
            </a:p>
          </p:txBody>
        </p:sp>
        <p:sp>
          <p:nvSpPr>
            <p:cNvPr id="10" name="TextBox 9"/>
            <p:cNvSpPr txBox="1"/>
            <p:nvPr/>
          </p:nvSpPr>
          <p:spPr>
            <a:xfrm>
              <a:off x="583917" y="3848831"/>
              <a:ext cx="1243584" cy="415498"/>
            </a:xfrm>
            <a:prstGeom prst="rect">
              <a:avLst/>
            </a:prstGeom>
            <a:noFill/>
          </p:spPr>
          <p:txBody>
            <a:bodyPr wrap="square" rtlCol="0">
              <a:spAutoFit/>
            </a:bodyPr>
            <a:lstStyle/>
            <a:p>
              <a:r>
                <a:rPr lang="en-US" sz="1050" dirty="0" smtClean="0"/>
                <a:t>Accepts out of state residents</a:t>
              </a:r>
              <a:endParaRPr lang="en-US" sz="1050" dirty="0"/>
            </a:p>
          </p:txBody>
        </p:sp>
        <p:sp>
          <p:nvSpPr>
            <p:cNvPr id="14" name="TextBox 13"/>
            <p:cNvSpPr txBox="1"/>
            <p:nvPr/>
          </p:nvSpPr>
          <p:spPr>
            <a:xfrm>
              <a:off x="575353" y="4264329"/>
              <a:ext cx="1322252" cy="415498"/>
            </a:xfrm>
            <a:prstGeom prst="rect">
              <a:avLst/>
            </a:prstGeom>
            <a:noFill/>
          </p:spPr>
          <p:txBody>
            <a:bodyPr wrap="square" rtlCol="0">
              <a:spAutoFit/>
            </a:bodyPr>
            <a:lstStyle/>
            <a:p>
              <a:r>
                <a:rPr lang="en-US" sz="1050" dirty="0" smtClean="0"/>
                <a:t>Accepts only in state residents</a:t>
              </a:r>
              <a:endParaRPr lang="en-US" sz="1050" dirty="0"/>
            </a:p>
          </p:txBody>
        </p:sp>
        <p:sp>
          <p:nvSpPr>
            <p:cNvPr id="15" name="TextBox 14"/>
            <p:cNvSpPr txBox="1"/>
            <p:nvPr/>
          </p:nvSpPr>
          <p:spPr>
            <a:xfrm>
              <a:off x="583917" y="4628232"/>
              <a:ext cx="1313688" cy="415498"/>
            </a:xfrm>
            <a:prstGeom prst="rect">
              <a:avLst/>
            </a:prstGeom>
            <a:noFill/>
          </p:spPr>
          <p:txBody>
            <a:bodyPr wrap="square" rtlCol="0">
              <a:spAutoFit/>
            </a:bodyPr>
            <a:lstStyle/>
            <a:p>
              <a:r>
                <a:rPr lang="en-US" sz="1050" dirty="0" smtClean="0"/>
                <a:t>State does not have ABLE accounts</a:t>
              </a:r>
              <a:endParaRPr lang="en-US" sz="1050" dirty="0"/>
            </a:p>
          </p:txBody>
        </p:sp>
      </p:grpSp>
    </p:spTree>
    <p:extLst>
      <p:ext uri="{BB962C8B-B14F-4D97-AF65-F5344CB8AC3E}">
        <p14:creationId xmlns:p14="http://schemas.microsoft.com/office/powerpoint/2010/main" val="26555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tx1"/>
                </a:solidFill>
                <a:latin typeface="Arial" panose="020B0604020202020204" pitchFamily="34" charset="0"/>
                <a:cs typeface="Arial" panose="020B0604020202020204" pitchFamily="34" charset="0"/>
              </a:rPr>
              <a:t>ABLE Basics</a:t>
            </a:r>
            <a:endParaRPr lang="en-US" sz="5400" b="1" dirty="0"/>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7</a:t>
            </a:fld>
            <a:endParaRPr lang="en-US" sz="1600"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375592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at is an ABLE Account?"/>
          <p:cNvSpPr>
            <a:spLocks noGrp="1"/>
          </p:cNvSpPr>
          <p:nvPr>
            <p:ph type="title"/>
          </p:nvPr>
        </p:nvSpPr>
        <p:spPr/>
        <p:txBody>
          <a:bodyPr/>
          <a:lstStyle/>
          <a:p>
            <a:r>
              <a:rPr lang="en-US" sz="4800" b="1" dirty="0" smtClean="0">
                <a:solidFill>
                  <a:schemeClr val="tx1"/>
                </a:solidFill>
                <a:latin typeface="Arial" panose="020B0604020202020204" pitchFamily="34" charset="0"/>
                <a:cs typeface="Arial" panose="020B0604020202020204" pitchFamily="34" charset="0"/>
              </a:rPr>
              <a:t>Some ABLE Basics</a:t>
            </a:r>
            <a:endParaRPr lang="en-US" sz="4800" b="1" dirty="0">
              <a:solidFill>
                <a:schemeClr val="tx1"/>
              </a:solidFill>
            </a:endParaRPr>
          </a:p>
        </p:txBody>
      </p:sp>
      <p:sp>
        <p:nvSpPr>
          <p:cNvPr id="3" name="Content Placeholder 2" descr="What is an ABLE account?&#10;&#10;A savings account that will not penalize your public benefits&#10;&#10;&#10;ABLE account moneys are tax-exempt as long as moneys are spent on “Qualified Disability Expenses”&#10;"/>
          <p:cNvSpPr>
            <a:spLocks noGrp="1"/>
          </p:cNvSpPr>
          <p:nvPr>
            <p:ph idx="1"/>
          </p:nvPr>
        </p:nvSpPr>
        <p:spPr>
          <a:xfrm>
            <a:off x="1057282" y="1857375"/>
            <a:ext cx="10098398" cy="4369413"/>
          </a:xfrm>
        </p:spPr>
        <p:txBody>
          <a:bodyPr>
            <a:normAutofit/>
          </a:bodyPr>
          <a:lstStyle/>
          <a:p>
            <a:pPr marL="457200" lvl="1" indent="-257175">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Only one </a:t>
            </a:r>
            <a:r>
              <a:rPr lang="en-US" sz="2800" dirty="0">
                <a:solidFill>
                  <a:schemeClr val="tx1"/>
                </a:solidFill>
                <a:latin typeface="Arial" panose="020B0604020202020204" pitchFamily="34" charset="0"/>
                <a:cs typeface="Arial" panose="020B0604020202020204" pitchFamily="34" charset="0"/>
              </a:rPr>
              <a:t>ABLE </a:t>
            </a:r>
            <a:r>
              <a:rPr lang="en-US" sz="2800" dirty="0" smtClean="0">
                <a:solidFill>
                  <a:schemeClr val="tx1"/>
                </a:solidFill>
                <a:latin typeface="Arial" panose="020B0604020202020204" pitchFamily="34" charset="0"/>
                <a:cs typeface="Arial" panose="020B0604020202020204" pitchFamily="34" charset="0"/>
              </a:rPr>
              <a:t>account</a:t>
            </a:r>
          </a:p>
          <a:p>
            <a:pPr marL="457200" lvl="1" indent="-257175">
              <a:lnSpc>
                <a:spcPct val="100000"/>
              </a:lnSpc>
              <a:spcBef>
                <a:spcPts val="1800"/>
              </a:spcBef>
              <a:spcAft>
                <a:spcPts val="600"/>
              </a:spcAft>
              <a:buFont typeface="Wingdings" panose="05000000000000000000" pitchFamily="2" charset="2"/>
              <a:buChar char="§"/>
            </a:pPr>
            <a:r>
              <a:rPr lang="en-US" sz="2800" dirty="0" smtClean="0">
                <a:solidFill>
                  <a:schemeClr val="tx1"/>
                </a:solidFill>
                <a:latin typeface="Arial" panose="020B0604020202020204" pitchFamily="34" charset="0"/>
                <a:cs typeface="Arial" panose="020B0604020202020204" pitchFamily="34" charset="0"/>
              </a:rPr>
              <a:t>Beneficiary is always the account owner</a:t>
            </a:r>
          </a:p>
          <a:p>
            <a:pPr marL="457200" lvl="1" indent="-257175">
              <a:lnSpc>
                <a:spcPct val="100000"/>
              </a:lnSpc>
              <a:spcBef>
                <a:spcPts val="1800"/>
              </a:spcBef>
              <a:spcAft>
                <a:spcPts val="600"/>
              </a:spcAft>
              <a:buFont typeface="Wingdings" panose="05000000000000000000" pitchFamily="2" charset="2"/>
              <a:buChar char="§"/>
            </a:pPr>
            <a:r>
              <a:rPr lang="en-US" sz="2800" dirty="0">
                <a:solidFill>
                  <a:schemeClr val="tx1"/>
                </a:solidFill>
                <a:latin typeface="Arial" panose="020B0604020202020204" pitchFamily="34" charset="0"/>
                <a:cs typeface="Arial" panose="020B0604020202020204" pitchFamily="34" charset="0"/>
              </a:rPr>
              <a:t>A</a:t>
            </a:r>
            <a:r>
              <a:rPr lang="en-US" sz="2800" dirty="0" smtClean="0">
                <a:solidFill>
                  <a:schemeClr val="tx1"/>
                </a:solidFill>
                <a:latin typeface="Arial" panose="020B0604020202020204" pitchFamily="34" charset="0"/>
                <a:cs typeface="Arial" panose="020B0604020202020204" pitchFamily="34" charset="0"/>
              </a:rPr>
              <a:t>ccount can be opened by the beneficiary or an </a:t>
            </a:r>
            <a:r>
              <a:rPr lang="en-US" sz="2800" b="1" dirty="0" smtClean="0">
                <a:solidFill>
                  <a:schemeClr val="tx1"/>
                </a:solidFill>
                <a:latin typeface="Arial" panose="020B0604020202020204" pitchFamily="34" charset="0"/>
                <a:cs typeface="Arial" panose="020B0604020202020204" pitchFamily="34" charset="0"/>
              </a:rPr>
              <a:t>Authorized Legal Representative</a:t>
            </a:r>
            <a:r>
              <a:rPr lang="en-US" sz="2800" dirty="0" smtClean="0">
                <a:solidFill>
                  <a:schemeClr val="tx1"/>
                </a:solidFill>
                <a:latin typeface="Arial" panose="020B0604020202020204" pitchFamily="34" charset="0"/>
                <a:cs typeface="Arial" panose="020B0604020202020204" pitchFamily="34" charset="0"/>
              </a:rPr>
              <a:t> (parent, legal guardian/conservator, Power of Attorney)</a:t>
            </a:r>
            <a:endParaRPr lang="en-US" sz="2800" dirty="0">
              <a:solidFill>
                <a:schemeClr val="tx1"/>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8</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268420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Who is eligible? "/>
          <p:cNvSpPr>
            <a:spLocks noGrp="1"/>
          </p:cNvSpPr>
          <p:nvPr>
            <p:ph type="title"/>
          </p:nvPr>
        </p:nvSpPr>
        <p:spPr/>
        <p:txBody>
          <a:bodyPr/>
          <a:lstStyle/>
          <a:p>
            <a:r>
              <a:rPr lang="en-US" sz="4800" b="1" dirty="0">
                <a:solidFill>
                  <a:schemeClr val="tx1"/>
                </a:solidFill>
                <a:latin typeface="Arial" panose="020B0604020202020204" pitchFamily="34" charset="0"/>
                <a:cs typeface="Arial" panose="020B0604020202020204" pitchFamily="34" charset="0"/>
              </a:rPr>
              <a:t>Who is Eligible? </a:t>
            </a:r>
          </a:p>
        </p:txBody>
      </p:sp>
      <p:sp>
        <p:nvSpPr>
          <p:cNvPr id="3" name="Content Placeholder 2" descr="Who is eligible? &#10;&#10;An individual diagnosed with a disability on or before age 26 may qualify by meeting the following criteria:&#10;Eligible to receive SSI&#10;Eligible to receive SSDI&#10;A qualified physician has diagnosed a physical or mental disability resulting in marked and severe functional limitations that is expected to last no less than 12 months&#10;"/>
          <p:cNvSpPr>
            <a:spLocks noGrp="1"/>
          </p:cNvSpPr>
          <p:nvPr>
            <p:ph idx="1"/>
          </p:nvPr>
        </p:nvSpPr>
        <p:spPr>
          <a:xfrm>
            <a:off x="1097280" y="1944924"/>
            <a:ext cx="10218420" cy="4264121"/>
          </a:xfrm>
        </p:spPr>
        <p:txBody>
          <a:bodyPr>
            <a:noAutofit/>
          </a:bodyPr>
          <a:lstStyle/>
          <a:p>
            <a:pPr lvl="1">
              <a:lnSpc>
                <a:spcPct val="100000"/>
              </a:lnSpc>
              <a:spcBef>
                <a:spcPts val="1200"/>
              </a:spcBef>
              <a:spcAft>
                <a:spcPts val="1200"/>
              </a:spcAft>
              <a:buFont typeface="Wingdings" panose="05000000000000000000" pitchFamily="2" charset="2"/>
              <a:buChar char="§"/>
            </a:pPr>
            <a:r>
              <a:rPr lang="en-US" sz="2400">
                <a:solidFill>
                  <a:schemeClr val="tx1"/>
                </a:solidFill>
                <a:latin typeface="Arial" panose="020B0604020202020204" pitchFamily="34" charset="0"/>
                <a:cs typeface="Arial" panose="020B0604020202020204" pitchFamily="34" charset="0"/>
              </a:rPr>
              <a:t>Must </a:t>
            </a:r>
            <a:r>
              <a:rPr lang="en-US" sz="2400" smtClean="0">
                <a:solidFill>
                  <a:schemeClr val="tx1"/>
                </a:solidFill>
                <a:latin typeface="Arial" panose="020B0604020202020204" pitchFamily="34" charset="0"/>
                <a:cs typeface="Arial" panose="020B0604020202020204" pitchFamily="34" charset="0"/>
              </a:rPr>
              <a:t>be </a:t>
            </a:r>
            <a:r>
              <a:rPr lang="en-US" sz="2400" dirty="0" smtClean="0">
                <a:solidFill>
                  <a:schemeClr val="tx1"/>
                </a:solidFill>
                <a:latin typeface="Arial" panose="020B0604020202020204" pitchFamily="34" charset="0"/>
                <a:cs typeface="Arial" panose="020B0604020202020204" pitchFamily="34" charset="0"/>
              </a:rPr>
              <a:t>onset </a:t>
            </a:r>
            <a:r>
              <a:rPr lang="en-US" sz="2400" dirty="0">
                <a:solidFill>
                  <a:schemeClr val="tx1"/>
                </a:solidFill>
                <a:latin typeface="Arial" panose="020B0604020202020204" pitchFamily="34" charset="0"/>
                <a:cs typeface="Arial" panose="020B0604020202020204" pitchFamily="34" charset="0"/>
              </a:rPr>
              <a:t>before age 26 </a:t>
            </a:r>
            <a:r>
              <a:rPr lang="en-US" sz="2400" b="1" dirty="0" smtClean="0">
                <a:solidFill>
                  <a:schemeClr val="tx1"/>
                </a:solidFill>
                <a:latin typeface="Arial" panose="020B0604020202020204" pitchFamily="34" charset="0"/>
                <a:cs typeface="Arial" panose="020B0604020202020204" pitchFamily="34" charset="0"/>
              </a:rPr>
              <a:t>– AND – </a:t>
            </a:r>
            <a:endParaRPr lang="en-US" sz="2400" b="1" dirty="0">
              <a:solidFill>
                <a:schemeClr val="tx1"/>
              </a:solidFill>
              <a:latin typeface="Arial" panose="020B0604020202020204" pitchFamily="34" charset="0"/>
              <a:cs typeface="Arial" panose="020B0604020202020204" pitchFamily="34" charset="0"/>
            </a:endParaRPr>
          </a:p>
          <a:p>
            <a:pPr lvl="1">
              <a:lnSpc>
                <a:spcPct val="100000"/>
              </a:lnSpc>
              <a:spcBef>
                <a:spcPts val="1200"/>
              </a:spcBef>
              <a:spcAft>
                <a:spcPts val="1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Meets </a:t>
            </a:r>
            <a:r>
              <a:rPr lang="en-US" sz="2400" dirty="0">
                <a:solidFill>
                  <a:schemeClr val="tx1"/>
                </a:solidFill>
                <a:latin typeface="Arial" panose="020B0604020202020204" pitchFamily="34" charset="0"/>
                <a:cs typeface="Arial" panose="020B0604020202020204" pitchFamily="34" charset="0"/>
              </a:rPr>
              <a:t>the eligibility criteria for disability benefits like SSI or SSDI </a:t>
            </a:r>
            <a:r>
              <a:rPr lang="en-US" sz="2400" b="1" dirty="0">
                <a:solidFill>
                  <a:schemeClr val="tx1"/>
                </a:solidFill>
                <a:latin typeface="Arial" panose="020B0604020202020204" pitchFamily="34" charset="0"/>
                <a:cs typeface="Arial" panose="020B0604020202020204" pitchFamily="34" charset="0"/>
              </a:rPr>
              <a:t>- OR-</a:t>
            </a:r>
          </a:p>
          <a:p>
            <a:pPr lvl="1">
              <a:lnSpc>
                <a:spcPct val="100000"/>
              </a:lnSpc>
              <a:spcBef>
                <a:spcPts val="1200"/>
              </a:spcBef>
              <a:spcAft>
                <a:spcPts val="1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Self-certification</a:t>
            </a:r>
            <a:r>
              <a:rPr lang="en-US" sz="2400" dirty="0">
                <a:solidFill>
                  <a:schemeClr val="tx1"/>
                </a:solidFill>
                <a:latin typeface="Arial" panose="020B0604020202020204" pitchFamily="34" charset="0"/>
                <a:cs typeface="Arial" panose="020B0604020202020204" pitchFamily="34" charset="0"/>
              </a:rPr>
              <a:t>: Has been diagnosed by a qualified physician with a physical or mental disability resulting in marked and severe functional limitations that is expected to last </a:t>
            </a:r>
            <a:r>
              <a:rPr lang="en-US" sz="2400" dirty="0" smtClean="0">
                <a:solidFill>
                  <a:schemeClr val="tx1"/>
                </a:solidFill>
                <a:latin typeface="Arial" panose="020B0604020202020204" pitchFamily="34" charset="0"/>
                <a:cs typeface="Arial" panose="020B0604020202020204" pitchFamily="34" charset="0"/>
              </a:rPr>
              <a:t>at least one year.</a:t>
            </a:r>
          </a:p>
          <a:p>
            <a:pPr lvl="1">
              <a:lnSpc>
                <a:spcPct val="100000"/>
              </a:lnSpc>
              <a:spcBef>
                <a:spcPts val="1200"/>
              </a:spcBef>
              <a:spcAft>
                <a:spcPts val="1200"/>
              </a:spcAft>
              <a:buFont typeface="Wingdings" panose="05000000000000000000" pitchFamily="2" charset="2"/>
              <a:buChar char="§"/>
            </a:pPr>
            <a:r>
              <a:rPr lang="en-US" sz="2400" dirty="0" smtClean="0">
                <a:solidFill>
                  <a:schemeClr val="tx1"/>
                </a:solidFill>
                <a:latin typeface="Arial" panose="020B0604020202020204" pitchFamily="34" charset="0"/>
                <a:cs typeface="Arial" panose="020B0604020202020204" pitchFamily="34" charset="0"/>
              </a:rPr>
              <a:t>Condition </a:t>
            </a:r>
            <a:r>
              <a:rPr lang="en-US" sz="2400" dirty="0">
                <a:solidFill>
                  <a:schemeClr val="tx1"/>
                </a:solidFill>
                <a:latin typeface="Arial" panose="020B0604020202020204" pitchFamily="34" charset="0"/>
                <a:cs typeface="Arial" panose="020B0604020202020204" pitchFamily="34" charset="0"/>
              </a:rPr>
              <a:t>is listed on SSA’s List of Compassionate Allowances or </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Blue </a:t>
            </a:r>
            <a:r>
              <a:rPr lang="en-US" sz="2400" dirty="0">
                <a:solidFill>
                  <a:schemeClr val="tx1"/>
                </a:solidFill>
                <a:latin typeface="Arial" panose="020B0604020202020204" pitchFamily="34" charset="0"/>
                <a:cs typeface="Arial" panose="020B0604020202020204" pitchFamily="34" charset="0"/>
              </a:rPr>
              <a:t>Book </a:t>
            </a:r>
            <a:r>
              <a:rPr lang="en-US" sz="2400" dirty="0" smtClean="0">
                <a:solidFill>
                  <a:schemeClr val="tx1"/>
                </a:solidFill>
                <a:latin typeface="Arial" panose="020B0604020202020204" pitchFamily="34" charset="0"/>
                <a:cs typeface="Arial" panose="020B0604020202020204" pitchFamily="34" charset="0"/>
              </a:rPr>
              <a:t>Listings</a:t>
            </a:r>
            <a:endParaRPr lang="en-US" sz="2400" dirty="0">
              <a:solidFill>
                <a:schemeClr val="tx1"/>
              </a:solidFill>
              <a:latin typeface="Arial" panose="020B0604020202020204" pitchFamily="34" charset="0"/>
              <a:cs typeface="Arial" panose="020B0604020202020204" pitchFamily="34" charset="0"/>
            </a:endParaRPr>
          </a:p>
        </p:txBody>
      </p:sp>
      <p:sp>
        <p:nvSpPr>
          <p:cNvPr id="7" name="Slide Number Placeholder 3"/>
          <p:cNvSpPr>
            <a:spLocks noGrp="1"/>
          </p:cNvSpPr>
          <p:nvPr>
            <p:ph type="sldNum" sz="quarter" idx="12"/>
          </p:nvPr>
        </p:nvSpPr>
        <p:spPr>
          <a:xfrm>
            <a:off x="11458577" y="6431209"/>
            <a:ext cx="411133" cy="365125"/>
          </a:xfrm>
        </p:spPr>
        <p:txBody>
          <a:bodyPr/>
          <a:lstStyle/>
          <a:p>
            <a:pPr algn="ctr"/>
            <a:fld id="{5775AD7F-3C5D-468A-9FE5-B2BD1B635E42}" type="slidenum">
              <a:rPr lang="en-US" sz="1600" smtClean="0">
                <a:solidFill>
                  <a:prstClr val="black"/>
                </a:solidFill>
                <a:latin typeface="Arial" panose="020B0604020202020204" pitchFamily="34" charset="0"/>
                <a:cs typeface="Arial" panose="020B0604020202020204" pitchFamily="34" charset="0"/>
              </a:rPr>
              <a:t>9</a:t>
            </a:fld>
            <a:endParaRPr lang="en-US" sz="16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8268" y="5430187"/>
            <a:ext cx="561814" cy="796601"/>
          </a:xfrm>
          <a:prstGeom prst="rect">
            <a:avLst/>
          </a:prstGeom>
        </p:spPr>
      </p:pic>
    </p:spTree>
    <p:extLst>
      <p:ext uri="{BB962C8B-B14F-4D97-AF65-F5344CB8AC3E}">
        <p14:creationId xmlns:p14="http://schemas.microsoft.com/office/powerpoint/2010/main" val="7187311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ags/tag2.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ags/tag3.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heme/theme1.xml><?xml version="1.0" encoding="utf-8"?>
<a:theme xmlns:a="http://schemas.openxmlformats.org/drawingml/2006/main" name="Retrospec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104864"/>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1_Retrospec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104864"/>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2EB240E276A7429BA7BCF30C203260" ma:contentTypeVersion="9" ma:contentTypeDescription="Create a new document." ma:contentTypeScope="" ma:versionID="845e34199e32cba872c954d0c94b44e9">
  <xsd:schema xmlns:xsd="http://www.w3.org/2001/XMLSchema" xmlns:xs="http://www.w3.org/2001/XMLSchema" xmlns:p="http://schemas.microsoft.com/office/2006/metadata/properties" xmlns:ns3="590f21d1-901f-4d21-bcac-0318b4c826cf" targetNamespace="http://schemas.microsoft.com/office/2006/metadata/properties" ma:root="true" ma:fieldsID="4ea1959aef730fc6759833a71ffebf18" ns3:_="">
    <xsd:import namespace="590f21d1-901f-4d21-bcac-0318b4c826c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f21d1-901f-4d21-bcac-0318b4c82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F6E46-0344-4190-87AA-8396B3057F98}">
  <ds:schemaRefs>
    <ds:schemaRef ds:uri="http://schemas.microsoft.com/sharepoint/v3/contenttype/forms"/>
  </ds:schemaRefs>
</ds:datastoreItem>
</file>

<file path=customXml/itemProps2.xml><?xml version="1.0" encoding="utf-8"?>
<ds:datastoreItem xmlns:ds="http://schemas.openxmlformats.org/officeDocument/2006/customXml" ds:itemID="{7892CD01-6255-4D53-A11F-05169ADAB2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0f21d1-901f-4d21-bcac-0318b4c826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7B3CE2-87C6-4CB2-8531-AA6B82A00D71}">
  <ds:schemaRefs>
    <ds:schemaRef ds:uri="http://purl.org/dc/terms/"/>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590f21d1-901f-4d21-bcac-0318b4c826cf"/>
    <ds:schemaRef ds:uri="http://www.w3.org/XML/1998/namespace"/>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12251</TotalTime>
  <Words>2016</Words>
  <Application>Microsoft Office PowerPoint</Application>
  <PresentationFormat>Widescreen</PresentationFormat>
  <Paragraphs>275</Paragraphs>
  <Slides>35</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Calibri</vt:lpstr>
      <vt:lpstr>Calibri Light</vt:lpstr>
      <vt:lpstr>Courier New</vt:lpstr>
      <vt:lpstr>Wingdings</vt:lpstr>
      <vt:lpstr>Retrospect</vt:lpstr>
      <vt:lpstr>1_Retrospect</vt:lpstr>
      <vt:lpstr>PowerPoint Presentation</vt:lpstr>
      <vt:lpstr>Table of Contents</vt:lpstr>
      <vt:lpstr>Achieving Better Life Experiences Act (ABLE)</vt:lpstr>
      <vt:lpstr>ABLE Background</vt:lpstr>
      <vt:lpstr>California ABLE Act: “CalABLE”</vt:lpstr>
      <vt:lpstr>PowerPoint Presentation</vt:lpstr>
      <vt:lpstr>ABLE Basics</vt:lpstr>
      <vt:lpstr>Some ABLE Basics</vt:lpstr>
      <vt:lpstr>Who is Eligible? </vt:lpstr>
      <vt:lpstr>Account Contributions</vt:lpstr>
      <vt:lpstr>ABLE to Work</vt:lpstr>
      <vt:lpstr>How Do ABLE Accounts Work?</vt:lpstr>
      <vt:lpstr>How Do ABLE Accounts Work?</vt:lpstr>
      <vt:lpstr>What is a Qualified Disability Expense (QDE)?</vt:lpstr>
      <vt:lpstr>Housing Guidance</vt:lpstr>
      <vt:lpstr>Protection from Medi-Cal Recovery and Creditors</vt:lpstr>
      <vt:lpstr>What happens when an account owner passes away?</vt:lpstr>
      <vt:lpstr>Investment Options</vt:lpstr>
      <vt:lpstr>Saving and Investing</vt:lpstr>
      <vt:lpstr>PowerPoint Presentation</vt:lpstr>
      <vt:lpstr>PowerPoint Presentation</vt:lpstr>
      <vt:lpstr>CalABLE Fees </vt:lpstr>
      <vt:lpstr>CalABLE Fees (cont’d)</vt:lpstr>
      <vt:lpstr>Opening an Account</vt:lpstr>
      <vt:lpstr>CalABLE Features and Benefits</vt:lpstr>
      <vt:lpstr>The CalABLE Visa® Prepaid Card</vt:lpstr>
      <vt:lpstr>What is Needed to Enroll?</vt:lpstr>
      <vt:lpstr>Ready to Open Your Account?</vt:lpstr>
      <vt:lpstr>Resources and Contacts</vt:lpstr>
      <vt:lpstr>Additional Resources</vt:lpstr>
      <vt:lpstr>CalABLE Staff</vt:lpstr>
      <vt:lpstr>Need Help with the Enrollment Process?</vt:lpstr>
      <vt:lpstr>Connect With CalABLE </vt:lpstr>
      <vt:lpstr>Questions?</vt:lpstr>
      <vt:lpstr>Disclaimer Statement</vt:lpstr>
    </vt:vector>
  </TitlesOfParts>
  <Company>State Treasurer's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CalABLE</dc:title>
  <dc:creator>Prasad, Rajeshwari</dc:creator>
  <cp:lastModifiedBy>Haring, Yvette</cp:lastModifiedBy>
  <cp:revision>487</cp:revision>
  <cp:lastPrinted>2020-01-27T22:31:15Z</cp:lastPrinted>
  <dcterms:created xsi:type="dcterms:W3CDTF">2016-10-07T15:21:02Z</dcterms:created>
  <dcterms:modified xsi:type="dcterms:W3CDTF">2021-02-06T00:02:40Z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0x010100472EB240E276A7429BA7BCF30C203260</vt:lpwstr>
  </property>
  <property fmtid="{D5CDD505-2E9C-101B-9397-08002B2CF9AE}" pid="3" name="Classification">
    <vt:lpwstr>nonhesmow1868</vt:lpwstr>
  </property>
  <property fmtid="{D5CDD505-2E9C-101B-9397-08002B2CF9AE}" pid="4" name="ClassificationId">
    <vt:lpwstr>d6763c9c-c952-4a99-8850-c4db6dca70a7</vt:lpwstr>
  </property>
</Properties>
</file>