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4"/>
  </p:notesMasterIdLst>
  <p:handoutMasterIdLst>
    <p:handoutMasterId r:id="rId15"/>
  </p:handoutMasterIdLst>
  <p:sldIdLst>
    <p:sldId id="372" r:id="rId2"/>
    <p:sldId id="375" r:id="rId3"/>
    <p:sldId id="373" r:id="rId4"/>
    <p:sldId id="341" r:id="rId5"/>
    <p:sldId id="287" r:id="rId6"/>
    <p:sldId id="358" r:id="rId7"/>
    <p:sldId id="359" r:id="rId8"/>
    <p:sldId id="374" r:id="rId9"/>
    <p:sldId id="347" r:id="rId10"/>
    <p:sldId id="350" r:id="rId11"/>
    <p:sldId id="364" r:id="rId12"/>
    <p:sldId id="336" r:id="rId1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9C"/>
    <a:srgbClr val="5A9FBA"/>
    <a:srgbClr val="0093D0"/>
    <a:srgbClr val="8BAB45"/>
    <a:srgbClr val="FAF7EE"/>
    <a:srgbClr val="A9C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98" autoAdjust="0"/>
    <p:restoredTop sz="87246" autoAdjust="0"/>
  </p:normalViewPr>
  <p:slideViewPr>
    <p:cSldViewPr snapToGrid="0">
      <p:cViewPr varScale="1">
        <p:scale>
          <a:sx n="127" d="100"/>
          <a:sy n="127" d="100"/>
        </p:scale>
        <p:origin x="176" y="1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60" d="100"/>
          <a:sy n="160" d="100"/>
        </p:scale>
        <p:origin x="174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1"/>
            <a:ext cx="2971800" cy="46513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80ED950-678F-451A-BB08-9BC5E81FD3D2}" type="datetimeFigureOut">
              <a:rPr lang="en-US"/>
              <a:pPr>
                <a:defRPr/>
              </a:pPr>
              <a:t>8/25/20</a:t>
            </a:fld>
            <a:endParaRPr lang="en-US"/>
          </a:p>
        </p:txBody>
      </p:sp>
      <p:sp>
        <p:nvSpPr>
          <p:cNvPr id="4" name="Footer Placeholder 3"/>
          <p:cNvSpPr>
            <a:spLocks noGrp="1"/>
          </p:cNvSpPr>
          <p:nvPr>
            <p:ph type="ftr" sz="quarter" idx="2"/>
          </p:nvPr>
        </p:nvSpPr>
        <p:spPr>
          <a:xfrm>
            <a:off x="0" y="8829676"/>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6"/>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89B695B-8587-42D6-AD81-B537F030B989}" type="slidenum">
              <a:rPr lang="en-US"/>
              <a:pPr>
                <a:defRPr/>
              </a:pPr>
              <a:t>‹#›</a:t>
            </a:fld>
            <a:endParaRPr lang="en-US"/>
          </a:p>
        </p:txBody>
      </p:sp>
    </p:spTree>
    <p:extLst>
      <p:ext uri="{BB962C8B-B14F-4D97-AF65-F5344CB8AC3E}">
        <p14:creationId xmlns:p14="http://schemas.microsoft.com/office/powerpoint/2010/main" val="221505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1"/>
            <a:ext cx="2971800" cy="46513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5035AB-966C-45CD-A5D7-253188FE2F44}" type="datetimeFigureOut">
              <a:rPr lang="en-US"/>
              <a:pPr>
                <a:defRPr/>
              </a:pPr>
              <a:t>8/25/20</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6"/>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6"/>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6"/>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6761BF-25E8-4210-A884-FF933A928559}" type="slidenum">
              <a:rPr lang="en-US"/>
              <a:pPr>
                <a:defRPr/>
              </a:pPr>
              <a:t>‹#›</a:t>
            </a:fld>
            <a:endParaRPr lang="en-US"/>
          </a:p>
        </p:txBody>
      </p:sp>
    </p:spTree>
    <p:extLst>
      <p:ext uri="{BB962C8B-B14F-4D97-AF65-F5344CB8AC3E}">
        <p14:creationId xmlns:p14="http://schemas.microsoft.com/office/powerpoint/2010/main" val="2107698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ireable.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a.db101.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Welcome: </a:t>
            </a:r>
            <a:r>
              <a:rPr lang="en-US" b="1" dirty="0">
                <a:solidFill>
                  <a:schemeClr val="accent3">
                    <a:lumMod val="50000"/>
                  </a:schemeClr>
                </a:solidFill>
              </a:rPr>
              <a:t>Your personal greeting, Your Introduction(s) </a:t>
            </a:r>
          </a:p>
          <a:p>
            <a:r>
              <a:rPr lang="en-US" dirty="0"/>
              <a:t>INTRO: </a:t>
            </a:r>
            <a:r>
              <a:rPr lang="en-US" b="1" dirty="0">
                <a:solidFill>
                  <a:schemeClr val="accent3">
                    <a:lumMod val="50000"/>
                  </a:schemeClr>
                </a:solidFill>
              </a:rPr>
              <a:t>Customize this to your audience.</a:t>
            </a:r>
            <a:endParaRPr lang="en-US" dirty="0"/>
          </a:p>
          <a:p>
            <a:r>
              <a:rPr lang="en-US" dirty="0"/>
              <a:t>This is a presentation on an overview of the public disability benefits, with emphasis on SSI (Supplemental Security Income). </a:t>
            </a:r>
          </a:p>
          <a:p>
            <a:r>
              <a:rPr lang="en-US" dirty="0"/>
              <a:t>This is an overview, and we will be speaking in generalities, your specific situation may be a bit different but you will find this helpful in understanding the facts about public benefits and it will help you recognize the common myths you may hear or have heard already.</a:t>
            </a:r>
          </a:p>
          <a:p>
            <a:r>
              <a:rPr lang="en-US" dirty="0"/>
              <a:t>Some of that information may have been right, or maybe it was right in 1970</a:t>
            </a:r>
          </a:p>
          <a:p>
            <a:r>
              <a:rPr lang="en-US" dirty="0"/>
              <a:t>Some of that information may have been wrong, and it was never right</a:t>
            </a:r>
          </a:p>
          <a:p>
            <a:endParaRPr lang="en-US" dirty="0"/>
          </a:p>
          <a:p>
            <a:r>
              <a:rPr lang="en-US" dirty="0"/>
              <a:t>This presentation is designed to open the door, take a peek inside,  and help you make decisions about moving forward and earning income while on benefits like SSI. This will also help you decide if individual benefits counseling would be a good next step. </a:t>
            </a:r>
          </a:p>
          <a:p>
            <a:endParaRPr lang="en-US" dirty="0"/>
          </a:p>
          <a:p>
            <a:r>
              <a:rPr lang="en-US" dirty="0"/>
              <a:t>If you are the parent or support person for a child or adult with disabilities you have probably heard lots of information about benefits and going to work, earning a paycheck. </a:t>
            </a:r>
          </a:p>
          <a:p>
            <a:endParaRPr lang="en-US" dirty="0"/>
          </a:p>
          <a:p>
            <a:r>
              <a:rPr lang="en-US" dirty="0"/>
              <a:t>After today, you should know more truths about your  benefits or your loved one’s benefits. </a:t>
            </a:r>
          </a:p>
          <a:p>
            <a:r>
              <a:rPr lang="en-US" dirty="0"/>
              <a:t>You should feel more confident about asking questions. </a:t>
            </a:r>
          </a:p>
          <a:p>
            <a:r>
              <a:rPr lang="en-US" dirty="0"/>
              <a:t>You should know where to get help and find out the important things you need to know to make good decisions about working or earning income or about how to support your son, or daughter. </a:t>
            </a:r>
          </a:p>
        </p:txBody>
      </p:sp>
    </p:spTree>
    <p:extLst>
      <p:ext uri="{BB962C8B-B14F-4D97-AF65-F5344CB8AC3E}">
        <p14:creationId xmlns:p14="http://schemas.microsoft.com/office/powerpoint/2010/main" val="200259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765D46-50CD-4592-AE70-E28A3820B85C}" type="slidenum">
              <a:rPr lang="en-US" smtClean="0"/>
              <a:pPr/>
              <a:t>12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062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If you are a person with a disability or the parent or support person for a child or adult with disabilities you have probably heard lots of information about benefits and going to work, about the impact of earning a paycheck.  For example did you know that cash benefits and medical benefits are two different government programs. And yes, that means different rules for each program. </a:t>
            </a:r>
          </a:p>
          <a:p>
            <a:endParaRPr lang="en-US" dirty="0"/>
          </a:p>
          <a:p>
            <a:r>
              <a:rPr lang="en-US" dirty="0"/>
              <a:t>Some of that information may have been right, or maybe it was right in 1970 and today the rules have changed. </a:t>
            </a:r>
          </a:p>
          <a:p>
            <a:endParaRPr lang="en-US" dirty="0"/>
          </a:p>
          <a:p>
            <a:r>
              <a:rPr lang="en-US" dirty="0"/>
              <a:t>Some of that information may have been wrong, and it was never right, it’s part of the mythology that keeps being spread and now we have new and faster ways to spread these myths</a:t>
            </a:r>
          </a:p>
          <a:p>
            <a:endParaRPr lang="en-US" dirty="0"/>
          </a:p>
          <a:p>
            <a:r>
              <a:rPr lang="en-US" dirty="0"/>
              <a:t>This presentation will help lay out the basics about getting a job or earning money when you also have public benefits, like Social Security Income or SSI, or Social Security Disability Income known as SSDI or even SS because you retired. Lots of alphabet soup, but no scalded tongues, we promise. </a:t>
            </a:r>
          </a:p>
          <a:p>
            <a:endParaRPr lang="en-US" dirty="0"/>
          </a:p>
          <a:p>
            <a:r>
              <a:rPr lang="en-US" dirty="0"/>
              <a:t>After today, you should know more truths about your benefits or your loved one’s benefits. </a:t>
            </a:r>
          </a:p>
          <a:p>
            <a:r>
              <a:rPr lang="en-US" dirty="0"/>
              <a:t>You should feel more confident about asking questions such as will I loose my medical benefits if I work? Or Am I limited to 16 hours a week of work?  Hopefully you will learn new and questions to ask such as is there a benefit I’m eligible for but don’t get?</a:t>
            </a:r>
          </a:p>
          <a:p>
            <a:r>
              <a:rPr lang="en-US" dirty="0"/>
              <a:t>After this presentation, you and/or your family should know where to get help and find out the important things you need to know to make good decisions about earning money or  getting a job. </a:t>
            </a:r>
          </a:p>
        </p:txBody>
      </p:sp>
      <p:sp>
        <p:nvSpPr>
          <p:cNvPr id="4" name="Slide Number Placeholder 3"/>
          <p:cNvSpPr>
            <a:spLocks noGrp="1"/>
          </p:cNvSpPr>
          <p:nvPr>
            <p:ph type="sldNum" sz="quarter" idx="5"/>
          </p:nvPr>
        </p:nvSpPr>
        <p:spPr/>
        <p:txBody>
          <a:bodyPr/>
          <a:lstStyle/>
          <a:p>
            <a:pPr>
              <a:defRPr/>
            </a:pPr>
            <a:fld id="{926761BF-25E8-4210-A884-FF933A928559}" type="slidenum">
              <a:rPr lang="en-US" smtClean="0"/>
              <a:pPr>
                <a:defRPr/>
              </a:pPr>
              <a:t>3</a:t>
            </a:fld>
            <a:endParaRPr lang="en-US"/>
          </a:p>
        </p:txBody>
      </p:sp>
    </p:spTree>
    <p:extLst>
      <p:ext uri="{BB962C8B-B14F-4D97-AF65-F5344CB8AC3E}">
        <p14:creationId xmlns:p14="http://schemas.microsoft.com/office/powerpoint/2010/main" val="351570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talk about this? The simple answer is because for almost everyone working or earning money is better than relying only on government benefits.</a:t>
            </a:r>
          </a:p>
          <a:p>
            <a:endParaRPr lang="en-US" dirty="0"/>
          </a:p>
          <a:p>
            <a:r>
              <a:rPr lang="en-US" dirty="0"/>
              <a:t>Why do we talk about this? Because most people want the same things, pride in what they do, making friends and learning new things, living in a safe place, creating a home life, saving for the future. </a:t>
            </a:r>
          </a:p>
          <a:p>
            <a:r>
              <a:rPr lang="en-US" dirty="0"/>
              <a:t>To do this things you need income, you need resources and most of the time that is the result of earning money, or having a job.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26761BF-25E8-4210-A884-FF933A928559}" type="slidenum">
              <a:rPr lang="en-US" smtClean="0"/>
              <a:pPr>
                <a:defRPr/>
              </a:pPr>
              <a:t>4</a:t>
            </a:fld>
            <a:endParaRPr lang="en-US"/>
          </a:p>
        </p:txBody>
      </p:sp>
    </p:spTree>
    <p:extLst>
      <p:ext uri="{BB962C8B-B14F-4D97-AF65-F5344CB8AC3E}">
        <p14:creationId xmlns:p14="http://schemas.microsoft.com/office/powerpoint/2010/main" val="427275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A4F34-482A-4611-BC61-08F5ECBF8A77}" type="slidenum">
              <a:rPr lang="en-US" smtClean="0">
                <a:latin typeface="Arial" charset="0"/>
                <a:cs typeface="Arial" charset="0"/>
              </a:rPr>
              <a:pPr fontAlgn="base">
                <a:spcBef>
                  <a:spcPct val="0"/>
                </a:spcBef>
                <a:spcAft>
                  <a:spcPct val="0"/>
                </a:spcAft>
              </a:pPr>
              <a:t>5</a:t>
            </a:fld>
            <a:endParaRPr lang="en-US">
              <a:latin typeface="Arial" charset="0"/>
              <a:cs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The government isn’t interested is helping you live a full life, they are interested in a basic level of living, often that means basic everything, basic housing, basic clothing, basic food. </a:t>
            </a:r>
          </a:p>
          <a:p>
            <a:pPr eaLnBrk="1" hangingPunct="1">
              <a:spcBef>
                <a:spcPct val="0"/>
              </a:spcBef>
            </a:pPr>
            <a:r>
              <a:rPr lang="en-US" dirty="0">
                <a:ea typeface="ＭＳ Ｐゴシック" pitchFamily="34" charset="-128"/>
              </a:rPr>
              <a:t>The medical benefits, like Medi-Cal, are good benefits and there are lots of ways (because of some hard work by advocates) for people to earn money and keep their medical benefits especially is the job doesn’t come with medical benefits.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People who earn money are more satisfied with their lives, they are happier, have a clearer purpose, more friends, they feel like consumers, buying they things they need but also the things they want, the have savings and a way to set up a safety plan, they contribute to the place of work and local community.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Let me tell you about my friend Jarrod. I met Jarrod at church and he is interested in looking into earning income. He struggles to make ends meet even though he has SSI and SSDI, HUD housing and </a:t>
            </a:r>
            <a:r>
              <a:rPr lang="en-US" dirty="0" err="1">
                <a:ea typeface="ＭＳ Ｐゴシック" pitchFamily="34" charset="-128"/>
              </a:rPr>
              <a:t>CalFresh</a:t>
            </a:r>
            <a:r>
              <a:rPr lang="en-US" dirty="0">
                <a:ea typeface="ＭＳ Ｐゴシック" pitchFamily="34" charset="-128"/>
              </a:rPr>
              <a:t>. He also has both Medi-Cal and Medicare. After talking and planning together, Jarrod found a couple of ways he could return to working. One plan would be self-employment, the other a traditional job. Both would give him more income, more independence and a fuller life. </a:t>
            </a:r>
          </a:p>
        </p:txBody>
      </p:sp>
    </p:spTree>
    <p:extLst>
      <p:ext uri="{BB962C8B-B14F-4D97-AF65-F5344CB8AC3E}">
        <p14:creationId xmlns:p14="http://schemas.microsoft.com/office/powerpoint/2010/main" val="9733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to plan. If you have a plan, you can handle routine things such as reporting income to the Social Security Administration, or saving some of each months earning in an ABLE account, or into an IRA or work sponsored retirement account. </a:t>
            </a:r>
          </a:p>
          <a:p>
            <a:endParaRPr lang="en-US" dirty="0"/>
          </a:p>
          <a:p>
            <a:r>
              <a:rPr lang="en-US" dirty="0"/>
              <a:t>If you have a plan, you can avoid back payment issues or having your government benefits stop unexpectedly. You can reactivate your benefits quickly if needed. You can save for work related expenses, and you will have all the documents you need if anyone has questions. </a:t>
            </a:r>
          </a:p>
          <a:p>
            <a:endParaRPr lang="en-US" dirty="0"/>
          </a:p>
          <a:p>
            <a:r>
              <a:rPr lang="en-US" dirty="0"/>
              <a:t>If you have a plan, you will know who to contact for help based on the kind of help you need. </a:t>
            </a:r>
          </a:p>
          <a:p>
            <a:endParaRPr lang="en-US" dirty="0"/>
          </a:p>
          <a:p>
            <a:r>
              <a:rPr lang="en-US" dirty="0"/>
              <a:t>If you have a plan you will know what to expect and when to expect it. </a:t>
            </a:r>
          </a:p>
          <a:p>
            <a:endParaRPr lang="en-US" dirty="0"/>
          </a:p>
          <a:p>
            <a:r>
              <a:rPr lang="en-US" dirty="0"/>
              <a:t>And to be honest, if you have a plan, you will be the expert in the room, you will probably know more than even the people working for the government programs you are using. </a:t>
            </a:r>
          </a:p>
          <a:p>
            <a:r>
              <a:rPr lang="en-US" dirty="0"/>
              <a:t>Planning is key. </a:t>
            </a:r>
          </a:p>
        </p:txBody>
      </p:sp>
      <p:sp>
        <p:nvSpPr>
          <p:cNvPr id="4" name="Slide Number Placeholder 3"/>
          <p:cNvSpPr>
            <a:spLocks noGrp="1"/>
          </p:cNvSpPr>
          <p:nvPr>
            <p:ph type="sldNum" sz="quarter" idx="5"/>
          </p:nvPr>
        </p:nvSpPr>
        <p:spPr/>
        <p:txBody>
          <a:bodyPr/>
          <a:lstStyle/>
          <a:p>
            <a:pPr>
              <a:defRPr/>
            </a:pPr>
            <a:fld id="{926761BF-25E8-4210-A884-FF933A928559}" type="slidenum">
              <a:rPr lang="en-US" smtClean="0"/>
              <a:pPr>
                <a:defRPr/>
              </a:pPr>
              <a:t>6</a:t>
            </a:fld>
            <a:endParaRPr lang="en-US"/>
          </a:p>
        </p:txBody>
      </p:sp>
    </p:spTree>
    <p:extLst>
      <p:ext uri="{BB962C8B-B14F-4D97-AF65-F5344CB8AC3E}">
        <p14:creationId xmlns:p14="http://schemas.microsoft.com/office/powerpoint/2010/main" val="265937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spcBef>
                <a:spcPts val="600"/>
              </a:spcBef>
              <a:buClr>
                <a:srgbClr val="6C6F70"/>
              </a:buClr>
              <a:buNone/>
            </a:pPr>
            <a:r>
              <a:rPr lang="en-US" altLang="en-US" sz="1600" b="1" dirty="0">
                <a:latin typeface="Arial" panose="020B0604020202020204" pitchFamily="34" charset="0"/>
                <a:cs typeface="Arial" panose="020B0604020202020204" pitchFamily="34" charset="0"/>
              </a:rPr>
              <a:t>People who have disabilities can and do work. </a:t>
            </a:r>
            <a:r>
              <a:rPr lang="en-US" altLang="en-US" sz="1600" dirty="0">
                <a:latin typeface="Arial" panose="020B0604020202020204" pitchFamily="34" charset="0"/>
                <a:cs typeface="Arial" panose="020B0604020202020204" pitchFamily="34" charset="0"/>
              </a:rPr>
              <a:t>Very successfully in fact. Why, because they planned and get the support they need to be successful. Remember government programs are the bare minimum and some would say not even bare minimum to live on. As are result many people live in poverty who could change that by earning money. </a:t>
            </a:r>
            <a:endParaRPr lang="en-US" altLang="en-US" sz="1600" b="1" dirty="0">
              <a:latin typeface="Arial" panose="020B0604020202020204" pitchFamily="34" charset="0"/>
              <a:cs typeface="Arial" panose="020B0604020202020204" pitchFamily="34" charset="0"/>
            </a:endParaRPr>
          </a:p>
          <a:p>
            <a:pPr>
              <a:lnSpc>
                <a:spcPct val="90000"/>
              </a:lnSpc>
              <a:spcBef>
                <a:spcPts val="600"/>
              </a:spcBef>
            </a:pPr>
            <a:r>
              <a:rPr lang="en-US" altLang="en-US" sz="1600" b="1" dirty="0">
                <a:latin typeface="Arial" panose="020B0604020202020204" pitchFamily="34" charset="0"/>
                <a:cs typeface="Arial" panose="020B0604020202020204" pitchFamily="34" charset="0"/>
              </a:rPr>
              <a:t>Cash benefits from Social Security do not have to be a lifetime thing. </a:t>
            </a:r>
          </a:p>
          <a:p>
            <a:pPr lvl="1">
              <a:lnSpc>
                <a:spcPct val="90000"/>
              </a:lnSpc>
              <a:spcBef>
                <a:spcPts val="600"/>
              </a:spcBef>
            </a:pPr>
            <a:r>
              <a:rPr lang="en-US" altLang="en-US" sz="1600" dirty="0">
                <a:latin typeface="Arial" panose="020B0604020202020204" pitchFamily="34" charset="0"/>
                <a:cs typeface="Arial" panose="020B0604020202020204" pitchFamily="34" charset="0"/>
              </a:rPr>
              <a:t>It can be for the short term, or intermittent, thing of it as a safety net or emergency plan, not a live long lifestyle</a:t>
            </a:r>
          </a:p>
          <a:p>
            <a:pPr lvl="1">
              <a:lnSpc>
                <a:spcPct val="90000"/>
              </a:lnSpc>
              <a:spcBef>
                <a:spcPts val="600"/>
              </a:spcBef>
            </a:pPr>
            <a:r>
              <a:rPr lang="en-US" altLang="en-US" sz="1600" dirty="0">
                <a:latin typeface="Arial" panose="020B0604020202020204" pitchFamily="34" charset="0"/>
                <a:cs typeface="Arial" panose="020B0604020202020204" pitchFamily="34" charset="0"/>
              </a:rPr>
              <a:t>Even the government is trying to be helpful to make it possible for you to earn money and have your safety net. </a:t>
            </a:r>
          </a:p>
          <a:p>
            <a:pPr>
              <a:lnSpc>
                <a:spcPct val="90000"/>
              </a:lnSpc>
              <a:spcBef>
                <a:spcPts val="600"/>
              </a:spcBef>
            </a:pPr>
            <a:r>
              <a:rPr lang="en-US" altLang="en-US" sz="1600" b="1" dirty="0">
                <a:latin typeface="Arial" panose="020B0604020202020204" pitchFamily="34" charset="0"/>
                <a:cs typeface="Arial" panose="020B0604020202020204" pitchFamily="34" charset="0"/>
              </a:rPr>
              <a:t>The interaction of public benefits and work is complicated, </a:t>
            </a:r>
            <a:r>
              <a:rPr lang="en-US" altLang="en-US" sz="1600" dirty="0">
                <a:latin typeface="Arial" panose="020B0604020202020204" pitchFamily="34" charset="0"/>
                <a:cs typeface="Arial" panose="020B0604020202020204" pitchFamily="34" charset="0"/>
              </a:rPr>
              <a:t>no doubt, no argument from any of us, </a:t>
            </a:r>
            <a:r>
              <a:rPr lang="en-US" altLang="en-US" sz="1600" b="1" dirty="0">
                <a:latin typeface="Arial" panose="020B0604020202020204" pitchFamily="34" charset="0"/>
                <a:cs typeface="Arial" panose="020B0604020202020204" pitchFamily="34" charset="0"/>
              </a:rPr>
              <a:t>BUT</a:t>
            </a:r>
          </a:p>
          <a:p>
            <a:pPr lvl="1">
              <a:lnSpc>
                <a:spcPct val="90000"/>
              </a:lnSpc>
              <a:spcBef>
                <a:spcPts val="600"/>
              </a:spcBef>
            </a:pPr>
            <a:r>
              <a:rPr lang="en-US" altLang="en-US" sz="1600" dirty="0">
                <a:latin typeface="Arial" panose="020B0604020202020204" pitchFamily="34" charset="0"/>
                <a:cs typeface="Arial" panose="020B0604020202020204" pitchFamily="34" charset="0"/>
              </a:rPr>
              <a:t>Many resources and people are out there to help you</a:t>
            </a:r>
          </a:p>
          <a:p>
            <a:pPr lvl="1">
              <a:lnSpc>
                <a:spcPct val="90000"/>
              </a:lnSpc>
              <a:spcBef>
                <a:spcPts val="600"/>
              </a:spcBef>
            </a:pPr>
            <a:r>
              <a:rPr lang="en-US" altLang="en-US" sz="1600" dirty="0">
                <a:latin typeface="Arial" panose="020B0604020202020204" pitchFamily="34" charset="0"/>
                <a:cs typeface="Arial" panose="020B0604020202020204" pitchFamily="34" charset="0"/>
              </a:rPr>
              <a:t>There are avenues to continuing your healthcare coverage if you work. </a:t>
            </a:r>
          </a:p>
          <a:p>
            <a:pPr lvl="1">
              <a:lnSpc>
                <a:spcPct val="90000"/>
              </a:lnSpc>
              <a:spcBef>
                <a:spcPts val="600"/>
              </a:spcBef>
            </a:pPr>
            <a:r>
              <a:rPr lang="en-US" altLang="en-US" sz="1600" dirty="0">
                <a:latin typeface="Arial" panose="020B0604020202020204" pitchFamily="34" charset="0"/>
                <a:cs typeface="Arial" panose="020B0604020202020204" pitchFamily="34" charset="0"/>
              </a:rPr>
              <a:t>You should take a look at </a:t>
            </a:r>
            <a:r>
              <a:rPr lang="en-US" altLang="en-US" sz="16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HireAble</a:t>
            </a:r>
            <a:r>
              <a:rPr lang="en-US" altLang="en-US" sz="1600" dirty="0">
                <a:latin typeface="Arial" panose="020B0604020202020204" pitchFamily="34" charset="0"/>
                <a:cs typeface="Arial" panose="020B0604020202020204" pitchFamily="34" charset="0"/>
              </a:rPr>
              <a:t> and </a:t>
            </a:r>
            <a:r>
              <a:rPr lang="en-US" altLang="en-US" sz="16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DB101</a:t>
            </a:r>
            <a:r>
              <a:rPr lang="en-US" altLang="en-US" sz="1600" dirty="0">
                <a:latin typeface="Arial" panose="020B0604020202020204" pitchFamily="34" charset="0"/>
                <a:cs typeface="Arial" panose="020B0604020202020204" pitchFamily="34" charset="0"/>
              </a:rPr>
              <a:t> websites</a:t>
            </a:r>
          </a:p>
          <a:p>
            <a:endParaRPr lang="en-US" dirty="0"/>
          </a:p>
        </p:txBody>
      </p:sp>
      <p:sp>
        <p:nvSpPr>
          <p:cNvPr id="4" name="Slide Number Placeholder 3"/>
          <p:cNvSpPr>
            <a:spLocks noGrp="1"/>
          </p:cNvSpPr>
          <p:nvPr>
            <p:ph type="sldNum" sz="quarter" idx="5"/>
          </p:nvPr>
        </p:nvSpPr>
        <p:spPr/>
        <p:txBody>
          <a:bodyPr/>
          <a:lstStyle/>
          <a:p>
            <a:pPr>
              <a:defRPr/>
            </a:pPr>
            <a:fld id="{926761BF-25E8-4210-A884-FF933A928559}" type="slidenum">
              <a:rPr lang="en-US" smtClean="0"/>
              <a:pPr>
                <a:defRPr/>
              </a:pPr>
              <a:t>7</a:t>
            </a:fld>
            <a:endParaRPr lang="en-US"/>
          </a:p>
        </p:txBody>
      </p:sp>
    </p:spTree>
    <p:extLst>
      <p:ext uri="{BB962C8B-B14F-4D97-AF65-F5344CB8AC3E}">
        <p14:creationId xmlns:p14="http://schemas.microsoft.com/office/powerpoint/2010/main" val="23921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A4F34-482A-4611-BC61-08F5ECBF8A77}" type="slidenum">
              <a:rPr lang="en-US" smtClean="0">
                <a:latin typeface="Arial" charset="0"/>
                <a:cs typeface="Arial" charset="0"/>
              </a:rPr>
              <a:pPr fontAlgn="base">
                <a:spcBef>
                  <a:spcPct val="0"/>
                </a:spcBef>
                <a:spcAft>
                  <a:spcPct val="0"/>
                </a:spcAft>
              </a:pPr>
              <a:t>8</a:t>
            </a:fld>
            <a:endParaRPr lang="en-US">
              <a:latin typeface="Arial" charset="0"/>
              <a:cs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a:ea typeface="ＭＳ Ｐゴシック" pitchFamily="34" charset="-128"/>
              </a:rPr>
              <a:t>HireAble</a:t>
            </a:r>
            <a:r>
              <a:rPr lang="en-US" dirty="0">
                <a:ea typeface="ＭＳ Ｐゴシック" pitchFamily="34" charset="-128"/>
              </a:rPr>
              <a:t> is a group of people working together in the East Bay area on employment outcomes for students and adults with disabilities.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On thee website we have information that is helpful if you are seeking work</a:t>
            </a:r>
          </a:p>
          <a:p>
            <a:pPr eaLnBrk="1" hangingPunct="1">
              <a:spcBef>
                <a:spcPct val="0"/>
              </a:spcBef>
            </a:pPr>
            <a:r>
              <a:rPr lang="en-US" dirty="0">
                <a:ea typeface="ＭＳ Ｐゴシック" pitchFamily="34" charset="-128"/>
              </a:rPr>
              <a:t>Information about services, and agencies that can assist you</a:t>
            </a:r>
          </a:p>
          <a:p>
            <a:pPr eaLnBrk="1" hangingPunct="1">
              <a:spcBef>
                <a:spcPct val="0"/>
              </a:spcBef>
            </a:pPr>
            <a:r>
              <a:rPr lang="en-US" dirty="0">
                <a:ea typeface="ＭＳ Ｐゴシック" pitchFamily="34" charset="-128"/>
              </a:rPr>
              <a:t>Information about paid internship opportunities that can prepare for and lead to a job</a:t>
            </a:r>
          </a:p>
          <a:p>
            <a:pPr eaLnBrk="1" hangingPunct="1">
              <a:spcBef>
                <a:spcPct val="0"/>
              </a:spcBef>
            </a:pPr>
            <a:r>
              <a:rPr lang="en-US" dirty="0">
                <a:ea typeface="ＭＳ Ｐゴシック" pitchFamily="34" charset="-128"/>
              </a:rPr>
              <a:t>Stories about people who are working in the East Bay and their path to success, each story is unique</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And information about getting the help you need to plan.</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One of the most important steps is……………</a:t>
            </a:r>
          </a:p>
        </p:txBody>
      </p:sp>
    </p:spTree>
    <p:extLst>
      <p:ext uri="{BB962C8B-B14F-4D97-AF65-F5344CB8AC3E}">
        <p14:creationId xmlns:p14="http://schemas.microsoft.com/office/powerpoint/2010/main" val="46199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A4F34-482A-4611-BC61-08F5ECBF8A77}" type="slidenum">
              <a:rPr lang="en-US" smtClean="0">
                <a:latin typeface="Arial" charset="0"/>
                <a:cs typeface="Arial" charset="0"/>
              </a:rPr>
              <a:pPr fontAlgn="base">
                <a:spcBef>
                  <a:spcPct val="0"/>
                </a:spcBef>
                <a:spcAft>
                  <a:spcPct val="0"/>
                </a:spcAft>
              </a:pPr>
              <a:t>9</a:t>
            </a:fld>
            <a:endParaRPr lang="en-US">
              <a:latin typeface="Arial" charset="0"/>
              <a:cs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With planning you can make your benefits, cash and medical benefits, and any income from working or self-employment work together.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You can cover disability related work expenses and keep more of the money you earn. </a:t>
            </a:r>
          </a:p>
          <a:p>
            <a:pPr eaLnBrk="1" hangingPunct="1">
              <a:spcBef>
                <a:spcPct val="0"/>
              </a:spcBef>
            </a:pPr>
            <a:r>
              <a:rPr lang="en-US" dirty="0">
                <a:ea typeface="ＭＳ Ｐゴシック" pitchFamily="34" charset="-128"/>
              </a:rPr>
              <a:t>You can set aside money to work on your career development and keep more of the money you earn.</a:t>
            </a:r>
          </a:p>
          <a:p>
            <a:pPr eaLnBrk="1" hangingPunct="1">
              <a:spcBef>
                <a:spcPct val="0"/>
              </a:spcBef>
            </a:pPr>
            <a:r>
              <a:rPr lang="en-US" dirty="0">
                <a:ea typeface="ＭＳ Ｐゴシック" pitchFamily="34" charset="-128"/>
              </a:rPr>
              <a:t>You can start saving and building assets for the future and keep more of the money you earn.</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Yes, it’s hard, yes, it’s complicated, but there is a lot of information and people who can help and you can build your own plan.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What if something changes? Every plan can be revised to respond to new opportunities and challenges.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So are you interested? What are the next steps?</a:t>
            </a:r>
          </a:p>
        </p:txBody>
      </p:sp>
    </p:spTree>
    <p:extLst>
      <p:ext uri="{BB962C8B-B14F-4D97-AF65-F5344CB8AC3E}">
        <p14:creationId xmlns:p14="http://schemas.microsoft.com/office/powerpoint/2010/main" val="9733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A4F34-482A-4611-BC61-08F5ECBF8A77}" type="slidenum">
              <a:rPr lang="en-US" smtClean="0">
                <a:latin typeface="Arial" charset="0"/>
                <a:cs typeface="Arial" charset="0"/>
              </a:rPr>
              <a:pPr fontAlgn="base">
                <a:spcBef>
                  <a:spcPct val="0"/>
                </a:spcBef>
                <a:spcAft>
                  <a:spcPct val="0"/>
                </a:spcAft>
              </a:pPr>
              <a:t>10</a:t>
            </a:fld>
            <a:endParaRPr lang="en-US">
              <a:latin typeface="Arial" charset="0"/>
              <a:cs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a:ea typeface="ＭＳ Ｐゴシック" pitchFamily="34" charset="-128"/>
              </a:rPr>
              <a:t>Once you have decided you would like to explore earning money, or maybe you are already earning money but feel like you need a better or more comprehensive plan,</a:t>
            </a:r>
          </a:p>
          <a:p>
            <a:pPr eaLnBrk="1" hangingPunct="1">
              <a:spcBef>
                <a:spcPct val="0"/>
              </a:spcBef>
            </a:pPr>
            <a:r>
              <a:rPr lang="en-US" dirty="0">
                <a:ea typeface="ＭＳ Ｐゴシック" pitchFamily="34" charset="-128"/>
              </a:rPr>
              <a:t>Tell someone, a trusted person, like a mentor, a parent, a brother or sister, a church friend, someone who can help you talk about your ideas and goals, someone who will help you speak up for yourself, someone who is in your corner.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You will also want to talk to your professional support people, like your teacher, your social worker, your Dept of Rehab counselor, your coach, anyone who is familiar with you and the systems available to help you.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Next: Get information, the best way to fight worry and fear is to get good accurate information. </a:t>
            </a:r>
            <a:br>
              <a:rPr lang="en-US" dirty="0">
                <a:ea typeface="ＭＳ Ｐゴシック" pitchFamily="34" charset="-128"/>
              </a:rPr>
            </a:br>
            <a:r>
              <a:rPr lang="en-US" dirty="0">
                <a:ea typeface="ＭＳ Ｐゴシック" pitchFamily="34" charset="-128"/>
              </a:rPr>
              <a:t>After this presentation, you will get an email with a couple of attachments, one will be this slide show, one will be a virtual business card for </a:t>
            </a:r>
            <a:r>
              <a:rPr lang="en-US" dirty="0" err="1">
                <a:ea typeface="ＭＳ Ｐゴシック" pitchFamily="34" charset="-128"/>
              </a:rPr>
              <a:t>HireAble</a:t>
            </a:r>
            <a:r>
              <a:rPr lang="en-US" dirty="0">
                <a:ea typeface="ＭＳ Ｐゴシック" pitchFamily="34" charset="-128"/>
              </a:rPr>
              <a:t> in case you want some help from them, and one will be a checklist of places to get helpful information. Information on Social Security, Medi-Cal and Medicare, Information on California specific facts that are important, and other work resources that may be less familiar. You don’t need to be an expert yet, you are just on a information collection mission. You may want to start a physical and/or virtual binder to keep the information you collect. That can be helpful when you meet with someone to develop your plan.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Finally, if you are serious, if you are ready to get going, ask for help to get individual benefits planning and to create  your plan. If you are a client of RCEB, they can refer you to </a:t>
            </a:r>
            <a:r>
              <a:rPr lang="en-US" dirty="0" err="1">
                <a:ea typeface="ＭＳ Ｐゴシック" pitchFamily="34" charset="-128"/>
              </a:rPr>
              <a:t>HireAble</a:t>
            </a:r>
            <a:r>
              <a:rPr lang="en-US" dirty="0">
                <a:ea typeface="ＭＳ Ｐゴシック" pitchFamily="34" charset="-128"/>
              </a:rPr>
              <a:t>. If you are a client of DOR, they can refer you to their benefits team. </a:t>
            </a:r>
          </a:p>
        </p:txBody>
      </p:sp>
    </p:spTree>
    <p:extLst>
      <p:ext uri="{BB962C8B-B14F-4D97-AF65-F5344CB8AC3E}">
        <p14:creationId xmlns:p14="http://schemas.microsoft.com/office/powerpoint/2010/main" val="9733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7FFAD-7350-E542-BD91-1398E4BB378C}" type="datetimeFigureOut">
              <a:rPr lang="en-US" smtClean="0"/>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F3FDEE4E-841A-C743-BCAF-F2BDBBEF3146}"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7902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7FFAD-7350-E542-BD91-1398E4BB378C}" type="datetimeFigureOut">
              <a:rPr lang="en-US" smtClean="0"/>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267637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7FFAD-7350-E542-BD91-1398E4BB378C}" type="datetimeFigureOut">
              <a:rPr lang="en-US" smtClean="0"/>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379288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23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7FFAD-7350-E542-BD91-1398E4BB378C}" type="datetimeFigureOut">
              <a:rPr lang="en-US" smtClean="0"/>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EE4E-841A-C743-BCAF-F2BDBBEF3146}"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6555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7FFAD-7350-E542-BD91-1398E4BB378C}" type="datetimeFigureOut">
              <a:rPr lang="en-US" smtClean="0"/>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DEE4E-841A-C743-BCAF-F2BDBBEF3146}"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4556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7FFAD-7350-E542-BD91-1398E4BB378C}" type="datetimeFigureOut">
              <a:rPr lang="en-US" smtClean="0"/>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EE4E-841A-C743-BCAF-F2BDBBEF3146}"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3793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7FFAD-7350-E542-BD91-1398E4BB378C}" type="datetimeFigureOut">
              <a:rPr lang="en-US" smtClean="0"/>
              <a:t>8/25/20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66894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7FFAD-7350-E542-BD91-1398E4BB378C}" type="datetimeFigureOut">
              <a:rPr lang="en-US" smtClean="0"/>
              <a:t>8/25/20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251097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B37FFAD-7350-E542-BD91-1398E4BB378C}" type="datetimeFigureOut">
              <a:rPr lang="en-US" smtClean="0"/>
              <a:t>8/25/20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128869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37FFAD-7350-E542-BD91-1398E4BB378C}" type="datetimeFigureOut">
              <a:rPr lang="en-US" smtClean="0"/>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13704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37FFAD-7350-E542-BD91-1398E4BB378C}" type="datetimeFigureOut">
              <a:rPr lang="en-US" smtClean="0"/>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DEE4E-841A-C743-BCAF-F2BDBBEF3146}" type="slidenum">
              <a:rPr lang="en-US" smtClean="0"/>
              <a:t>‹#›</a:t>
            </a:fld>
            <a:endParaRPr lang="en-US"/>
          </a:p>
        </p:txBody>
      </p:sp>
    </p:spTree>
    <p:extLst>
      <p:ext uri="{BB962C8B-B14F-4D97-AF65-F5344CB8AC3E}">
        <p14:creationId xmlns:p14="http://schemas.microsoft.com/office/powerpoint/2010/main" val="16326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6">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1B37FFAD-7350-E542-BD91-1398E4BB378C}" type="datetimeFigureOut">
              <a:rPr lang="en-US" smtClean="0"/>
              <a:t>8/25/20</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F3FDEE4E-841A-C743-BCAF-F2BDBBEF3146}" type="slidenum">
              <a:rPr lang="en-US" smtClean="0"/>
              <a:t>‹#›</a:t>
            </a:fld>
            <a:endParaRPr lang="en-US"/>
          </a:p>
        </p:txBody>
      </p:sp>
      <p:sp>
        <p:nvSpPr>
          <p:cNvPr id="11" name="Rectangle 10">
            <a:extLst>
              <a:ext uri="{FF2B5EF4-FFF2-40B4-BE49-F238E27FC236}">
                <a16:creationId xmlns:a16="http://schemas.microsoft.com/office/drawing/2014/main" id="{F1C2E91C-47FB-5A46-A069-9F401B1182C3}"/>
              </a:ext>
            </a:extLst>
          </p:cNvPr>
          <p:cNvSpPr/>
          <p:nvPr userDrawn="1"/>
        </p:nvSpPr>
        <p:spPr>
          <a:xfrm>
            <a:off x="0" y="0"/>
            <a:ext cx="9144000" cy="1295400"/>
          </a:xfrm>
          <a:prstGeom prst="rect">
            <a:avLst/>
          </a:prstGeom>
          <a:solidFill>
            <a:srgbClr val="8BAB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 name="Straight Connector 13">
            <a:extLst>
              <a:ext uri="{FF2B5EF4-FFF2-40B4-BE49-F238E27FC236}">
                <a16:creationId xmlns:a16="http://schemas.microsoft.com/office/drawing/2014/main" id="{D1B7BB9A-7FC7-3B4D-BE01-036CC6A58F9F}"/>
              </a:ext>
            </a:extLst>
          </p:cNvPr>
          <p:cNvCxnSpPr/>
          <p:nvPr userDrawn="1"/>
        </p:nvCxnSpPr>
        <p:spPr>
          <a:xfrm>
            <a:off x="0" y="1295400"/>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871530"/>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651" r:id="rId13"/>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8DD8-788A-7648-AF14-67868F8968C5}"/>
              </a:ext>
            </a:extLst>
          </p:cNvPr>
          <p:cNvSpPr>
            <a:spLocks noGrp="1"/>
          </p:cNvSpPr>
          <p:nvPr>
            <p:ph type="title"/>
          </p:nvPr>
        </p:nvSpPr>
        <p:spPr>
          <a:xfrm>
            <a:off x="980500" y="110170"/>
            <a:ext cx="7326217" cy="539827"/>
          </a:xfrm>
        </p:spPr>
        <p:txBody>
          <a:bodyPr/>
          <a:lstStyle/>
          <a:p>
            <a:pPr algn="l"/>
            <a:r>
              <a:rPr lang="en-US" dirty="0"/>
              <a:t>Disability Benefits: An Overview</a:t>
            </a:r>
          </a:p>
        </p:txBody>
      </p:sp>
      <p:sp>
        <p:nvSpPr>
          <p:cNvPr id="3" name="Content Placeholder 2">
            <a:extLst>
              <a:ext uri="{FF2B5EF4-FFF2-40B4-BE49-F238E27FC236}">
                <a16:creationId xmlns:a16="http://schemas.microsoft.com/office/drawing/2014/main" id="{DB6A27A2-67C8-9F4B-B094-0DD6F4C5E1EC}"/>
              </a:ext>
            </a:extLst>
          </p:cNvPr>
          <p:cNvSpPr>
            <a:spLocks noGrp="1"/>
          </p:cNvSpPr>
          <p:nvPr>
            <p:ph idx="1"/>
          </p:nvPr>
        </p:nvSpPr>
        <p:spPr>
          <a:xfrm>
            <a:off x="2953161" y="1425741"/>
            <a:ext cx="5353556" cy="3245412"/>
          </a:xfrm>
        </p:spPr>
        <p:txBody>
          <a:bodyPr>
            <a:normAutofit lnSpcReduction="10000"/>
          </a:bodyPr>
          <a:lstStyle/>
          <a:p>
            <a:pPr marL="0" indent="0" algn="ctr">
              <a:buNone/>
            </a:pPr>
            <a:r>
              <a:rPr lang="en-US" sz="5400" b="1" dirty="0"/>
              <a:t>Your Benefits</a:t>
            </a:r>
          </a:p>
          <a:p>
            <a:pPr marL="0" indent="0" algn="ctr">
              <a:buNone/>
            </a:pPr>
            <a:r>
              <a:rPr lang="en-US" sz="5400" b="1" dirty="0"/>
              <a:t>And </a:t>
            </a:r>
          </a:p>
          <a:p>
            <a:pPr marL="0" indent="0" algn="ctr">
              <a:buNone/>
            </a:pPr>
            <a:r>
              <a:rPr lang="en-US" sz="5400" b="1" dirty="0"/>
              <a:t>Earning     </a:t>
            </a:r>
          </a:p>
        </p:txBody>
      </p:sp>
      <p:pic>
        <p:nvPicPr>
          <p:cNvPr id="9" name="Picture 8" descr="A picture containing food&#10;&#10;Description automatically generated">
            <a:extLst>
              <a:ext uri="{FF2B5EF4-FFF2-40B4-BE49-F238E27FC236}">
                <a16:creationId xmlns:a16="http://schemas.microsoft.com/office/drawing/2014/main" id="{03011F6E-226C-F24A-99C2-2F7C7F42D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627" y="1591109"/>
            <a:ext cx="2007886" cy="2914675"/>
          </a:xfrm>
          <a:prstGeom prst="rect">
            <a:avLst/>
          </a:prstGeom>
          <a:solidFill>
            <a:schemeClr val="tx2">
              <a:lumMod val="10000"/>
            </a:schemeClr>
          </a:solidFill>
        </p:spPr>
      </p:pic>
      <p:sp>
        <p:nvSpPr>
          <p:cNvPr id="10" name="TextBox 9">
            <a:extLst>
              <a:ext uri="{FF2B5EF4-FFF2-40B4-BE49-F238E27FC236}">
                <a16:creationId xmlns:a16="http://schemas.microsoft.com/office/drawing/2014/main" id="{227C90E2-5F86-D343-A0F7-A0181D48032F}"/>
              </a:ext>
            </a:extLst>
          </p:cNvPr>
          <p:cNvSpPr txBox="1"/>
          <p:nvPr/>
        </p:nvSpPr>
        <p:spPr>
          <a:xfrm>
            <a:off x="1476260" y="6246564"/>
            <a:ext cx="1672253" cy="369332"/>
          </a:xfrm>
          <a:prstGeom prst="rect">
            <a:avLst/>
          </a:prstGeom>
          <a:noFill/>
        </p:spPr>
        <p:txBody>
          <a:bodyPr wrap="none" rtlCol="0">
            <a:spAutoFit/>
          </a:bodyPr>
          <a:lstStyle/>
          <a:p>
            <a:r>
              <a:rPr lang="en-US" dirty="0"/>
              <a:t>Presented by: </a:t>
            </a:r>
          </a:p>
        </p:txBody>
      </p:sp>
      <p:pic>
        <p:nvPicPr>
          <p:cNvPr id="12" name="Picture 11" descr="A picture containing drawing&#10;&#10;Description automatically generated">
            <a:extLst>
              <a:ext uri="{FF2B5EF4-FFF2-40B4-BE49-F238E27FC236}">
                <a16:creationId xmlns:a16="http://schemas.microsoft.com/office/drawing/2014/main" id="{60F34C18-205C-4542-BA6C-AE484EF18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13" y="5985830"/>
            <a:ext cx="3937000" cy="762000"/>
          </a:xfrm>
          <a:prstGeom prst="rect">
            <a:avLst/>
          </a:prstGeom>
        </p:spPr>
      </p:pic>
      <p:pic>
        <p:nvPicPr>
          <p:cNvPr id="14" name="Picture 13" descr="A close up of a piece of paper&#10;&#10;Description automatically generated">
            <a:extLst>
              <a:ext uri="{FF2B5EF4-FFF2-40B4-BE49-F238E27FC236}">
                <a16:creationId xmlns:a16="http://schemas.microsoft.com/office/drawing/2014/main" id="{727AF0A3-4469-EF4A-8B78-7749F58DB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513" y="2722590"/>
            <a:ext cx="1079652" cy="1025669"/>
          </a:xfrm>
          <a:prstGeom prst="rect">
            <a:avLst/>
          </a:prstGeom>
        </p:spPr>
      </p:pic>
    </p:spTree>
    <p:extLst>
      <p:ext uri="{BB962C8B-B14F-4D97-AF65-F5344CB8AC3E}">
        <p14:creationId xmlns:p14="http://schemas.microsoft.com/office/powerpoint/2010/main" val="45059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bwMode="auto">
          <a:xfrm>
            <a:off x="1130799" y="2032279"/>
            <a:ext cx="6731678" cy="38100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US" sz="2400" b="1" dirty="0">
                <a:solidFill>
                  <a:schemeClr val="accent1">
                    <a:lumMod val="60000"/>
                    <a:lumOff val="40000"/>
                  </a:schemeClr>
                </a:solidFill>
                <a:latin typeface="Arial" panose="020B0604020202020204" pitchFamily="34" charset="0"/>
                <a:cs typeface="Arial" panose="020B0604020202020204" pitchFamily="34" charset="0"/>
              </a:rPr>
              <a:t>Next Steps:</a:t>
            </a:r>
          </a:p>
          <a:p>
            <a:pPr lvl="0"/>
            <a:r>
              <a:rPr lang="en-US" sz="2400" dirty="0">
                <a:solidFill>
                  <a:schemeClr val="accent1">
                    <a:lumMod val="60000"/>
                    <a:lumOff val="40000"/>
                  </a:schemeClr>
                </a:solidFill>
                <a:latin typeface="Arial" panose="020B0604020202020204" pitchFamily="34" charset="0"/>
                <a:cs typeface="Arial" panose="020B0604020202020204" pitchFamily="34" charset="0"/>
              </a:rPr>
              <a:t>Let someone know you are interested in earning money</a:t>
            </a:r>
          </a:p>
          <a:p>
            <a:pPr lvl="0"/>
            <a:r>
              <a:rPr lang="en-US" sz="2400" dirty="0">
                <a:solidFill>
                  <a:schemeClr val="accent1">
                    <a:lumMod val="60000"/>
                    <a:lumOff val="40000"/>
                  </a:schemeClr>
                </a:solidFill>
                <a:latin typeface="Arial" panose="020B0604020202020204" pitchFamily="34" charset="0"/>
                <a:cs typeface="Arial" panose="020B0604020202020204" pitchFamily="34" charset="0"/>
              </a:rPr>
              <a:t>Get some basic information that will help</a:t>
            </a:r>
            <a:endParaRPr lang="en-US" sz="2400" b="1" dirty="0">
              <a:solidFill>
                <a:schemeClr val="accent1">
                  <a:lumMod val="60000"/>
                  <a:lumOff val="40000"/>
                </a:schemeClr>
              </a:solidFill>
              <a:latin typeface="Arial" panose="020B0604020202020204" pitchFamily="34" charset="0"/>
              <a:cs typeface="Arial" panose="020B0604020202020204" pitchFamily="34" charset="0"/>
            </a:endParaRPr>
          </a:p>
          <a:p>
            <a:r>
              <a:rPr lang="en-US" sz="2400" dirty="0">
                <a:solidFill>
                  <a:schemeClr val="accent1">
                    <a:lumMod val="60000"/>
                    <a:lumOff val="40000"/>
                  </a:schemeClr>
                </a:solidFill>
                <a:latin typeface="Arial" panose="020B0604020202020204" pitchFamily="34" charset="0"/>
                <a:cs typeface="Arial" panose="020B0604020202020204" pitchFamily="34" charset="0"/>
              </a:rPr>
              <a:t>Request help building an individual benefits plan</a:t>
            </a:r>
          </a:p>
          <a:p>
            <a:pPr lvl="0"/>
            <a:endParaRPr lang="en-US" sz="24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4" name="Picture 2" descr="person excited to take the next step"/>
          <p:cNvPicPr>
            <a:picLocks noChangeAspect="1" noChangeArrowheads="1"/>
          </p:cNvPicPr>
          <p:nvPr/>
        </p:nvPicPr>
        <p:blipFill rotWithShape="1">
          <a:blip r:embed="rId3">
            <a:extLst>
              <a:ext uri="{28A0092B-C50C-407E-A947-70E740481C1C}">
                <a14:useLocalDpi xmlns:a14="http://schemas.microsoft.com/office/drawing/2010/main" val="0"/>
              </a:ext>
            </a:extLst>
          </a:blip>
          <a:srcRect t="979" b="9541"/>
          <a:stretch/>
        </p:blipFill>
        <p:spPr bwMode="auto">
          <a:xfrm>
            <a:off x="8005666" y="1312985"/>
            <a:ext cx="1138334" cy="554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489FBD55-5D7A-1C4A-B845-A3A3AF3D7A47}"/>
              </a:ext>
            </a:extLst>
          </p:cNvPr>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YES!</a:t>
            </a:r>
          </a:p>
        </p:txBody>
      </p:sp>
      <p:pic>
        <p:nvPicPr>
          <p:cNvPr id="6" name="Picture 5">
            <a:extLst>
              <a:ext uri="{FF2B5EF4-FFF2-40B4-BE49-F238E27FC236}">
                <a16:creationId xmlns:a16="http://schemas.microsoft.com/office/drawing/2014/main" id="{02F40FBF-29CA-C34C-A498-FF06BE10F45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363" y="76200"/>
            <a:ext cx="3328516" cy="2496387"/>
          </a:xfrm>
          <a:prstGeom prst="rect">
            <a:avLst/>
          </a:prstGeom>
        </p:spPr>
      </p:pic>
    </p:spTree>
    <p:extLst>
      <p:ext uri="{BB962C8B-B14F-4D97-AF65-F5344CB8AC3E}">
        <p14:creationId xmlns:p14="http://schemas.microsoft.com/office/powerpoint/2010/main" val="342445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txBox="1">
            <a:spLocks noGrp="1"/>
          </p:cNvSpPr>
          <p:nvPr/>
        </p:nvSpPr>
        <p:spPr bwMode="auto">
          <a:xfrm>
            <a:off x="8077200" y="635635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F8140"/>
              </a:buClr>
              <a:buFont typeface="Wingdings" pitchFamily="2" charset="2"/>
              <a:buChar char="o"/>
              <a:defRPr sz="3000">
                <a:solidFill>
                  <a:schemeClr val="tx1"/>
                </a:solidFill>
                <a:latin typeface="Verdana" pitchFamily="34" charset="0"/>
                <a:ea typeface="ＭＳ Ｐゴシック" pitchFamily="34" charset="-128"/>
              </a:defRPr>
            </a:lvl1pPr>
            <a:lvl2pPr marL="742950" indent="-285750">
              <a:spcBef>
                <a:spcPct val="20000"/>
              </a:spcBef>
              <a:buClr>
                <a:srgbClr val="0F8140"/>
              </a:buClr>
              <a:buFont typeface="Wingdings" pitchFamily="2" charset="2"/>
              <a:buChar char="n"/>
              <a:defRPr sz="2600">
                <a:solidFill>
                  <a:schemeClr val="tx1"/>
                </a:solidFill>
                <a:latin typeface="Verdana" pitchFamily="34" charset="0"/>
                <a:ea typeface="ＭＳ Ｐゴシック" pitchFamily="34" charset="-128"/>
              </a:defRPr>
            </a:lvl2pPr>
            <a:lvl3pPr marL="1143000" indent="-228600">
              <a:spcBef>
                <a:spcPct val="20000"/>
              </a:spcBef>
              <a:buClr>
                <a:srgbClr val="0F8140"/>
              </a:buClr>
              <a:buFont typeface="Wingdings" pitchFamily="2" charset="2"/>
              <a:buChar char="o"/>
              <a:defRPr sz="2300">
                <a:solidFill>
                  <a:schemeClr val="tx1"/>
                </a:solidFill>
                <a:latin typeface="Verdana" pitchFamily="34" charset="0"/>
                <a:ea typeface="ＭＳ Ｐゴシック" pitchFamily="34" charset="-128"/>
              </a:defRPr>
            </a:lvl3pPr>
            <a:lvl4pPr marL="1600200" indent="-228600">
              <a:spcBef>
                <a:spcPct val="20000"/>
              </a:spcBef>
              <a:buClr>
                <a:srgbClr val="0F8140"/>
              </a:buClr>
              <a:buFont typeface="Wingdings" pitchFamily="2" charset="2"/>
              <a:buChar char="n"/>
              <a:defRPr sz="2000">
                <a:solidFill>
                  <a:schemeClr val="tx1"/>
                </a:solidFill>
                <a:latin typeface="Verdana" pitchFamily="34" charset="0"/>
                <a:ea typeface="ＭＳ Ｐゴシック" pitchFamily="34" charset="-128"/>
              </a:defRPr>
            </a:lvl4pPr>
            <a:lvl5pPr marL="2057400" indent="-228600">
              <a:spcBef>
                <a:spcPct val="25000"/>
              </a:spcBef>
              <a:buClr>
                <a:srgbClr val="0F8140"/>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5000"/>
              </a:spcBef>
              <a:spcAft>
                <a:spcPct val="0"/>
              </a:spcAft>
              <a:buClr>
                <a:srgbClr val="0F8140"/>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5000"/>
              </a:spcBef>
              <a:spcAft>
                <a:spcPct val="0"/>
              </a:spcAft>
              <a:buClr>
                <a:srgbClr val="0F8140"/>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5000"/>
              </a:spcBef>
              <a:spcAft>
                <a:spcPct val="0"/>
              </a:spcAft>
              <a:buClr>
                <a:srgbClr val="0F8140"/>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5000"/>
              </a:spcBef>
              <a:spcAft>
                <a:spcPct val="0"/>
              </a:spcAft>
              <a:buClr>
                <a:srgbClr val="0F8140"/>
              </a:buClr>
              <a:buFont typeface="Wingdings" pitchFamily="2" charset="2"/>
              <a:buChar char="§"/>
              <a:defRPr sz="2000">
                <a:solidFill>
                  <a:schemeClr val="tx1"/>
                </a:solidFill>
                <a:latin typeface="Verdana" pitchFamily="34" charset="0"/>
                <a:ea typeface="ＭＳ Ｐゴシック" pitchFamily="34" charset="-128"/>
              </a:defRPr>
            </a:lvl9pPr>
          </a:lstStyle>
          <a:p>
            <a:pPr algn="r" eaLnBrk="1" hangingPunct="1">
              <a:spcBef>
                <a:spcPct val="0"/>
              </a:spcBef>
              <a:buClrTx/>
              <a:buFontTx/>
              <a:buNone/>
            </a:pPr>
            <a:fld id="{07EAE291-4432-4189-89A1-D2EB3FCD2691}" type="slidenum">
              <a:rPr lang="en-US" altLang="en-US" sz="2400" b="1">
                <a:solidFill>
                  <a:schemeClr val="bg1"/>
                </a:solidFill>
                <a:latin typeface="Arial" charset="0"/>
              </a:rPr>
              <a:pPr algn="r" eaLnBrk="1" hangingPunct="1">
                <a:spcBef>
                  <a:spcPct val="0"/>
                </a:spcBef>
                <a:buClrTx/>
                <a:buFontTx/>
                <a:buNone/>
              </a:pPr>
              <a:t>11</a:t>
            </a:fld>
            <a:endParaRPr lang="en-US" altLang="en-US" sz="2400" b="1">
              <a:solidFill>
                <a:schemeClr val="bg1"/>
              </a:solidFill>
              <a:latin typeface="Arial" charset="0"/>
            </a:endParaRPr>
          </a:p>
        </p:txBody>
      </p:sp>
      <p:sp>
        <p:nvSpPr>
          <p:cNvPr id="17415" name="Rectangle 5"/>
          <p:cNvSpPr>
            <a:spLocks noGrp="1" noChangeArrowheads="1"/>
          </p:cNvSpPr>
          <p:nvPr>
            <p:ph idx="1"/>
          </p:nvPr>
        </p:nvSpPr>
        <p:spPr>
          <a:xfrm>
            <a:off x="419878" y="1600200"/>
            <a:ext cx="8229600" cy="4525963"/>
          </a:xfrm>
        </p:spPr>
        <p:txBody>
          <a:bodyPr/>
          <a:lstStyle/>
          <a:p>
            <a:pPr marL="0" indent="0" algn="ctr">
              <a:buNone/>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Today: We have time for a few questions.</a:t>
            </a:r>
          </a:p>
          <a:p>
            <a:pPr marL="0" indent="0" algn="ctr">
              <a:buNone/>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After Today: </a:t>
            </a:r>
            <a:r>
              <a:rPr lang="en-US" altLang="en-US" sz="2400" dirty="0" err="1">
                <a:solidFill>
                  <a:schemeClr val="accent1">
                    <a:lumMod val="60000"/>
                    <a:lumOff val="40000"/>
                  </a:schemeClr>
                </a:solidFill>
                <a:latin typeface="Arial" panose="020B0604020202020204" pitchFamily="34" charset="0"/>
                <a:cs typeface="Arial" panose="020B0604020202020204" pitchFamily="34" charset="0"/>
              </a:rPr>
              <a:t>dcurtright@hireable.org</a:t>
            </a: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E0D5B1B3-DF52-604D-B330-E4C1A1F115B8}"/>
              </a:ext>
            </a:extLst>
          </p:cNvPr>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Questions?</a:t>
            </a:r>
          </a:p>
        </p:txBody>
      </p:sp>
    </p:spTree>
    <p:extLst>
      <p:ext uri="{BB962C8B-B14F-4D97-AF65-F5344CB8AC3E}">
        <p14:creationId xmlns:p14="http://schemas.microsoft.com/office/powerpoint/2010/main" val="41410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0C735ED-778B-D34D-944C-5507614C3D3A}"/>
              </a:ext>
            </a:extLst>
          </p:cNvPr>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Thank You</a:t>
            </a:r>
          </a:p>
        </p:txBody>
      </p:sp>
      <p:sp>
        <p:nvSpPr>
          <p:cNvPr id="11" name="Rectangle 3">
            <a:extLst>
              <a:ext uri="{FF2B5EF4-FFF2-40B4-BE49-F238E27FC236}">
                <a16:creationId xmlns:a16="http://schemas.microsoft.com/office/drawing/2014/main" id="{40AA42B3-BEE2-2047-AE6B-648C0D18E156}"/>
              </a:ext>
            </a:extLst>
          </p:cNvPr>
          <p:cNvSpPr>
            <a:spLocks noGrp="1" noChangeArrowheads="1"/>
          </p:cNvSpPr>
          <p:nvPr>
            <p:ph idx="1"/>
          </p:nvPr>
        </p:nvSpPr>
        <p:spPr bwMode="auto">
          <a:xfrm>
            <a:off x="1137139" y="1409700"/>
            <a:ext cx="7020448" cy="4038600"/>
          </a:xfrm>
          <a:noFill/>
          <a:ln>
            <a:miter lim="800000"/>
            <a:headEnd/>
            <a:tailEnd/>
          </a:ln>
        </p:spPr>
        <p:txBody>
          <a:bodyPr vert="horz" wrap="square" lIns="91440" tIns="45720" rIns="91440" bIns="45720" numCol="1" anchor="t" anchorCtr="0" compatLnSpc="1">
            <a:prstTxWarp prst="textNoShape">
              <a:avLst/>
            </a:prstTxWarp>
          </a:bodyPr>
          <a:lstStyle/>
          <a:p>
            <a:pPr marL="0" lvl="0" indent="0" algn="ctr">
              <a:buNone/>
            </a:pPr>
            <a:r>
              <a:rPr lang="en-US" sz="4000" b="1" i="1" dirty="0">
                <a:solidFill>
                  <a:schemeClr val="accent1">
                    <a:lumMod val="60000"/>
                    <a:lumOff val="40000"/>
                  </a:schemeClr>
                </a:solidFill>
                <a:latin typeface="Arial" panose="020B0604020202020204" pitchFamily="34" charset="0"/>
                <a:cs typeface="Arial" panose="020B0604020202020204" pitchFamily="34" charset="0"/>
              </a:rPr>
              <a:t>If you can dream it, </a:t>
            </a:r>
            <a:br>
              <a:rPr lang="en-US" sz="4000" b="1" i="1" dirty="0">
                <a:solidFill>
                  <a:schemeClr val="accent1">
                    <a:lumMod val="60000"/>
                    <a:lumOff val="40000"/>
                  </a:schemeClr>
                </a:solidFill>
                <a:latin typeface="Arial" panose="020B0604020202020204" pitchFamily="34" charset="0"/>
                <a:cs typeface="Arial" panose="020B0604020202020204" pitchFamily="34" charset="0"/>
              </a:rPr>
            </a:br>
            <a:r>
              <a:rPr lang="en-US" sz="4000" b="1" i="1" dirty="0">
                <a:solidFill>
                  <a:schemeClr val="accent1">
                    <a:lumMod val="60000"/>
                    <a:lumOff val="40000"/>
                  </a:schemeClr>
                </a:solidFill>
                <a:latin typeface="Arial" panose="020B0604020202020204" pitchFamily="34" charset="0"/>
                <a:cs typeface="Arial" panose="020B0604020202020204" pitchFamily="34" charset="0"/>
              </a:rPr>
              <a:t>you can do it.</a:t>
            </a:r>
            <a:r>
              <a:rPr lang="en-US" sz="4000" b="1" dirty="0">
                <a:solidFill>
                  <a:schemeClr val="accent1">
                    <a:lumMod val="60000"/>
                    <a:lumOff val="40000"/>
                  </a:schemeClr>
                </a:solidFill>
                <a:latin typeface="Arial" panose="020B0604020202020204" pitchFamily="34" charset="0"/>
                <a:cs typeface="Arial" panose="020B0604020202020204" pitchFamily="34" charset="0"/>
              </a:rPr>
              <a:t> </a:t>
            </a:r>
            <a:r>
              <a:rPr lang="en-US" sz="4000" dirty="0">
                <a:solidFill>
                  <a:schemeClr val="accent1">
                    <a:lumMod val="60000"/>
                    <a:lumOff val="40000"/>
                  </a:schemeClr>
                </a:solidFill>
                <a:latin typeface="Arial" panose="020B0604020202020204" pitchFamily="34" charset="0"/>
                <a:cs typeface="Arial" panose="020B0604020202020204" pitchFamily="34" charset="0"/>
              </a:rPr>
              <a:t> </a:t>
            </a:r>
            <a:br>
              <a:rPr lang="en-US" sz="4000" dirty="0">
                <a:solidFill>
                  <a:schemeClr val="accent1">
                    <a:lumMod val="60000"/>
                    <a:lumOff val="40000"/>
                  </a:schemeClr>
                </a:solidFill>
                <a:latin typeface="Arial" panose="020B0604020202020204" pitchFamily="34" charset="0"/>
                <a:cs typeface="Arial" panose="020B0604020202020204" pitchFamily="34" charset="0"/>
              </a:rPr>
            </a:br>
            <a:r>
              <a:rPr lang="en-US" sz="4000" dirty="0">
                <a:solidFill>
                  <a:schemeClr val="accent1">
                    <a:lumMod val="60000"/>
                    <a:lumOff val="40000"/>
                  </a:schemeClr>
                </a:solidFill>
                <a:latin typeface="Arial" panose="020B0604020202020204" pitchFamily="34" charset="0"/>
                <a:cs typeface="Arial" panose="020B0604020202020204" pitchFamily="34" charset="0"/>
              </a:rPr>
              <a:t> </a:t>
            </a:r>
            <a:r>
              <a:rPr lang="en-US" sz="2400" dirty="0">
                <a:solidFill>
                  <a:schemeClr val="accent1">
                    <a:lumMod val="60000"/>
                    <a:lumOff val="40000"/>
                  </a:schemeClr>
                </a:solidFill>
                <a:latin typeface="Arial" panose="020B0604020202020204" pitchFamily="34" charset="0"/>
                <a:cs typeface="Arial" panose="020B0604020202020204" pitchFamily="34" charset="0"/>
              </a:rPr>
              <a:t>- Walt Disney</a:t>
            </a:r>
          </a:p>
        </p:txBody>
      </p:sp>
      <p:pic>
        <p:nvPicPr>
          <p:cNvPr id="13" name="Picture 12" descr="A dog sitting on a bed&#10;&#10;Description automatically generated">
            <a:extLst>
              <a:ext uri="{FF2B5EF4-FFF2-40B4-BE49-F238E27FC236}">
                <a16:creationId xmlns:a16="http://schemas.microsoft.com/office/drawing/2014/main" id="{A7906E59-1412-2A49-8877-443F2E178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220" y="3794968"/>
            <a:ext cx="2395973" cy="2721388"/>
          </a:xfrm>
          <a:prstGeom prst="rect">
            <a:avLst/>
          </a:prstGeom>
        </p:spPr>
      </p:pic>
      <p:pic>
        <p:nvPicPr>
          <p:cNvPr id="15" name="Picture 14" descr="A small dog sitting on the floor&#10;&#10;Description automatically generated">
            <a:extLst>
              <a:ext uri="{FF2B5EF4-FFF2-40B4-BE49-F238E27FC236}">
                <a16:creationId xmlns:a16="http://schemas.microsoft.com/office/drawing/2014/main" id="{111622ED-4F37-654D-8749-23D599681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732" y="3789147"/>
            <a:ext cx="2036675" cy="2715567"/>
          </a:xfrm>
          <a:prstGeom prst="rect">
            <a:avLst/>
          </a:prstGeom>
        </p:spPr>
      </p:pic>
    </p:spTree>
    <p:extLst>
      <p:ext uri="{BB962C8B-B14F-4D97-AF65-F5344CB8AC3E}">
        <p14:creationId xmlns:p14="http://schemas.microsoft.com/office/powerpoint/2010/main" val="2493006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673F6-1CC2-654C-A8D6-2DFFAA51357B}"/>
              </a:ext>
            </a:extLst>
          </p:cNvPr>
          <p:cNvSpPr>
            <a:spLocks noGrp="1"/>
          </p:cNvSpPr>
          <p:nvPr>
            <p:ph type="title"/>
          </p:nvPr>
        </p:nvSpPr>
        <p:spPr>
          <a:xfrm>
            <a:off x="1126314" y="1296618"/>
            <a:ext cx="3666023" cy="1886308"/>
          </a:xfrm>
        </p:spPr>
        <p:txBody>
          <a:bodyPr/>
          <a:lstStyle/>
          <a:p>
            <a:r>
              <a:rPr lang="en-US" dirty="0"/>
              <a:t>Today’s</a:t>
            </a:r>
            <a:br>
              <a:rPr lang="en-US" dirty="0"/>
            </a:br>
            <a:r>
              <a:rPr lang="en-US" dirty="0"/>
              <a:t>Presenters:</a:t>
            </a:r>
            <a:br>
              <a:rPr lang="en-US" dirty="0"/>
            </a:br>
            <a:r>
              <a:rPr lang="en-US" dirty="0"/>
              <a:t>Denyse Curtright &amp;</a:t>
            </a:r>
            <a:br>
              <a:rPr lang="en-US" dirty="0"/>
            </a:br>
            <a:r>
              <a:rPr lang="en-US" dirty="0"/>
              <a:t>Bill Pelter</a:t>
            </a:r>
          </a:p>
        </p:txBody>
      </p:sp>
      <p:sp>
        <p:nvSpPr>
          <p:cNvPr id="4" name="Text Placeholder 3">
            <a:extLst>
              <a:ext uri="{FF2B5EF4-FFF2-40B4-BE49-F238E27FC236}">
                <a16:creationId xmlns:a16="http://schemas.microsoft.com/office/drawing/2014/main" id="{B6790046-7C02-874C-9CFD-35521844EC1D}"/>
              </a:ext>
            </a:extLst>
          </p:cNvPr>
          <p:cNvSpPr>
            <a:spLocks noGrp="1"/>
          </p:cNvSpPr>
          <p:nvPr>
            <p:ph type="body" sz="half" idx="2"/>
          </p:nvPr>
        </p:nvSpPr>
        <p:spPr>
          <a:xfrm>
            <a:off x="2039814" y="3783343"/>
            <a:ext cx="2603794" cy="2386394"/>
          </a:xfrm>
        </p:spPr>
        <p:txBody>
          <a:bodyPr/>
          <a:lstStyle/>
          <a:p>
            <a:r>
              <a:rPr lang="en-US" dirty="0"/>
              <a:t>Covering the Basics!</a:t>
            </a:r>
          </a:p>
          <a:p>
            <a:r>
              <a:rPr lang="en-US" dirty="0"/>
              <a:t>How to Ask Questions?</a:t>
            </a:r>
          </a:p>
          <a:p>
            <a:r>
              <a:rPr lang="en-US" dirty="0"/>
              <a:t>What Next?</a:t>
            </a:r>
          </a:p>
        </p:txBody>
      </p:sp>
      <p:sp>
        <p:nvSpPr>
          <p:cNvPr id="5" name="Title 1">
            <a:extLst>
              <a:ext uri="{FF2B5EF4-FFF2-40B4-BE49-F238E27FC236}">
                <a16:creationId xmlns:a16="http://schemas.microsoft.com/office/drawing/2014/main" id="{4BAE7CDF-848A-1F4D-9D53-4AEBA64B3F4E}"/>
              </a:ext>
            </a:extLst>
          </p:cNvPr>
          <p:cNvSpPr txBox="1">
            <a:spLocks/>
          </p:cNvSpPr>
          <p:nvPr/>
        </p:nvSpPr>
        <p:spPr>
          <a:xfrm>
            <a:off x="980500" y="110170"/>
            <a:ext cx="7326217" cy="53982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a:lstStyle>
          <a:p>
            <a:r>
              <a:rPr lang="en-US"/>
              <a:t>Disability Benefits: An Overview</a:t>
            </a:r>
            <a:endParaRPr lang="en-US" dirty="0"/>
          </a:p>
        </p:txBody>
      </p:sp>
      <p:pic>
        <p:nvPicPr>
          <p:cNvPr id="19" name="Picture Placeholder 18" descr="A close up of a logo&#10;&#10;Description automatically generated">
            <a:extLst>
              <a:ext uri="{FF2B5EF4-FFF2-40B4-BE49-F238E27FC236}">
                <a16:creationId xmlns:a16="http://schemas.microsoft.com/office/drawing/2014/main" id="{79C91ADB-E26E-944F-B3B7-229B2081821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593" r="8593"/>
          <a:stretch>
            <a:fillRect/>
          </a:stretch>
        </p:blipFill>
        <p:spPr>
          <a:xfrm rot="10800000">
            <a:off x="5054119" y="1296618"/>
            <a:ext cx="2963567" cy="5452093"/>
          </a:xfrm>
        </p:spPr>
      </p:pic>
    </p:spTree>
    <p:extLst>
      <p:ext uri="{BB962C8B-B14F-4D97-AF65-F5344CB8AC3E}">
        <p14:creationId xmlns:p14="http://schemas.microsoft.com/office/powerpoint/2010/main" val="124867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A27A2-67C8-9F4B-B094-0DD6F4C5E1EC}"/>
              </a:ext>
            </a:extLst>
          </p:cNvPr>
          <p:cNvSpPr>
            <a:spLocks noGrp="1"/>
          </p:cNvSpPr>
          <p:nvPr>
            <p:ph idx="1"/>
          </p:nvPr>
        </p:nvSpPr>
        <p:spPr/>
        <p:txBody>
          <a:bodyPr>
            <a:normAutofit fontScale="92500"/>
          </a:bodyPr>
          <a:lstStyle/>
          <a:p>
            <a:r>
              <a:rPr lang="en-US" sz="3600" dirty="0"/>
              <a:t>Information about </a:t>
            </a:r>
            <a:r>
              <a:rPr lang="en-US" sz="3600" b="1" dirty="0"/>
              <a:t>Benefits</a:t>
            </a:r>
          </a:p>
          <a:p>
            <a:endParaRPr lang="en-US" sz="3600" dirty="0"/>
          </a:p>
          <a:p>
            <a:pPr lvl="2"/>
            <a:r>
              <a:rPr lang="en-US" sz="3400" dirty="0"/>
              <a:t>Some of it is </a:t>
            </a:r>
            <a:r>
              <a:rPr lang="en-US" sz="3400" b="1" dirty="0"/>
              <a:t>right</a:t>
            </a:r>
          </a:p>
          <a:p>
            <a:pPr lvl="2"/>
            <a:endParaRPr lang="en-US" sz="3400" dirty="0"/>
          </a:p>
          <a:p>
            <a:pPr lvl="2"/>
            <a:r>
              <a:rPr lang="en-US" sz="3400" dirty="0"/>
              <a:t>Some of it is </a:t>
            </a:r>
            <a:r>
              <a:rPr lang="en-US" sz="3400" b="1" dirty="0"/>
              <a:t>wrong</a:t>
            </a:r>
          </a:p>
          <a:p>
            <a:pPr marL="274320" lvl="1" indent="0">
              <a:buNone/>
            </a:pPr>
            <a:endParaRPr lang="en-US" dirty="0"/>
          </a:p>
        </p:txBody>
      </p:sp>
      <p:sp>
        <p:nvSpPr>
          <p:cNvPr id="11" name="Title 1">
            <a:extLst>
              <a:ext uri="{FF2B5EF4-FFF2-40B4-BE49-F238E27FC236}">
                <a16:creationId xmlns:a16="http://schemas.microsoft.com/office/drawing/2014/main" id="{7E486545-E536-834B-95FC-CA161984246A}"/>
              </a:ext>
            </a:extLst>
          </p:cNvPr>
          <p:cNvSpPr>
            <a:spLocks noGrp="1"/>
          </p:cNvSpPr>
          <p:nvPr>
            <p:ph type="title"/>
          </p:nvPr>
        </p:nvSpPr>
        <p:spPr>
          <a:xfrm>
            <a:off x="980500" y="110170"/>
            <a:ext cx="7326217" cy="539827"/>
          </a:xfrm>
        </p:spPr>
        <p:txBody>
          <a:bodyPr/>
          <a:lstStyle/>
          <a:p>
            <a:pPr algn="l"/>
            <a:r>
              <a:rPr lang="en-US" dirty="0"/>
              <a:t>Disability Benefits: An Overview</a:t>
            </a:r>
          </a:p>
        </p:txBody>
      </p:sp>
    </p:spTree>
    <p:extLst>
      <p:ext uri="{BB962C8B-B14F-4D97-AF65-F5344CB8AC3E}">
        <p14:creationId xmlns:p14="http://schemas.microsoft.com/office/powerpoint/2010/main" val="329487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21"/>
          <p:cNvSpPr txBox="1">
            <a:spLocks/>
          </p:cNvSpPr>
          <p:nvPr/>
        </p:nvSpPr>
        <p:spPr>
          <a:xfrm>
            <a:off x="0" y="0"/>
            <a:ext cx="9144000" cy="1143000"/>
          </a:xfrm>
          <a:prstGeom prst="rect">
            <a:avLst/>
          </a:prstGeom>
        </p:spPr>
        <p:txBody>
          <a:bodyPr anchor="ctr">
            <a:normAutofit/>
          </a:bodyPr>
          <a:lstStyle>
            <a:lvl1pPr>
              <a:defRPr baseline="0"/>
            </a:lvl1pPr>
          </a:lstStyle>
          <a:p>
            <a:pPr algn="ctr" fontAlgn="auto">
              <a:spcAft>
                <a:spcPts val="0"/>
              </a:spcAft>
              <a:defRPr/>
            </a:pPr>
            <a:r>
              <a:rPr lang="en-US" sz="4000" b="1" dirty="0">
                <a:latin typeface="Palatino Linotype" pitchFamily="18" charset="0"/>
                <a:ea typeface="+mj-ea"/>
                <a:cs typeface="+mj-cs"/>
              </a:rPr>
              <a:t>WHY?</a:t>
            </a:r>
          </a:p>
        </p:txBody>
      </p:sp>
      <p:sp>
        <p:nvSpPr>
          <p:cNvPr id="11266" name="TextBox 5"/>
          <p:cNvSpPr txBox="1">
            <a:spLocks noChangeArrowheads="1"/>
          </p:cNvSpPr>
          <p:nvPr/>
        </p:nvSpPr>
        <p:spPr bwMode="auto">
          <a:xfrm>
            <a:off x="5715000" y="1774369"/>
            <a:ext cx="3276600" cy="3989169"/>
          </a:xfrm>
          <a:prstGeom prst="rect">
            <a:avLst/>
          </a:prstGeom>
          <a:noFill/>
          <a:ln w="9525">
            <a:noFill/>
            <a:miter lim="800000"/>
            <a:headEnd/>
            <a:tailEnd/>
          </a:ln>
        </p:spPr>
        <p:txBody>
          <a:bodyPr wrap="square" anchor="ctr">
            <a:spAutoFit/>
          </a:bodyPr>
          <a:lstStyle/>
          <a:p>
            <a:pPr>
              <a:lnSpc>
                <a:spcPts val="3400"/>
              </a:lnSpc>
              <a:spcBef>
                <a:spcPts val="0"/>
              </a:spcBef>
              <a:spcAft>
                <a:spcPts val="600"/>
              </a:spcAft>
              <a:buClr>
                <a:srgbClr val="FF0000"/>
              </a:buClr>
            </a:pPr>
            <a:r>
              <a:rPr lang="en-US" sz="2800" dirty="0">
                <a:solidFill>
                  <a:srgbClr val="006E9C"/>
                </a:solidFill>
              </a:rPr>
              <a:t>Because earning money is almost always a good idea, it is the only way to build assets, and it contributes to good health and self-esteem. </a:t>
            </a:r>
          </a:p>
        </p:txBody>
      </p:sp>
      <p:pic>
        <p:nvPicPr>
          <p:cNvPr id="6" name="Picture 5" descr="Picture of a family at home,  mother, son, father, pet dog"/>
          <p:cNvPicPr>
            <a:picLocks noChangeAspect="1"/>
          </p:cNvPicPr>
          <p:nvPr/>
        </p:nvPicPr>
        <p:blipFill rotWithShape="1">
          <a:blip r:embed="rId3" cstate="print">
            <a:extLst>
              <a:ext uri="{28A0092B-C50C-407E-A947-70E740481C1C}">
                <a14:useLocalDpi xmlns:a14="http://schemas.microsoft.com/office/drawing/2010/main" val="0"/>
              </a:ext>
            </a:extLst>
          </a:blip>
          <a:srcRect l="10189" r="11208"/>
          <a:stretch/>
        </p:blipFill>
        <p:spPr>
          <a:xfrm>
            <a:off x="-1" y="1304926"/>
            <a:ext cx="5446718" cy="5543549"/>
          </a:xfrm>
          <a:prstGeom prst="rect">
            <a:avLst/>
          </a:prstGeom>
        </p:spPr>
      </p:pic>
    </p:spTree>
    <p:extLst>
      <p:ext uri="{BB962C8B-B14F-4D97-AF65-F5344CB8AC3E}">
        <p14:creationId xmlns:p14="http://schemas.microsoft.com/office/powerpoint/2010/main" val="365448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Employment</a:t>
            </a:r>
          </a:p>
        </p:txBody>
      </p:sp>
      <p:sp>
        <p:nvSpPr>
          <p:cNvPr id="17410" name="Rectangle 3"/>
          <p:cNvSpPr>
            <a:spLocks noGrp="1" noChangeArrowheads="1"/>
          </p:cNvSpPr>
          <p:nvPr>
            <p:ph idx="1"/>
          </p:nvPr>
        </p:nvSpPr>
        <p:spPr bwMode="auto">
          <a:xfrm>
            <a:off x="609600" y="1418492"/>
            <a:ext cx="8229600" cy="5273709"/>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0" indent="0" algn="ctr">
              <a:spcBef>
                <a:spcPct val="200000"/>
              </a:spcBef>
              <a:buNone/>
            </a:pPr>
            <a:r>
              <a:rPr lang="en-US" altLang="en-US" sz="4000" b="1" dirty="0">
                <a:solidFill>
                  <a:schemeClr val="accent1">
                    <a:lumMod val="60000"/>
                    <a:lumOff val="40000"/>
                  </a:schemeClr>
                </a:solidFill>
                <a:latin typeface="Arial" panose="020B0604020202020204" pitchFamily="34" charset="0"/>
                <a:cs typeface="Arial" panose="020B0604020202020204" pitchFamily="34" charset="0"/>
              </a:rPr>
              <a:t>What are the Facts?</a:t>
            </a:r>
          </a:p>
          <a:p>
            <a:pPr marL="0" indent="0" algn="ctr">
              <a:spcBef>
                <a:spcPct val="200000"/>
              </a:spcBef>
              <a:buNone/>
            </a:pPr>
            <a:endParaRPr lang="en-US" altLang="en-US" sz="4000" b="1" dirty="0">
              <a:solidFill>
                <a:schemeClr val="accent1">
                  <a:lumMod val="60000"/>
                  <a:lumOff val="40000"/>
                </a:schemeClr>
              </a:solidFill>
              <a:latin typeface="Arial" panose="020B0604020202020204" pitchFamily="34" charset="0"/>
              <a:ea typeface="ＭＳ Ｐゴシック" pitchFamily="34" charset="-128"/>
              <a:cs typeface="Arial" panose="020B0604020202020204" pitchFamily="34" charset="0"/>
            </a:endParaRPr>
          </a:p>
          <a:p>
            <a:pPr marL="0" indent="0" algn="ctr">
              <a:spcBef>
                <a:spcPct val="200000"/>
              </a:spcBef>
              <a:buNone/>
            </a:pPr>
            <a:endParaRPr lang="en-US" altLang="en-US" sz="4000" b="1" dirty="0">
              <a:solidFill>
                <a:schemeClr val="accent1">
                  <a:lumMod val="60000"/>
                  <a:lumOff val="40000"/>
                </a:schemeClr>
              </a:solidFill>
              <a:latin typeface="Arial" panose="020B0604020202020204" pitchFamily="34" charset="0"/>
              <a:ea typeface="ＭＳ Ｐゴシック" pitchFamily="34" charset="-128"/>
              <a:cs typeface="Arial" panose="020B0604020202020204" pitchFamily="34" charset="0"/>
            </a:endParaRPr>
          </a:p>
          <a:p>
            <a:pPr marL="0" indent="0" algn="ctr" eaLnBrk="1" hangingPunct="1">
              <a:spcBef>
                <a:spcPts val="600"/>
              </a:spcBef>
              <a:spcAft>
                <a:spcPts val="600"/>
              </a:spcAft>
              <a:buClr>
                <a:schemeClr val="accent2"/>
              </a:buClr>
              <a:buNone/>
            </a:pPr>
            <a:endParaRPr lang="en-US" altLang="en-US" sz="2400" b="1" dirty="0">
              <a:solidFill>
                <a:schemeClr val="accent1">
                  <a:lumMod val="60000"/>
                  <a:lumOff val="40000"/>
                </a:schemeClr>
              </a:solidFill>
              <a:latin typeface="Arial" charset="0"/>
              <a:ea typeface="ＭＳ Ｐゴシック" pitchFamily="34" charset="-128"/>
              <a:cs typeface="Arial" charset="0"/>
            </a:endParaRPr>
          </a:p>
          <a:p>
            <a:pPr marL="0" indent="0" algn="ctr" eaLnBrk="1" hangingPunct="1">
              <a:spcBef>
                <a:spcPts val="1800"/>
              </a:spcBef>
              <a:spcAft>
                <a:spcPts val="600"/>
              </a:spcAft>
              <a:buClr>
                <a:schemeClr val="accent2"/>
              </a:buClr>
              <a:buNone/>
            </a:pPr>
            <a:r>
              <a:rPr lang="en-US" altLang="en-US" sz="2400" b="1" dirty="0">
                <a:solidFill>
                  <a:schemeClr val="accent1">
                    <a:lumMod val="60000"/>
                    <a:lumOff val="40000"/>
                  </a:schemeClr>
                </a:solidFill>
                <a:latin typeface="Arial" panose="020B0604020202020204" pitchFamily="34" charset="0"/>
                <a:ea typeface="ＭＳ Ｐゴシック" pitchFamily="34" charset="-128"/>
                <a:cs typeface="Arial" panose="020B0604020202020204" pitchFamily="34" charset="0"/>
              </a:rPr>
              <a:t>More Money. More Options. More Independence.</a:t>
            </a:r>
          </a:p>
        </p:txBody>
      </p:sp>
      <p:sp>
        <p:nvSpPr>
          <p:cNvPr id="2" name="TextBox 1">
            <a:extLst>
              <a:ext uri="{FF2B5EF4-FFF2-40B4-BE49-F238E27FC236}">
                <a16:creationId xmlns:a16="http://schemas.microsoft.com/office/drawing/2014/main" id="{7C4E24A8-645C-9442-A303-871E92C74B78}"/>
              </a:ext>
            </a:extLst>
          </p:cNvPr>
          <p:cNvSpPr txBox="1"/>
          <p:nvPr/>
        </p:nvSpPr>
        <p:spPr>
          <a:xfrm>
            <a:off x="1065700" y="2158606"/>
            <a:ext cx="7173950" cy="3416320"/>
          </a:xfrm>
          <a:prstGeom prst="rect">
            <a:avLst/>
          </a:prstGeom>
          <a:noFill/>
        </p:spPr>
        <p:txBody>
          <a:bodyPr wrap="square" rtlCol="0">
            <a:spAutoFit/>
          </a:bodyPr>
          <a:lstStyle/>
          <a:p>
            <a:pPr marL="457200" indent="-457200">
              <a:buFont typeface="Wingdings" pitchFamily="2" charset="2"/>
              <a:buChar char="§"/>
            </a:pPr>
            <a:r>
              <a:rPr lang="en-US" sz="2400" dirty="0"/>
              <a:t>Public cash benefits only pay for food, clothing,  shelter </a:t>
            </a:r>
          </a:p>
          <a:p>
            <a:pPr marL="457200" indent="-457200">
              <a:buFont typeface="Wingdings" pitchFamily="2" charset="2"/>
              <a:buChar char="§"/>
            </a:pPr>
            <a:r>
              <a:rPr lang="en-US" sz="2400" dirty="0"/>
              <a:t>Public medical benefits are better than no medical benefits</a:t>
            </a:r>
          </a:p>
          <a:p>
            <a:pPr marL="457200" indent="-457200">
              <a:buFont typeface="Wingdings" pitchFamily="2" charset="2"/>
              <a:buChar char="§"/>
            </a:pPr>
            <a:r>
              <a:rPr lang="en-US" sz="2400" dirty="0"/>
              <a:t>People who earn money </a:t>
            </a:r>
          </a:p>
          <a:p>
            <a:pPr marL="914400" lvl="1" indent="-457200">
              <a:buFont typeface="Wingdings" pitchFamily="2" charset="2"/>
              <a:buChar char="§"/>
            </a:pPr>
            <a:r>
              <a:rPr lang="en-US" sz="2400" dirty="0"/>
              <a:t>Feel like they have a purpose and value</a:t>
            </a:r>
          </a:p>
          <a:p>
            <a:pPr marL="914400" lvl="1" indent="-457200">
              <a:buFont typeface="Wingdings" pitchFamily="2" charset="2"/>
              <a:buChar char="§"/>
            </a:pPr>
            <a:r>
              <a:rPr lang="en-US" sz="2400" dirty="0"/>
              <a:t>Make new friends</a:t>
            </a:r>
          </a:p>
          <a:p>
            <a:pPr marL="914400" lvl="1" indent="-457200">
              <a:buFont typeface="Wingdings" pitchFamily="2" charset="2"/>
              <a:buChar char="§"/>
            </a:pPr>
            <a:r>
              <a:rPr lang="en-US" sz="2400" dirty="0"/>
              <a:t>Feel like they are contributing</a:t>
            </a:r>
          </a:p>
          <a:p>
            <a:pPr marL="457200" indent="-457200">
              <a:buFont typeface="Wingdings" pitchFamily="2" charset="2"/>
              <a:buChar char="§"/>
            </a:pPr>
            <a:r>
              <a:rPr lang="en-US" sz="2400" dirty="0"/>
              <a:t>Earning money is the means to the life you want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D0069D-38AE-8647-842E-7A20A9294389}"/>
              </a:ext>
            </a:extLst>
          </p:cNvPr>
          <p:cNvSpPr txBox="1"/>
          <p:nvPr/>
        </p:nvSpPr>
        <p:spPr>
          <a:xfrm>
            <a:off x="1041014" y="1356528"/>
            <a:ext cx="7248876" cy="646331"/>
          </a:xfrm>
          <a:prstGeom prst="rect">
            <a:avLst/>
          </a:prstGeom>
          <a:noFill/>
        </p:spPr>
        <p:txBody>
          <a:bodyPr wrap="square" rtlCol="0">
            <a:spAutoFit/>
          </a:bodyPr>
          <a:lstStyle/>
          <a:p>
            <a:r>
              <a:rPr lang="en-US" dirty="0"/>
              <a:t>“There is more than one path to the top of the mountain!</a:t>
            </a:r>
          </a:p>
          <a:p>
            <a:r>
              <a:rPr lang="en-US" dirty="0"/>
              <a:t>                                                                             - Miyamoto </a:t>
            </a:r>
            <a:r>
              <a:rPr lang="en-US" dirty="0" err="1"/>
              <a:t>Musashi</a:t>
            </a:r>
            <a:r>
              <a:rPr lang="en-US" dirty="0"/>
              <a:t>” </a:t>
            </a:r>
          </a:p>
        </p:txBody>
      </p:sp>
      <p:sp>
        <p:nvSpPr>
          <p:cNvPr id="9" name="Rectangle 2">
            <a:extLst>
              <a:ext uri="{FF2B5EF4-FFF2-40B4-BE49-F238E27FC236}">
                <a16:creationId xmlns:a16="http://schemas.microsoft.com/office/drawing/2014/main" id="{F023222E-13B0-E74B-99A8-3D7C7933855B}"/>
              </a:ext>
            </a:extLst>
          </p:cNvPr>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Planning</a:t>
            </a:r>
          </a:p>
        </p:txBody>
      </p:sp>
      <p:pic>
        <p:nvPicPr>
          <p:cNvPr id="13" name="Content Placeholder 12" descr="Drawing of a mountain">
            <a:extLst>
              <a:ext uri="{FF2B5EF4-FFF2-40B4-BE49-F238E27FC236}">
                <a16:creationId xmlns:a16="http://schemas.microsoft.com/office/drawing/2014/main" id="{73C2FE63-6AF2-5944-A4CD-1A9DA1EAD0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8673" y="2138401"/>
            <a:ext cx="4013557" cy="2309170"/>
          </a:xfrm>
        </p:spPr>
      </p:pic>
      <p:sp>
        <p:nvSpPr>
          <p:cNvPr id="14" name="TextBox 13">
            <a:extLst>
              <a:ext uri="{FF2B5EF4-FFF2-40B4-BE49-F238E27FC236}">
                <a16:creationId xmlns:a16="http://schemas.microsoft.com/office/drawing/2014/main" id="{6E045FEA-EED6-9D4A-9759-1442C58E4A2B}"/>
              </a:ext>
            </a:extLst>
          </p:cNvPr>
          <p:cNvSpPr txBox="1"/>
          <p:nvPr/>
        </p:nvSpPr>
        <p:spPr>
          <a:xfrm>
            <a:off x="1238963" y="4733838"/>
            <a:ext cx="6852975" cy="1384995"/>
          </a:xfrm>
          <a:prstGeom prst="rect">
            <a:avLst/>
          </a:prstGeom>
          <a:noFill/>
        </p:spPr>
        <p:txBody>
          <a:bodyPr wrap="square" rtlCol="0">
            <a:spAutoFit/>
          </a:bodyPr>
          <a:lstStyle/>
          <a:p>
            <a:r>
              <a:rPr lang="en-US" sz="2800" dirty="0"/>
              <a:t>When you earn money, and you have a plan, you will know what to do when unexpected things happen. </a:t>
            </a:r>
          </a:p>
        </p:txBody>
      </p:sp>
    </p:spTree>
    <p:extLst>
      <p:ext uri="{BB962C8B-B14F-4D97-AF65-F5344CB8AC3E}">
        <p14:creationId xmlns:p14="http://schemas.microsoft.com/office/powerpoint/2010/main" val="130506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014884" y="1402581"/>
            <a:ext cx="7264958" cy="5269523"/>
          </a:xfrm>
        </p:spPr>
        <p:txBody>
          <a:bodyPr>
            <a:normAutofit/>
          </a:bodyPr>
          <a:lstStyle/>
          <a:p>
            <a:pPr marL="0" indent="0">
              <a:spcBef>
                <a:spcPts val="600"/>
              </a:spcBef>
              <a:buClr>
                <a:srgbClr val="6C6F70"/>
              </a:buClr>
              <a:buNone/>
            </a:pPr>
            <a:r>
              <a:rPr lang="en-US" altLang="en-US" sz="2400" b="1" dirty="0">
                <a:solidFill>
                  <a:schemeClr val="accent1">
                    <a:lumMod val="60000"/>
                    <a:lumOff val="40000"/>
                  </a:schemeClr>
                </a:solidFill>
                <a:latin typeface="Arial" panose="020B0604020202020204" pitchFamily="34" charset="0"/>
                <a:cs typeface="Arial" panose="020B0604020202020204" pitchFamily="34" charset="0"/>
              </a:rPr>
              <a:t>People who have disabilities can and do work.</a:t>
            </a:r>
          </a:p>
          <a:p>
            <a:pPr>
              <a:lnSpc>
                <a:spcPct val="90000"/>
              </a:lnSpc>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The interaction of benefits and earning money is complicated </a:t>
            </a:r>
            <a:r>
              <a:rPr lang="en-US" altLang="en-US" sz="2400" b="1" dirty="0">
                <a:solidFill>
                  <a:schemeClr val="accent1">
                    <a:lumMod val="60000"/>
                    <a:lumOff val="40000"/>
                  </a:schemeClr>
                </a:solidFill>
                <a:latin typeface="Arial" panose="020B0604020202020204" pitchFamily="34" charset="0"/>
                <a:cs typeface="Arial" panose="020B0604020202020204" pitchFamily="34" charset="0"/>
              </a:rPr>
              <a:t>BUT</a:t>
            </a:r>
          </a:p>
          <a:p>
            <a:pPr lvl="1">
              <a:lnSpc>
                <a:spcPct val="90000"/>
              </a:lnSpc>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Many helpful resources </a:t>
            </a:r>
          </a:p>
          <a:p>
            <a:pPr lvl="1">
              <a:lnSpc>
                <a:spcPct val="90000"/>
              </a:lnSpc>
              <a:spcBef>
                <a:spcPts val="600"/>
              </a:spcBef>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a:p>
            <a:pPr lvl="1">
              <a:lnSpc>
                <a:spcPct val="90000"/>
              </a:lnSpc>
              <a:spcBef>
                <a:spcPts val="600"/>
              </a:spcBef>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a:p>
            <a:pPr lvl="1">
              <a:lnSpc>
                <a:spcPct val="90000"/>
              </a:lnSpc>
              <a:spcBef>
                <a:spcPts val="600"/>
              </a:spcBef>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a:p>
            <a:pPr lvl="1">
              <a:lnSpc>
                <a:spcPct val="90000"/>
              </a:lnSpc>
              <a:spcBef>
                <a:spcPts val="600"/>
              </a:spcBef>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a:p>
            <a:pPr lvl="1">
              <a:lnSpc>
                <a:spcPct val="90000"/>
              </a:lnSpc>
              <a:spcBef>
                <a:spcPts val="600"/>
              </a:spcBef>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a:p>
            <a:pPr lvl="1">
              <a:lnSpc>
                <a:spcPct val="90000"/>
              </a:lnSpc>
              <a:spcBef>
                <a:spcPts val="600"/>
              </a:spcBef>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a:p>
            <a:pPr lvl="1">
              <a:lnSpc>
                <a:spcPct val="90000"/>
              </a:lnSpc>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Ways of continuing healthcare coverage</a:t>
            </a:r>
          </a:p>
        </p:txBody>
      </p:sp>
      <p:sp>
        <p:nvSpPr>
          <p:cNvPr id="7" name="Rectangle 2">
            <a:extLst>
              <a:ext uri="{FF2B5EF4-FFF2-40B4-BE49-F238E27FC236}">
                <a16:creationId xmlns:a16="http://schemas.microsoft.com/office/drawing/2014/main" id="{B7A40E9E-096A-0149-9428-0F60C44DFA40}"/>
              </a:ext>
            </a:extLst>
          </p:cNvPr>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Worry</a:t>
            </a:r>
          </a:p>
        </p:txBody>
      </p:sp>
      <p:pic>
        <p:nvPicPr>
          <p:cNvPr id="9" name="Picture 8" descr="RCEB logo">
            <a:extLst>
              <a:ext uri="{FF2B5EF4-FFF2-40B4-BE49-F238E27FC236}">
                <a16:creationId xmlns:a16="http://schemas.microsoft.com/office/drawing/2014/main" id="{5C6C4924-4DC4-D245-B7E1-7E9139612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59" y="3010725"/>
            <a:ext cx="2298700" cy="876300"/>
          </a:xfrm>
          <a:prstGeom prst="rect">
            <a:avLst/>
          </a:prstGeom>
        </p:spPr>
      </p:pic>
      <p:pic>
        <p:nvPicPr>
          <p:cNvPr id="11" name="Picture 10" descr="DB101 website logo">
            <a:extLst>
              <a:ext uri="{FF2B5EF4-FFF2-40B4-BE49-F238E27FC236}">
                <a16:creationId xmlns:a16="http://schemas.microsoft.com/office/drawing/2014/main" id="{1A832115-8DEA-CF43-8AE9-54075E06A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612" y="3625832"/>
            <a:ext cx="3345751" cy="823019"/>
          </a:xfrm>
          <a:prstGeom prst="rect">
            <a:avLst/>
          </a:prstGeom>
        </p:spPr>
      </p:pic>
      <p:pic>
        <p:nvPicPr>
          <p:cNvPr id="13" name="Picture 12" descr="HireAble logo">
            <a:extLst>
              <a:ext uri="{FF2B5EF4-FFF2-40B4-BE49-F238E27FC236}">
                <a16:creationId xmlns:a16="http://schemas.microsoft.com/office/drawing/2014/main" id="{FAD8BB2C-86FB-D248-8CC4-01EB9096E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028" y="5348702"/>
            <a:ext cx="3937000" cy="762000"/>
          </a:xfrm>
          <a:prstGeom prst="rect">
            <a:avLst/>
          </a:prstGeom>
        </p:spPr>
      </p:pic>
      <p:pic>
        <p:nvPicPr>
          <p:cNvPr id="15" name="Picture 14" descr="DOR logo">
            <a:extLst>
              <a:ext uri="{FF2B5EF4-FFF2-40B4-BE49-F238E27FC236}">
                <a16:creationId xmlns:a16="http://schemas.microsoft.com/office/drawing/2014/main" id="{ACBF02C4-B302-C142-8D63-D4C867F56A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2377" y="4566221"/>
            <a:ext cx="2820071" cy="665111"/>
          </a:xfrm>
          <a:prstGeom prst="rect">
            <a:avLst/>
          </a:prstGeom>
          <a:solidFill>
            <a:schemeClr val="tx1"/>
          </a:solidFill>
        </p:spPr>
      </p:pic>
      <p:pic>
        <p:nvPicPr>
          <p:cNvPr id="17" name="Picture 16" descr="A picture containing food, plate&#10;&#10;Description automatically generated">
            <a:extLst>
              <a:ext uri="{FF2B5EF4-FFF2-40B4-BE49-F238E27FC236}">
                <a16:creationId xmlns:a16="http://schemas.microsoft.com/office/drawing/2014/main" id="{1F7FF658-D459-5842-8DD2-A1B42EC64B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6721" y="4037341"/>
            <a:ext cx="2298700" cy="772364"/>
          </a:xfrm>
          <a:prstGeom prst="rect">
            <a:avLst/>
          </a:prstGeom>
          <a:solidFill>
            <a:schemeClr val="tx1"/>
          </a:solidFill>
        </p:spPr>
      </p:pic>
      <p:pic>
        <p:nvPicPr>
          <p:cNvPr id="19" name="Picture 18" descr="A picture containing drawing&#10;&#10;Description automatically generated">
            <a:extLst>
              <a:ext uri="{FF2B5EF4-FFF2-40B4-BE49-F238E27FC236}">
                <a16:creationId xmlns:a16="http://schemas.microsoft.com/office/drawing/2014/main" id="{B7ABC23D-81D8-B344-B5E7-19AC498080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0867" y="4942028"/>
            <a:ext cx="1010407" cy="1190479"/>
          </a:xfrm>
          <a:prstGeom prst="rect">
            <a:avLst/>
          </a:prstGeom>
        </p:spPr>
      </p:pic>
    </p:spTree>
    <p:extLst>
      <p:ext uri="{BB962C8B-B14F-4D97-AF65-F5344CB8AC3E}">
        <p14:creationId xmlns:p14="http://schemas.microsoft.com/office/powerpoint/2010/main" val="315874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77D4A7-7734-AC44-AD37-8B80BEFAE605}"/>
              </a:ext>
            </a:extLst>
          </p:cNvPr>
          <p:cNvPicPr>
            <a:picLocks noChangeAspect="1"/>
          </p:cNvPicPr>
          <p:nvPr/>
        </p:nvPicPr>
        <p:blipFill>
          <a:blip r:embed="rId3"/>
          <a:stretch>
            <a:fillRect/>
          </a:stretch>
        </p:blipFill>
        <p:spPr>
          <a:xfrm>
            <a:off x="2779479" y="773723"/>
            <a:ext cx="3937000" cy="762000"/>
          </a:xfrm>
          <a:prstGeom prst="rect">
            <a:avLst/>
          </a:prstGeom>
        </p:spPr>
      </p:pic>
      <p:sp>
        <p:nvSpPr>
          <p:cNvPr id="17409" name="Rectangle 2"/>
          <p:cNvSpPr>
            <a:spLocks noGrp="1" noChangeArrowheads="1"/>
          </p:cNvSpPr>
          <p:nvPr>
            <p:ph type="title"/>
          </p:nvPr>
        </p:nvSpPr>
        <p:spPr bwMode="auto">
          <a:xfrm>
            <a:off x="457200" y="762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b="1" dirty="0">
                <a:ea typeface="ＭＳ Ｐゴシック" pitchFamily="34" charset="-128"/>
              </a:rPr>
              <a:t> </a:t>
            </a:r>
          </a:p>
        </p:txBody>
      </p:sp>
      <p:sp>
        <p:nvSpPr>
          <p:cNvPr id="17410" name="Rectangle 3"/>
          <p:cNvSpPr>
            <a:spLocks noGrp="1" noChangeArrowheads="1"/>
          </p:cNvSpPr>
          <p:nvPr>
            <p:ph idx="1"/>
          </p:nvPr>
        </p:nvSpPr>
        <p:spPr bwMode="auto">
          <a:xfrm>
            <a:off x="1095269" y="1600200"/>
            <a:ext cx="7074041" cy="4318279"/>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en-US" altLang="en-US" sz="2400" dirty="0" err="1">
                <a:solidFill>
                  <a:schemeClr val="accent1">
                    <a:lumMod val="60000"/>
                    <a:lumOff val="40000"/>
                  </a:schemeClr>
                </a:solidFill>
                <a:latin typeface="Arial" panose="020B0604020202020204" pitchFamily="34" charset="0"/>
                <a:cs typeface="Arial" panose="020B0604020202020204" pitchFamily="34" charset="0"/>
              </a:rPr>
              <a:t>HireAble</a:t>
            </a: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 has user-friendly information for job seekers about:</a:t>
            </a:r>
          </a:p>
          <a:p>
            <a:pPr>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A variety of services that can help with complex systems</a:t>
            </a:r>
          </a:p>
          <a:p>
            <a:pPr>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Paid Internships that can lead to employment</a:t>
            </a:r>
          </a:p>
          <a:p>
            <a:pPr>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Success Stories of workers in the East Bay</a:t>
            </a:r>
          </a:p>
          <a:p>
            <a:pPr>
              <a:spcBef>
                <a:spcPts val="600"/>
              </a:spcBef>
            </a:pPr>
            <a:r>
              <a:rPr lang="en-US" altLang="en-US" sz="2400" dirty="0">
                <a:solidFill>
                  <a:schemeClr val="accent1">
                    <a:lumMod val="60000"/>
                    <a:lumOff val="40000"/>
                  </a:schemeClr>
                </a:solidFill>
                <a:latin typeface="Arial" panose="020B0604020202020204" pitchFamily="34" charset="0"/>
                <a:cs typeface="Arial" panose="020B0604020202020204" pitchFamily="34" charset="0"/>
              </a:rPr>
              <a:t>How to get the help you need to plan for earning money</a:t>
            </a:r>
          </a:p>
          <a:p>
            <a:pPr marL="0" indent="0">
              <a:spcBef>
                <a:spcPts val="600"/>
              </a:spcBef>
              <a:buNone/>
            </a:pPr>
            <a:endParaRPr lang="en-US" altLang="en-US" sz="24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E06A377-FF74-B344-8A44-2D9A468BE465}"/>
              </a:ext>
            </a:extLst>
          </p:cNvPr>
          <p:cNvSpPr txBox="1"/>
          <p:nvPr/>
        </p:nvSpPr>
        <p:spPr>
          <a:xfrm>
            <a:off x="3110365" y="5776259"/>
            <a:ext cx="3043847" cy="523220"/>
          </a:xfrm>
          <a:prstGeom prst="rect">
            <a:avLst/>
          </a:prstGeom>
          <a:noFill/>
        </p:spPr>
        <p:txBody>
          <a:bodyPr wrap="none" rtlCol="0">
            <a:spAutoFit/>
          </a:bodyPr>
          <a:lstStyle/>
          <a:p>
            <a:r>
              <a:rPr lang="en-US" sz="2800" dirty="0" err="1">
                <a:solidFill>
                  <a:schemeClr val="accent1">
                    <a:lumMod val="75000"/>
                  </a:schemeClr>
                </a:solidFill>
              </a:rPr>
              <a:t>www.HireAble.org</a:t>
            </a:r>
            <a:endParaRPr lang="en-US" sz="2800" dirty="0">
              <a:solidFill>
                <a:schemeClr val="accent1">
                  <a:lumMod val="75000"/>
                </a:schemeClr>
              </a:solidFill>
            </a:endParaRPr>
          </a:p>
        </p:txBody>
      </p:sp>
      <p:sp>
        <p:nvSpPr>
          <p:cNvPr id="9" name="Rectangle 2">
            <a:extLst>
              <a:ext uri="{FF2B5EF4-FFF2-40B4-BE49-F238E27FC236}">
                <a16:creationId xmlns:a16="http://schemas.microsoft.com/office/drawing/2014/main" id="{029541B0-934B-1043-A0DC-10D0AC807446}"/>
              </a:ext>
            </a:extLst>
          </p:cNvPr>
          <p:cNvSpPr txBox="1">
            <a:spLocks noChangeArrowheads="1"/>
          </p:cNvSpPr>
          <p:nvPr/>
        </p:nvSpPr>
        <p:spPr bwMode="auto">
          <a:xfrm>
            <a:off x="1014884" y="76200"/>
            <a:ext cx="7264958" cy="697523"/>
          </a:xfrm>
          <a:prstGeom prst="rect">
            <a:avLst/>
          </a:prstGeom>
          <a:noFill/>
          <a:ln>
            <a:miter lim="800000"/>
            <a:headEnd/>
            <a:tailEnd/>
          </a:ln>
        </p:spPr>
        <p:txBody>
          <a:bodyPr vert="horz" wrap="square" lIns="91440" tIns="45720" rIns="91440" bIns="45720" numCol="1" rtlCol="0" anchor="ctr" anchorCtr="0" compatLnSpc="1">
            <a:prstTxWarp prst="textNoShape">
              <a:avLst/>
            </a:prstTxWarp>
            <a:normAutofit/>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pPr algn="l">
              <a:spcBef>
                <a:spcPct val="200000"/>
              </a:spcBef>
            </a:pPr>
            <a:r>
              <a:rPr lang="en-US" altLang="en-US" b="1" dirty="0">
                <a:ea typeface="ＭＳ Ｐゴシック" pitchFamily="34" charset="-128"/>
              </a:rPr>
              <a:t>Code Word: Assistance</a:t>
            </a:r>
          </a:p>
        </p:txBody>
      </p:sp>
    </p:spTree>
    <p:extLst>
      <p:ext uri="{BB962C8B-B14F-4D97-AF65-F5344CB8AC3E}">
        <p14:creationId xmlns:p14="http://schemas.microsoft.com/office/powerpoint/2010/main" val="231522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bwMode="auto">
          <a:xfrm>
            <a:off x="1014884" y="1316334"/>
            <a:ext cx="7264958" cy="3506875"/>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marL="0" lvl="1" indent="0" algn="ctr">
              <a:buNone/>
            </a:pPr>
            <a:r>
              <a:rPr lang="en-US" sz="4000" b="1" dirty="0">
                <a:solidFill>
                  <a:schemeClr val="accent1">
                    <a:lumMod val="75000"/>
                  </a:schemeClr>
                </a:solidFill>
                <a:latin typeface="Arial" panose="020B0604020202020204" pitchFamily="34" charset="0"/>
                <a:cs typeface="Arial" panose="020B0604020202020204" pitchFamily="34" charset="0"/>
              </a:rPr>
              <a:t>Truth:</a:t>
            </a:r>
          </a:p>
          <a:p>
            <a:pPr marL="0" lvl="1" indent="0" algn="ctr">
              <a:buNone/>
            </a:pPr>
            <a:r>
              <a:rPr lang="en-US" sz="4000" b="1" dirty="0">
                <a:solidFill>
                  <a:schemeClr val="accent1">
                    <a:lumMod val="75000"/>
                  </a:schemeClr>
                </a:solidFill>
                <a:latin typeface="Arial" panose="020B0604020202020204" pitchFamily="34" charset="0"/>
                <a:cs typeface="Arial" panose="020B0604020202020204" pitchFamily="34" charset="0"/>
              </a:rPr>
              <a:t>Your disability benefits </a:t>
            </a:r>
          </a:p>
          <a:p>
            <a:pPr marL="0" lvl="1" indent="0" algn="ctr">
              <a:buNone/>
            </a:pPr>
            <a:r>
              <a:rPr lang="en-US" sz="4000" b="1" dirty="0">
                <a:solidFill>
                  <a:schemeClr val="accent1">
                    <a:lumMod val="75000"/>
                  </a:schemeClr>
                </a:solidFill>
                <a:latin typeface="Arial" panose="020B0604020202020204" pitchFamily="34" charset="0"/>
                <a:cs typeface="Arial" panose="020B0604020202020204" pitchFamily="34" charset="0"/>
              </a:rPr>
              <a:t>And your income from working, </a:t>
            </a:r>
          </a:p>
          <a:p>
            <a:pPr marL="0" lvl="1" indent="0" algn="ctr">
              <a:buNone/>
            </a:pPr>
            <a:r>
              <a:rPr lang="en-US" sz="4000" b="1" dirty="0">
                <a:solidFill>
                  <a:schemeClr val="accent1">
                    <a:lumMod val="75000"/>
                  </a:schemeClr>
                </a:solidFill>
                <a:latin typeface="Arial" panose="020B0604020202020204" pitchFamily="34" charset="0"/>
                <a:cs typeface="Arial" panose="020B0604020202020204" pitchFamily="34" charset="0"/>
              </a:rPr>
              <a:t>work together.</a:t>
            </a:r>
          </a:p>
        </p:txBody>
      </p:sp>
      <p:sp>
        <p:nvSpPr>
          <p:cNvPr id="7" name="Rectangle 2">
            <a:extLst>
              <a:ext uri="{FF2B5EF4-FFF2-40B4-BE49-F238E27FC236}">
                <a16:creationId xmlns:a16="http://schemas.microsoft.com/office/drawing/2014/main" id="{A93EB94F-CFCC-4B44-8C77-621A1D4D81FD}"/>
              </a:ext>
            </a:extLst>
          </p:cNvPr>
          <p:cNvSpPr>
            <a:spLocks noGrp="1" noChangeArrowheads="1"/>
          </p:cNvSpPr>
          <p:nvPr>
            <p:ph type="title"/>
          </p:nvPr>
        </p:nvSpPr>
        <p:spPr bwMode="auto">
          <a:xfrm>
            <a:off x="1014884" y="76200"/>
            <a:ext cx="7264958" cy="697523"/>
          </a:xfrm>
          <a:noFill/>
          <a:ln>
            <a:miter lim="800000"/>
            <a:headEnd/>
            <a:tailEnd/>
          </a:ln>
        </p:spPr>
        <p:txBody>
          <a:bodyPr vert="horz" wrap="square" lIns="91440" tIns="45720" rIns="91440" bIns="45720" numCol="1" anchor="ctr" anchorCtr="0" compatLnSpc="1">
            <a:prstTxWarp prst="textNoShape">
              <a:avLst/>
            </a:prstTxWarp>
          </a:bodyPr>
          <a:lstStyle/>
          <a:p>
            <a:pPr marL="0" indent="0" algn="l" eaLnBrk="1" hangingPunct="1">
              <a:spcBef>
                <a:spcPct val="200000"/>
              </a:spcBef>
            </a:pPr>
            <a:r>
              <a:rPr lang="en-US" altLang="en-US" b="1" dirty="0">
                <a:ea typeface="ＭＳ Ｐゴシック" pitchFamily="34" charset="-128"/>
              </a:rPr>
              <a:t>Code Word: Facts</a:t>
            </a:r>
          </a:p>
        </p:txBody>
      </p:sp>
      <p:pic>
        <p:nvPicPr>
          <p:cNvPr id="8" name="Picture 7" descr="people working toghether on a set of cog wheels">
            <a:extLst>
              <a:ext uri="{FF2B5EF4-FFF2-40B4-BE49-F238E27FC236}">
                <a16:creationId xmlns:a16="http://schemas.microsoft.com/office/drawing/2014/main" id="{28A0EAA9-2FF1-FC43-81E4-8F48FD7E0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63" y="4547019"/>
            <a:ext cx="3251200" cy="2197100"/>
          </a:xfrm>
          <a:prstGeom prst="rect">
            <a:avLst/>
          </a:prstGeom>
        </p:spPr>
      </p:pic>
    </p:spTree>
    <p:extLst>
      <p:ext uri="{BB962C8B-B14F-4D97-AF65-F5344CB8AC3E}">
        <p14:creationId xmlns:p14="http://schemas.microsoft.com/office/powerpoint/2010/main" val="3701818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{08AA25A5-647B-F34D-A985-2B5152342A6D}tf16401378</Template>
  <TotalTime>6449</TotalTime>
  <Words>2236</Words>
  <Application>Microsoft Macintosh PowerPoint</Application>
  <PresentationFormat>On-screen Show (4:3)</PresentationFormat>
  <Paragraphs>162</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MS Shell Dlg 2</vt:lpstr>
      <vt:lpstr>Palatino Linotype</vt:lpstr>
      <vt:lpstr>Wingdings</vt:lpstr>
      <vt:lpstr>Wingdings 3</vt:lpstr>
      <vt:lpstr>Madison</vt:lpstr>
      <vt:lpstr>Disability Benefits: An Overview</vt:lpstr>
      <vt:lpstr>Today’s Presenters: Denyse Curtright &amp; Bill Pelter</vt:lpstr>
      <vt:lpstr>Disability Benefits: An Overview</vt:lpstr>
      <vt:lpstr>PowerPoint Presentation</vt:lpstr>
      <vt:lpstr>Code Word: Employment</vt:lpstr>
      <vt:lpstr>Code Word: Planning</vt:lpstr>
      <vt:lpstr>Code Word: Worry</vt:lpstr>
      <vt:lpstr> </vt:lpstr>
      <vt:lpstr>Code Word: Facts</vt:lpstr>
      <vt:lpstr>Code Word: YES!</vt:lpstr>
      <vt:lpstr>Code Word: Questions?</vt:lpstr>
      <vt:lpstr>Code Word: 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Denyse Curtright</cp:lastModifiedBy>
  <cp:revision>379</cp:revision>
  <cp:lastPrinted>2016-12-02T17:51:29Z</cp:lastPrinted>
  <dcterms:created xsi:type="dcterms:W3CDTF">2013-02-14T20:38:15Z</dcterms:created>
  <dcterms:modified xsi:type="dcterms:W3CDTF">2020-08-25T19:47:49Z</dcterms:modified>
</cp:coreProperties>
</file>