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4"/>
  </p:notesMasterIdLst>
  <p:sldIdLst>
    <p:sldId id="256" r:id="rId2"/>
    <p:sldId id="286" r:id="rId3"/>
    <p:sldId id="257" r:id="rId4"/>
    <p:sldId id="258" r:id="rId5"/>
    <p:sldId id="294"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87" r:id="rId22"/>
    <p:sldId id="295" r:id="rId23"/>
    <p:sldId id="274" r:id="rId24"/>
    <p:sldId id="297" r:id="rId25"/>
    <p:sldId id="290" r:id="rId26"/>
    <p:sldId id="291" r:id="rId27"/>
    <p:sldId id="293" r:id="rId28"/>
    <p:sldId id="292" r:id="rId29"/>
    <p:sldId id="296" r:id="rId30"/>
    <p:sldId id="275" r:id="rId31"/>
    <p:sldId id="288" r:id="rId32"/>
    <p:sldId id="276" r:id="rId33"/>
    <p:sldId id="277" r:id="rId34"/>
    <p:sldId id="278" r:id="rId35"/>
    <p:sldId id="279" r:id="rId36"/>
    <p:sldId id="280" r:id="rId37"/>
    <p:sldId id="281" r:id="rId38"/>
    <p:sldId id="282" r:id="rId39"/>
    <p:sldId id="283" r:id="rId40"/>
    <p:sldId id="289" r:id="rId41"/>
    <p:sldId id="284" r:id="rId42"/>
    <p:sldId id="285" r:id="rId43"/>
  </p:sldIdLst>
  <p:sldSz cx="12192000" cy="6858000"/>
  <p:notesSz cx="7102475" cy="9388475"/>
  <p:embeddedFontLst>
    <p:embeddedFont>
      <p:font typeface="Book Antiqua" panose="02040602050305030304" pitchFamily="18"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Cambria" panose="02040503050406030204" pitchFamily="18" charset="0"/>
      <p:regular r:id="rId53"/>
      <p:bold r:id="rId54"/>
      <p:italic r:id="rId55"/>
      <p:boldItalic r:id="rId56"/>
    </p:embeddedFont>
    <p:embeddedFont>
      <p:font typeface="Helvetica Neue" panose="020B0604020202020204" charset="0"/>
      <p:regular r:id="rId57"/>
      <p:bold r:id="rId58"/>
      <p:italic r:id="rId59"/>
      <p:boldItalic r:id="rId60"/>
    </p:embeddedFont>
    <p:embeddedFont>
      <p:font typeface="Viga" panose="020B0604020202020204" charset="0"/>
      <p:regular r:id="rId61"/>
    </p:embeddedFont>
  </p:embeddedFontLst>
  <p:custDataLst>
    <p:tags r:id="rId6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3" roundtripDataSignature="AMtx7mh+k+fgVL13EgV5ShBR7g/aKz9xK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380" autoAdjust="0"/>
  </p:normalViewPr>
  <p:slideViewPr>
    <p:cSldViewPr snapToGrid="0">
      <p:cViewPr varScale="1">
        <p:scale>
          <a:sx n="57" d="100"/>
          <a:sy n="57" d="100"/>
        </p:scale>
        <p:origin x="96" y="1146"/>
      </p:cViewPr>
      <p:guideLst/>
    </p:cSldViewPr>
  </p:slideViewPr>
  <p:outlineViewPr>
    <p:cViewPr>
      <p:scale>
        <a:sx n="33" d="100"/>
        <a:sy n="33" d="100"/>
      </p:scale>
      <p:origin x="0" y="-4203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6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71054"/>
          </a:xfrm>
          <a:prstGeom prst="rect">
            <a:avLst/>
          </a:prstGeom>
          <a:noFill/>
          <a:ln>
            <a:noFill/>
          </a:ln>
        </p:spPr>
        <p:txBody>
          <a:bodyPr spcFirstLastPara="1" wrap="square" lIns="94200" tIns="47075" rIns="94200" bIns="470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9pPr>
          </a:lstStyle>
          <a:p>
            <a:endParaRPr/>
          </a:p>
        </p:txBody>
      </p:sp>
      <p:sp>
        <p:nvSpPr>
          <p:cNvPr id="4" name="Google Shape;4;n"/>
          <p:cNvSpPr txBox="1">
            <a:spLocks noGrp="1"/>
          </p:cNvSpPr>
          <p:nvPr>
            <p:ph type="dt" idx="10"/>
          </p:nvPr>
        </p:nvSpPr>
        <p:spPr>
          <a:xfrm>
            <a:off x="4023092" y="0"/>
            <a:ext cx="3077739" cy="471054"/>
          </a:xfrm>
          <a:prstGeom prst="rect">
            <a:avLst/>
          </a:prstGeom>
          <a:noFill/>
          <a:ln>
            <a:noFill/>
          </a:ln>
        </p:spPr>
        <p:txBody>
          <a:bodyPr spcFirstLastPara="1" wrap="square" lIns="94200" tIns="47075" rIns="94200" bIns="470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9pPr>
          </a:lstStyle>
          <a:p>
            <a:endParaRPr/>
          </a:p>
        </p:txBody>
      </p:sp>
      <p:sp>
        <p:nvSpPr>
          <p:cNvPr id="5" name="Google Shape;5;n"/>
          <p:cNvSpPr>
            <a:spLocks noGrp="1" noRot="1" noChangeAspect="1"/>
          </p:cNvSpPr>
          <p:nvPr>
            <p:ph type="sldImg" idx="3"/>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9pPr>
          </a:lstStyle>
          <a:p>
            <a:endParaRPr/>
          </a:p>
        </p:txBody>
      </p:sp>
      <p:sp>
        <p:nvSpPr>
          <p:cNvPr id="7" name="Google Shape;7;n"/>
          <p:cNvSpPr txBox="1">
            <a:spLocks noGrp="1"/>
          </p:cNvSpPr>
          <p:nvPr>
            <p:ph type="ftr" idx="11"/>
          </p:nvPr>
        </p:nvSpPr>
        <p:spPr>
          <a:xfrm>
            <a:off x="0" y="8917422"/>
            <a:ext cx="3077739" cy="471053"/>
          </a:xfrm>
          <a:prstGeom prst="rect">
            <a:avLst/>
          </a:prstGeom>
          <a:noFill/>
          <a:ln>
            <a:noFill/>
          </a:ln>
        </p:spPr>
        <p:txBody>
          <a:bodyPr spcFirstLastPara="1" wrap="square" lIns="94200" tIns="47075" rIns="94200" bIns="470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900" b="0" i="0" u="none" strike="noStrike" cap="none">
                <a:solidFill>
                  <a:schemeClr val="dk1"/>
                </a:solidFill>
                <a:latin typeface="Book Antiqua"/>
                <a:ea typeface="Book Antiqua"/>
                <a:cs typeface="Book Antiqua"/>
                <a:sym typeface="Book Antiqua"/>
              </a:defRPr>
            </a:lvl9pPr>
          </a:lstStyle>
          <a:p>
            <a:endParaRPr/>
          </a:p>
        </p:txBody>
      </p:sp>
      <p:sp>
        <p:nvSpPr>
          <p:cNvPr id="8" name="Google Shape;8;n"/>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Book Antiqua"/>
                <a:ea typeface="Book Antiqua"/>
                <a:cs typeface="Book Antiqua"/>
                <a:sym typeface="Book Antiqua"/>
              </a:rPr>
              <a:t>‹#›</a:t>
            </a:fld>
            <a:endParaRPr sz="1200" b="0" i="0" u="none" strike="noStrike" cap="none">
              <a:solidFill>
                <a:schemeClr val="dk1"/>
              </a:solidFill>
              <a:latin typeface="Book Antiqua"/>
              <a:ea typeface="Book Antiqua"/>
              <a:cs typeface="Book Antiqua"/>
              <a:sym typeface="Book Antiqua"/>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pathwayswv.org/docs/Pathways%20Pre-ETS%20Sample%20Lessons%20-%202019%20FINAL.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11" name="Google Shape;111;p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 Once finalized, I can share the DOE resource guide.</a:t>
            </a:r>
            <a:endParaRPr/>
          </a:p>
          <a:p>
            <a:pPr marL="457200" marR="0" lvl="0" indent="-228600" algn="l" rtl="0">
              <a:lnSpc>
                <a:spcPct val="100000"/>
              </a:lnSpc>
              <a:spcBef>
                <a:spcPts val="0"/>
              </a:spcBef>
              <a:spcAft>
                <a:spcPts val="0"/>
              </a:spcAft>
              <a:buClr>
                <a:srgbClr val="000000"/>
              </a:buClr>
              <a:buSzPts val="1400"/>
              <a:buFont typeface="Arial"/>
              <a:buNone/>
            </a:pPr>
            <a:r>
              <a:rPr lang="en-US"/>
              <a:t>More information on Thursday’s training is in an upcoming slide. </a:t>
            </a:r>
            <a:endParaRPr/>
          </a:p>
        </p:txBody>
      </p:sp>
      <p:sp>
        <p:nvSpPr>
          <p:cNvPr id="175" name="Google Shape;175;p9: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a:solidFill>
                  <a:schemeClr val="dk1"/>
                </a:solidFill>
                <a:latin typeface="Arial"/>
                <a:ea typeface="Arial"/>
                <a:cs typeface="Arial"/>
                <a:sym typeface="Arial"/>
              </a:rPr>
              <a:t>Guidance email: While it is acceptable to review curricula and ensure it’s accessible to students, please keep in mind that in order to be billable, these reviews should be based on the interests and needs of specific students or groups of students. While it is important to review curricula that could be applicable to any student, it is not billable unless you can tie it to an individual or a particular group based on their identified strengths, interests and needs. </a:t>
            </a:r>
            <a:endParaRPr/>
          </a:p>
          <a:p>
            <a:pPr marL="457200" marR="0" lvl="0" indent="-228600" algn="l" rtl="0">
              <a:lnSpc>
                <a:spcPct val="100000"/>
              </a:lnSpc>
              <a:spcBef>
                <a:spcPts val="0"/>
              </a:spcBef>
              <a:spcAft>
                <a:spcPts val="0"/>
              </a:spcAft>
              <a:buClr>
                <a:srgbClr val="000000"/>
              </a:buClr>
              <a:buSzPts val="1400"/>
              <a:buFont typeface="Arial"/>
              <a:buNone/>
            </a:pPr>
            <a:r>
              <a:rPr lang="en-US" sz="1200">
                <a:solidFill>
                  <a:schemeClr val="dk1"/>
                </a:solidFill>
                <a:latin typeface="Arial"/>
                <a:ea typeface="Arial"/>
                <a:cs typeface="Arial"/>
                <a:sym typeface="Arial"/>
              </a:rPr>
              <a:t>Based on these reviews, we were able to provide further guidance as well as shout-outs to work done well and how quickly some agencies moved to virtual work. </a:t>
            </a:r>
            <a:endParaRPr sz="1200">
              <a:solidFill>
                <a:schemeClr val="dk1"/>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83" name="Google Shape;183;p10: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1: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The overall advice from DOE is to communicate, collaborate and keep it simple!</a:t>
            </a:r>
            <a:endParaRPr/>
          </a:p>
          <a:p>
            <a:pPr marL="457200" marR="0" lvl="0" indent="-228600" algn="l" rtl="0">
              <a:lnSpc>
                <a:spcPct val="100000"/>
              </a:lnSpc>
              <a:spcBef>
                <a:spcPts val="0"/>
              </a:spcBef>
              <a:spcAft>
                <a:spcPts val="0"/>
              </a:spcAft>
              <a:buClr>
                <a:srgbClr val="000000"/>
              </a:buClr>
              <a:buSzPts val="1400"/>
              <a:buFont typeface="Arial"/>
              <a:buNone/>
            </a:pPr>
            <a:endParaRPr/>
          </a:p>
        </p:txBody>
      </p:sp>
      <p:sp>
        <p:nvSpPr>
          <p:cNvPr id="191" name="Google Shape;191;p11: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A slide from DOE’s portion of the training.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This is from one of our providers. By mapping out and creating routes, they are delivering pre-ETS curricula to students along with lunches prepared by local restaurants. Of course, that’s not billable, but it’s a great way to help families and prep for pre-ETS at the same time. </a:t>
            </a:r>
            <a:endParaRPr/>
          </a:p>
          <a:p>
            <a:pPr marL="457200" marR="0" lvl="0" indent="-228600" algn="l" rtl="0">
              <a:lnSpc>
                <a:spcPct val="100000"/>
              </a:lnSpc>
              <a:spcBef>
                <a:spcPts val="0"/>
              </a:spcBef>
              <a:spcAft>
                <a:spcPts val="0"/>
              </a:spcAft>
              <a:buClr>
                <a:srgbClr val="000000"/>
              </a:buClr>
              <a:buSzPts val="1400"/>
              <a:buFont typeface="Arial"/>
              <a:buNone/>
            </a:pPr>
            <a:endParaRPr/>
          </a:p>
          <a:p>
            <a:pPr marL="457200" marR="0" lvl="0" indent="-228600" algn="l" rtl="0">
              <a:lnSpc>
                <a:spcPct val="100000"/>
              </a:lnSpc>
              <a:spcBef>
                <a:spcPts val="0"/>
              </a:spcBef>
              <a:spcAft>
                <a:spcPts val="0"/>
              </a:spcAft>
              <a:buClr>
                <a:srgbClr val="000000"/>
              </a:buClr>
              <a:buSzPts val="1400"/>
              <a:buFont typeface="Arial"/>
              <a:buNone/>
            </a:pPr>
            <a:r>
              <a:rPr lang="en-US"/>
              <a:t>Providers also worked on virtual release forms for permission to work with students virtually. </a:t>
            </a:r>
            <a:endParaRPr/>
          </a:p>
        </p:txBody>
      </p:sp>
      <p:sp>
        <p:nvSpPr>
          <p:cNvPr id="211" name="Google Shape;211;p13: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4: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 slide from ES/ARC.</a:t>
            </a:r>
            <a:endParaRPr/>
          </a:p>
        </p:txBody>
      </p:sp>
      <p:sp>
        <p:nvSpPr>
          <p:cNvPr id="219" name="Google Shape;219;p14: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5: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For their part of the training, most of our providers gave examples of online learning platforms, OE also described how to access Google Meets and suggested setting up specific schedules with students each week. </a:t>
            </a:r>
            <a:endParaRPr/>
          </a:p>
        </p:txBody>
      </p:sp>
      <p:sp>
        <p:nvSpPr>
          <p:cNvPr id="227" name="Google Shape;227;p15: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A sample slide from OE. </a:t>
            </a:r>
            <a:endParaRPr/>
          </a:p>
        </p:txBody>
      </p:sp>
      <p:sp>
        <p:nvSpPr>
          <p:cNvPr id="235" name="Google Shape;235;p16: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 </a:t>
            </a:r>
            <a:endParaRPr/>
          </a:p>
        </p:txBody>
      </p:sp>
      <p:sp>
        <p:nvSpPr>
          <p:cNvPr id="245" name="Google Shape;245;p17: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9: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 SA = self advocates</a:t>
            </a:r>
            <a:endParaRPr/>
          </a:p>
        </p:txBody>
      </p:sp>
      <p:sp>
        <p:nvSpPr>
          <p:cNvPr id="253" name="Google Shape;253;p19: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82ef0cfd2d_3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g82ef0cfd2d_3_0: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19" name="Google Shape;119;g82ef0cfd2d_3_0: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10248" y="4518204"/>
            <a:ext cx="5681980" cy="3696712"/>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1571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72a56357b8_0_1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72a56357b8_0_14: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61" name="Google Shape;261;g72a56357b8_0_14: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10248" y="4518204"/>
            <a:ext cx="5681980" cy="3696712"/>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18436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72a56357b8_0_21: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72a56357b8_0_21: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70" name="Google Shape;270;g72a56357b8_0_21: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30</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The WINTAC has received numerous requests from VR programs related to the continued operation of the VR program by distance and the provision of services to consumers remotely during the crisis.  As a result, we requested that RSA allow us to expand the TA we provide in our topic areas to include strategies and resources for operating the VR program by distance and </a:t>
            </a:r>
            <a:r>
              <a:rPr lang="en-US" sz="1100">
                <a:solidFill>
                  <a:srgbClr val="222222"/>
                </a:solidFill>
                <a:latin typeface="Arial"/>
                <a:ea typeface="Arial"/>
                <a:cs typeface="Arial"/>
                <a:sym typeface="Arial"/>
              </a:rPr>
              <a:t>providing</a:t>
            </a:r>
            <a:r>
              <a:rPr lang="en-US" sz="1100" b="0" i="0" u="none" strike="noStrike" cap="none">
                <a:solidFill>
                  <a:srgbClr val="222222"/>
                </a:solidFill>
                <a:latin typeface="Arial"/>
                <a:ea typeface="Arial"/>
                <a:cs typeface="Arial"/>
                <a:sym typeface="Arial"/>
              </a:rPr>
              <a:t> services to consumers remotely.  RSA approved this request and we will begin this work immediately.  Here are the first steps we are taking:</a:t>
            </a:r>
            <a:endParaRPr/>
          </a:p>
          <a:p>
            <a:pPr marL="457200"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1.</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Creating two different resource pages on our website.  The first will be dedicated to COVID-19 resources for the general public and for individuals with disabilities.  The second will be resources and information specifically related to the operation of the VR program by distance and the provision of services to consumers remotely.  Some initial categories we will be gathering information on include:</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a.</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How VR agencies are responding-effective practices</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b.</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Resources related to teleworking</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c.</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Online training for VR staff</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d.</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Remote delivery of services by Topic area:</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Pre-employment transition services</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ii.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511</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iii.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CIE</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iv.</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Integration</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v.</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CPMs</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vi.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Business engagement</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vii.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LMI-TCI+</a:t>
            </a:r>
            <a:endParaRPr/>
          </a:p>
          <a:p>
            <a:pPr marL="1164488"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viii.</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Apprenticeships</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e.</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Leading and managing organizations by distance</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f.</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Technology and programs that facilitate remote service delivery</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g.</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FAQs</a:t>
            </a:r>
            <a:endParaRPr/>
          </a:p>
          <a:p>
            <a:pPr marL="698693"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h.</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General resources</a:t>
            </a:r>
            <a:endParaRPr/>
          </a:p>
          <a:p>
            <a:pPr marL="457200"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2.</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In addition to the website resources, which we will be adding to daily, our teams will be sharing information in Communities of Practice, calls and emails regarding what States are doing and how to respond to consumer needs.</a:t>
            </a:r>
            <a:endParaRPr/>
          </a:p>
          <a:p>
            <a:pPr marL="457200" marR="0" lvl="0" indent="-228600" algn="l" rtl="0">
              <a:lnSpc>
                <a:spcPct val="100000"/>
              </a:lnSpc>
              <a:spcBef>
                <a:spcPts val="611"/>
              </a:spcBef>
              <a:spcAft>
                <a:spcPts val="0"/>
              </a:spcAft>
              <a:buClr>
                <a:srgbClr val="000000"/>
              </a:buClr>
              <a:buSzPts val="1400"/>
              <a:buFont typeface="Arial"/>
              <a:buNone/>
            </a:pPr>
            <a:r>
              <a:rPr lang="en-US" sz="1100" b="0" i="0" u="none" strike="noStrike" cap="none">
                <a:solidFill>
                  <a:srgbClr val="222222"/>
                </a:solidFill>
                <a:latin typeface="Arial"/>
                <a:ea typeface="Arial"/>
                <a:cs typeface="Arial"/>
                <a:sym typeface="Arial"/>
              </a:rPr>
              <a:t>3.</a:t>
            </a:r>
            <a:r>
              <a:rPr lang="en-US" sz="300" b="0" i="0" u="none" strike="noStrike" cap="none">
                <a:solidFill>
                  <a:srgbClr val="222222"/>
                </a:solidFill>
                <a:latin typeface="Times New Roman"/>
                <a:ea typeface="Times New Roman"/>
                <a:cs typeface="Times New Roman"/>
                <a:sym typeface="Times New Roman"/>
              </a:rPr>
              <a:t>     </a:t>
            </a:r>
            <a:r>
              <a:rPr lang="en-US" sz="1100" b="0" i="0" u="none" strike="noStrike" cap="none">
                <a:solidFill>
                  <a:srgbClr val="222222"/>
                </a:solidFill>
                <a:latin typeface="Arial"/>
                <a:ea typeface="Arial"/>
                <a:cs typeface="Arial"/>
                <a:sym typeface="Arial"/>
              </a:rPr>
              <a:t>We will be communicating regularly with RSA to get answers to questions submitted by VR programs and will publish the answers on the WINTAC website.</a:t>
            </a:r>
            <a:endParaRPr/>
          </a:p>
          <a:p>
            <a:pPr marL="457200" marR="0" lvl="0" indent="-228600" algn="l" rtl="0">
              <a:lnSpc>
                <a:spcPct val="100000"/>
              </a:lnSpc>
              <a:spcBef>
                <a:spcPts val="611"/>
              </a:spcBef>
              <a:spcAft>
                <a:spcPts val="611"/>
              </a:spcAft>
              <a:buClr>
                <a:srgbClr val="000000"/>
              </a:buClr>
              <a:buSzPts val="1400"/>
              <a:buFont typeface="Arial"/>
              <a:buNone/>
            </a:pPr>
            <a:r>
              <a:rPr lang="en-US" sz="1100" b="0" i="0" u="none" strike="noStrike" cap="none">
                <a:solidFill>
                  <a:srgbClr val="222222"/>
                </a:solidFill>
                <a:latin typeface="Arial"/>
                <a:ea typeface="Arial"/>
                <a:cs typeface="Arial"/>
                <a:sym typeface="Arial"/>
              </a:rPr>
              <a:t>If you have any ideas of how else we might be of assistance, please share those and we will do our best to respond.</a:t>
            </a:r>
            <a:endParaRPr sz="1100" b="0" i="0" u="none" strike="noStrike" cap="none">
              <a:solidFill>
                <a:srgbClr val="222222"/>
              </a:solidFill>
              <a:latin typeface="Arial"/>
              <a:ea typeface="Arial"/>
              <a:cs typeface="Arial"/>
              <a:sym typeface="Arial"/>
            </a:endParaRPr>
          </a:p>
        </p:txBody>
      </p:sp>
      <p:sp>
        <p:nvSpPr>
          <p:cNvPr id="278" name="Google Shape;2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72a56357b8_0_2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72a56357b8_0_28: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290" name="Google Shape;290;g72a56357b8_0_28: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100"/>
              <a:t>Please note these resources will be updated daily, so the list of resources under each topic item will be constantly changing.</a:t>
            </a:r>
            <a:endParaRPr/>
          </a:p>
          <a:p>
            <a:pPr marL="0" lvl="0" indent="0" algn="l" rtl="0">
              <a:lnSpc>
                <a:spcPct val="100000"/>
              </a:lnSpc>
              <a:spcBef>
                <a:spcPts val="0"/>
              </a:spcBef>
              <a:spcAft>
                <a:spcPts val="0"/>
              </a:spcAft>
              <a:buSzPts val="1400"/>
              <a:buNone/>
            </a:pPr>
            <a:endParaRPr sz="1100"/>
          </a:p>
        </p:txBody>
      </p:sp>
      <p:sp>
        <p:nvSpPr>
          <p:cNvPr id="297" name="Google Shape;29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333333"/>
              </a:buClr>
              <a:buSzPts val="2400"/>
              <a:buFont typeface="Helvetica Neue"/>
              <a:buChar char="●"/>
            </a:pPr>
            <a:r>
              <a:rPr lang="en-US" sz="2400">
                <a:solidFill>
                  <a:srgbClr val="337AB7"/>
                </a:solidFill>
                <a:highlight>
                  <a:srgbClr val="F4F1D7"/>
                </a:highlight>
                <a:uFill>
                  <a:noFill/>
                </a:uFill>
                <a:latin typeface="Helvetica Neue"/>
                <a:ea typeface="Helvetica Neue"/>
                <a:cs typeface="Helvetica Neue"/>
                <a:sym typeface="Helvetica Neue"/>
                <a:hlinkClick r:id="rId3"/>
              </a:rPr>
              <a:t>Pathways to the Future (West Virginia)</a:t>
            </a:r>
            <a:r>
              <a:rPr lang="en-US" sz="2400">
                <a:solidFill>
                  <a:srgbClr val="333333"/>
                </a:solidFill>
                <a:highlight>
                  <a:srgbClr val="F4F1D7"/>
                </a:highlight>
                <a:latin typeface="Helvetica Neue"/>
                <a:ea typeface="Helvetica Neue"/>
                <a:cs typeface="Helvetica Neue"/>
                <a:sym typeface="Helvetica Neue"/>
              </a:rPr>
              <a:t> This includes sample lesson plans and detailed curricula for students with disabilities that schools,VR, or other partners could use in delivering any of the five required Pre-ETS services. </a:t>
            </a:r>
            <a:r>
              <a:rPr lang="en-US" sz="2400" b="1">
                <a:solidFill>
                  <a:srgbClr val="333333"/>
                </a:solidFill>
                <a:highlight>
                  <a:srgbClr val="F4F1D7"/>
                </a:highlight>
                <a:latin typeface="Helvetica Neue"/>
                <a:ea typeface="Helvetica Neue"/>
                <a:cs typeface="Helvetica Neue"/>
                <a:sym typeface="Helvetica Neue"/>
              </a:rPr>
              <a:t>We advise that you thoroughly review these to see what activities you would approve your vendors using.</a:t>
            </a:r>
            <a:endParaRPr sz="2400" b="1">
              <a:solidFill>
                <a:srgbClr val="333333"/>
              </a:solidFill>
              <a:highlight>
                <a:srgbClr val="F4F1D7"/>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a:solidFill>
                  <a:srgbClr val="333333"/>
                </a:solidFill>
                <a:highlight>
                  <a:srgbClr val="F4F1D7"/>
                </a:highlight>
                <a:latin typeface="Helvetica Neue"/>
                <a:ea typeface="Helvetica Neue"/>
                <a:cs typeface="Helvetica Neue"/>
                <a:sym typeface="Helvetica Neue"/>
              </a:rPr>
              <a:t>GCFLearnFree.org offers more than 200 topics, including more than 7,000 lessons, more than 1,000 videos, and more than 50 interactive links and games, completely free. </a:t>
            </a:r>
            <a:r>
              <a:rPr lang="en-US" sz="2400" b="1">
                <a:solidFill>
                  <a:srgbClr val="333333"/>
                </a:solidFill>
                <a:highlight>
                  <a:srgbClr val="F4F1D7"/>
                </a:highlight>
                <a:latin typeface="Helvetica Neue"/>
                <a:ea typeface="Helvetica Neue"/>
                <a:cs typeface="Helvetica Neue"/>
                <a:sym typeface="Helvetica Neue"/>
              </a:rPr>
              <a:t>We advise that you thoroughly review these to see what activities you would approve your vendors using.</a:t>
            </a:r>
            <a:endParaRPr sz="2400" b="1">
              <a:solidFill>
                <a:srgbClr val="333333"/>
              </a:solidFill>
              <a:highlight>
                <a:srgbClr val="F4F1D7"/>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a:solidFill>
                  <a:srgbClr val="333333"/>
                </a:solidFill>
                <a:highlight>
                  <a:srgbClr val="F4F1D7"/>
                </a:highlight>
                <a:latin typeface="Helvetica Neue"/>
                <a:ea typeface="Helvetica Neue"/>
                <a:cs typeface="Helvetica Neue"/>
                <a:sym typeface="Helvetica Neue"/>
              </a:rPr>
              <a:t>T-Folio is a free online transition portfolio tool for high school-age youth with disabilities. The curriculum provides facilitators with lesson plans and tips to help youth build self-determination and job-readiness skills through a series of interactive exercises. T-Folio curriculum aligns with Individual Education Program (IEP) transition planning, DVR Pre-Employment Transition Service categories, and the CCTS Transition Services Flowchart.</a:t>
            </a:r>
            <a:endParaRPr sz="2400">
              <a:solidFill>
                <a:srgbClr val="333333"/>
              </a:solidFill>
              <a:highlight>
                <a:srgbClr val="F4F1D7"/>
              </a:highlight>
              <a:latin typeface="Helvetica Neue"/>
              <a:ea typeface="Helvetica Neue"/>
              <a:cs typeface="Helvetica Neue"/>
              <a:sym typeface="Helvetica Neue"/>
            </a:endParaRPr>
          </a:p>
          <a:p>
            <a:pPr marL="457200" lvl="0" indent="-381000" algn="l" rtl="0">
              <a:lnSpc>
                <a:spcPct val="115000"/>
              </a:lnSpc>
              <a:spcBef>
                <a:spcPts val="0"/>
              </a:spcBef>
              <a:spcAft>
                <a:spcPts val="0"/>
              </a:spcAft>
              <a:buClr>
                <a:srgbClr val="333333"/>
              </a:buClr>
              <a:buSzPts val="2400"/>
              <a:buFont typeface="Helvetica Neue"/>
              <a:buChar char="●"/>
            </a:pPr>
            <a:r>
              <a:rPr lang="en-US" sz="2400">
                <a:solidFill>
                  <a:srgbClr val="333333"/>
                </a:solidFill>
                <a:highlight>
                  <a:srgbClr val="F4F1D7"/>
                </a:highlight>
                <a:latin typeface="Helvetica Neue"/>
                <a:ea typeface="Helvetica Neue"/>
                <a:cs typeface="Helvetica Neue"/>
                <a:sym typeface="Helvetica Neue"/>
              </a:rPr>
              <a:t>TransitionTN has developed a searchable database of curriculum that includes options for providing the five required pre-employment transition services. You can search by Pre-ETS category, payment type (Free to subscription) and accessibility for hearing and vision impairments.</a:t>
            </a:r>
            <a:endParaRPr sz="2400" b="1">
              <a:solidFill>
                <a:srgbClr val="333333"/>
              </a:solidFill>
              <a:highlight>
                <a:srgbClr val="F4F1D7"/>
              </a:highlight>
              <a:latin typeface="Helvetica Neue"/>
              <a:ea typeface="Helvetica Neue"/>
              <a:cs typeface="Helvetica Neue"/>
              <a:sym typeface="Helvetica Neue"/>
            </a:endParaRPr>
          </a:p>
          <a:p>
            <a:pPr marL="0" lvl="0" indent="0" algn="l" rtl="0">
              <a:lnSpc>
                <a:spcPct val="100000"/>
              </a:lnSpc>
              <a:spcBef>
                <a:spcPts val="0"/>
              </a:spcBef>
              <a:spcAft>
                <a:spcPts val="0"/>
              </a:spcAft>
              <a:buSzPts val="1400"/>
              <a:buNone/>
            </a:pPr>
            <a:endParaRPr sz="1100"/>
          </a:p>
        </p:txBody>
      </p:sp>
      <p:sp>
        <p:nvSpPr>
          <p:cNvPr id="305" name="Google Shape;30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a:p>
        </p:txBody>
      </p:sp>
      <p:sp>
        <p:nvSpPr>
          <p:cNvPr id="312" name="Google Shape;3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2a56357b8_0_7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g72a56357b8_0_75: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20" name="Google Shape;320;g72a56357b8_0_75: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3: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Use chat to pose a question </a:t>
            </a:r>
            <a:endParaRPr/>
          </a:p>
          <a:p>
            <a:pPr marL="0" lvl="0" indent="0" algn="l" rtl="0">
              <a:lnSpc>
                <a:spcPct val="100000"/>
              </a:lnSpc>
              <a:spcBef>
                <a:spcPts val="0"/>
              </a:spcBef>
              <a:spcAft>
                <a:spcPts val="0"/>
              </a:spcAft>
              <a:buSzPts val="1400"/>
              <a:buNone/>
            </a:pPr>
            <a:r>
              <a:rPr lang="en-US"/>
              <a:t>Muting everyone to keep noise to a minimum but we will set aside time to have folks share </a:t>
            </a:r>
            <a:endParaRPr/>
          </a:p>
          <a:p>
            <a:pPr marL="0" lvl="0" indent="0" algn="l" rtl="0">
              <a:lnSpc>
                <a:spcPct val="100000"/>
              </a:lnSpc>
              <a:spcBef>
                <a:spcPts val="0"/>
              </a:spcBef>
              <a:spcAft>
                <a:spcPts val="0"/>
              </a:spcAft>
              <a:buSzPts val="1400"/>
              <a:buNone/>
            </a:pPr>
            <a:r>
              <a:rPr lang="en-US"/>
              <a:t>Send questions to RSA and or Us </a:t>
            </a:r>
            <a:endParaRPr/>
          </a:p>
          <a:p>
            <a:pPr marL="0" lvl="0" indent="0" algn="l" rtl="0">
              <a:lnSpc>
                <a:spcPct val="100000"/>
              </a:lnSpc>
              <a:spcBef>
                <a:spcPts val="0"/>
              </a:spcBef>
              <a:spcAft>
                <a:spcPts val="0"/>
              </a:spcAft>
              <a:buSzPts val="1400"/>
              <a:buNone/>
            </a:pPr>
            <a:r>
              <a:rPr lang="en-US"/>
              <a:t>Don’t forget to respond to the NOI - Asked RSA to extend comment period (due the 30th) </a:t>
            </a:r>
            <a:endParaRPr/>
          </a:p>
          <a:p>
            <a:pPr marL="0" lvl="0" indent="0" algn="l" rtl="0">
              <a:lnSpc>
                <a:spcPct val="100000"/>
              </a:lnSpc>
              <a:spcBef>
                <a:spcPts val="0"/>
              </a:spcBef>
              <a:spcAft>
                <a:spcPts val="0"/>
              </a:spcAft>
              <a:buSzPts val="1400"/>
              <a:buNone/>
            </a:pPr>
            <a:r>
              <a:rPr lang="en-US"/>
              <a:t>RSA shared they were planning on a webinar </a:t>
            </a:r>
            <a:endParaRPr/>
          </a:p>
          <a:p>
            <a:pPr marL="0" lvl="0" indent="0" algn="l" rtl="0">
              <a:lnSpc>
                <a:spcPct val="100000"/>
              </a:lnSpc>
              <a:spcBef>
                <a:spcPts val="0"/>
              </a:spcBef>
              <a:spcAft>
                <a:spcPts val="0"/>
              </a:spcAft>
              <a:buSzPts val="1400"/>
              <a:buNone/>
            </a:pPr>
            <a:r>
              <a:rPr lang="en-US"/>
              <a:t>Today we wanted to provide a quick update on WINTAC TA in light of COVID19, and share new resources/website tour of what is up, and how this all relates back to Pre-ETS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27" name="Google Shape;127;p3: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72a56357b8_0_6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g72a56357b8_0_67: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28" name="Google Shape;328;g72a56357b8_0_67: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2a56357b8_0_39: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72a56357b8_0_39: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336" name="Google Shape;336;g72a56357b8_0_39: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4: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64: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r>
              <a:rPr lang="en-US"/>
              <a:t>DJ and MAureen are part time</a:t>
            </a:r>
            <a:endParaRPr/>
          </a:p>
        </p:txBody>
      </p:sp>
      <p:sp>
        <p:nvSpPr>
          <p:cNvPr id="345" name="Google Shape;345;p64: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41</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4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42:notes"/>
          <p:cNvSpPr txBox="1">
            <a:spLocks noGrp="1"/>
          </p:cNvSpPr>
          <p:nvPr>
            <p:ph type="body" idx="1"/>
          </p:nvPr>
        </p:nvSpPr>
        <p:spPr>
          <a:xfrm>
            <a:off x="710247" y="4518204"/>
            <a:ext cx="5682000" cy="3696900"/>
          </a:xfrm>
          <a:prstGeom prst="rect">
            <a:avLst/>
          </a:prstGeom>
          <a:noFill/>
          <a:ln>
            <a:noFill/>
          </a:ln>
        </p:spPr>
        <p:txBody>
          <a:bodyPr spcFirstLastPara="1" wrap="square" lIns="94425" tIns="47200" rIns="94425" bIns="47200" anchor="t" anchorCtr="0">
            <a:noAutofit/>
          </a:bodyPr>
          <a:lstStyle/>
          <a:p>
            <a:pPr marL="0" marR="0" lvl="0" indent="0" algn="l" rtl="0">
              <a:lnSpc>
                <a:spcPct val="100000"/>
              </a:lnSpc>
              <a:spcBef>
                <a:spcPts val="0"/>
              </a:spcBef>
              <a:spcAft>
                <a:spcPts val="0"/>
              </a:spcAft>
              <a:buClr>
                <a:schemeClr val="dk1"/>
              </a:buClr>
              <a:buSzPts val="300"/>
              <a:buFont typeface="Book Antiqua"/>
              <a:buNone/>
            </a:pPr>
            <a:endParaRPr sz="1200" b="0" i="0" u="none" strike="noStrike" cap="none">
              <a:solidFill>
                <a:schemeClr val="dk1"/>
              </a:solidFill>
              <a:latin typeface="Book Antiqua"/>
              <a:ea typeface="Book Antiqua"/>
              <a:cs typeface="Book Antiqua"/>
              <a:sym typeface="Book Antiqua"/>
            </a:endParaRPr>
          </a:p>
        </p:txBody>
      </p:sp>
      <p:sp>
        <p:nvSpPr>
          <p:cNvPr id="354" name="Google Shape;354;p42:notes"/>
          <p:cNvSpPr txBox="1">
            <a:spLocks noGrp="1"/>
          </p:cNvSpPr>
          <p:nvPr>
            <p:ph type="sldNum" idx="12"/>
          </p:nvPr>
        </p:nvSpPr>
        <p:spPr>
          <a:xfrm>
            <a:off x="4023091" y="8917422"/>
            <a:ext cx="3077700" cy="471000"/>
          </a:xfrm>
          <a:prstGeom prst="rect">
            <a:avLst/>
          </a:prstGeom>
          <a:noFill/>
          <a:ln>
            <a:noFill/>
          </a:ln>
        </p:spPr>
        <p:txBody>
          <a:bodyPr spcFirstLastPara="1" wrap="square" lIns="94425" tIns="47200" rIns="94425" bIns="47200" anchor="b" anchorCtr="0">
            <a:noAutofit/>
          </a:bodyPr>
          <a:lstStyle/>
          <a:p>
            <a:pPr marL="0" marR="0" lvl="0" indent="0" algn="r" rtl="0">
              <a:lnSpc>
                <a:spcPct val="100000"/>
              </a:lnSpc>
              <a:spcBef>
                <a:spcPts val="0"/>
              </a:spcBef>
              <a:spcAft>
                <a:spcPts val="0"/>
              </a:spcAft>
              <a:buClr>
                <a:schemeClr val="dk1"/>
              </a:buClr>
              <a:buSzPts val="300"/>
              <a:buFont typeface="Book Antiqua"/>
              <a:buNone/>
            </a:pPr>
            <a:fld id="{00000000-1234-1234-1234-123412341234}" type="slidenum">
              <a:rPr lang="en-US" sz="1200" b="0" i="0" u="none" strike="noStrike" cap="none">
                <a:solidFill>
                  <a:schemeClr val="dk1"/>
                </a:solidFill>
                <a:latin typeface="Book Antiqua"/>
                <a:ea typeface="Book Antiqua"/>
                <a:cs typeface="Book Antiqua"/>
                <a:sym typeface="Book Antiqua"/>
              </a:rPr>
              <a:t>42</a:t>
            </a:fld>
            <a:endParaRPr sz="1200" b="0" i="0" u="none" strike="noStrike" cap="none">
              <a:solidFill>
                <a:schemeClr val="dk1"/>
              </a:solidFill>
              <a:latin typeface="Book Antiqua"/>
              <a:ea typeface="Book Antiqua"/>
              <a:cs typeface="Book Antiqua"/>
              <a:sym typeface="Book Antiqu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10248" y="4518204"/>
            <a:ext cx="5681980" cy="3696712"/>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8825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72a56357b8_0_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72a56357b8_0_0:notes"/>
          <p:cNvSpPr txBox="1">
            <a:spLocks noGrp="1"/>
          </p:cNvSpPr>
          <p:nvPr>
            <p:ph type="body" idx="1"/>
          </p:nvPr>
        </p:nvSpPr>
        <p:spPr>
          <a:xfrm>
            <a:off x="710248" y="4518204"/>
            <a:ext cx="5682000" cy="3696600"/>
          </a:xfrm>
          <a:prstGeom prst="rect">
            <a:avLst/>
          </a:prstGeom>
          <a:noFill/>
          <a:ln>
            <a:noFill/>
          </a:ln>
        </p:spPr>
        <p:txBody>
          <a:bodyPr spcFirstLastPara="1" wrap="square" lIns="94200" tIns="47075" rIns="94200" bIns="47075" anchor="t" anchorCtr="0">
            <a:noAutofit/>
          </a:bodyPr>
          <a:lstStyle/>
          <a:p>
            <a:pPr marL="0" lvl="0" indent="0" algn="l" rtl="0">
              <a:lnSpc>
                <a:spcPct val="100000"/>
              </a:lnSpc>
              <a:spcBef>
                <a:spcPts val="0"/>
              </a:spcBef>
              <a:spcAft>
                <a:spcPts val="0"/>
              </a:spcAft>
              <a:buSzPts val="1400"/>
              <a:buNone/>
            </a:pPr>
            <a:endParaRPr/>
          </a:p>
        </p:txBody>
      </p:sp>
      <p:sp>
        <p:nvSpPr>
          <p:cNvPr id="135" name="Google Shape;135;g72a56357b8_0_0:notes"/>
          <p:cNvSpPr txBox="1">
            <a:spLocks noGrp="1"/>
          </p:cNvSpPr>
          <p:nvPr>
            <p:ph type="sldNum" idx="12"/>
          </p:nvPr>
        </p:nvSpPr>
        <p:spPr>
          <a:xfrm>
            <a:off x="4023092" y="8917422"/>
            <a:ext cx="3077700" cy="471000"/>
          </a:xfrm>
          <a:prstGeom prst="rect">
            <a:avLst/>
          </a:prstGeom>
          <a:noFill/>
          <a:ln>
            <a:noFill/>
          </a:ln>
        </p:spPr>
        <p:txBody>
          <a:bodyPr spcFirstLastPara="1" wrap="square" lIns="94200" tIns="47075" rIns="94200" bIns="4707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710248" y="4518204"/>
            <a:ext cx="5681980" cy="3696712"/>
          </a:xfrm>
          <a:prstGeom prst="rect">
            <a:avLst/>
          </a:prstGeom>
        </p:spPr>
        <p:txBody>
          <a:bodyPr spcFirstLastPara="1" wrap="square" lIns="94200" tIns="47075" rIns="94200" bIns="4707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6: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Just want to make sure our structure is understood as this varies greatly by state. </a:t>
            </a:r>
            <a:endParaRPr/>
          </a:p>
        </p:txBody>
      </p:sp>
      <p:sp>
        <p:nvSpPr>
          <p:cNvPr id="151" name="Google Shape;151;p6: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7: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 </a:t>
            </a:r>
            <a:endParaRPr/>
          </a:p>
        </p:txBody>
      </p:sp>
      <p:sp>
        <p:nvSpPr>
          <p:cNvPr id="159" name="Google Shape;159;p7: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710248" y="4518204"/>
            <a:ext cx="5681980" cy="3696712"/>
          </a:xfrm>
          <a:prstGeom prst="rect">
            <a:avLst/>
          </a:prstGeom>
          <a:noFill/>
          <a:ln>
            <a:noFill/>
          </a:ln>
        </p:spPr>
        <p:txBody>
          <a:bodyPr spcFirstLastPara="1" wrap="square" lIns="94200" tIns="47075" rIns="94200" bIns="470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 </a:t>
            </a:r>
            <a:endParaRPr/>
          </a:p>
        </p:txBody>
      </p:sp>
      <p:sp>
        <p:nvSpPr>
          <p:cNvPr id="167" name="Google Shape;167;p8:notes"/>
          <p:cNvSpPr txBox="1">
            <a:spLocks noGrp="1"/>
          </p:cNvSpPr>
          <p:nvPr>
            <p:ph type="sldNum" idx="12"/>
          </p:nvPr>
        </p:nvSpPr>
        <p:spPr>
          <a:xfrm>
            <a:off x="4023092" y="8917422"/>
            <a:ext cx="3077739" cy="471053"/>
          </a:xfrm>
          <a:prstGeom prst="rect">
            <a:avLst/>
          </a:prstGeom>
          <a:noFill/>
          <a:ln>
            <a:noFill/>
          </a:ln>
        </p:spPr>
        <p:txBody>
          <a:bodyPr spcFirstLastPara="1" wrap="square" lIns="94200" tIns="47075" rIns="94200" bIns="47075"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9"/>
        <p:cNvGrpSpPr/>
        <p:nvPr/>
      </p:nvGrpSpPr>
      <p:grpSpPr>
        <a:xfrm>
          <a:off x="0" y="0"/>
          <a:ext cx="0" cy="0"/>
          <a:chOff x="0" y="0"/>
          <a:chExt cx="0" cy="0"/>
        </a:xfrm>
      </p:grpSpPr>
      <p:sp>
        <p:nvSpPr>
          <p:cNvPr id="20" name="Google Shape;20;p44"/>
          <p:cNvSpPr/>
          <p:nvPr/>
        </p:nvSpPr>
        <p:spPr>
          <a:xfrm>
            <a:off x="8429022" y="0"/>
            <a:ext cx="3762978" cy="6858000"/>
          </a:xfrm>
          <a:custGeom>
            <a:avLst/>
            <a:gdLst/>
            <a:ahLst/>
            <a:cxnLst/>
            <a:rect l="l" t="t" r="r" b="b"/>
            <a:pathLst>
              <a:path w="3762978" h="6858000" extrusionOk="0">
                <a:moveTo>
                  <a:pt x="0" y="0"/>
                </a:moveTo>
                <a:lnTo>
                  <a:pt x="3762978" y="0"/>
                </a:lnTo>
                <a:lnTo>
                  <a:pt x="3762978" y="6858000"/>
                </a:lnTo>
                <a:lnTo>
                  <a:pt x="338667" y="6858000"/>
                </a:lnTo>
                <a:lnTo>
                  <a:pt x="1189567"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1" name="Google Shape;21;p44"/>
          <p:cNvSpPr/>
          <p:nvPr/>
        </p:nvSpPr>
        <p:spPr>
          <a:xfrm>
            <a:off x="8145385" y="0"/>
            <a:ext cx="1672169"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2" name="Google Shape;22;p44"/>
          <p:cNvSpPr/>
          <p:nvPr/>
        </p:nvSpPr>
        <p:spPr>
          <a:xfrm>
            <a:off x="7950653" y="0"/>
            <a:ext cx="1528232"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23" name="Google Shape;23;p44"/>
          <p:cNvSpPr txBox="1">
            <a:spLocks noGrp="1"/>
          </p:cNvSpPr>
          <p:nvPr>
            <p:ph type="ctrTitle"/>
          </p:nvPr>
        </p:nvSpPr>
        <p:spPr>
          <a:xfrm>
            <a:off x="1295400" y="1873584"/>
            <a:ext cx="6400800" cy="256032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1"/>
              </a:buClr>
              <a:buSzPts val="4000"/>
              <a:buFont typeface="Book Antiqua"/>
              <a:buNone/>
              <a:defRPr sz="4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44"/>
          <p:cNvSpPr txBox="1">
            <a:spLocks noGrp="1"/>
          </p:cNvSpPr>
          <p:nvPr>
            <p:ph type="subTitle" idx="1"/>
          </p:nvPr>
        </p:nvSpPr>
        <p:spPr>
          <a:xfrm>
            <a:off x="1295400" y="4572000"/>
            <a:ext cx="640080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2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pic>
        <p:nvPicPr>
          <p:cNvPr id="25" name="Google Shape;25;p44"/>
          <p:cNvPicPr preferRelativeResize="0"/>
          <p:nvPr/>
        </p:nvPicPr>
        <p:blipFill rotWithShape="1">
          <a:blip r:embed="rId2">
            <a:alphaModFix/>
          </a:blip>
          <a:srcRect/>
          <a:stretch/>
        </p:blipFill>
        <p:spPr>
          <a:xfrm>
            <a:off x="10004294" y="167627"/>
            <a:ext cx="2069810"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Slide with Picture">
  <p:cSld name="Title Slide with Picture">
    <p:spTree>
      <p:nvGrpSpPr>
        <p:cNvPr id="1" name="Shape 86"/>
        <p:cNvGrpSpPr/>
        <p:nvPr/>
      </p:nvGrpSpPr>
      <p:grpSpPr>
        <a:xfrm>
          <a:off x="0" y="0"/>
          <a:ext cx="0" cy="0"/>
          <a:chOff x="0" y="0"/>
          <a:chExt cx="0" cy="0"/>
        </a:xfrm>
      </p:grpSpPr>
      <p:sp>
        <p:nvSpPr>
          <p:cNvPr id="87" name="Google Shape;87;g759545ecad_0_19"/>
          <p:cNvSpPr/>
          <p:nvPr/>
        </p:nvSpPr>
        <p:spPr>
          <a:xfrm>
            <a:off x="0" y="0"/>
            <a:ext cx="6591300" cy="1187700"/>
          </a:xfrm>
          <a:prstGeom prst="rect">
            <a:avLst/>
          </a:prstGeom>
          <a:solidFill>
            <a:schemeClr val="accent1"/>
          </a:solidFill>
          <a:ln w="12700" cap="flat" cmpd="sng">
            <a:solidFill>
              <a:srgbClr val="3D44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8" name="Google Shape;88;g759545ecad_0_19"/>
          <p:cNvSpPr/>
          <p:nvPr/>
        </p:nvSpPr>
        <p:spPr>
          <a:xfrm>
            <a:off x="6540503" y="0"/>
            <a:ext cx="5647964" cy="6858000"/>
          </a:xfrm>
          <a:custGeom>
            <a:avLst/>
            <a:gdLst/>
            <a:ahLst/>
            <a:cxnLst/>
            <a:rect l="l" t="t" r="r" b="b"/>
            <a:pathLst>
              <a:path w="4238622" h="6858000" extrusionOk="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89" name="Google Shape;89;g759545ecad_0_19"/>
          <p:cNvSpPr/>
          <p:nvPr/>
        </p:nvSpPr>
        <p:spPr>
          <a:xfrm>
            <a:off x="6256868" y="0"/>
            <a:ext cx="1671124"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90" name="Google Shape;90;g759545ecad_0_19"/>
          <p:cNvSpPr/>
          <p:nvPr/>
        </p:nvSpPr>
        <p:spPr>
          <a:xfrm>
            <a:off x="6062136" y="0"/>
            <a:ext cx="1527277" cy="6858000"/>
          </a:xfrm>
          <a:custGeom>
            <a:avLst/>
            <a:gdLst/>
            <a:ahLst/>
            <a:cxnLst/>
            <a:rect l="l" t="t" r="r" b="b"/>
            <a:pathLst>
              <a:path w="1146174" h="6858000" extrusionOk="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91" name="Google Shape;91;g759545ecad_0_19"/>
          <p:cNvSpPr txBox="1">
            <a:spLocks noGrp="1"/>
          </p:cNvSpPr>
          <p:nvPr>
            <p:ph type="ctrTitle"/>
          </p:nvPr>
        </p:nvSpPr>
        <p:spPr>
          <a:xfrm>
            <a:off x="1295401" y="1873584"/>
            <a:ext cx="5120700" cy="25602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34680"/>
              </a:buClr>
              <a:buSzPts val="4000"/>
              <a:buFont typeface="Book Antiqua"/>
              <a:buNone/>
              <a:defRPr sz="4000" b="0" i="0" u="none" strike="noStrike" cap="none">
                <a:solidFill>
                  <a:srgbClr val="034680"/>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g759545ecad_0_19"/>
          <p:cNvSpPr txBox="1">
            <a:spLocks noGrp="1"/>
          </p:cNvSpPr>
          <p:nvPr>
            <p:ph type="subTitle" idx="1"/>
          </p:nvPr>
        </p:nvSpPr>
        <p:spPr>
          <a:xfrm>
            <a:off x="1295401" y="4572000"/>
            <a:ext cx="5120700" cy="16002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1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R="0" lvl="1" algn="ctr">
              <a:lnSpc>
                <a:spcPct val="90000"/>
              </a:lnSpc>
              <a:spcBef>
                <a:spcPts val="10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2pPr>
            <a:lvl3pPr marR="0" lvl="2" algn="ctr">
              <a:lnSpc>
                <a:spcPct val="90000"/>
              </a:lnSpc>
              <a:spcBef>
                <a:spcPts val="800"/>
              </a:spcBef>
              <a:spcAft>
                <a:spcPts val="0"/>
              </a:spcAft>
              <a:buClr>
                <a:srgbClr val="080808"/>
              </a:buClr>
              <a:buSzPts val="1800"/>
              <a:buFont typeface="Arial"/>
              <a:buNone/>
              <a:defRPr sz="1800" b="0" i="0" u="none" strike="noStrike" cap="none">
                <a:solidFill>
                  <a:srgbClr val="377BBB"/>
                </a:solidFill>
                <a:latin typeface="Arial"/>
                <a:ea typeface="Arial"/>
                <a:cs typeface="Arial"/>
                <a:sym typeface="Arial"/>
              </a:defRPr>
            </a:lvl3pPr>
            <a:lvl4pPr marR="0" lvl="3"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4pPr>
            <a:lvl5pPr marR="0" lvl="4" algn="ctr">
              <a:lnSpc>
                <a:spcPct val="90000"/>
              </a:lnSpc>
              <a:spcBef>
                <a:spcPts val="800"/>
              </a:spcBef>
              <a:spcAft>
                <a:spcPts val="0"/>
              </a:spcAft>
              <a:buClr>
                <a:srgbClr val="080808"/>
              </a:buClr>
              <a:buSzPts val="1600"/>
              <a:buFont typeface="Arial"/>
              <a:buNone/>
              <a:defRPr sz="1600" b="0" i="0" u="none" strike="noStrike" cap="none">
                <a:solidFill>
                  <a:srgbClr val="377BBB"/>
                </a:solidFill>
                <a:latin typeface="Arial"/>
                <a:ea typeface="Arial"/>
                <a:cs typeface="Arial"/>
                <a:sym typeface="Arial"/>
              </a:defRPr>
            </a:lvl5pPr>
            <a:lvl6pPr marR="0" lvl="5"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6pPr>
            <a:lvl7pPr marR="0" lvl="6"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7pPr>
            <a:lvl8pPr marR="0" lvl="7"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8pPr>
            <a:lvl9pPr marR="0" lvl="8" algn="ctr">
              <a:lnSpc>
                <a:spcPct val="90000"/>
              </a:lnSpc>
              <a:spcBef>
                <a:spcPts val="800"/>
              </a:spcBef>
              <a:spcAft>
                <a:spcPts val="0"/>
              </a:spcAft>
              <a:buClr>
                <a:schemeClr val="dk1"/>
              </a:buClr>
              <a:buSzPts val="1600"/>
              <a:buFont typeface="Arial"/>
              <a:buNone/>
              <a:defRPr sz="1600" b="0" i="0" u="none" strike="noStrike" cap="none">
                <a:solidFill>
                  <a:schemeClr val="dk1"/>
                </a:solidFill>
                <a:latin typeface="Book Antiqua"/>
                <a:ea typeface="Book Antiqua"/>
                <a:cs typeface="Book Antiqua"/>
                <a:sym typeface="Book Antiqua"/>
              </a:defRPr>
            </a:lvl9pPr>
          </a:lstStyle>
          <a:p>
            <a:endParaRPr/>
          </a:p>
        </p:txBody>
      </p:sp>
      <p:sp>
        <p:nvSpPr>
          <p:cNvPr id="93" name="Google Shape;93;g759545ecad_0_19"/>
          <p:cNvSpPr>
            <a:spLocks noGrp="1"/>
          </p:cNvSpPr>
          <p:nvPr>
            <p:ph type="pic" idx="2"/>
          </p:nvPr>
        </p:nvSpPr>
        <p:spPr>
          <a:xfrm>
            <a:off x="6743703" y="0"/>
            <a:ext cx="5448300" cy="6858000"/>
          </a:xfrm>
          <a:prstGeom prst="rect">
            <a:avLst/>
          </a:prstGeom>
          <a:noFill/>
          <a:ln>
            <a:noFill/>
          </a:ln>
        </p:spPr>
        <p:txBody>
          <a:bodyPr spcFirstLastPara="1" wrap="square" lIns="91425" tIns="365750" rIns="91425" bIns="45700" anchor="t" anchorCtr="0">
            <a:noAutofit/>
          </a:bodyPr>
          <a:lstStyle>
            <a:lvl1pPr marR="0" lvl="0" algn="ctr" rtl="0">
              <a:lnSpc>
                <a:spcPct val="90000"/>
              </a:lnSpc>
              <a:spcBef>
                <a:spcPts val="1800"/>
              </a:spcBef>
              <a:spcAft>
                <a:spcPts val="0"/>
              </a:spcAft>
              <a:buClr>
                <a:srgbClr val="080808"/>
              </a:buClr>
              <a:buSzPts val="2800"/>
              <a:buFont typeface="Arial"/>
              <a:buNone/>
              <a:defRPr sz="2800" b="0" i="0" u="none" strike="noStrike" cap="none">
                <a:solidFill>
                  <a:schemeClr val="lt1"/>
                </a:solidFill>
                <a:latin typeface="Arial"/>
                <a:ea typeface="Arial"/>
                <a:cs typeface="Arial"/>
                <a:sym typeface="Arial"/>
              </a:defRPr>
            </a:lvl1pPr>
            <a:lvl2pPr marR="0" lvl="1"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94" name="Google Shape;94;g759545ecad_0_19"/>
          <p:cNvSpPr/>
          <p:nvPr/>
        </p:nvSpPr>
        <p:spPr>
          <a:xfrm>
            <a:off x="12344400" y="0"/>
            <a:ext cx="1295400" cy="6858000"/>
          </a:xfrm>
          <a:prstGeom prst="roundRect">
            <a:avLst>
              <a:gd name="adj" fmla="val 9717"/>
            </a:avLst>
          </a:prstGeom>
          <a:solidFill>
            <a:srgbClr val="A6A6A6"/>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1" u="none" strike="noStrike" cap="none">
                <a:solidFill>
                  <a:schemeClr val="lt1"/>
                </a:solidFill>
                <a:latin typeface="Arial"/>
                <a:ea typeface="Arial"/>
                <a:cs typeface="Arial"/>
                <a:sym typeface="Arial"/>
              </a:rPr>
              <a:t>NOTE: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US" sz="1200" b="0" i="1" u="none" strike="noStrike" cap="none">
                <a:solidFill>
                  <a:schemeClr val="lt1"/>
                </a:solidFill>
                <a:latin typeface="Arial"/>
                <a:ea typeface="Arial"/>
                <a:cs typeface="Arial"/>
                <a:sym typeface="Arial"/>
              </a:rPr>
              <a:t>To change the  image on this slide, select the picture and delete it. Then click the Pictures icon in the placeholder to insert your own image.</a:t>
            </a:r>
            <a:endParaRPr sz="1400" b="0" i="0" u="none" strike="noStrike" cap="none">
              <a:solidFill>
                <a:srgbClr val="000000"/>
              </a:solidFill>
              <a:latin typeface="Arial"/>
              <a:ea typeface="Arial"/>
              <a:cs typeface="Arial"/>
              <a:sym typeface="Arial"/>
            </a:endParaRPr>
          </a:p>
        </p:txBody>
      </p:sp>
      <p:pic>
        <p:nvPicPr>
          <p:cNvPr id="95" name="Google Shape;95;g759545ecad_0_19"/>
          <p:cNvPicPr preferRelativeResize="0"/>
          <p:nvPr/>
        </p:nvPicPr>
        <p:blipFill rotWithShape="1">
          <a:blip r:embed="rId2">
            <a:alphaModFix/>
          </a:blip>
          <a:srcRect/>
          <a:stretch/>
        </p:blipFill>
        <p:spPr>
          <a:xfrm>
            <a:off x="131927" y="79130"/>
            <a:ext cx="3334494" cy="96715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6"/>
        <p:cNvGrpSpPr/>
        <p:nvPr/>
      </p:nvGrpSpPr>
      <p:grpSpPr>
        <a:xfrm>
          <a:off x="0" y="0"/>
          <a:ext cx="0" cy="0"/>
          <a:chOff x="0" y="0"/>
          <a:chExt cx="0" cy="0"/>
        </a:xfrm>
      </p:grpSpPr>
      <p:sp>
        <p:nvSpPr>
          <p:cNvPr id="97" name="Google Shape;97;g759545ecad_0_36"/>
          <p:cNvSpPr/>
          <p:nvPr/>
        </p:nvSpPr>
        <p:spPr>
          <a:xfrm>
            <a:off x="9622368" y="0"/>
            <a:ext cx="2568026" cy="6858000"/>
          </a:xfrm>
          <a:custGeom>
            <a:avLst/>
            <a:gdLst/>
            <a:ahLst/>
            <a:cxnLst/>
            <a:rect l="l" t="t" r="r" b="b"/>
            <a:pathLst>
              <a:path w="1927224" h="6858000" extrusionOk="0">
                <a:moveTo>
                  <a:pt x="0" y="0"/>
                </a:moveTo>
                <a:lnTo>
                  <a:pt x="1927224" y="0"/>
                </a:lnTo>
                <a:lnTo>
                  <a:pt x="1927224" y="6858000"/>
                </a:lnTo>
                <a:lnTo>
                  <a:pt x="254000" y="6858000"/>
                </a:lnTo>
                <a:lnTo>
                  <a:pt x="892175" y="433705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98" name="Google Shape;98;g759545ecad_0_36"/>
          <p:cNvSpPr/>
          <p:nvPr/>
        </p:nvSpPr>
        <p:spPr>
          <a:xfrm>
            <a:off x="9237132" y="0"/>
            <a:ext cx="1671124" cy="6858000"/>
          </a:xfrm>
          <a:custGeom>
            <a:avLst/>
            <a:gdLst/>
            <a:ahLst/>
            <a:cxnLst/>
            <a:rect l="l" t="t" r="r" b="b"/>
            <a:pathLst>
              <a:path w="1254127" h="6858000" extrusionOk="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srgbClr val="000000">
                <a:alpha val="2235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99" name="Google Shape;99;g759545ecad_0_36"/>
          <p:cNvSpPr/>
          <p:nvPr/>
        </p:nvSpPr>
        <p:spPr>
          <a:xfrm>
            <a:off x="9173633" y="0"/>
            <a:ext cx="1459586"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srgbClr val="000000">
                <a:alpha val="22352"/>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100" name="Google Shape;100;g759545ecad_0_36"/>
          <p:cNvSpPr/>
          <p:nvPr/>
        </p:nvSpPr>
        <p:spPr>
          <a:xfrm>
            <a:off x="9173633" y="0"/>
            <a:ext cx="1459586" cy="6858000"/>
          </a:xfrm>
          <a:custGeom>
            <a:avLst/>
            <a:gdLst/>
            <a:ahLst/>
            <a:cxnLst/>
            <a:rect l="l" t="t" r="r" b="b"/>
            <a:pathLst>
              <a:path w="1095374" h="6858000" extrusionOk="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Book Antiqua"/>
              <a:ea typeface="Book Antiqua"/>
              <a:cs typeface="Book Antiqua"/>
              <a:sym typeface="Book Antiqua"/>
            </a:endParaRPr>
          </a:p>
        </p:txBody>
      </p:sp>
      <p:sp>
        <p:nvSpPr>
          <p:cNvPr id="101" name="Google Shape;101;g759545ecad_0_36"/>
          <p:cNvSpPr txBox="1">
            <a:spLocks noGrp="1"/>
          </p:cNvSpPr>
          <p:nvPr>
            <p:ph type="title"/>
          </p:nvPr>
        </p:nvSpPr>
        <p:spPr>
          <a:xfrm>
            <a:off x="1295398" y="2914650"/>
            <a:ext cx="8046600" cy="15573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rgbClr val="034680"/>
              </a:buClr>
              <a:buSzPts val="3200"/>
              <a:buFont typeface="Book Antiqua"/>
              <a:buNone/>
              <a:defRPr sz="3200" b="0" i="0" u="none" strike="noStrike" cap="none">
                <a:solidFill>
                  <a:srgbClr val="034680"/>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2" name="Google Shape;102;g759545ecad_0_36"/>
          <p:cNvSpPr txBox="1">
            <a:spLocks noGrp="1"/>
          </p:cNvSpPr>
          <p:nvPr>
            <p:ph type="body" idx="1"/>
          </p:nvPr>
        </p:nvSpPr>
        <p:spPr>
          <a:xfrm>
            <a:off x="1295398" y="4589463"/>
            <a:ext cx="8046600" cy="10113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2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2000"/>
              <a:buFont typeface="Arial"/>
              <a:buNone/>
              <a:defRPr sz="2000" b="0" i="0" u="none" strike="noStrike" cap="none">
                <a:solidFill>
                  <a:srgbClr val="979BA5"/>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800"/>
              <a:buFont typeface="Arial"/>
              <a:buNone/>
              <a:defRPr sz="1800" b="0" i="0" u="none" strike="noStrike" cap="none">
                <a:solidFill>
                  <a:srgbClr val="979BA5"/>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600"/>
              <a:buFont typeface="Arial"/>
              <a:buNone/>
              <a:defRPr sz="1600" b="0" i="0" u="none" strike="noStrike" cap="none">
                <a:solidFill>
                  <a:srgbClr val="979BA5"/>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600"/>
              <a:buFont typeface="Arial"/>
              <a:buNone/>
              <a:defRPr sz="1600" b="0" i="0" u="none" strike="noStrike" cap="none">
                <a:solidFill>
                  <a:srgbClr val="979BA5"/>
                </a:solidFill>
                <a:latin typeface="Arial"/>
                <a:ea typeface="Arial"/>
                <a:cs typeface="Arial"/>
                <a:sym typeface="Arial"/>
              </a:defRPr>
            </a:lvl5pPr>
            <a:lvl6pPr marL="2743200" marR="0" lvl="5"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rgbClr val="979BA5"/>
              </a:buClr>
              <a:buSzPts val="1600"/>
              <a:buFont typeface="Arial"/>
              <a:buNone/>
              <a:defRPr sz="1600" b="0" i="0" u="none" strike="noStrike" cap="none">
                <a:solidFill>
                  <a:srgbClr val="979BA5"/>
                </a:solidFill>
                <a:latin typeface="Book Antiqua"/>
                <a:ea typeface="Book Antiqua"/>
                <a:cs typeface="Book Antiqua"/>
                <a:sym typeface="Book Antiqua"/>
              </a:defRPr>
            </a:lvl9pPr>
          </a:lstStyle>
          <a:p>
            <a:endParaRPr/>
          </a:p>
        </p:txBody>
      </p:sp>
      <p:pic>
        <p:nvPicPr>
          <p:cNvPr id="103" name="Google Shape;103;g759545ecad_0_36"/>
          <p:cNvPicPr preferRelativeResize="0"/>
          <p:nvPr/>
        </p:nvPicPr>
        <p:blipFill rotWithShape="1">
          <a:blip r:embed="rId2">
            <a:alphaModFix/>
          </a:blip>
          <a:srcRect/>
          <a:stretch/>
        </p:blipFill>
        <p:spPr>
          <a:xfrm>
            <a:off x="10004294" y="167627"/>
            <a:ext cx="2069810" cy="56213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4"/>
        <p:cNvGrpSpPr/>
        <p:nvPr/>
      </p:nvGrpSpPr>
      <p:grpSpPr>
        <a:xfrm>
          <a:off x="0" y="0"/>
          <a:ext cx="0" cy="0"/>
          <a:chOff x="0" y="0"/>
          <a:chExt cx="0" cy="0"/>
        </a:xfrm>
      </p:grpSpPr>
      <p:sp>
        <p:nvSpPr>
          <p:cNvPr id="105" name="Google Shape;105;g759545ecad_0_44"/>
          <p:cNvSpPr txBox="1">
            <a:spLocks noGrp="1"/>
          </p:cNvSpPr>
          <p:nvPr>
            <p:ph type="title"/>
          </p:nvPr>
        </p:nvSpPr>
        <p:spPr>
          <a:xfrm>
            <a:off x="1295400" y="255134"/>
            <a:ext cx="9601200" cy="10368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6" name="Google Shape;106;g759545ecad_0_44"/>
          <p:cNvSpPr txBox="1">
            <a:spLocks noGrp="1"/>
          </p:cNvSpPr>
          <p:nvPr>
            <p:ph type="dt" idx="10"/>
          </p:nvPr>
        </p:nvSpPr>
        <p:spPr>
          <a:xfrm>
            <a:off x="7791449" y="6374999"/>
            <a:ext cx="1480800" cy="2742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7" name="Google Shape;107;g759545ecad_0_44"/>
          <p:cNvSpPr txBox="1">
            <a:spLocks noGrp="1"/>
          </p:cNvSpPr>
          <p:nvPr>
            <p:ph type="ftr" idx="11"/>
          </p:nvPr>
        </p:nvSpPr>
        <p:spPr>
          <a:xfrm>
            <a:off x="1295399" y="6374999"/>
            <a:ext cx="6243300" cy="274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08" name="Google Shape;108;g759545ecad_0_4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46"/>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46"/>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29" name="Google Shape;29;p46"/>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0" name="Google Shape;30;p46"/>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31" name="Google Shape;31;p46"/>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wo Content" type="twoObj">
  <p:cSld name="TWO_OBJECTS">
    <p:spTree>
      <p:nvGrpSpPr>
        <p:cNvPr id="1" name="Shape 32"/>
        <p:cNvGrpSpPr/>
        <p:nvPr/>
      </p:nvGrpSpPr>
      <p:grpSpPr>
        <a:xfrm>
          <a:off x="0" y="0"/>
          <a:ext cx="0" cy="0"/>
          <a:chOff x="0" y="0"/>
          <a:chExt cx="0" cy="0"/>
        </a:xfrm>
      </p:grpSpPr>
      <p:sp>
        <p:nvSpPr>
          <p:cNvPr id="33" name="Google Shape;33;p21"/>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1"/>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a:solidFill>
                  <a:srgbClr val="FFFFFF"/>
                </a:solidFill>
              </a:defRPr>
            </a:lvl1pPr>
            <a:lvl2pPr marL="0" marR="0" lvl="1" indent="0" algn="r">
              <a:lnSpc>
                <a:spcPct val="100000"/>
              </a:lnSpc>
              <a:spcBef>
                <a:spcPts val="0"/>
              </a:spcBef>
              <a:spcAft>
                <a:spcPts val="0"/>
              </a:spcAft>
              <a:buClr>
                <a:srgbClr val="000000"/>
              </a:buClr>
              <a:buSzPts val="1000"/>
              <a:buFont typeface="Arial"/>
              <a:buNone/>
              <a:defRPr>
                <a:solidFill>
                  <a:srgbClr val="FFFFFF"/>
                </a:solidFill>
              </a:defRPr>
            </a:lvl2pPr>
            <a:lvl3pPr marL="0" marR="0" lvl="2" indent="0" algn="r">
              <a:lnSpc>
                <a:spcPct val="100000"/>
              </a:lnSpc>
              <a:spcBef>
                <a:spcPts val="0"/>
              </a:spcBef>
              <a:spcAft>
                <a:spcPts val="0"/>
              </a:spcAft>
              <a:buClr>
                <a:srgbClr val="000000"/>
              </a:buClr>
              <a:buSzPts val="1000"/>
              <a:buFont typeface="Arial"/>
              <a:buNone/>
              <a:defRPr>
                <a:solidFill>
                  <a:srgbClr val="FFFFFF"/>
                </a:solidFill>
              </a:defRPr>
            </a:lvl3pPr>
            <a:lvl4pPr marL="0" marR="0" lvl="3" indent="0" algn="r">
              <a:lnSpc>
                <a:spcPct val="100000"/>
              </a:lnSpc>
              <a:spcBef>
                <a:spcPts val="0"/>
              </a:spcBef>
              <a:spcAft>
                <a:spcPts val="0"/>
              </a:spcAft>
              <a:buClr>
                <a:srgbClr val="000000"/>
              </a:buClr>
              <a:buSzPts val="1000"/>
              <a:buFont typeface="Arial"/>
              <a:buNone/>
              <a:defRPr>
                <a:solidFill>
                  <a:srgbClr val="FFFFFF"/>
                </a:solidFill>
              </a:defRPr>
            </a:lvl4pPr>
            <a:lvl5pPr marL="0" marR="0" lvl="4" indent="0" algn="r">
              <a:lnSpc>
                <a:spcPct val="100000"/>
              </a:lnSpc>
              <a:spcBef>
                <a:spcPts val="0"/>
              </a:spcBef>
              <a:spcAft>
                <a:spcPts val="0"/>
              </a:spcAft>
              <a:buClr>
                <a:srgbClr val="000000"/>
              </a:buClr>
              <a:buSzPts val="1000"/>
              <a:buFont typeface="Arial"/>
              <a:buNone/>
              <a:defRPr>
                <a:solidFill>
                  <a:srgbClr val="FFFFFF"/>
                </a:solidFill>
              </a:defRPr>
            </a:lvl5pPr>
            <a:lvl6pPr marL="0" marR="0" lvl="5" indent="0" algn="r">
              <a:lnSpc>
                <a:spcPct val="100000"/>
              </a:lnSpc>
              <a:spcBef>
                <a:spcPts val="0"/>
              </a:spcBef>
              <a:spcAft>
                <a:spcPts val="0"/>
              </a:spcAft>
              <a:buClr>
                <a:srgbClr val="000000"/>
              </a:buClr>
              <a:buSzPts val="1000"/>
              <a:buFont typeface="Arial"/>
              <a:buNone/>
              <a:defRPr>
                <a:solidFill>
                  <a:srgbClr val="FFFFFF"/>
                </a:solidFill>
              </a:defRPr>
            </a:lvl6pPr>
            <a:lvl7pPr marL="0" marR="0" lvl="6" indent="0" algn="r">
              <a:lnSpc>
                <a:spcPct val="100000"/>
              </a:lnSpc>
              <a:spcBef>
                <a:spcPts val="0"/>
              </a:spcBef>
              <a:spcAft>
                <a:spcPts val="0"/>
              </a:spcAft>
              <a:buClr>
                <a:srgbClr val="000000"/>
              </a:buClr>
              <a:buSzPts val="1000"/>
              <a:buFont typeface="Arial"/>
              <a:buNone/>
              <a:defRPr>
                <a:solidFill>
                  <a:srgbClr val="FFFFFF"/>
                </a:solidFill>
              </a:defRPr>
            </a:lvl7pPr>
            <a:lvl8pPr marL="0" marR="0" lvl="7" indent="0" algn="r">
              <a:lnSpc>
                <a:spcPct val="100000"/>
              </a:lnSpc>
              <a:spcBef>
                <a:spcPts val="0"/>
              </a:spcBef>
              <a:spcAft>
                <a:spcPts val="0"/>
              </a:spcAft>
              <a:buClr>
                <a:srgbClr val="000000"/>
              </a:buClr>
              <a:buSzPts val="1000"/>
              <a:buFont typeface="Arial"/>
              <a:buNone/>
              <a:defRPr>
                <a:solidFill>
                  <a:srgbClr val="FFFFFF"/>
                </a:solidFill>
              </a:defRPr>
            </a:lvl8pPr>
            <a:lvl9pPr marL="0" marR="0" lvl="8" indent="0" algn="r">
              <a:lnSpc>
                <a:spcPct val="100000"/>
              </a:lnSpc>
              <a:spcBef>
                <a:spcPts val="0"/>
              </a:spcBef>
              <a:spcAft>
                <a:spcPts val="0"/>
              </a:spcAft>
              <a:buClr>
                <a:srgbClr val="000000"/>
              </a:buClr>
              <a:buSzPts val="1000"/>
              <a:buFont typeface="Arial"/>
              <a:buNone/>
              <a:defRPr>
                <a:solidFill>
                  <a:srgbClr val="FFFFFF"/>
                </a:solidFill>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21"/>
          <p:cNvSpPr txBox="1">
            <a:spLocks noGrp="1"/>
          </p:cNvSpPr>
          <p:nvPr>
            <p:ph type="title"/>
          </p:nvPr>
        </p:nvSpPr>
        <p:spPr>
          <a:xfrm>
            <a:off x="1219200" y="1544716"/>
            <a:ext cx="9753600" cy="115409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1"/>
          <p:cNvSpPr txBox="1">
            <a:spLocks noGrp="1"/>
          </p:cNvSpPr>
          <p:nvPr>
            <p:ph type="body" idx="1"/>
          </p:nvPr>
        </p:nvSpPr>
        <p:spPr>
          <a:xfrm>
            <a:off x="1219200" y="2743200"/>
            <a:ext cx="4754880" cy="3593592"/>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a:lvl1pPr>
            <a:lvl2pPr marL="914400" lvl="1" indent="-355600" algn="l">
              <a:lnSpc>
                <a:spcPct val="90000"/>
              </a:lnSpc>
              <a:spcBef>
                <a:spcPts val="1000"/>
              </a:spcBef>
              <a:spcAft>
                <a:spcPts val="0"/>
              </a:spcAft>
              <a:buSzPts val="2000"/>
              <a:buChar char="•"/>
              <a:defRPr/>
            </a:lvl2pPr>
            <a:lvl3pPr marL="1371600" lvl="2" indent="-342900" algn="l">
              <a:lnSpc>
                <a:spcPct val="90000"/>
              </a:lnSpc>
              <a:spcBef>
                <a:spcPts val="800"/>
              </a:spcBef>
              <a:spcAft>
                <a:spcPts val="0"/>
              </a:spcAft>
              <a:buSzPts val="1800"/>
              <a:buChar char="•"/>
              <a:defRPr/>
            </a:lvl3pPr>
            <a:lvl4pPr marL="1828800" lvl="3" indent="-330200" algn="l">
              <a:lnSpc>
                <a:spcPct val="90000"/>
              </a:lnSpc>
              <a:spcBef>
                <a:spcPts val="800"/>
              </a:spcBef>
              <a:spcAft>
                <a:spcPts val="0"/>
              </a:spcAft>
              <a:buSzPts val="16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
        <p:nvSpPr>
          <p:cNvPr id="38" name="Google Shape;38;p21"/>
          <p:cNvSpPr txBox="1">
            <a:spLocks noGrp="1"/>
          </p:cNvSpPr>
          <p:nvPr>
            <p:ph type="body" idx="2"/>
          </p:nvPr>
        </p:nvSpPr>
        <p:spPr>
          <a:xfrm>
            <a:off x="6242304" y="2743201"/>
            <a:ext cx="4754880" cy="3595687"/>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800"/>
              </a:spcBef>
              <a:spcAft>
                <a:spcPts val="0"/>
              </a:spcAft>
              <a:buSzPts val="2400"/>
              <a:buChar char="•"/>
              <a:defRPr/>
            </a:lvl1pPr>
            <a:lvl2pPr marL="914400" lvl="1" indent="-355600" algn="l">
              <a:lnSpc>
                <a:spcPct val="90000"/>
              </a:lnSpc>
              <a:spcBef>
                <a:spcPts val="1000"/>
              </a:spcBef>
              <a:spcAft>
                <a:spcPts val="0"/>
              </a:spcAft>
              <a:buSzPts val="2000"/>
              <a:buChar char="•"/>
              <a:defRPr/>
            </a:lvl2pPr>
            <a:lvl3pPr marL="1371600" lvl="2" indent="-342900" algn="l">
              <a:lnSpc>
                <a:spcPct val="90000"/>
              </a:lnSpc>
              <a:spcBef>
                <a:spcPts val="800"/>
              </a:spcBef>
              <a:spcAft>
                <a:spcPts val="0"/>
              </a:spcAft>
              <a:buSzPts val="1800"/>
              <a:buChar char="•"/>
              <a:defRPr/>
            </a:lvl3pPr>
            <a:lvl4pPr marL="1828800" lvl="3" indent="-330200" algn="l">
              <a:lnSpc>
                <a:spcPct val="90000"/>
              </a:lnSpc>
              <a:spcBef>
                <a:spcPts val="800"/>
              </a:spcBef>
              <a:spcAft>
                <a:spcPts val="0"/>
              </a:spcAft>
              <a:buSzPts val="1600"/>
              <a:buChar char="•"/>
              <a:defRPr/>
            </a:lvl4pPr>
            <a:lvl5pPr marL="2286000" lvl="4" indent="-330200" algn="l">
              <a:lnSpc>
                <a:spcPct val="90000"/>
              </a:lnSpc>
              <a:spcBef>
                <a:spcPts val="800"/>
              </a:spcBef>
              <a:spcAft>
                <a:spcPts val="0"/>
              </a:spcAft>
              <a:buSzPts val="1600"/>
              <a:buChar char="•"/>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9"/>
        <p:cNvGrpSpPr/>
        <p:nvPr/>
      </p:nvGrpSpPr>
      <p:grpSpPr>
        <a:xfrm>
          <a:off x="0" y="0"/>
          <a:ext cx="0" cy="0"/>
          <a:chOff x="0" y="0"/>
          <a:chExt cx="0" cy="0"/>
        </a:xfrm>
      </p:grpSpPr>
      <p:sp>
        <p:nvSpPr>
          <p:cNvPr id="40" name="Google Shape;40;g759545ecad_0_49"/>
          <p:cNvSpPr txBox="1">
            <a:spLocks noGrp="1"/>
          </p:cNvSpPr>
          <p:nvPr>
            <p:ph type="dt" idx="10"/>
          </p:nvPr>
        </p:nvSpPr>
        <p:spPr>
          <a:xfrm>
            <a:off x="7791449" y="6374999"/>
            <a:ext cx="1480800" cy="2742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1" name="Google Shape;41;g759545ecad_0_49"/>
          <p:cNvSpPr txBox="1">
            <a:spLocks noGrp="1"/>
          </p:cNvSpPr>
          <p:nvPr>
            <p:ph type="ftr" idx="11"/>
          </p:nvPr>
        </p:nvSpPr>
        <p:spPr>
          <a:xfrm>
            <a:off x="1295399" y="6374999"/>
            <a:ext cx="6243300" cy="274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2" name="Google Shape;42;g759545ecad_0_49"/>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_OBJECTS 2">
    <p:spTree>
      <p:nvGrpSpPr>
        <p:cNvPr id="1" name="Shape 43"/>
        <p:cNvGrpSpPr/>
        <p:nvPr/>
      </p:nvGrpSpPr>
      <p:grpSpPr>
        <a:xfrm>
          <a:off x="0" y="0"/>
          <a:ext cx="0" cy="0"/>
          <a:chOff x="0" y="0"/>
          <a:chExt cx="0" cy="0"/>
        </a:xfrm>
      </p:grpSpPr>
      <p:sp>
        <p:nvSpPr>
          <p:cNvPr id="44" name="Google Shape;44;g759545ecad_0_29"/>
          <p:cNvSpPr txBox="1">
            <a:spLocks noGrp="1"/>
          </p:cNvSpPr>
          <p:nvPr>
            <p:ph type="title"/>
          </p:nvPr>
        </p:nvSpPr>
        <p:spPr>
          <a:xfrm>
            <a:off x="1295400" y="255134"/>
            <a:ext cx="9601200" cy="10368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g759545ecad_0_29"/>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46" name="Google Shape;46;g759545ecad_0_29"/>
          <p:cNvSpPr txBox="1">
            <a:spLocks noGrp="1"/>
          </p:cNvSpPr>
          <p:nvPr>
            <p:ph type="body" idx="2"/>
          </p:nvPr>
        </p:nvSpPr>
        <p:spPr>
          <a:xfrm>
            <a:off x="6324600" y="1828799"/>
            <a:ext cx="4572000" cy="43434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47" name="Google Shape;47;g759545ecad_0_29"/>
          <p:cNvSpPr txBox="1">
            <a:spLocks noGrp="1"/>
          </p:cNvSpPr>
          <p:nvPr>
            <p:ph type="dt" idx="10"/>
          </p:nvPr>
        </p:nvSpPr>
        <p:spPr>
          <a:xfrm>
            <a:off x="7791449" y="6374999"/>
            <a:ext cx="1480800" cy="27420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8" name="Google Shape;48;g759545ecad_0_29"/>
          <p:cNvSpPr txBox="1">
            <a:spLocks noGrp="1"/>
          </p:cNvSpPr>
          <p:nvPr>
            <p:ph type="ftr" idx="11"/>
          </p:nvPr>
        </p:nvSpPr>
        <p:spPr>
          <a:xfrm>
            <a:off x="1295399" y="6374999"/>
            <a:ext cx="6243300" cy="2742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49" name="Google Shape;49;g759545ecad_0_29"/>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spTree>
      <p:nvGrpSpPr>
        <p:cNvPr id="1" name="Shape 50"/>
        <p:cNvGrpSpPr/>
        <p:nvPr/>
      </p:nvGrpSpPr>
      <p:grpSpPr>
        <a:xfrm>
          <a:off x="0" y="0"/>
          <a:ext cx="0" cy="0"/>
          <a:chOff x="0" y="0"/>
          <a:chExt cx="0" cy="0"/>
        </a:xfrm>
      </p:grpSpPr>
      <p:sp>
        <p:nvSpPr>
          <p:cNvPr id="51" name="Google Shape;51;p68"/>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3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8"/>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2000"/>
              </a:spcBef>
              <a:spcAft>
                <a:spcPts val="0"/>
              </a:spcAft>
              <a:buClr>
                <a:srgbClr val="020592"/>
              </a:buClr>
              <a:buSzPts val="2400"/>
              <a:buChar char="•"/>
              <a:defRPr>
                <a:solidFill>
                  <a:srgbClr val="020592"/>
                </a:solidFill>
              </a:defRPr>
            </a:lvl1pPr>
            <a:lvl2pPr marL="914400" lvl="1" indent="-355600" algn="l">
              <a:lnSpc>
                <a:spcPct val="90000"/>
              </a:lnSpc>
              <a:spcBef>
                <a:spcPts val="600"/>
              </a:spcBef>
              <a:spcAft>
                <a:spcPts val="0"/>
              </a:spcAft>
              <a:buClr>
                <a:srgbClr val="020592"/>
              </a:buClr>
              <a:buSzPts val="2000"/>
              <a:buFont typeface="Noto Sans Symbols"/>
              <a:buChar char="⮚"/>
              <a:defRPr>
                <a:solidFill>
                  <a:srgbClr val="020592"/>
                </a:solidFill>
              </a:defRPr>
            </a:lvl2pPr>
            <a:lvl3pPr marL="1371600" lvl="2" indent="-342900" algn="l">
              <a:lnSpc>
                <a:spcPct val="90000"/>
              </a:lnSpc>
              <a:spcBef>
                <a:spcPts val="600"/>
              </a:spcBef>
              <a:spcAft>
                <a:spcPts val="0"/>
              </a:spcAft>
              <a:buClr>
                <a:srgbClr val="020592"/>
              </a:buClr>
              <a:buSzPts val="1800"/>
              <a:buFont typeface="Noto Sans Symbols"/>
              <a:buChar char="▪"/>
              <a:defRPr>
                <a:solidFill>
                  <a:srgbClr val="020592"/>
                </a:solidFill>
              </a:defRPr>
            </a:lvl3pPr>
            <a:lvl4pPr marL="1828800" lvl="3" indent="-330200" algn="l">
              <a:lnSpc>
                <a:spcPct val="90000"/>
              </a:lnSpc>
              <a:spcBef>
                <a:spcPts val="600"/>
              </a:spcBef>
              <a:spcAft>
                <a:spcPts val="0"/>
              </a:spcAft>
              <a:buClr>
                <a:srgbClr val="020592"/>
              </a:buClr>
              <a:buSzPts val="1600"/>
              <a:buFont typeface="Courier New"/>
              <a:buChar char="o"/>
              <a:defRPr>
                <a:solidFill>
                  <a:srgbClr val="020592"/>
                </a:solidFill>
              </a:defRPr>
            </a:lvl4pPr>
            <a:lvl5pPr marL="2286000" lvl="4" indent="-330200" algn="l">
              <a:lnSpc>
                <a:spcPct val="90000"/>
              </a:lnSpc>
              <a:spcBef>
                <a:spcPts val="600"/>
              </a:spcBef>
              <a:spcAft>
                <a:spcPts val="0"/>
              </a:spcAft>
              <a:buClr>
                <a:srgbClr val="020592"/>
              </a:buClr>
              <a:buSzPts val="1600"/>
              <a:buFont typeface="Noto Sans Symbols"/>
              <a:buChar char="❑"/>
              <a:defRPr>
                <a:solidFill>
                  <a:srgbClr val="020592"/>
                </a:solidFill>
              </a:defRPr>
            </a:lvl5pPr>
            <a:lvl6pPr marL="2743200" lvl="5" indent="-330200" algn="l">
              <a:lnSpc>
                <a:spcPct val="90000"/>
              </a:lnSpc>
              <a:spcBef>
                <a:spcPts val="800"/>
              </a:spcBef>
              <a:spcAft>
                <a:spcPts val="0"/>
              </a:spcAft>
              <a:buSzPts val="1600"/>
              <a:buChar char="•"/>
              <a:defRPr/>
            </a:lvl6pPr>
            <a:lvl7pPr marL="3200400" lvl="6" indent="-330200" algn="l">
              <a:lnSpc>
                <a:spcPct val="90000"/>
              </a:lnSpc>
              <a:spcBef>
                <a:spcPts val="800"/>
              </a:spcBef>
              <a:spcAft>
                <a:spcPts val="0"/>
              </a:spcAft>
              <a:buSzPts val="1600"/>
              <a:buChar char="•"/>
              <a:defRPr/>
            </a:lvl7pPr>
            <a:lvl8pPr marL="3657600" lvl="7" indent="-330200" algn="l">
              <a:lnSpc>
                <a:spcPct val="90000"/>
              </a:lnSpc>
              <a:spcBef>
                <a:spcPts val="800"/>
              </a:spcBef>
              <a:spcAft>
                <a:spcPts val="0"/>
              </a:spcAft>
              <a:buSzPts val="1600"/>
              <a:buChar char="•"/>
              <a:defRPr/>
            </a:lvl8pPr>
            <a:lvl9pPr marL="4114800" lvl="8" indent="-330200" algn="l">
              <a:lnSpc>
                <a:spcPct val="90000"/>
              </a:lnSpc>
              <a:spcBef>
                <a:spcPts val="800"/>
              </a:spcBef>
              <a:spcAft>
                <a:spcPts val="0"/>
              </a:spcAft>
              <a:buSzPts val="1600"/>
              <a:buChar char="•"/>
              <a:defRPr/>
            </a:lvl9pPr>
          </a:lstStyle>
          <a:p>
            <a:endParaRPr/>
          </a:p>
        </p:txBody>
      </p:sp>
      <p:grpSp>
        <p:nvGrpSpPr>
          <p:cNvPr id="53" name="Google Shape;53;p68"/>
          <p:cNvGrpSpPr/>
          <p:nvPr/>
        </p:nvGrpSpPr>
        <p:grpSpPr>
          <a:xfrm>
            <a:off x="0" y="1584170"/>
            <a:ext cx="12192003" cy="45291"/>
            <a:chOff x="0" y="1613647"/>
            <a:chExt cx="9144000" cy="45291"/>
          </a:xfrm>
        </p:grpSpPr>
        <p:cxnSp>
          <p:nvCxnSpPr>
            <p:cNvPr id="54" name="Google Shape;54;p68"/>
            <p:cNvCxnSpPr/>
            <p:nvPr/>
          </p:nvCxnSpPr>
          <p:spPr>
            <a:xfrm>
              <a:off x="0" y="1657350"/>
              <a:ext cx="9144000" cy="1588"/>
            </a:xfrm>
            <a:prstGeom prst="straightConnector1">
              <a:avLst/>
            </a:prstGeom>
            <a:noFill/>
            <a:ln w="88900" cap="flat" cmpd="sng">
              <a:solidFill>
                <a:srgbClr val="BFBFBF"/>
              </a:solidFill>
              <a:prstDash val="solid"/>
              <a:round/>
              <a:headEnd type="none" w="sm" len="sm"/>
              <a:tailEnd type="none" w="sm" len="sm"/>
            </a:ln>
          </p:spPr>
        </p:cxnSp>
        <p:cxnSp>
          <p:nvCxnSpPr>
            <p:cNvPr id="55" name="Google Shape;55;p68"/>
            <p:cNvCxnSpPr/>
            <p:nvPr/>
          </p:nvCxnSpPr>
          <p:spPr>
            <a:xfrm>
              <a:off x="0" y="1613647"/>
              <a:ext cx="9144000" cy="1588"/>
            </a:xfrm>
            <a:prstGeom prst="straightConnector1">
              <a:avLst/>
            </a:prstGeom>
            <a:noFill/>
            <a:ln w="9525" cap="flat" cmpd="sng">
              <a:solidFill>
                <a:schemeClr val="dk1"/>
              </a:solidFill>
              <a:prstDash val="solid"/>
              <a:round/>
              <a:headEnd type="none" w="sm" len="sm"/>
              <a:tailEnd type="none" w="sm" len="sm"/>
            </a:ln>
          </p:spPr>
        </p:cxnSp>
      </p:grpSp>
      <p:sp>
        <p:nvSpPr>
          <p:cNvPr id="56" name="Google Shape;56;p68"/>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68"/>
          <p:cNvSpPr txBox="1">
            <a:spLocks noGrp="1"/>
          </p:cNvSpPr>
          <p:nvPr>
            <p:ph type="sldNum" idx="12"/>
          </p:nvPr>
        </p:nvSpPr>
        <p:spPr>
          <a:xfrm>
            <a:off x="10972800" y="6248401"/>
            <a:ext cx="812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400" b="0" i="0" u="none" strike="noStrike" cap="none">
                <a:solidFill>
                  <a:schemeClr val="lt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58"/>
        <p:cNvGrpSpPr/>
        <p:nvPr/>
      </p:nvGrpSpPr>
      <p:grpSpPr>
        <a:xfrm>
          <a:off x="0" y="0"/>
          <a:ext cx="0" cy="0"/>
          <a:chOff x="0" y="0"/>
          <a:chExt cx="0" cy="0"/>
        </a:xfrm>
      </p:grpSpPr>
      <p:sp>
        <p:nvSpPr>
          <p:cNvPr id="59" name="Google Shape;59;p52"/>
          <p:cNvSpPr/>
          <p:nvPr/>
        </p:nvSpPr>
        <p:spPr>
          <a:xfrm>
            <a:off x="1295400"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60" name="Google Shape;60;p52"/>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1" name="Google Shape;61;p52"/>
          <p:cNvSpPr txBox="1">
            <a:spLocks noGrp="1"/>
          </p:cNvSpPr>
          <p:nvPr>
            <p:ph type="body" idx="1"/>
          </p:nvPr>
        </p:nvSpPr>
        <p:spPr>
          <a:xfrm>
            <a:off x="1371273"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62" name="Google Shape;62;p52"/>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3" name="Google Shape;63;p52"/>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64" name="Google Shape;64;p52"/>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52"/>
          <p:cNvSpPr/>
          <p:nvPr/>
        </p:nvSpPr>
        <p:spPr>
          <a:xfrm>
            <a:off x="6324599" y="5257800"/>
            <a:ext cx="4572000"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66" name="Google Shape;66;p52"/>
          <p:cNvSpPr/>
          <p:nvPr/>
        </p:nvSpPr>
        <p:spPr>
          <a:xfrm>
            <a:off x="1295400"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67" name="Google Shape;67;p52"/>
          <p:cNvSpPr/>
          <p:nvPr/>
        </p:nvSpPr>
        <p:spPr>
          <a:xfrm>
            <a:off x="6324599" y="5257800"/>
            <a:ext cx="4572000" cy="5486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68" name="Google Shape;68;p52"/>
          <p:cNvSpPr txBox="1">
            <a:spLocks noGrp="1"/>
          </p:cNvSpPr>
          <p:nvPr>
            <p:ph type="body" idx="2"/>
          </p:nvPr>
        </p:nvSpPr>
        <p:spPr>
          <a:xfrm>
            <a:off x="6412954" y="5333098"/>
            <a:ext cx="4420252" cy="839102"/>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0"/>
              </a:spcBef>
              <a:spcAft>
                <a:spcPts val="0"/>
              </a:spcAft>
              <a:buClr>
                <a:srgbClr val="080808"/>
              </a:buClr>
              <a:buSzPts val="1800"/>
              <a:buFont typeface="Arial"/>
              <a:buNone/>
              <a:defRPr sz="1800" b="0" i="0" u="none" strike="noStrike" cap="none">
                <a:solidFill>
                  <a:schemeClr val="lt1"/>
                </a:solidFill>
                <a:latin typeface="Arial"/>
                <a:ea typeface="Arial"/>
                <a:cs typeface="Arial"/>
                <a:sym typeface="Arial"/>
              </a:defRPr>
            </a:lvl1pPr>
            <a:lvl2pPr marL="914400" marR="0" lvl="1" indent="-228600" algn="l">
              <a:lnSpc>
                <a:spcPct val="90000"/>
              </a:lnSpc>
              <a:spcBef>
                <a:spcPts val="1000"/>
              </a:spcBef>
              <a:spcAft>
                <a:spcPts val="0"/>
              </a:spcAft>
              <a:buClr>
                <a:srgbClr val="080808"/>
              </a:buClr>
              <a:buSzPts val="1400"/>
              <a:buFont typeface="Arial"/>
              <a:buNone/>
              <a:defRPr sz="1400" b="0" i="0" u="none" strike="noStrike" cap="none">
                <a:solidFill>
                  <a:srgbClr val="377BBB"/>
                </a:solidFill>
                <a:latin typeface="Arial"/>
                <a:ea typeface="Arial"/>
                <a:cs typeface="Arial"/>
                <a:sym typeface="Arial"/>
              </a:defRPr>
            </a:lvl2pPr>
            <a:lvl3pPr marL="1371600" marR="0" lvl="2" indent="-228600" algn="l">
              <a:lnSpc>
                <a:spcPct val="90000"/>
              </a:lnSpc>
              <a:spcBef>
                <a:spcPts val="800"/>
              </a:spcBef>
              <a:spcAft>
                <a:spcPts val="0"/>
              </a:spcAft>
              <a:buClr>
                <a:srgbClr val="080808"/>
              </a:buClr>
              <a:buSzPts val="1200"/>
              <a:buFont typeface="Arial"/>
              <a:buNone/>
              <a:defRPr sz="1200" b="0" i="0" u="none" strike="noStrike" cap="none">
                <a:solidFill>
                  <a:srgbClr val="377BBB"/>
                </a:solidFill>
                <a:latin typeface="Arial"/>
                <a:ea typeface="Arial"/>
                <a:cs typeface="Arial"/>
                <a:sym typeface="Arial"/>
              </a:defRPr>
            </a:lvl3pPr>
            <a:lvl4pPr marL="1828800" marR="0" lvl="3"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4pPr>
            <a:lvl5pPr marL="2286000" marR="0" lvl="4" indent="-228600" algn="l">
              <a:lnSpc>
                <a:spcPct val="90000"/>
              </a:lnSpc>
              <a:spcBef>
                <a:spcPts val="800"/>
              </a:spcBef>
              <a:spcAft>
                <a:spcPts val="0"/>
              </a:spcAft>
              <a:buClr>
                <a:srgbClr val="080808"/>
              </a:buClr>
              <a:buSzPts val="1000"/>
              <a:buFont typeface="Arial"/>
              <a:buNone/>
              <a:defRPr sz="1000" b="0" i="0" u="none" strike="noStrike" cap="none">
                <a:solidFill>
                  <a:srgbClr val="377BBB"/>
                </a:solidFill>
                <a:latin typeface="Arial"/>
                <a:ea typeface="Arial"/>
                <a:cs typeface="Arial"/>
                <a:sym typeface="Arial"/>
              </a:defRPr>
            </a:lvl5pPr>
            <a:lvl6pPr marL="2743200" marR="0" lvl="5"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6pPr>
            <a:lvl7pPr marL="3200400" marR="0" lvl="6"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7pPr>
            <a:lvl8pPr marL="3657600" marR="0" lvl="7"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8pPr>
            <a:lvl9pPr marL="4114800" marR="0" lvl="8" indent="-228600" algn="l">
              <a:lnSpc>
                <a:spcPct val="90000"/>
              </a:lnSpc>
              <a:spcBef>
                <a:spcPts val="800"/>
              </a:spcBef>
              <a:spcAft>
                <a:spcPts val="0"/>
              </a:spcAft>
              <a:buClr>
                <a:schemeClr val="dk1"/>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endParaRPr/>
          </a:p>
        </p:txBody>
      </p:sp>
      <p:sp>
        <p:nvSpPr>
          <p:cNvPr id="69" name="Google Shape;69;p52"/>
          <p:cNvSpPr>
            <a:spLocks noGrp="1"/>
          </p:cNvSpPr>
          <p:nvPr>
            <p:ph type="pic" idx="3"/>
          </p:nvPr>
        </p:nvSpPr>
        <p:spPr>
          <a:xfrm>
            <a:off x="1295400" y="1828801"/>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
        <p:nvSpPr>
          <p:cNvPr id="70" name="Google Shape;70;p52"/>
          <p:cNvSpPr>
            <a:spLocks noGrp="1"/>
          </p:cNvSpPr>
          <p:nvPr>
            <p:ph type="pic" idx="4"/>
          </p:nvPr>
        </p:nvSpPr>
        <p:spPr>
          <a:xfrm>
            <a:off x="6324600" y="1828801"/>
            <a:ext cx="4572000" cy="3428999"/>
          </a:xfrm>
          <a:prstGeom prst="rect">
            <a:avLst/>
          </a:prstGeom>
          <a:noFill/>
          <a:ln>
            <a:noFill/>
          </a:ln>
        </p:spPr>
        <p:txBody>
          <a:bodyPr spcFirstLastPara="1" wrap="square" lIns="91425" tIns="274300" rIns="91425" bIns="45700" anchor="t" anchorCtr="0">
            <a:noAutofit/>
          </a:bodyPr>
          <a:lstStyle>
            <a:lvl1pPr marR="0" lvl="0" algn="ctr" rtl="0">
              <a:lnSpc>
                <a:spcPct val="90000"/>
              </a:lnSpc>
              <a:spcBef>
                <a:spcPts val="1800"/>
              </a:spcBef>
              <a:spcAft>
                <a:spcPts val="0"/>
              </a:spcAft>
              <a:buClr>
                <a:srgbClr val="080808"/>
              </a:buClr>
              <a:buSzPts val="2400"/>
              <a:buFont typeface="Arial"/>
              <a:buNone/>
              <a:defRPr sz="2400" b="0" i="0" u="none" strike="noStrike" cap="none">
                <a:solidFill>
                  <a:srgbClr val="034680"/>
                </a:solidFill>
                <a:latin typeface="Arial"/>
                <a:ea typeface="Arial"/>
                <a:cs typeface="Arial"/>
                <a:sym typeface="Arial"/>
              </a:defRPr>
            </a:lvl1pPr>
            <a:lvl2pPr marR="0" lvl="1" algn="l" rtl="0">
              <a:lnSpc>
                <a:spcPct val="90000"/>
              </a:lnSpc>
              <a:spcBef>
                <a:spcPts val="1000"/>
              </a:spcBef>
              <a:spcAft>
                <a:spcPts val="0"/>
              </a:spcAft>
              <a:buClr>
                <a:srgbClr val="080808"/>
              </a:buClr>
              <a:buSzPts val="2800"/>
              <a:buFont typeface="Arial"/>
              <a:buNone/>
              <a:defRPr sz="2800" b="0" i="0" u="none" strike="noStrike" cap="none">
                <a:solidFill>
                  <a:srgbClr val="377BBB"/>
                </a:solidFill>
                <a:latin typeface="Arial"/>
                <a:ea typeface="Arial"/>
                <a:cs typeface="Arial"/>
                <a:sym typeface="Arial"/>
              </a:defRPr>
            </a:lvl2pPr>
            <a:lvl3pPr marR="0" lvl="2" algn="l" rtl="0">
              <a:lnSpc>
                <a:spcPct val="90000"/>
              </a:lnSpc>
              <a:spcBef>
                <a:spcPts val="800"/>
              </a:spcBef>
              <a:spcAft>
                <a:spcPts val="0"/>
              </a:spcAft>
              <a:buClr>
                <a:srgbClr val="080808"/>
              </a:buClr>
              <a:buSzPts val="2400"/>
              <a:buFont typeface="Arial"/>
              <a:buNone/>
              <a:defRPr sz="2400" b="0" i="0" u="none" strike="noStrike" cap="none">
                <a:solidFill>
                  <a:srgbClr val="377BBB"/>
                </a:solidFill>
                <a:latin typeface="Arial"/>
                <a:ea typeface="Arial"/>
                <a:cs typeface="Arial"/>
                <a:sym typeface="Arial"/>
              </a:defRPr>
            </a:lvl3pPr>
            <a:lvl4pPr marR="0" lvl="3"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4pPr>
            <a:lvl5pPr marR="0" lvl="4" algn="l" rtl="0">
              <a:lnSpc>
                <a:spcPct val="90000"/>
              </a:lnSpc>
              <a:spcBef>
                <a:spcPts val="800"/>
              </a:spcBef>
              <a:spcAft>
                <a:spcPts val="0"/>
              </a:spcAft>
              <a:buClr>
                <a:srgbClr val="080808"/>
              </a:buClr>
              <a:buSzPts val="2000"/>
              <a:buFont typeface="Arial"/>
              <a:buNone/>
              <a:defRPr sz="2000" b="0" i="0" u="none" strike="noStrike" cap="none">
                <a:solidFill>
                  <a:srgbClr val="377BBB"/>
                </a:solidFill>
                <a:latin typeface="Arial"/>
                <a:ea typeface="Arial"/>
                <a:cs typeface="Arial"/>
                <a:sym typeface="Arial"/>
              </a:defRPr>
            </a:lvl5pPr>
            <a:lvl6pPr marR="0" lvl="5"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6pPr>
            <a:lvl7pPr marR="0" lvl="6"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7pPr>
            <a:lvl8pPr marR="0" lvl="7"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8pPr>
            <a:lvl9pPr marR="0" lvl="8" algn="l" rtl="0">
              <a:lnSpc>
                <a:spcPct val="90000"/>
              </a:lnSpc>
              <a:spcBef>
                <a:spcPts val="800"/>
              </a:spcBef>
              <a:spcAft>
                <a:spcPts val="0"/>
              </a:spcAft>
              <a:buClr>
                <a:schemeClr val="dk1"/>
              </a:buClr>
              <a:buSzPts val="2000"/>
              <a:buFont typeface="Arial"/>
              <a:buNone/>
              <a:defRPr sz="2000" b="0" i="0" u="none" strike="noStrike" cap="none">
                <a:solidFill>
                  <a:schemeClr val="dk1"/>
                </a:solidFill>
                <a:latin typeface="Book Antiqua"/>
                <a:ea typeface="Book Antiqua"/>
                <a:cs typeface="Book Antiqua"/>
                <a:sym typeface="Book Antiqua"/>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5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 name="Google Shape;73;p53"/>
          <p:cNvSpPr txBox="1">
            <a:spLocks noGrp="1"/>
          </p:cNvSpPr>
          <p:nvPr>
            <p:ph type="body" idx="1"/>
          </p:nvPr>
        </p:nvSpPr>
        <p:spPr>
          <a:xfrm rot="5400000">
            <a:off x="3924300" y="-800100"/>
            <a:ext cx="4343400" cy="9601200"/>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74" name="Google Shape;74;p5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75" name="Google Shape;75;p5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76" name="Google Shape;76;p5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54"/>
          <p:cNvSpPr/>
          <p:nvPr/>
        </p:nvSpPr>
        <p:spPr>
          <a:xfrm rot="5400000">
            <a:off x="7562850" y="2228850"/>
            <a:ext cx="6858000" cy="2400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79" name="Google Shape;79;p54"/>
          <p:cNvSpPr/>
          <p:nvPr/>
        </p:nvSpPr>
        <p:spPr>
          <a:xfrm rot="5400000">
            <a:off x="6331230" y="3387909"/>
            <a:ext cx="6858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0" name="Google Shape;80;p54"/>
          <p:cNvSpPr/>
          <p:nvPr/>
        </p:nvSpPr>
        <p:spPr>
          <a:xfrm rot="5400000">
            <a:off x="6251613" y="3387909"/>
            <a:ext cx="6858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81" name="Google Shape;81;p54"/>
          <p:cNvSpPr txBox="1">
            <a:spLocks noGrp="1"/>
          </p:cNvSpPr>
          <p:nvPr>
            <p:ph type="title"/>
          </p:nvPr>
        </p:nvSpPr>
        <p:spPr>
          <a:xfrm rot="5400000">
            <a:off x="7644754" y="2912364"/>
            <a:ext cx="5486400" cy="1033272"/>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2" name="Google Shape;82;p54"/>
          <p:cNvSpPr txBox="1">
            <a:spLocks noGrp="1"/>
          </p:cNvSpPr>
          <p:nvPr>
            <p:ph type="body" idx="1"/>
          </p:nvPr>
        </p:nvSpPr>
        <p:spPr>
          <a:xfrm rot="5400000">
            <a:off x="2540577" y="-559377"/>
            <a:ext cx="5486400" cy="7976754"/>
          </a:xfrm>
          <a:prstGeom prst="rect">
            <a:avLst/>
          </a:prstGeom>
          <a:noFill/>
          <a:ln>
            <a:noFill/>
          </a:ln>
        </p:spPr>
        <p:txBody>
          <a:bodyPr spcFirstLastPara="1" wrap="square" lIns="91425" tIns="45700" rIns="91425" bIns="45700" anchor="t" anchorCtr="0">
            <a:noAutofit/>
          </a:bodyPr>
          <a:lstStyle>
            <a:lvl1pPr marL="457200" marR="0" lvl="0" indent="-381000" algn="l">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83" name="Google Shape;83;p54"/>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4" name="Google Shape;84;p54"/>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85" name="Google Shape;85;p5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43"/>
          <p:cNvSpPr/>
          <p:nvPr/>
        </p:nvSpPr>
        <p:spPr>
          <a:xfrm>
            <a:off x="0" y="0"/>
            <a:ext cx="12192000" cy="1371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1" name="Google Shape;11;p43"/>
          <p:cNvSpPr/>
          <p:nvPr/>
        </p:nvSpPr>
        <p:spPr>
          <a:xfrm>
            <a:off x="0" y="1371600"/>
            <a:ext cx="12192000" cy="8218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2" name="Google Shape;12;p43"/>
          <p:cNvSpPr/>
          <p:nvPr/>
        </p:nvSpPr>
        <p:spPr>
          <a:xfrm>
            <a:off x="0" y="1443006"/>
            <a:ext cx="12192000" cy="8218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ook Antiqua"/>
              <a:ea typeface="Book Antiqua"/>
              <a:cs typeface="Book Antiqua"/>
              <a:sym typeface="Book Antiqua"/>
            </a:endParaRPr>
          </a:p>
        </p:txBody>
      </p:sp>
      <p:sp>
        <p:nvSpPr>
          <p:cNvPr id="13" name="Google Shape;13;p43"/>
          <p:cNvSpPr txBox="1">
            <a:spLocks noGrp="1"/>
          </p:cNvSpPr>
          <p:nvPr>
            <p:ph type="title"/>
          </p:nvPr>
        </p:nvSpPr>
        <p:spPr>
          <a:xfrm>
            <a:off x="1295400" y="255134"/>
            <a:ext cx="9601200" cy="103685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lt1"/>
              </a:buClr>
              <a:buSzPts val="3200"/>
              <a:buFont typeface="Book Antiqua"/>
              <a:buNone/>
              <a:defRPr sz="3200" b="0" i="0" u="none" strike="noStrike" cap="none">
                <a:solidFill>
                  <a:schemeClr val="lt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 name="Google Shape;14;p43"/>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800"/>
              </a:spcBef>
              <a:spcAft>
                <a:spcPts val="0"/>
              </a:spcAft>
              <a:buClr>
                <a:srgbClr val="080808"/>
              </a:buClr>
              <a:buSzPts val="2400"/>
              <a:buFont typeface="Arial"/>
              <a:buChar char="•"/>
              <a:defRPr sz="2400" b="0" i="0" u="none" strike="noStrike" cap="none">
                <a:solidFill>
                  <a:srgbClr val="034680"/>
                </a:solidFill>
                <a:latin typeface="Arial"/>
                <a:ea typeface="Arial"/>
                <a:cs typeface="Arial"/>
                <a:sym typeface="Arial"/>
              </a:defRPr>
            </a:lvl1pPr>
            <a:lvl2pPr marL="914400" marR="0" lvl="1" indent="-355600" algn="l" rtl="0">
              <a:lnSpc>
                <a:spcPct val="90000"/>
              </a:lnSpc>
              <a:spcBef>
                <a:spcPts val="1000"/>
              </a:spcBef>
              <a:spcAft>
                <a:spcPts val="0"/>
              </a:spcAft>
              <a:buClr>
                <a:srgbClr val="080808"/>
              </a:buClr>
              <a:buSzPts val="2000"/>
              <a:buFont typeface="Arial"/>
              <a:buChar char="•"/>
              <a:defRPr sz="2000" b="0" i="0" u="none" strike="noStrike" cap="none">
                <a:solidFill>
                  <a:srgbClr val="377BBB"/>
                </a:solidFill>
                <a:latin typeface="Arial"/>
                <a:ea typeface="Arial"/>
                <a:cs typeface="Arial"/>
                <a:sym typeface="Arial"/>
              </a:defRPr>
            </a:lvl2pPr>
            <a:lvl3pPr marL="1371600" marR="0" lvl="2" indent="-342900" algn="l" rtl="0">
              <a:lnSpc>
                <a:spcPct val="90000"/>
              </a:lnSpc>
              <a:spcBef>
                <a:spcPts val="800"/>
              </a:spcBef>
              <a:spcAft>
                <a:spcPts val="0"/>
              </a:spcAft>
              <a:buClr>
                <a:srgbClr val="080808"/>
              </a:buClr>
              <a:buSzPts val="1800"/>
              <a:buFont typeface="Arial"/>
              <a:buChar char="•"/>
              <a:defRPr sz="1800" b="0" i="0" u="none" strike="noStrike" cap="none">
                <a:solidFill>
                  <a:srgbClr val="377BBB"/>
                </a:solidFill>
                <a:latin typeface="Arial"/>
                <a:ea typeface="Arial"/>
                <a:cs typeface="Arial"/>
                <a:sym typeface="Arial"/>
              </a:defRPr>
            </a:lvl3pPr>
            <a:lvl4pPr marL="1828800" marR="0" lvl="3"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4pPr>
            <a:lvl5pPr marL="2286000" marR="0" lvl="4" indent="-330200" algn="l" rtl="0">
              <a:lnSpc>
                <a:spcPct val="90000"/>
              </a:lnSpc>
              <a:spcBef>
                <a:spcPts val="800"/>
              </a:spcBef>
              <a:spcAft>
                <a:spcPts val="0"/>
              </a:spcAft>
              <a:buClr>
                <a:srgbClr val="080808"/>
              </a:buClr>
              <a:buSzPts val="1600"/>
              <a:buFont typeface="Arial"/>
              <a:buChar char="•"/>
              <a:defRPr sz="1600" b="0" i="0" u="none" strike="noStrike" cap="none">
                <a:solidFill>
                  <a:srgbClr val="377BBB"/>
                </a:solidFill>
                <a:latin typeface="Arial"/>
                <a:ea typeface="Arial"/>
                <a:cs typeface="Arial"/>
                <a:sym typeface="Arial"/>
              </a:defRPr>
            </a:lvl5pPr>
            <a:lvl6pPr marL="2743200" marR="0" lvl="5"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6pPr>
            <a:lvl7pPr marL="3200400" marR="0" lvl="6"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7pPr>
            <a:lvl8pPr marL="3657600" marR="0" lvl="7"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8pPr>
            <a:lvl9pPr marL="4114800" marR="0" lvl="8" indent="-330200" algn="l" rtl="0">
              <a:lnSpc>
                <a:spcPct val="90000"/>
              </a:lnSpc>
              <a:spcBef>
                <a:spcPts val="800"/>
              </a:spcBef>
              <a:spcAft>
                <a:spcPts val="0"/>
              </a:spcAft>
              <a:buClr>
                <a:schemeClr val="dk1"/>
              </a:buClr>
              <a:buSzPts val="1600"/>
              <a:buFont typeface="Arial"/>
              <a:buChar char="•"/>
              <a:defRPr sz="1600" b="0" i="0" u="none" strike="noStrike" cap="none">
                <a:solidFill>
                  <a:schemeClr val="dk1"/>
                </a:solidFill>
                <a:latin typeface="Book Antiqua"/>
                <a:ea typeface="Book Antiqua"/>
                <a:cs typeface="Book Antiqua"/>
                <a:sym typeface="Book Antiqua"/>
              </a:defRPr>
            </a:lvl9pPr>
          </a:lstStyle>
          <a:p>
            <a:endParaRPr/>
          </a:p>
        </p:txBody>
      </p:sp>
      <p:sp>
        <p:nvSpPr>
          <p:cNvPr id="15" name="Google Shape;15;p43"/>
          <p:cNvSpPr txBox="1">
            <a:spLocks noGrp="1"/>
          </p:cNvSpPr>
          <p:nvPr>
            <p:ph type="dt" idx="10"/>
          </p:nvPr>
        </p:nvSpPr>
        <p:spPr>
          <a:xfrm>
            <a:off x="7791449" y="6374999"/>
            <a:ext cx="1480705" cy="27432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6" name="Google Shape;16;p43"/>
          <p:cNvSpPr txBox="1">
            <a:spLocks noGrp="1"/>
          </p:cNvSpPr>
          <p:nvPr>
            <p:ph type="ftr" idx="11"/>
          </p:nvPr>
        </p:nvSpPr>
        <p:spPr>
          <a:xfrm>
            <a:off x="1295399" y="6374999"/>
            <a:ext cx="6243203" cy="27432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dk1"/>
                </a:solidFill>
                <a:latin typeface="Book Antiqua"/>
                <a:ea typeface="Book Antiqua"/>
                <a:cs typeface="Book Antiqua"/>
                <a:sym typeface="Book Antiqu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Book Antiqua"/>
                <a:ea typeface="Book Antiqua"/>
                <a:cs typeface="Book Antiqua"/>
                <a:sym typeface="Book Antiqua"/>
              </a:defRPr>
            </a:lvl9pPr>
          </a:lstStyle>
          <a:p>
            <a:endParaRPr/>
          </a:p>
        </p:txBody>
      </p:sp>
      <p:sp>
        <p:nvSpPr>
          <p:cNvPr id="17" name="Google Shape;17;p43"/>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Book Antiqua"/>
                <a:ea typeface="Book Antiqua"/>
                <a:cs typeface="Book Antiqua"/>
                <a:sym typeface="Book Antiqua"/>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43"/>
          <p:cNvPicPr preferRelativeResize="0"/>
          <p:nvPr/>
        </p:nvPicPr>
        <p:blipFill rotWithShape="1">
          <a:blip r:embed="rId14">
            <a:alphaModFix/>
          </a:blip>
          <a:srcRect/>
          <a:stretch/>
        </p:blipFill>
        <p:spPr>
          <a:xfrm>
            <a:off x="10004294" y="167627"/>
            <a:ext cx="2069810" cy="5621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dors.maryland.gov/crps/Documents/PreETS%20Providers%20-%20Temporary%20Operational%20Procedure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wintac-s3.s3-us-west-2.amazonaws.com/files/covid-19/service-delivery/Maryland-DORS-Guidance-Use-of-Teleconferencing-Provide-Services.docx" TargetMode="External"/><Relationship Id="rId4" Type="http://schemas.openxmlformats.org/officeDocument/2006/relationships/hyperlink" Target="https://dors.maryland.gov/crps/Documents/CRP_Employment_Services_Guidance.pdf"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wintac.org/content/resources-distance-service-delive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intac-s3.s3-us-west-2.amazonaws.com/files/covid-19/service-delivery/Pre-ETS-Guidance-for-Providers-COVID-19-April2020.pdf" TargetMode="External"/><Relationship Id="rId7"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intac-s3.s3-us-west-2.amazonaws.com/files/covid-19/service-delivery/Office-of-VR-COVID19-Mitigation-Guidance%20GeneralVRSvcs.pdf" TargetMode="External"/><Relationship Id="rId5" Type="http://schemas.openxmlformats.org/officeDocument/2006/relationships/hyperlink" Target="http://wintac-s3.s3-us-west-2.amazonaws.com/files/covid-19/service-delivery/OVR-Supported-Employment-Guidance-for-Community-Providers-duringCOVID-19.pdf" TargetMode="External"/><Relationship Id="rId4" Type="http://schemas.openxmlformats.org/officeDocument/2006/relationships/hyperlink" Target="http://wintac-s3.s3-us-west-2.amazonaws.com/files/covid-19/service-delivery/2020-ProjectSEARCH-Guidance-for-Providers-duringCOVID-19.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www.wintac.org/content/resources-distance-service-delivery" TargetMode="External"/><Relationship Id="rId3" Type="http://schemas.openxmlformats.org/officeDocument/2006/relationships/hyperlink" Target="http://www.wintac.org/" TargetMode="External"/><Relationship Id="rId7" Type="http://schemas.openxmlformats.org/officeDocument/2006/relationships/hyperlink" Target="http://www.wintac.org/content/covid-19-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wintac.org/whats-new/covid-19-resources-and-resources-distance-service-delivery" TargetMode="External"/><Relationship Id="rId5" Type="http://schemas.openxmlformats.org/officeDocument/2006/relationships/image" Target="../media/image17.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hyperlink" Target="http://communities.wintac.org/course/view.php?id=20"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wintac.org/user/register"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dors.maryland.gov/crps/Documents/MDH_Tele-Health_Services.pdf" TargetMode="External"/><Relationship Id="rId3" Type="http://schemas.openxmlformats.org/officeDocument/2006/relationships/hyperlink" Target="https://dwd.wisconsin.gov/dvr/service-providers/announcements/2020/covid-19.htm" TargetMode="External"/><Relationship Id="rId7" Type="http://schemas.openxmlformats.org/officeDocument/2006/relationships/hyperlink" Target="http://wintac-s3.s3-us-west-2.amazonaws.com/files/covid-19/service-delivery/Maryland-DORS-Guidance-Use-of-Teleconferencing-Provide-Services.doc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dors.maryland.gov/crps/Documents/CRP_Employment_Services_Guidance.pdf" TargetMode="External"/><Relationship Id="rId5" Type="http://schemas.openxmlformats.org/officeDocument/2006/relationships/hyperlink" Target="http://wintac-s3.s3-us-west-2.amazonaws.com/files/covid-19/service-delivery/NE-Commission-for-the-Blind-services-duringCOVID-19.docx" TargetMode="External"/><Relationship Id="rId10" Type="http://schemas.openxmlformats.org/officeDocument/2006/relationships/hyperlink" Target="http://www.wintac.org/content/resources-distance-service-delivery" TargetMode="External"/><Relationship Id="rId4" Type="http://schemas.openxmlformats.org/officeDocument/2006/relationships/hyperlink" Target="https://www.twc.texas.gov/partners/vocational-rehabilitation-providers-resources" TargetMode="External"/><Relationship Id="rId9" Type="http://schemas.openxmlformats.org/officeDocument/2006/relationships/hyperlink" Target="http://wintac-s3.s3-us-west-2.amazonaws.com/files/covid-19/service-delivery/Working-With-Providers-of-Pre-ETS-DuringCOVID-19.docx"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objectiveed.com/distance" TargetMode="External"/><Relationship Id="rId3" Type="http://schemas.openxmlformats.org/officeDocument/2006/relationships/hyperlink" Target="http://www.wintac.org/content/resources-distance-service-delivery#pre-ets" TargetMode="External"/><Relationship Id="rId7" Type="http://schemas.openxmlformats.org/officeDocument/2006/relationships/hyperlink" Target="https://instrc.indiana.edu/pdf/transition_matrix/CareerClustersInterestSurvey.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cctstfolio.com/" TargetMode="External"/><Relationship Id="rId5" Type="http://schemas.openxmlformats.org/officeDocument/2006/relationships/hyperlink" Target="http://www.pathwayswv.org/docs/Pathways%20Pre-ETS%20Sample%20Lessons%20-%202019%20FINAL.pdf" TargetMode="External"/><Relationship Id="rId4" Type="http://schemas.openxmlformats.org/officeDocument/2006/relationships/hyperlink" Target="https://explore-work.com/" TargetMode="External"/><Relationship Id="rId9" Type="http://schemas.openxmlformats.org/officeDocument/2006/relationships/hyperlink" Target="https://transitiontn.org/vr/curriculum-database/"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zoom.us/webinar/register/WN_khxwpNBaTU2zWzMQt9jVEw"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zoom.us/webinar/register/WN_bkN0YV3PRZm4OxjmkdkrXw"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mailto:jennifer.hines@twc.state.tx.us" TargetMode="External"/><Relationship Id="rId3" Type="http://schemas.openxmlformats.org/officeDocument/2006/relationships/hyperlink" Target="mailto:cheryl.fuller@twc.state.tx.us" TargetMode="External"/><Relationship Id="rId7" Type="http://schemas.openxmlformats.org/officeDocument/2006/relationships/hyperlink" Target="mailto:claudia.peden@twc.state.tx.u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mailto:laura.york@twc.state.tx.us" TargetMode="External"/><Relationship Id="rId5" Type="http://schemas.openxmlformats.org/officeDocument/2006/relationships/hyperlink" Target="mailto:tammy.martin@twc.state.tx.us" TargetMode="External"/><Relationship Id="rId4" Type="http://schemas.openxmlformats.org/officeDocument/2006/relationships/hyperlink" Target="mailto:scott.mccune@twc.state.tx.us" TargetMode="External"/><Relationship Id="rId9" Type="http://schemas.openxmlformats.org/officeDocument/2006/relationships/hyperlink" Target="mailto:melinda.paninski@twc.state.tx.u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Jonathan.Kraeszig@fssa.in.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mailto:Fssa.pre-ets@fssa.in.gov" TargetMode="External"/><Relationship Id="rId4" Type="http://schemas.openxmlformats.org/officeDocument/2006/relationships/hyperlink" Target="mailto:William.Colteryahn@fssa.in.gov"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mailto:jill.pierce@maryland.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dors.maryland.gov/" TargetMode="External"/><Relationship Id="rId4" Type="http://schemas.openxmlformats.org/officeDocument/2006/relationships/hyperlink" Target="mailto:latonya.cannon@maryland.gov"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dli.state.pa.us/" TargetMode="External"/><Relationship Id="rId2" Type="http://schemas.openxmlformats.org/officeDocument/2006/relationships/hyperlink" Target="mailto:shaaustin@pa.gov"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hyperlink" Target="mailto:cnpankow@gw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mailto:djralston@gwu.edu" TargetMode="External"/><Relationship Id="rId5" Type="http://schemas.openxmlformats.org/officeDocument/2006/relationships/hyperlink" Target="mailto:cj1957@gwu.edu" TargetMode="External"/><Relationship Id="rId4" Type="http://schemas.openxmlformats.org/officeDocument/2006/relationships/hyperlink" Target="mailto:mpdiehl@gwu.edu"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wintac.org/topic-areas/pre-employment-transition-services"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twc.texas.gov/partners/vocational-rehabilitation-providers-re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4" name="Google Shape;114;p1"/>
          <p:cNvSpPr txBox="1">
            <a:spLocks noGrp="1"/>
          </p:cNvSpPr>
          <p:nvPr>
            <p:ph type="title" idx="4294967295"/>
          </p:nvPr>
        </p:nvSpPr>
        <p:spPr>
          <a:xfrm>
            <a:off x="1211263" y="2459038"/>
            <a:ext cx="6675437" cy="230663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r>
              <a:rPr kumimoji="0" lang="en-US" sz="4000" b="1" i="0" u="none" strike="noStrike" kern="0" cap="none" spc="0" normalizeH="0" baseline="0" noProof="0" dirty="0">
                <a:ln>
                  <a:noFill/>
                </a:ln>
                <a:solidFill>
                  <a:srgbClr val="545E74"/>
                </a:solidFill>
                <a:effectLst/>
                <a:uLnTx/>
                <a:uFillTx/>
                <a:latin typeface="Arial" panose="020B0604020202020204" pitchFamily="34" charset="0"/>
                <a:ea typeface="Calibri"/>
                <a:cs typeface="Arial" panose="020B0604020202020204" pitchFamily="34" charset="0"/>
                <a:sym typeface="Calibri"/>
              </a:rPr>
              <a:t>Providers and the Pandemic: Maintaining Viability in Difficult Times</a:t>
            </a:r>
            <a:endParaRPr kumimoji="0" lang="en-US" sz="2400" b="0" i="0" u="none" strike="noStrike" kern="0" cap="none" spc="0" normalizeH="0" baseline="0" noProof="0" dirty="0">
              <a:ln>
                <a:noFill/>
              </a:ln>
              <a:solidFill>
                <a:srgbClr val="034680"/>
              </a:solidFill>
              <a:effectLst/>
              <a:uLnTx/>
              <a:uFillTx/>
              <a:latin typeface="Arial" panose="020B0604020202020204" pitchFamily="34" charset="0"/>
              <a:ea typeface="Calibri"/>
              <a:cs typeface="Arial" panose="020B0604020202020204" pitchFamily="34" charset="0"/>
              <a:sym typeface="Calibri"/>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endParaRPr kumimoji="0" lang="en-US" sz="2400" b="1" i="0" u="none" strike="noStrike" kern="0" cap="none" spc="0" normalizeH="0" baseline="0" noProof="0" dirty="0">
              <a:ln>
                <a:noFill/>
              </a:ln>
              <a:solidFill>
                <a:srgbClr val="00B05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endParaRPr kumimoji="0" lang="en-US" sz="2400" b="1" i="0" u="none" strike="noStrike" kern="0" cap="none" spc="0" normalizeH="0" baseline="0" noProof="0" dirty="0">
              <a:ln>
                <a:noFill/>
              </a:ln>
              <a:solidFill>
                <a:srgbClr val="00B05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endParaRPr kumimoji="0" lang="en-US" sz="2400" b="1" i="0" u="none" strike="noStrike" kern="0" cap="none" spc="0" normalizeH="0" baseline="0" noProof="0" dirty="0">
              <a:ln>
                <a:noFill/>
              </a:ln>
              <a:solidFill>
                <a:srgbClr val="00B05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r>
              <a:rPr kumimoji="0" lang="en-US" sz="1600" b="1" i="0" u="none" strike="noStrike" kern="0" cap="none" spc="0" normalizeH="0" baseline="0" noProof="0" dirty="0">
                <a:ln>
                  <a:noFill/>
                </a:ln>
                <a:solidFill>
                  <a:srgbClr val="002060"/>
                </a:solidFill>
                <a:effectLst/>
                <a:uLnTx/>
                <a:uFillTx/>
                <a:latin typeface="Arial"/>
                <a:ea typeface="Arial"/>
                <a:cs typeface="Arial"/>
                <a:sym typeface="Arial"/>
              </a:rPr>
              <a:t>THE WORKFORCE INNOVATION TECHNICAL ASSISTANCE CENTER (WINTAC)</a:t>
            </a:r>
            <a:endParaRPr kumimoji="0" lang="en-US" sz="2400" b="0"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endParaRPr kumimoji="0" lang="en-US" sz="1600" b="1" i="0" u="none" strike="noStrike" kern="0" cap="none" spc="0" normalizeH="0" baseline="0" noProof="0" dirty="0">
              <a:ln>
                <a:noFill/>
              </a:ln>
              <a:solidFill>
                <a:srgbClr val="00206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80808"/>
              </a:buClr>
              <a:buSzPts val="2400"/>
              <a:buFont typeface="Arial"/>
              <a:buNone/>
              <a:tabLst/>
              <a:defRPr/>
            </a:pPr>
            <a:r>
              <a:rPr kumimoji="0" lang="en-US" sz="1600" b="1" i="0" u="none" strike="noStrike" kern="0" cap="none" spc="0" normalizeH="0" baseline="0" noProof="0" dirty="0">
                <a:ln>
                  <a:noFill/>
                </a:ln>
                <a:solidFill>
                  <a:srgbClr val="002060"/>
                </a:solidFill>
                <a:effectLst/>
                <a:uLnTx/>
                <a:uFillTx/>
                <a:latin typeface="Arial"/>
                <a:ea typeface="Arial"/>
                <a:cs typeface="Arial"/>
                <a:sym typeface="Arial"/>
              </a:rPr>
              <a:t>April 8, 2020</a:t>
            </a:r>
            <a:endParaRPr kumimoji="0" lang="en-US" sz="1600" b="0" i="0" u="none" strike="noStrike" kern="0" cap="none" spc="0" normalizeH="0" baseline="0" noProof="0" dirty="0">
              <a:ln>
                <a:noFill/>
              </a:ln>
              <a:solidFill>
                <a:srgbClr val="002060"/>
              </a:solidFill>
              <a:effectLst/>
              <a:uLnTx/>
              <a:uFillTx/>
              <a:latin typeface="Arial"/>
              <a:ea typeface="Arial"/>
              <a:cs typeface="Arial"/>
              <a:sym typeface="Arial"/>
            </a:endParaRPr>
          </a:p>
        </p:txBody>
      </p:sp>
      <p:pic>
        <p:nvPicPr>
          <p:cNvPr id="115" name="Google Shape;115;p1" descr="George Washington Univerity logo&#10;"/>
          <p:cNvPicPr preferRelativeResize="0"/>
          <p:nvPr/>
        </p:nvPicPr>
        <p:blipFill rotWithShape="1">
          <a:blip r:embed="rId3">
            <a:alphaModFix/>
          </a:blip>
          <a:srcRect/>
          <a:stretch/>
        </p:blipFill>
        <p:spPr>
          <a:xfrm>
            <a:off x="10039075" y="6048467"/>
            <a:ext cx="1962351" cy="54096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8"/>
          <p:cNvSpPr txBox="1">
            <a:spLocks noGrp="1"/>
          </p:cNvSpPr>
          <p:nvPr>
            <p:ph type="title"/>
          </p:nvPr>
        </p:nvSpPr>
        <p:spPr>
          <a:xfrm>
            <a:off x="474785" y="241091"/>
            <a:ext cx="8092094" cy="99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Response</a:t>
            </a:r>
            <a:r>
              <a:rPr lang="en-US" dirty="0">
                <a:latin typeface="Calibri"/>
                <a:ea typeface="Calibri"/>
                <a:cs typeface="Calibri"/>
                <a:sym typeface="Calibri"/>
              </a:rPr>
              <a:t>	</a:t>
            </a:r>
            <a:endParaRPr dirty="0">
              <a:latin typeface="Calibri"/>
              <a:ea typeface="Calibri"/>
              <a:cs typeface="Calibri"/>
              <a:sym typeface="Calibri"/>
            </a:endParaRPr>
          </a:p>
        </p:txBody>
      </p:sp>
      <p:sp>
        <p:nvSpPr>
          <p:cNvPr id="170" name="Google Shape;170;p8"/>
          <p:cNvSpPr txBox="1">
            <a:spLocks noGrp="1"/>
          </p:cNvSpPr>
          <p:nvPr>
            <p:ph type="body" idx="1"/>
          </p:nvPr>
        </p:nvSpPr>
        <p:spPr>
          <a:xfrm>
            <a:off x="677690" y="1558977"/>
            <a:ext cx="10836620" cy="5073504"/>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Most providers have great relationships with their school systems.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Schools have a lot of local control, so we didn’t want to be too directive in our response, while ensuring that students continued to receive quality pre-ETS activities.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Most providers reached out immediately to schools to ensure pre-ETS was part of the e-learning environment whenever possible.</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Providers quickly reached out to parents to gain permission for virtual pre-ETS activities and explain the process.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Our Department of Education is on-board and encouraging that pre-ETS be included in “continuous learning”.</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90000"/>
              </a:lnSpc>
              <a:spcBef>
                <a:spcPts val="1000"/>
              </a:spcBef>
              <a:spcAft>
                <a:spcPts val="0"/>
              </a:spcAft>
              <a:buSzPts val="2000"/>
              <a:buFont typeface="Arial"/>
              <a:buNone/>
            </a:pPr>
            <a:endParaRPr sz="1850" dirty="0">
              <a:latin typeface="Calibri"/>
              <a:ea typeface="Calibri"/>
              <a:cs typeface="Calibri"/>
              <a:sym typeface="Calibri"/>
            </a:endParaRPr>
          </a:p>
          <a:p>
            <a:pPr marL="914400" lvl="1" indent="-228600" algn="l" rtl="0">
              <a:lnSpc>
                <a:spcPct val="90000"/>
              </a:lnSpc>
              <a:spcBef>
                <a:spcPts val="1000"/>
              </a:spcBef>
              <a:spcAft>
                <a:spcPts val="0"/>
              </a:spcAft>
              <a:buSzPts val="2000"/>
              <a:buFont typeface="Arial"/>
              <a:buNone/>
            </a:pPr>
            <a:endParaRPr sz="1850" dirty="0"/>
          </a:p>
          <a:p>
            <a:pPr marL="914400" lvl="1" indent="-228600" algn="l" rtl="0">
              <a:lnSpc>
                <a:spcPct val="90000"/>
              </a:lnSpc>
              <a:spcBef>
                <a:spcPts val="1000"/>
              </a:spcBef>
              <a:spcAft>
                <a:spcPts val="0"/>
              </a:spcAft>
              <a:buSzPts val="2000"/>
              <a:buNone/>
            </a:pPr>
            <a:endParaRPr sz="1850" dirty="0"/>
          </a:p>
          <a:p>
            <a:pPr marL="914400" lvl="1" indent="-330200" algn="l" rtl="0">
              <a:lnSpc>
                <a:spcPct val="90000"/>
              </a:lnSpc>
              <a:spcBef>
                <a:spcPts val="1000"/>
              </a:spcBef>
              <a:spcAft>
                <a:spcPts val="0"/>
              </a:spcAft>
              <a:buSzPts val="2000"/>
              <a:buFont typeface="Arial"/>
              <a:buNone/>
            </a:pPr>
            <a:endParaRPr sz="1850" dirty="0"/>
          </a:p>
        </p:txBody>
      </p:sp>
      <p:pic>
        <p:nvPicPr>
          <p:cNvPr id="171" name="Google Shape;171;p8" title="Indiana VR logo"/>
          <p:cNvPicPr preferRelativeResize="0"/>
          <p:nvPr/>
        </p:nvPicPr>
        <p:blipFill rotWithShape="1">
          <a:blip r:embed="rId3">
            <a:alphaModFix/>
          </a:blip>
          <a:srcRect/>
          <a:stretch/>
        </p:blipFill>
        <p:spPr>
          <a:xfrm>
            <a:off x="9862151" y="5864318"/>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9"/>
          <p:cNvSpPr txBox="1">
            <a:spLocks noGrp="1"/>
          </p:cNvSpPr>
          <p:nvPr>
            <p:ph type="title"/>
          </p:nvPr>
        </p:nvSpPr>
        <p:spPr>
          <a:xfrm>
            <a:off x="527538" y="226102"/>
            <a:ext cx="7694185" cy="99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Training &amp; TA	</a:t>
            </a:r>
            <a:endParaRPr dirty="0">
              <a:latin typeface="Arial" panose="020B0604020202020204" pitchFamily="34" charset="0"/>
              <a:ea typeface="Calibri"/>
              <a:cs typeface="Arial" panose="020B0604020202020204" pitchFamily="34" charset="0"/>
              <a:sym typeface="Calibri"/>
            </a:endParaRPr>
          </a:p>
        </p:txBody>
      </p:sp>
      <p:sp>
        <p:nvSpPr>
          <p:cNvPr id="178" name="Google Shape;178;p9"/>
          <p:cNvSpPr txBox="1">
            <a:spLocks noGrp="1"/>
          </p:cNvSpPr>
          <p:nvPr>
            <p:ph type="body" idx="1"/>
          </p:nvPr>
        </p:nvSpPr>
        <p:spPr>
          <a:xfrm>
            <a:off x="651329" y="1633928"/>
            <a:ext cx="11325812" cy="499797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Guidance and TA continues to be shared, including webinars from WINTAC, NTACT, and others.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Further training to be provided tomorrow from VR, DOE, and 4 of our providers.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DOE is working on general secondary transition guidance to school systems including virtual work and will include pre-ETS information (including virtual pre-ETS).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Indiana VR has 8 youth counselors statewide (hopefully 10 soon!) who assist providers, schools and area offices, and have provided additional resources &amp; support in their local areas as well as oversight during this time. </a:t>
            </a:r>
            <a:endParaRPr dirty="0">
              <a:latin typeface="Arial" panose="020B0604020202020204" pitchFamily="34" charset="0"/>
              <a:ea typeface="Calibri"/>
              <a:cs typeface="Arial" panose="020B0604020202020204" pitchFamily="34" charset="0"/>
              <a:sym typeface="Calibri"/>
            </a:endParaRPr>
          </a:p>
          <a:p>
            <a:pPr marL="914400" lvl="1" indent="-330200" algn="l" rtl="0">
              <a:lnSpc>
                <a:spcPct val="90000"/>
              </a:lnSpc>
              <a:spcBef>
                <a:spcPts val="1000"/>
              </a:spcBef>
              <a:spcAft>
                <a:spcPts val="0"/>
              </a:spcAft>
              <a:buSzPts val="2000"/>
              <a:buFont typeface="Arial"/>
              <a:buNone/>
            </a:pPr>
            <a:endParaRPr dirty="0"/>
          </a:p>
        </p:txBody>
      </p:sp>
      <p:pic>
        <p:nvPicPr>
          <p:cNvPr id="179" name="Google Shape;179;p9" title="Indiana VR logo"/>
          <p:cNvPicPr preferRelativeResize="0"/>
          <p:nvPr/>
        </p:nvPicPr>
        <p:blipFill rotWithShape="1">
          <a:blip r:embed="rId4">
            <a:alphaModFix/>
          </a:blip>
          <a:srcRect/>
          <a:stretch/>
        </p:blipFill>
        <p:spPr>
          <a:xfrm>
            <a:off x="9888512" y="5863735"/>
            <a:ext cx="1652159" cy="768163"/>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395654" y="374836"/>
            <a:ext cx="8066294"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Oversight &amp; Monitoring</a:t>
            </a:r>
            <a:r>
              <a:rPr lang="en-US" dirty="0">
                <a:latin typeface="Calibri"/>
                <a:ea typeface="Calibri"/>
                <a:cs typeface="Calibri"/>
                <a:sym typeface="Calibri"/>
              </a:rPr>
              <a:t>	</a:t>
            </a:r>
            <a:endParaRPr dirty="0">
              <a:latin typeface="Calibri"/>
              <a:ea typeface="Calibri"/>
              <a:cs typeface="Calibri"/>
              <a:sym typeface="Calibri"/>
            </a:endParaRPr>
          </a:p>
        </p:txBody>
      </p:sp>
      <p:sp>
        <p:nvSpPr>
          <p:cNvPr id="186" name="Google Shape;186;p10"/>
          <p:cNvSpPr txBox="1">
            <a:spLocks noGrp="1"/>
          </p:cNvSpPr>
          <p:nvPr>
            <p:ph type="body" idx="1"/>
          </p:nvPr>
        </p:nvSpPr>
        <p:spPr>
          <a:xfrm>
            <a:off x="395654" y="1588956"/>
            <a:ext cx="11416595" cy="5156617"/>
          </a:xfrm>
          <a:prstGeom prst="rect">
            <a:avLst/>
          </a:prstGeom>
          <a:noFill/>
          <a:ln>
            <a:noFill/>
          </a:ln>
        </p:spPr>
        <p:txBody>
          <a:bodyPr spcFirstLastPara="1" wrap="square" lIns="91425" tIns="45700" rIns="91425" bIns="45700" anchor="t" anchorCtr="0">
            <a:normAutofit/>
          </a:bodyPr>
          <a:lstStyle/>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Portal entries are reviewed on a regular basis by me and the Coordinator of Youth Services as well as our 8 youth counselors.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Recent reviews indicated some concerns with group billing activities.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Overall guidance was sent to all providers to the effect that “we want to do everything we can to assist you, while also ensuring that the work you are doing is meaningful to the students and in line with the required activities.”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Youth counselors reviewed recent entries and sent concerns to me for further follow up with specific providers.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Concerns included: increased time spent reviewing curricula or time spent setting up virtual work (administrative). A few agencies not yet on board virtually.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Portal reviews allow us to see what is happening in almost real time and course correct as needed. </a:t>
            </a:r>
            <a:endParaRPr dirty="0">
              <a:latin typeface="Arial" panose="020B0604020202020204" pitchFamily="34" charset="0"/>
              <a:ea typeface="Calibri"/>
              <a:cs typeface="Arial" panose="020B0604020202020204" pitchFamily="34" charset="0"/>
              <a:sym typeface="Calibri"/>
            </a:endParaRPr>
          </a:p>
          <a:p>
            <a:pPr marL="457200" lvl="0" indent="-228600" algn="l" rtl="0">
              <a:lnSpc>
                <a:spcPct val="70000"/>
              </a:lnSpc>
              <a:spcBef>
                <a:spcPts val="1800"/>
              </a:spcBef>
              <a:spcAft>
                <a:spcPts val="0"/>
              </a:spcAft>
              <a:buSzPts val="2400"/>
              <a:buFont typeface="Arial"/>
              <a:buNone/>
            </a:pPr>
            <a:endParaRPr sz="1860" dirty="0">
              <a:latin typeface="Calibri"/>
              <a:ea typeface="Calibri"/>
              <a:cs typeface="Calibri"/>
              <a:sym typeface="Calibri"/>
            </a:endParaRPr>
          </a:p>
          <a:p>
            <a:pPr marL="914400" lvl="1" indent="-228600" algn="l" rtl="0">
              <a:lnSpc>
                <a:spcPct val="70000"/>
              </a:lnSpc>
              <a:spcBef>
                <a:spcPts val="1000"/>
              </a:spcBef>
              <a:spcAft>
                <a:spcPts val="0"/>
              </a:spcAft>
              <a:buSzPts val="2000"/>
              <a:buFont typeface="Arial"/>
              <a:buNone/>
            </a:pPr>
            <a:endParaRPr sz="1550" dirty="0"/>
          </a:p>
        </p:txBody>
      </p:sp>
      <p:pic>
        <p:nvPicPr>
          <p:cNvPr id="187" name="Google Shape;187;p10" title="Indiana VR logo"/>
          <p:cNvPicPr preferRelativeResize="0"/>
          <p:nvPr/>
        </p:nvPicPr>
        <p:blipFill rotWithShape="1">
          <a:blip r:embed="rId4">
            <a:alphaModFix/>
          </a:blip>
          <a:srcRect/>
          <a:stretch/>
        </p:blipFill>
        <p:spPr>
          <a:xfrm>
            <a:off x="10023424" y="6029794"/>
            <a:ext cx="1652159" cy="768163"/>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1"/>
          <p:cNvSpPr txBox="1">
            <a:spLocks noGrp="1"/>
          </p:cNvSpPr>
          <p:nvPr>
            <p:ph type="title"/>
          </p:nvPr>
        </p:nvSpPr>
        <p:spPr>
          <a:xfrm>
            <a:off x="439615" y="374836"/>
            <a:ext cx="8022332"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DOE Guidance</a:t>
            </a:r>
            <a:r>
              <a:rPr lang="en-US" dirty="0">
                <a:latin typeface="Calibri"/>
                <a:ea typeface="Calibri"/>
                <a:cs typeface="Calibri"/>
                <a:sym typeface="Calibri"/>
              </a:rPr>
              <a:t>	</a:t>
            </a:r>
            <a:endParaRPr dirty="0">
              <a:latin typeface="Calibri"/>
              <a:ea typeface="Calibri"/>
              <a:cs typeface="Calibri"/>
              <a:sym typeface="Calibri"/>
            </a:endParaRPr>
          </a:p>
        </p:txBody>
      </p:sp>
      <p:sp>
        <p:nvSpPr>
          <p:cNvPr id="194" name="Google Shape;194;p11"/>
          <p:cNvSpPr txBox="1">
            <a:spLocks noGrp="1"/>
          </p:cNvSpPr>
          <p:nvPr>
            <p:ph type="body" idx="1"/>
          </p:nvPr>
        </p:nvSpPr>
        <p:spPr>
          <a:xfrm>
            <a:off x="749508" y="1588957"/>
            <a:ext cx="11197653" cy="5043524"/>
          </a:xfrm>
          <a:prstGeom prst="rect">
            <a:avLst/>
          </a:prstGeom>
          <a:noFill/>
          <a:ln>
            <a:noFill/>
          </a:ln>
        </p:spPr>
        <p:txBody>
          <a:bodyPr spcFirstLastPara="1" wrap="square" lIns="91425" tIns="45700" rIns="91425" bIns="45700" anchor="t" anchorCtr="0">
            <a:normAutofit/>
          </a:bodyPr>
          <a:lstStyle/>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Four pre-ETS providers along with DOE will provide training tomorrow on virtual pre-employment transition activities.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DOE guidance includes:</a:t>
            </a:r>
            <a:endParaRPr dirty="0">
              <a:latin typeface="Arial" panose="020B0604020202020204" pitchFamily="34" charset="0"/>
              <a:ea typeface="Calibri"/>
              <a:cs typeface="Arial" panose="020B0604020202020204" pitchFamily="34" charset="0"/>
              <a:sym typeface="Calibri"/>
            </a:endParaRPr>
          </a:p>
          <a:p>
            <a:pPr marL="457200" lvl="0" indent="-355600" algn="l" rtl="0">
              <a:lnSpc>
                <a:spcPct val="70000"/>
              </a:lnSpc>
              <a:spcBef>
                <a:spcPts val="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Before reaching out to students and families, make sure you reach out to the school you’re working in. </a:t>
            </a:r>
            <a:endParaRPr dirty="0">
              <a:latin typeface="Arial" panose="020B0604020202020204" pitchFamily="34" charset="0"/>
              <a:ea typeface="Calibri"/>
              <a:cs typeface="Arial" panose="020B0604020202020204" pitchFamily="34" charset="0"/>
              <a:sym typeface="Calibri"/>
            </a:endParaRPr>
          </a:p>
          <a:p>
            <a:pPr marL="457200" lvl="0" indent="-355600" algn="l" rtl="0">
              <a:lnSpc>
                <a:spcPct val="70000"/>
              </a:lnSpc>
              <a:spcBef>
                <a:spcPts val="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Be consistent with the communication methods the school is using to keep in touch with students and families.</a:t>
            </a:r>
            <a:endParaRPr dirty="0">
              <a:latin typeface="Arial" panose="020B0604020202020204" pitchFamily="34" charset="0"/>
              <a:ea typeface="Calibri"/>
              <a:cs typeface="Arial" panose="020B0604020202020204" pitchFamily="34" charset="0"/>
              <a:sym typeface="Calibri"/>
            </a:endParaRPr>
          </a:p>
          <a:p>
            <a:pPr marL="457200" lvl="0" indent="-355600" algn="l" rtl="0">
              <a:lnSpc>
                <a:spcPct val="70000"/>
              </a:lnSpc>
              <a:spcBef>
                <a:spcPts val="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Make sure families are in agreement to keep receiving pre-ETS services during this time. </a:t>
            </a:r>
            <a:endParaRPr dirty="0">
              <a:latin typeface="Arial" panose="020B0604020202020204" pitchFamily="34" charset="0"/>
              <a:ea typeface="Calibri"/>
              <a:cs typeface="Arial" panose="020B0604020202020204" pitchFamily="34" charset="0"/>
              <a:sym typeface="Calibri"/>
            </a:endParaRPr>
          </a:p>
          <a:p>
            <a:pPr marL="457200" lvl="0" indent="-355600" algn="l" rtl="0">
              <a:lnSpc>
                <a:spcPct val="70000"/>
              </a:lnSpc>
              <a:spcBef>
                <a:spcPts val="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Schedules are different right now; make sure you’re working with the schedules that teachers/schools are using to ensure there’s not a conflict students have to work through. </a:t>
            </a:r>
            <a:endParaRPr dirty="0">
              <a:latin typeface="Arial" panose="020B0604020202020204" pitchFamily="34" charset="0"/>
              <a:ea typeface="Calibri"/>
              <a:cs typeface="Arial" panose="020B0604020202020204" pitchFamily="34" charset="0"/>
              <a:sym typeface="Calibri"/>
            </a:endParaRPr>
          </a:p>
          <a:p>
            <a:pPr marL="457200" lvl="0" indent="-355600" algn="l" rtl="0">
              <a:lnSpc>
                <a:spcPct val="70000"/>
              </a:lnSpc>
              <a:spcBef>
                <a:spcPts val="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Don’t get overwhelmed! Although we always want to supplement but not supplant, if school systems are unable to do a lot of transition activities at present, you do not have to fill in all the gaps. </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70000"/>
              </a:lnSpc>
              <a:spcBef>
                <a:spcPts val="1000"/>
              </a:spcBef>
              <a:spcAft>
                <a:spcPts val="0"/>
              </a:spcAft>
              <a:buSzPts val="2000"/>
              <a:buFont typeface="Arial"/>
              <a:buNone/>
            </a:pPr>
            <a:endParaRPr sz="1850" dirty="0"/>
          </a:p>
          <a:p>
            <a:pPr marL="914400" lvl="1" indent="-228600" algn="l" rtl="0">
              <a:lnSpc>
                <a:spcPct val="70000"/>
              </a:lnSpc>
              <a:spcBef>
                <a:spcPts val="1000"/>
              </a:spcBef>
              <a:spcAft>
                <a:spcPts val="0"/>
              </a:spcAft>
              <a:buSzPts val="2000"/>
              <a:buNone/>
            </a:pPr>
            <a:endParaRPr sz="1850" dirty="0"/>
          </a:p>
          <a:p>
            <a:pPr marL="914400" lvl="1" indent="-330200" algn="l" rtl="0">
              <a:lnSpc>
                <a:spcPct val="70000"/>
              </a:lnSpc>
              <a:spcBef>
                <a:spcPts val="1000"/>
              </a:spcBef>
              <a:spcAft>
                <a:spcPts val="0"/>
              </a:spcAft>
              <a:buSzPts val="2000"/>
              <a:buFont typeface="Arial"/>
              <a:buNone/>
            </a:pPr>
            <a:endParaRPr sz="1850" dirty="0"/>
          </a:p>
        </p:txBody>
      </p:sp>
      <p:pic>
        <p:nvPicPr>
          <p:cNvPr id="195" name="Google Shape;195;p11" title="Indiana VR Logo"/>
          <p:cNvPicPr preferRelativeResize="0"/>
          <p:nvPr/>
        </p:nvPicPr>
        <p:blipFill rotWithShape="1">
          <a:blip r:embed="rId4">
            <a:alphaModFix/>
          </a:blip>
          <a:srcRect/>
          <a:stretch/>
        </p:blipFill>
        <p:spPr>
          <a:xfrm>
            <a:off x="10023424" y="5864318"/>
            <a:ext cx="1652159" cy="768163"/>
          </a:xfrm>
          <a:prstGeom prst="rect">
            <a:avLst/>
          </a:prstGeom>
          <a:noFill/>
          <a:ln>
            <a:noFill/>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 name="Group 1" descr="@EducateIN @michelleojaIN"/>
          <p:cNvGrpSpPr/>
          <p:nvPr/>
        </p:nvGrpSpPr>
        <p:grpSpPr>
          <a:xfrm>
            <a:off x="1524000" y="5427600"/>
            <a:ext cx="6893373" cy="943219"/>
            <a:chOff x="1524000" y="5427600"/>
            <a:chExt cx="6893373" cy="943219"/>
          </a:xfrm>
        </p:grpSpPr>
        <p:sp>
          <p:nvSpPr>
            <p:cNvPr id="201" name="Google Shape;201;p12">
              <a:extLst>
                <a:ext uri="{C183D7F6-B498-43B3-948B-1728B52AA6E4}">
                  <adec:decorative xmlns:adec="http://schemas.microsoft.com/office/drawing/2017/decorative" val="1"/>
                </a:ext>
              </a:extLst>
            </p:cNvPr>
            <p:cNvSpPr/>
            <p:nvPr/>
          </p:nvSpPr>
          <p:spPr>
            <a:xfrm>
              <a:off x="1524000" y="5427600"/>
              <a:ext cx="6893373" cy="254224"/>
            </a:xfrm>
            <a:prstGeom prst="rect">
              <a:avLst/>
            </a:prstGeom>
            <a:solidFill>
              <a:srgbClr val="151E49"/>
            </a:solidFill>
            <a:ln w="9525"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endParaRPr sz="1200" b="0" i="1" u="none" strike="noStrike" cap="none">
                <a:solidFill>
                  <a:srgbClr val="FFFFFF"/>
                </a:solidFill>
                <a:latin typeface="Arial"/>
                <a:ea typeface="Arial"/>
                <a:cs typeface="Arial"/>
                <a:sym typeface="Arial"/>
              </a:endParaRPr>
            </a:p>
          </p:txBody>
        </p:sp>
        <p:sp>
          <p:nvSpPr>
            <p:cNvPr id="202" name="Google Shape;202;p12">
              <a:extLst>
                <a:ext uri="{C183D7F6-B498-43B3-948B-1728B52AA6E4}">
                  <adec:decorative xmlns:adec="http://schemas.microsoft.com/office/drawing/2017/decorative" val="1"/>
                </a:ext>
              </a:extLst>
            </p:cNvPr>
            <p:cNvSpPr/>
            <p:nvPr/>
          </p:nvSpPr>
          <p:spPr>
            <a:xfrm>
              <a:off x="1524000" y="5681824"/>
              <a:ext cx="6893373" cy="688995"/>
            </a:xfrm>
            <a:prstGeom prst="rect">
              <a:avLst/>
            </a:prstGeom>
            <a:solidFill>
              <a:srgbClr val="FECF00"/>
            </a:solidFill>
            <a:ln w="9525" cap="flat" cmpd="sng">
              <a:solidFill>
                <a:srgbClr val="FECF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0" name="Google Shape;200;p12" descr="&quot;&quot;">
            <a:extLst>
              <a:ext uri="{C183D7F6-B498-43B3-948B-1728B52AA6E4}">
                <adec:decorative xmlns:adec="http://schemas.microsoft.com/office/drawing/2017/decorative" val="1"/>
              </a:ext>
            </a:extLst>
          </p:cNvPr>
          <p:cNvSpPr/>
          <p:nvPr/>
        </p:nvSpPr>
        <p:spPr>
          <a:xfrm>
            <a:off x="354768" y="786836"/>
            <a:ext cx="7724930" cy="938700"/>
          </a:xfrm>
          <a:prstGeom prst="rect">
            <a:avLst/>
          </a:prstGeom>
          <a:solidFill>
            <a:srgbClr val="151E49"/>
          </a:solidFill>
          <a:ln w="19050" cap="flat" cmpd="sng">
            <a:solidFill>
              <a:srgbClr val="151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5" name="Google Shape;205;p12" descr="Keep It Simple&#10;"/>
          <p:cNvSpPr>
            <a:spLocks noGrp="1"/>
          </p:cNvSpPr>
          <p:nvPr>
            <p:ph type="title" idx="4294967295"/>
          </p:nvPr>
        </p:nvSpPr>
        <p:spPr>
          <a:xfrm rot="31">
            <a:off x="1596467" y="878978"/>
            <a:ext cx="3815696" cy="9398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Plain">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w="9525" cap="flat" cmpd="sng">
                  <a:solidFill>
                    <a:srgbClr val="FECF00"/>
                  </a:solidFill>
                  <a:prstDash val="solid"/>
                  <a:round/>
                  <a:headEnd type="none" w="sm" len="sm"/>
                  <a:tailEnd type="none" w="sm" len="sm"/>
                </a:ln>
                <a:solidFill>
                  <a:srgbClr val="FFFFFF"/>
                </a:solidFill>
                <a:effectLst/>
                <a:uLnTx/>
                <a:uFillTx/>
                <a:latin typeface="Arial" panose="020B0604020202020204" pitchFamily="34" charset="0"/>
                <a:ea typeface="Arial"/>
                <a:cs typeface="Arial" panose="020B0604020202020204" pitchFamily="34" charset="0"/>
                <a:sym typeface="Arial"/>
              </a:rPr>
              <a:t>Keep it Simple</a:t>
            </a:r>
          </a:p>
        </p:txBody>
      </p:sp>
      <p:sp>
        <p:nvSpPr>
          <p:cNvPr id="206" name="Google Shape;206;p12"/>
          <p:cNvSpPr txBox="1"/>
          <p:nvPr/>
        </p:nvSpPr>
        <p:spPr>
          <a:xfrm>
            <a:off x="354769" y="1912168"/>
            <a:ext cx="7724930" cy="351543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This is a new experience for EVERYONE and a lot of rapid changes have occurred, so keep things simple: </a:t>
            </a: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Remind students you’re available to them - relationships are important now more than ever. </a:t>
            </a: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914400" marR="0" lvl="0" indent="0" algn="l" rtl="0">
              <a:lnSpc>
                <a:spcPct val="100000"/>
              </a:lnSpc>
              <a:spcBef>
                <a:spcPts val="0"/>
              </a:spcBef>
              <a:spcAft>
                <a:spcPts val="0"/>
              </a:spcAft>
              <a:buNone/>
            </a:pP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If providing video conferencing or phone conversation sessions, keep them short. </a:t>
            </a: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914400" marR="0" lvl="0" indent="0" algn="l" rtl="0">
              <a:lnSpc>
                <a:spcPct val="100000"/>
              </a:lnSpc>
              <a:spcBef>
                <a:spcPts val="0"/>
              </a:spcBef>
              <a:spcAft>
                <a:spcPts val="0"/>
              </a:spcAft>
              <a:buNone/>
            </a:pP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914400" marR="0" lvl="1" indent="-355600" algn="l" rtl="0">
              <a:lnSpc>
                <a:spcPct val="100000"/>
              </a:lnSpc>
              <a:spcBef>
                <a:spcPts val="0"/>
              </a:spcBef>
              <a:spcAft>
                <a:spcPts val="0"/>
              </a:spcAft>
              <a:buClr>
                <a:srgbClr val="000000"/>
              </a:buClr>
              <a:buSzPts val="20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Allow students to take the lead. </a:t>
            </a:r>
            <a:endParaRPr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457200" marR="0" lvl="0" indent="0" algn="l" rtl="0">
              <a:lnSpc>
                <a:spcPct val="100000"/>
              </a:lnSpc>
              <a:spcBef>
                <a:spcPts val="0"/>
              </a:spcBef>
              <a:spcAft>
                <a:spcPts val="0"/>
              </a:spcAft>
              <a:buNone/>
            </a:pPr>
            <a:endParaRPr sz="2000" b="0" i="0" u="none" strike="noStrike" cap="none" dirty="0">
              <a:solidFill>
                <a:srgbClr val="000000"/>
              </a:solidFill>
              <a:latin typeface="Viga"/>
              <a:ea typeface="Viga"/>
              <a:cs typeface="Viga"/>
              <a:sym typeface="Viga"/>
            </a:endParaRPr>
          </a:p>
          <a:p>
            <a:pPr marL="457200" marR="0" lvl="0" indent="0" algn="l" rtl="0">
              <a:lnSpc>
                <a:spcPct val="100000"/>
              </a:lnSpc>
              <a:spcBef>
                <a:spcPts val="0"/>
              </a:spcBef>
              <a:spcAft>
                <a:spcPts val="0"/>
              </a:spcAft>
              <a:buNone/>
            </a:pPr>
            <a:endParaRPr sz="1400" b="0" i="0" u="none" strike="noStrike" cap="none" dirty="0">
              <a:solidFill>
                <a:srgbClr val="000000"/>
              </a:solidFill>
              <a:latin typeface="Viga"/>
              <a:ea typeface="Viga"/>
              <a:cs typeface="Viga"/>
              <a:sym typeface="Viga"/>
            </a:endParaRPr>
          </a:p>
        </p:txBody>
      </p:sp>
      <p:sp>
        <p:nvSpPr>
          <p:cNvPr id="203" name="Google Shape;203;p12"/>
          <p:cNvSpPr txBox="1"/>
          <p:nvPr/>
        </p:nvSpPr>
        <p:spPr>
          <a:xfrm>
            <a:off x="1926475" y="5653875"/>
            <a:ext cx="1467000" cy="245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latin typeface="Arial"/>
                <a:ea typeface="Arial"/>
                <a:cs typeface="Arial"/>
                <a:sym typeface="Arial"/>
              </a:rPr>
              <a:t>@</a:t>
            </a:r>
            <a:r>
              <a:rPr lang="en-US" sz="1400" b="1" i="0" u="none" strike="noStrike" cap="none" dirty="0" err="1">
                <a:solidFill>
                  <a:srgbClr val="FFFFFF"/>
                </a:solidFill>
                <a:latin typeface="Arial"/>
                <a:ea typeface="Arial"/>
                <a:cs typeface="Arial"/>
                <a:sym typeface="Arial"/>
              </a:rPr>
              <a:t>EducateIN</a:t>
            </a:r>
            <a:endParaRPr sz="1400" b="0" i="0" u="none" strike="noStrike" cap="none" dirty="0">
              <a:solidFill>
                <a:srgbClr val="000000"/>
              </a:solidFill>
              <a:latin typeface="Arial"/>
              <a:ea typeface="Arial"/>
              <a:cs typeface="Arial"/>
              <a:sym typeface="Arial"/>
            </a:endParaRPr>
          </a:p>
        </p:txBody>
      </p:sp>
      <p:pic>
        <p:nvPicPr>
          <p:cNvPr id="204" name="Google Shape;204;p12" descr="Twitter logo&#10;"/>
          <p:cNvPicPr preferRelativeResize="0"/>
          <p:nvPr/>
        </p:nvPicPr>
        <p:blipFill rotWithShape="1">
          <a:blip r:embed="rId4">
            <a:alphaModFix/>
          </a:blip>
          <a:srcRect/>
          <a:stretch/>
        </p:blipFill>
        <p:spPr>
          <a:xfrm>
            <a:off x="1596462" y="5653865"/>
            <a:ext cx="330016" cy="317525"/>
          </a:xfrm>
          <a:prstGeom prst="rect">
            <a:avLst/>
          </a:prstGeom>
          <a:noFill/>
          <a:ln>
            <a:noFill/>
          </a:ln>
        </p:spPr>
      </p:pic>
      <p:sp>
        <p:nvSpPr>
          <p:cNvPr id="207" name="Google Shape;207;p12"/>
          <p:cNvSpPr txBox="1"/>
          <p:nvPr/>
        </p:nvSpPr>
        <p:spPr>
          <a:xfrm>
            <a:off x="3124975" y="5653875"/>
            <a:ext cx="1467000" cy="2454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None/>
            </a:pPr>
            <a:r>
              <a:rPr lang="en-US" sz="1400" b="1" i="0" u="none" strike="noStrike" cap="none">
                <a:solidFill>
                  <a:srgbClr val="FFFFFF"/>
                </a:solidFill>
                <a:latin typeface="Arial"/>
                <a:ea typeface="Arial"/>
                <a:cs typeface="Arial"/>
                <a:sym typeface="Arial"/>
              </a:rPr>
              <a:t>@michelleojaIN</a:t>
            </a:r>
            <a:endParaRPr sz="1400" b="0" i="0" u="none" strike="noStrike" cap="none">
              <a:solidFill>
                <a:srgbClr val="000000"/>
              </a:solidFill>
              <a:latin typeface="Arial"/>
              <a:ea typeface="Arial"/>
              <a:cs typeface="Arial"/>
              <a:sym typeface="Aria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txBox="1">
            <a:spLocks noGrp="1"/>
          </p:cNvSpPr>
          <p:nvPr>
            <p:ph type="title"/>
          </p:nvPr>
        </p:nvSpPr>
        <p:spPr>
          <a:xfrm>
            <a:off x="404446" y="335386"/>
            <a:ext cx="7817277"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Training Highlights</a:t>
            </a:r>
            <a:r>
              <a:rPr lang="en-US" dirty="0">
                <a:latin typeface="Calibri"/>
                <a:ea typeface="Calibri"/>
                <a:cs typeface="Calibri"/>
                <a:sym typeface="Calibri"/>
              </a:rPr>
              <a:t>	</a:t>
            </a:r>
            <a:endParaRPr dirty="0">
              <a:latin typeface="Calibri"/>
              <a:ea typeface="Calibri"/>
              <a:cs typeface="Calibri"/>
              <a:sym typeface="Calibri"/>
            </a:endParaRPr>
          </a:p>
        </p:txBody>
      </p:sp>
      <p:sp>
        <p:nvSpPr>
          <p:cNvPr id="214" name="Google Shape;214;p13"/>
          <p:cNvSpPr txBox="1">
            <a:spLocks noGrp="1"/>
          </p:cNvSpPr>
          <p:nvPr>
            <p:ph type="body" idx="1"/>
          </p:nvPr>
        </p:nvSpPr>
        <p:spPr>
          <a:xfrm>
            <a:off x="614597" y="1648918"/>
            <a:ext cx="11147168" cy="4983563"/>
          </a:xfrm>
          <a:prstGeom prst="rect">
            <a:avLst/>
          </a:prstGeom>
          <a:noFill/>
          <a:ln>
            <a:noFill/>
          </a:ln>
        </p:spPr>
        <p:txBody>
          <a:bodyPr spcFirstLastPara="1" wrap="square" lIns="91425" tIns="45700" rIns="91425" bIns="45700" anchor="t" anchorCtr="0">
            <a:normAutofit/>
          </a:bodyPr>
          <a:lstStyle/>
          <a:p>
            <a:pPr marL="457200" lvl="0" indent="-368300" algn="l" rtl="0">
              <a:lnSpc>
                <a:spcPct val="80000"/>
              </a:lnSpc>
              <a:spcBef>
                <a:spcPts val="1800"/>
              </a:spcBef>
              <a:spcAft>
                <a:spcPts val="0"/>
              </a:spcAft>
              <a:buSzPts val="2200"/>
              <a:buFont typeface="Calibri"/>
              <a:buChar char="•"/>
            </a:pPr>
            <a:r>
              <a:rPr lang="en-US" dirty="0">
                <a:latin typeface="Arial" panose="020B0604020202020204" pitchFamily="34" charset="0"/>
                <a:ea typeface="Calibri"/>
                <a:cs typeface="Arial" panose="020B0604020202020204" pitchFamily="34" charset="0"/>
                <a:sym typeface="Calibri"/>
              </a:rPr>
              <a:t>Four of our pre-ETS providers along with DOE will provide training tomorrow on virtual pre-employment transition activities.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From an Easter Seals ARC slide: </a:t>
            </a:r>
            <a:endParaRPr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Called parents and students who were already enrolled in Pre-ETS</a:t>
            </a:r>
            <a:endParaRPr sz="2400"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Coordinators called students within their school</a:t>
            </a:r>
            <a:endParaRPr sz="2400"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Students/Parents made their appointment times</a:t>
            </a:r>
            <a:endParaRPr sz="2400"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Started a roster of information </a:t>
            </a:r>
            <a:endParaRPr sz="2400"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Started mapping out students addresses </a:t>
            </a:r>
            <a:endParaRPr sz="2400" dirty="0">
              <a:latin typeface="Arial" panose="020B0604020202020204" pitchFamily="34" charset="0"/>
              <a:ea typeface="Calibri"/>
              <a:cs typeface="Arial" panose="020B0604020202020204" pitchFamily="34" charset="0"/>
              <a:sym typeface="Calibri"/>
            </a:endParaRPr>
          </a:p>
          <a:p>
            <a:pPr marL="914400" lvl="1" indent="-381000" algn="l" rtl="0">
              <a:lnSpc>
                <a:spcPct val="80000"/>
              </a:lnSpc>
              <a:spcBef>
                <a:spcPts val="1800"/>
              </a:spcBef>
              <a:spcAft>
                <a:spcPts val="0"/>
              </a:spcAft>
              <a:buSzPts val="2400"/>
              <a:buFont typeface="Calibri"/>
              <a:buChar char="•"/>
            </a:pPr>
            <a:r>
              <a:rPr lang="en-US" sz="2400" dirty="0">
                <a:latin typeface="Arial" panose="020B0604020202020204" pitchFamily="34" charset="0"/>
                <a:ea typeface="Calibri"/>
                <a:cs typeface="Arial" panose="020B0604020202020204" pitchFamily="34" charset="0"/>
                <a:sym typeface="Calibri"/>
              </a:rPr>
              <a:t>Created routes based off of clusters of participants. (Regional)</a:t>
            </a:r>
            <a:endParaRPr sz="2400" dirty="0">
              <a:latin typeface="Arial" panose="020B0604020202020204" pitchFamily="34" charset="0"/>
              <a:ea typeface="Calibri"/>
              <a:cs typeface="Arial" panose="020B0604020202020204" pitchFamily="34" charset="0"/>
              <a:sym typeface="Calibri"/>
            </a:endParaRPr>
          </a:p>
          <a:p>
            <a:pPr marL="914400" lvl="1" indent="-228600" algn="l" rtl="0">
              <a:lnSpc>
                <a:spcPct val="80000"/>
              </a:lnSpc>
              <a:spcBef>
                <a:spcPts val="1000"/>
              </a:spcBef>
              <a:spcAft>
                <a:spcPts val="0"/>
              </a:spcAft>
              <a:buSzPts val="2000"/>
              <a:buFont typeface="Arial"/>
              <a:buNone/>
            </a:pPr>
            <a:endParaRPr dirty="0"/>
          </a:p>
          <a:p>
            <a:pPr marL="914400" lvl="1" indent="-228600" algn="l" rtl="0">
              <a:lnSpc>
                <a:spcPct val="80000"/>
              </a:lnSpc>
              <a:spcBef>
                <a:spcPts val="1000"/>
              </a:spcBef>
              <a:spcAft>
                <a:spcPts val="0"/>
              </a:spcAft>
              <a:buSzPts val="2000"/>
              <a:buNone/>
            </a:pPr>
            <a:endParaRPr dirty="0"/>
          </a:p>
          <a:p>
            <a:pPr marL="914400" lvl="1" indent="-330200" algn="l" rtl="0">
              <a:lnSpc>
                <a:spcPct val="80000"/>
              </a:lnSpc>
              <a:spcBef>
                <a:spcPts val="1000"/>
              </a:spcBef>
              <a:spcAft>
                <a:spcPts val="0"/>
              </a:spcAft>
              <a:buSzPts val="2000"/>
              <a:buFont typeface="Arial"/>
              <a:buNone/>
            </a:pPr>
            <a:endParaRPr dirty="0"/>
          </a:p>
        </p:txBody>
      </p:sp>
      <p:pic>
        <p:nvPicPr>
          <p:cNvPr id="215" name="Google Shape;215;p13" title="Indiana VR logo"/>
          <p:cNvPicPr preferRelativeResize="0"/>
          <p:nvPr/>
        </p:nvPicPr>
        <p:blipFill rotWithShape="1">
          <a:blip r:embed="rId3">
            <a:alphaModFix/>
          </a:blip>
          <a:srcRect/>
          <a:stretch/>
        </p:blipFill>
        <p:spPr>
          <a:xfrm>
            <a:off x="10109606" y="5864318"/>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4"/>
          <p:cNvSpPr txBox="1">
            <a:spLocks noGrp="1"/>
          </p:cNvSpPr>
          <p:nvPr>
            <p:ph type="title"/>
          </p:nvPr>
        </p:nvSpPr>
        <p:spPr>
          <a:xfrm>
            <a:off x="2438400" y="1544716"/>
            <a:ext cx="7315200" cy="115409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3200"/>
              <a:buNone/>
            </a:pPr>
            <a:r>
              <a:rPr lang="en-US"/>
              <a:t>How is it implemented?</a:t>
            </a:r>
            <a:endParaRPr/>
          </a:p>
        </p:txBody>
      </p:sp>
      <p:pic>
        <p:nvPicPr>
          <p:cNvPr id="222" name="Google Shape;222;p14" descr="A close up of a card&#10;&#10;Description automatically generated" title="Picture of three stacks of lesson plans with different dates"/>
          <p:cNvPicPr preferRelativeResize="0"/>
          <p:nvPr/>
        </p:nvPicPr>
        <p:blipFill rotWithShape="1">
          <a:blip r:embed="rId3">
            <a:alphaModFix/>
          </a:blip>
          <a:srcRect r="8700" b="-2"/>
          <a:stretch/>
        </p:blipFill>
        <p:spPr>
          <a:xfrm>
            <a:off x="2438400" y="2743200"/>
            <a:ext cx="3566160" cy="3593592"/>
          </a:xfrm>
          <a:prstGeom prst="rect">
            <a:avLst/>
          </a:prstGeom>
          <a:noFill/>
          <a:ln>
            <a:noFill/>
          </a:ln>
        </p:spPr>
      </p:pic>
      <p:sp>
        <p:nvSpPr>
          <p:cNvPr id="223" name="Google Shape;223;p14"/>
          <p:cNvSpPr txBox="1">
            <a:spLocks noGrp="1"/>
          </p:cNvSpPr>
          <p:nvPr>
            <p:ph type="body" idx="2"/>
          </p:nvPr>
        </p:nvSpPr>
        <p:spPr>
          <a:xfrm>
            <a:off x="6205728" y="2743201"/>
            <a:ext cx="3566160" cy="3595687"/>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The coordinators will follow up with each student via phone. (via technology available to them)</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Review/go through the learning packets. </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9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30+ minute intervals</a:t>
            </a:r>
            <a:endParaRPr dirty="0">
              <a:latin typeface="Arial" panose="020B0604020202020204" pitchFamily="34" charset="0"/>
              <a:ea typeface="Calibri"/>
              <a:cs typeface="Arial" panose="020B0604020202020204" pitchFamily="34" charset="0"/>
              <a:sym typeface="Calibri"/>
            </a:endParaRPr>
          </a:p>
        </p:txBody>
      </p:sp>
      <p:sp>
        <p:nvSpPr>
          <p:cNvPr id="2" name="TextBox 1"/>
          <p:cNvSpPr txBox="1"/>
          <p:nvPr/>
        </p:nvSpPr>
        <p:spPr>
          <a:xfrm>
            <a:off x="342900" y="791308"/>
            <a:ext cx="7816362" cy="584775"/>
          </a:xfrm>
          <a:prstGeom prst="rect">
            <a:avLst/>
          </a:prstGeom>
          <a:noFill/>
        </p:spPr>
        <p:txBody>
          <a:bodyPr wrap="square" rtlCol="0">
            <a:spAutoFit/>
          </a:bodyPr>
          <a:lstStyle/>
          <a:p>
            <a:r>
              <a:rPr lang="en-US" sz="3200" dirty="0">
                <a:solidFill>
                  <a:srgbClr val="FFFFFF"/>
                </a:solidFill>
                <a:latin typeface="Arial" panose="020B0604020202020204" pitchFamily="34" charset="0"/>
                <a:ea typeface="Calibri"/>
                <a:cs typeface="Arial" panose="020B0604020202020204" pitchFamily="34" charset="0"/>
                <a:sym typeface="Calibri"/>
              </a:rPr>
              <a:t>Provider Training Highlights</a:t>
            </a:r>
            <a:endParaRPr lang="en-US" dirty="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5"/>
          <p:cNvSpPr txBox="1">
            <a:spLocks noGrp="1"/>
          </p:cNvSpPr>
          <p:nvPr>
            <p:ph type="title"/>
          </p:nvPr>
        </p:nvSpPr>
        <p:spPr>
          <a:xfrm>
            <a:off x="272562" y="374836"/>
            <a:ext cx="8129425"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Training Highlights</a:t>
            </a:r>
            <a:r>
              <a:rPr lang="en-US" dirty="0"/>
              <a:t>	</a:t>
            </a:r>
            <a:endParaRPr dirty="0"/>
          </a:p>
        </p:txBody>
      </p:sp>
      <p:sp>
        <p:nvSpPr>
          <p:cNvPr id="230" name="Google Shape;230;p15"/>
          <p:cNvSpPr txBox="1">
            <a:spLocks noGrp="1"/>
          </p:cNvSpPr>
          <p:nvPr>
            <p:ph type="body" idx="1"/>
          </p:nvPr>
        </p:nvSpPr>
        <p:spPr>
          <a:xfrm>
            <a:off x="674556" y="1648918"/>
            <a:ext cx="11062741" cy="4599482"/>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1800"/>
              </a:spcBef>
              <a:spcAft>
                <a:spcPts val="0"/>
              </a:spcAft>
              <a:buSzPts val="2400"/>
              <a:buFont typeface="Calibri"/>
              <a:buChar char="•"/>
            </a:pPr>
            <a:r>
              <a:rPr lang="en-US" sz="2200" dirty="0">
                <a:latin typeface="Arial" panose="020B0604020202020204" pitchFamily="34" charset="0"/>
                <a:ea typeface="Calibri"/>
                <a:cs typeface="Arial" panose="020B0604020202020204" pitchFamily="34" charset="0"/>
                <a:sym typeface="Calibri"/>
              </a:rPr>
              <a:t>From Opportunity Enterprises:</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90000"/>
              </a:lnSpc>
              <a:spcBef>
                <a:spcPts val="1000"/>
              </a:spcBef>
              <a:spcAft>
                <a:spcPts val="0"/>
              </a:spcAft>
              <a:buSzPts val="2000"/>
              <a:buFont typeface="Arial"/>
              <a:buChar char="•"/>
            </a:pPr>
            <a:r>
              <a:rPr lang="en-US" dirty="0">
                <a:solidFill>
                  <a:srgbClr val="242254"/>
                </a:solidFill>
                <a:latin typeface="Arial" panose="020B0604020202020204" pitchFamily="34" charset="0"/>
                <a:ea typeface="Calibri"/>
                <a:cs typeface="Arial" panose="020B0604020202020204" pitchFamily="34" charset="0"/>
                <a:sym typeface="Calibri"/>
              </a:rPr>
              <a:t>If you are able, gain access to the learning management system your students are using for E-learning.</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90000"/>
              </a:lnSpc>
              <a:spcBef>
                <a:spcPts val="1000"/>
              </a:spcBef>
              <a:spcAft>
                <a:spcPts val="0"/>
              </a:spcAft>
              <a:buSzPts val="2000"/>
              <a:buFont typeface="Calibri"/>
              <a:buChar char="•"/>
            </a:pPr>
            <a:r>
              <a:rPr lang="en-US" dirty="0">
                <a:solidFill>
                  <a:srgbClr val="242254"/>
                </a:solidFill>
                <a:latin typeface="Arial" panose="020B0604020202020204" pitchFamily="34" charset="0"/>
                <a:ea typeface="Calibri"/>
                <a:cs typeface="Arial" panose="020B0604020202020204" pitchFamily="34" charset="0"/>
                <a:sym typeface="Calibri"/>
              </a:rPr>
              <a:t>For example, you can message students, create discussions, and add resources for students via Schoology. </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90000"/>
              </a:lnSpc>
              <a:spcBef>
                <a:spcPts val="1000"/>
              </a:spcBef>
              <a:spcAft>
                <a:spcPts val="0"/>
              </a:spcAft>
              <a:buSzPts val="2000"/>
              <a:buFont typeface="Calibri"/>
              <a:buChar char="•"/>
            </a:pPr>
            <a:r>
              <a:rPr lang="en-US" dirty="0">
                <a:solidFill>
                  <a:srgbClr val="242254"/>
                </a:solidFill>
                <a:latin typeface="Arial" panose="020B0604020202020204" pitchFamily="34" charset="0"/>
                <a:ea typeface="Calibri"/>
                <a:cs typeface="Arial" panose="020B0604020202020204" pitchFamily="34" charset="0"/>
                <a:sym typeface="Calibri"/>
              </a:rPr>
              <a:t>When using your school’s learning management system, separate students into groups by grade.</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90000"/>
              </a:lnSpc>
              <a:spcBef>
                <a:spcPts val="1000"/>
              </a:spcBef>
              <a:spcAft>
                <a:spcPts val="0"/>
              </a:spcAft>
              <a:buSzPts val="2000"/>
              <a:buFont typeface="Calibri"/>
              <a:buChar char="•"/>
            </a:pPr>
            <a:r>
              <a:rPr lang="en-US" dirty="0">
                <a:solidFill>
                  <a:srgbClr val="242254"/>
                </a:solidFill>
                <a:latin typeface="Arial" panose="020B0604020202020204" pitchFamily="34" charset="0"/>
                <a:ea typeface="Calibri"/>
                <a:cs typeface="Arial" panose="020B0604020202020204" pitchFamily="34" charset="0"/>
                <a:sym typeface="Calibri"/>
              </a:rPr>
              <a:t>You can add resources and facilitate discussions per grade level. You are also able to individually message students.</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90000"/>
              </a:lnSpc>
              <a:spcBef>
                <a:spcPts val="1000"/>
              </a:spcBef>
              <a:spcAft>
                <a:spcPts val="0"/>
              </a:spcAft>
              <a:buSzPts val="2000"/>
              <a:buFont typeface="Arial"/>
              <a:buNone/>
            </a:pPr>
            <a:endParaRPr dirty="0">
              <a:latin typeface="Calibri"/>
              <a:ea typeface="Calibri"/>
              <a:cs typeface="Calibri"/>
              <a:sym typeface="Calibri"/>
            </a:endParaRPr>
          </a:p>
          <a:p>
            <a:pPr marL="914400" lvl="1" indent="-228600" algn="l" rtl="0">
              <a:lnSpc>
                <a:spcPct val="90000"/>
              </a:lnSpc>
              <a:spcBef>
                <a:spcPts val="1000"/>
              </a:spcBef>
              <a:spcAft>
                <a:spcPts val="0"/>
              </a:spcAft>
              <a:buSzPts val="2000"/>
              <a:buNone/>
            </a:pPr>
            <a:endParaRPr dirty="0"/>
          </a:p>
          <a:p>
            <a:pPr marL="914400" lvl="1" indent="-330200" algn="l" rtl="0">
              <a:lnSpc>
                <a:spcPct val="90000"/>
              </a:lnSpc>
              <a:spcBef>
                <a:spcPts val="1000"/>
              </a:spcBef>
              <a:spcAft>
                <a:spcPts val="0"/>
              </a:spcAft>
              <a:buSzPts val="2000"/>
              <a:buFont typeface="Arial"/>
              <a:buNone/>
            </a:pPr>
            <a:endParaRPr dirty="0"/>
          </a:p>
        </p:txBody>
      </p:sp>
      <p:pic>
        <p:nvPicPr>
          <p:cNvPr id="231" name="Google Shape;231;p15" descr="Indiana Vocational Rehabilitation Logo"/>
          <p:cNvPicPr preferRelativeResize="0"/>
          <p:nvPr/>
        </p:nvPicPr>
        <p:blipFill rotWithShape="1">
          <a:blip r:embed="rId3">
            <a:alphaModFix/>
          </a:blip>
          <a:srcRect/>
          <a:stretch/>
        </p:blipFill>
        <p:spPr>
          <a:xfrm>
            <a:off x="9318887" y="5209082"/>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 name="Title 1">
            <a:extLst>
              <a:ext uri="{FF2B5EF4-FFF2-40B4-BE49-F238E27FC236}">
                <a16:creationId xmlns:a16="http://schemas.microsoft.com/office/drawing/2014/main" id="{6EF5B982-F8D4-4388-9FFD-7DF993DBA12C}"/>
              </a:ext>
            </a:extLst>
          </p:cNvPr>
          <p:cNvSpPr>
            <a:spLocks noGrp="1"/>
          </p:cNvSpPr>
          <p:nvPr>
            <p:ph type="title" idx="4294967295"/>
          </p:nvPr>
        </p:nvSpPr>
        <p:spPr>
          <a:xfrm>
            <a:off x="374753" y="-87280"/>
            <a:ext cx="8833338" cy="1036850"/>
          </a:xfrm>
        </p:spPr>
        <p:txBody>
          <a:bodyPr spcFirstLastPara="1" wrap="square" lIns="91425" tIns="45700" rIns="91425" bIns="45700" anchor="b" anchorCtr="0">
            <a:noAutofit/>
          </a:bodyPr>
          <a:lstStyle/>
          <a:p>
            <a:r>
              <a:rPr lang="en-US" sz="4400" b="1" dirty="0">
                <a:solidFill>
                  <a:schemeClr val="accent3">
                    <a:lumMod val="75000"/>
                  </a:schemeClr>
                </a:solidFill>
                <a:latin typeface="+mj-lt"/>
              </a:rPr>
              <a:t>Remote activity ideas:</a:t>
            </a:r>
            <a:endParaRPr lang="en-US" sz="4000" dirty="0">
              <a:latin typeface="+mj-lt"/>
            </a:endParaRPr>
          </a:p>
        </p:txBody>
      </p:sp>
      <p:sp>
        <p:nvSpPr>
          <p:cNvPr id="239" name="Google Shape;239;p16" descr="Virtual college tours&#10;Discuss vocational skills/programs&#10;Virtual interviews with professionals&#10;Career inventory quizzes &#10;Create resumes, cover letters, list of references &#10;Teach organizational skills&#10;Teach/encourage self-advocacy skills &#10;Complete FAFSA&#10;Discuss VR/complete referrals with students &#10;Create a &quot;virtual classroom&quot; using Google Meets. Invite students depending on interest and teach groups this way.&#10;Teach students how to use job search tools online &#10;Go through scenarios students may encounter in the workplace and discuss best actions to take in these scenarios &#10;Practice mock interviews&#10;&#10;"/>
          <p:cNvSpPr txBox="1"/>
          <p:nvPr/>
        </p:nvSpPr>
        <p:spPr>
          <a:xfrm>
            <a:off x="374753" y="1074421"/>
            <a:ext cx="11572407" cy="5656163"/>
          </a:xfrm>
          <a:prstGeom prst="rect">
            <a:avLst/>
          </a:prstGeom>
          <a:noFill/>
          <a:ln>
            <a:noFill/>
          </a:ln>
        </p:spPr>
        <p:txBody>
          <a:bodyPr spcFirstLastPara="1" wrap="square" lIns="0" tIns="0" rIns="0" bIns="0" anchor="t" anchorCtr="0">
            <a:spAutoFit/>
          </a:bodyPr>
          <a:lstStyle/>
          <a:p>
            <a:pPr marL="231140"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Virtual college tours</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0"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Discuss vocational skills/programs</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0"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Virtual interviews with professionals</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0"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Career inventory quizzes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Create resumes, cover letters, list of references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Teach organizational skills</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Teach/encourage self-advocacy skills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Complete FAFSA</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Discuss VR/complete referrals with students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Create a "virtual classroom" using Google Meets. Invite students depending on interest and teach groups this way.</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Teach students how to use job search tools online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1"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Go through scenarios students may encounter in the workplace and discuss best actions to take in these scenarios </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a:p>
            <a:pPr marL="231140" marR="0" lvl="1" indent="-115570" algn="l" rtl="0">
              <a:lnSpc>
                <a:spcPct val="100000"/>
              </a:lnSpc>
              <a:spcBef>
                <a:spcPts val="0"/>
              </a:spcBef>
              <a:spcAft>
                <a:spcPts val="0"/>
              </a:spcAft>
              <a:buClr>
                <a:srgbClr val="000000"/>
              </a:buClr>
              <a:buSzPts val="1600"/>
              <a:buFont typeface="Calibri"/>
              <a:buChar char="•"/>
            </a:pPr>
            <a:r>
              <a:rPr lang="en-US" sz="2400" i="0" u="none" strike="noStrike" cap="none" dirty="0">
                <a:solidFill>
                  <a:schemeClr val="accent3">
                    <a:lumMod val="75000"/>
                  </a:schemeClr>
                </a:solidFill>
                <a:latin typeface="Arial" panose="020B0604020202020204" pitchFamily="34" charset="0"/>
                <a:ea typeface="Calibri"/>
                <a:cs typeface="Arial" panose="020B0604020202020204" pitchFamily="34" charset="0"/>
                <a:sym typeface="Calibri"/>
              </a:rPr>
              <a:t>Practice mock interviews</a:t>
            </a:r>
            <a:endParaRPr sz="2400" dirty="0">
              <a:solidFill>
                <a:schemeClr val="accent3">
                  <a:lumMod val="75000"/>
                </a:schemeClr>
              </a:solidFill>
              <a:latin typeface="Arial" panose="020B0604020202020204" pitchFamily="34" charset="0"/>
              <a:ea typeface="Calibri"/>
              <a:cs typeface="Arial" panose="020B0604020202020204" pitchFamily="34" charset="0"/>
              <a:sym typeface="Calibri"/>
            </a:endParaRPr>
          </a:p>
        </p:txBody>
      </p:sp>
      <p:pic>
        <p:nvPicPr>
          <p:cNvPr id="241" name="Google Shape;241;p16" descr="Pink Quote Bubble Illustration" title="Box illustrating comments"/>
          <p:cNvPicPr preferRelativeResize="0"/>
          <p:nvPr/>
        </p:nvPicPr>
        <p:blipFill rotWithShape="1">
          <a:blip r:embed="rId3">
            <a:alphaModFix/>
          </a:blip>
          <a:srcRect/>
          <a:stretch/>
        </p:blipFill>
        <p:spPr>
          <a:xfrm>
            <a:off x="8090040" y="571724"/>
            <a:ext cx="2476500" cy="23896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7"/>
          <p:cNvSpPr txBox="1">
            <a:spLocks noGrp="1"/>
          </p:cNvSpPr>
          <p:nvPr>
            <p:ph type="title"/>
          </p:nvPr>
        </p:nvSpPr>
        <p:spPr>
          <a:xfrm>
            <a:off x="492369" y="241092"/>
            <a:ext cx="7909618"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Training Highlights	</a:t>
            </a:r>
            <a:endParaRPr dirty="0">
              <a:latin typeface="Arial" panose="020B0604020202020204" pitchFamily="34" charset="0"/>
              <a:ea typeface="Calibri"/>
              <a:cs typeface="Arial" panose="020B0604020202020204" pitchFamily="34" charset="0"/>
              <a:sym typeface="Calibri"/>
            </a:endParaRPr>
          </a:p>
        </p:txBody>
      </p:sp>
      <p:sp>
        <p:nvSpPr>
          <p:cNvPr id="248" name="Google Shape;248;p17"/>
          <p:cNvSpPr txBox="1">
            <a:spLocks noGrp="1"/>
          </p:cNvSpPr>
          <p:nvPr>
            <p:ph type="body" idx="1"/>
          </p:nvPr>
        </p:nvSpPr>
        <p:spPr>
          <a:xfrm>
            <a:off x="629586" y="1603947"/>
            <a:ext cx="11287593" cy="5028533"/>
          </a:xfrm>
          <a:prstGeom prst="rect">
            <a:avLst/>
          </a:prstGeom>
          <a:noFill/>
          <a:ln>
            <a:noFill/>
          </a:ln>
        </p:spPr>
        <p:txBody>
          <a:bodyPr spcFirstLastPara="1" wrap="square" lIns="91425" tIns="45700" rIns="91425" bIns="45700" anchor="t" anchorCtr="0">
            <a:normAutofit/>
          </a:bodyPr>
          <a:lstStyle/>
          <a:p>
            <a:pPr marL="457200" lvl="0" indent="-381000" algn="l" rtl="0">
              <a:lnSpc>
                <a:spcPct val="70000"/>
              </a:lnSpc>
              <a:spcBef>
                <a:spcPts val="1800"/>
              </a:spcBef>
              <a:spcAft>
                <a:spcPts val="0"/>
              </a:spcAft>
              <a:buSzPts val="2400"/>
              <a:buFont typeface="Calibri"/>
              <a:buChar char="•"/>
            </a:pPr>
            <a:r>
              <a:rPr lang="en-US" sz="1704" dirty="0">
                <a:latin typeface="Arial" panose="020B0604020202020204" pitchFamily="34" charset="0"/>
                <a:ea typeface="Calibri"/>
                <a:cs typeface="Arial" panose="020B0604020202020204" pitchFamily="34" charset="0"/>
                <a:sym typeface="Calibri"/>
              </a:rPr>
              <a:t>Bona Vista provided specific virtual examples for 4 of the required </a:t>
            </a:r>
            <a:r>
              <a:rPr lang="en-US" sz="1860" dirty="0">
                <a:solidFill>
                  <a:srgbClr val="242254"/>
                </a:solidFill>
                <a:latin typeface="Arial" panose="020B0604020202020204" pitchFamily="34" charset="0"/>
                <a:ea typeface="Calibri"/>
                <a:cs typeface="Arial" panose="020B0604020202020204" pitchFamily="34" charset="0"/>
                <a:sym typeface="Calibri"/>
              </a:rPr>
              <a:t>areas, along with this advice on communication: </a:t>
            </a:r>
            <a:endParaRPr dirty="0">
              <a:latin typeface="Arial" panose="020B0604020202020204" pitchFamily="34" charset="0"/>
              <a:ea typeface="Calibri"/>
              <a:cs typeface="Arial" panose="020B0604020202020204" pitchFamily="34" charset="0"/>
              <a:sym typeface="Calibri"/>
            </a:endParaRPr>
          </a:p>
          <a:p>
            <a:pPr marL="457200" marR="0" lvl="0" indent="-381000" algn="l" rtl="0">
              <a:lnSpc>
                <a:spcPct val="70000"/>
              </a:lnSpc>
              <a:spcBef>
                <a:spcPts val="1800"/>
              </a:spcBef>
              <a:spcAft>
                <a:spcPts val="0"/>
              </a:spcAft>
              <a:buClr>
                <a:srgbClr val="080808"/>
              </a:buClr>
              <a:buSzPts val="2400"/>
              <a:buFont typeface="Calibri"/>
              <a:buChar char="•"/>
            </a:pPr>
            <a:r>
              <a:rPr lang="en-US" sz="1704" dirty="0">
                <a:latin typeface="Arial" panose="020B0604020202020204" pitchFamily="34" charset="0"/>
                <a:ea typeface="Calibri"/>
                <a:cs typeface="Arial" panose="020B0604020202020204" pitchFamily="34" charset="0"/>
                <a:sym typeface="Calibri"/>
              </a:rPr>
              <a:t>Communication with students, families, teachers, and school administration is KEY to providing virtual services. Let them know you are providing Pre-ETS virtually!</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sz="1704" dirty="0">
                <a:latin typeface="Arial" panose="020B0604020202020204" pitchFamily="34" charset="0"/>
                <a:ea typeface="Calibri"/>
                <a:cs typeface="Arial" panose="020B0604020202020204" pitchFamily="34" charset="0"/>
                <a:sym typeface="Calibri"/>
              </a:rPr>
              <a:t>Call and email parents to set up additional communications like Zoom or Facetime.</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sz="1704" dirty="0">
                <a:latin typeface="Arial" panose="020B0604020202020204" pitchFamily="34" charset="0"/>
                <a:ea typeface="Calibri"/>
                <a:cs typeface="Arial" panose="020B0604020202020204" pitchFamily="34" charset="0"/>
                <a:sym typeface="Calibri"/>
              </a:rPr>
              <a:t>Email students – Since the students are E-Learning, they are using their school email address and will receive your communication. </a:t>
            </a:r>
            <a:endParaRPr dirty="0">
              <a:latin typeface="Arial" panose="020B0604020202020204" pitchFamily="34" charset="0"/>
              <a:ea typeface="Calibri"/>
              <a:cs typeface="Arial" panose="020B0604020202020204" pitchFamily="34" charset="0"/>
              <a:sym typeface="Calibri"/>
            </a:endParaRPr>
          </a:p>
          <a:p>
            <a:pPr marL="1371600" lvl="2" indent="-342900" algn="l" rtl="0">
              <a:lnSpc>
                <a:spcPct val="70000"/>
              </a:lnSpc>
              <a:spcBef>
                <a:spcPts val="800"/>
              </a:spcBef>
              <a:spcAft>
                <a:spcPts val="0"/>
              </a:spcAft>
              <a:buSzPts val="1800"/>
              <a:buFont typeface="Calibri"/>
              <a:buChar char="•"/>
            </a:pPr>
            <a:r>
              <a:rPr lang="en-US" sz="1704" dirty="0">
                <a:latin typeface="Arial" panose="020B0604020202020204" pitchFamily="34" charset="0"/>
                <a:ea typeface="Calibri"/>
                <a:cs typeface="Arial" panose="020B0604020202020204" pitchFamily="34" charset="0"/>
                <a:sym typeface="Calibri"/>
              </a:rPr>
              <a:t>Unsure of the student’s email address? TOR’s are a huge help and can send that information. </a:t>
            </a:r>
            <a:endParaRPr dirty="0">
              <a:latin typeface="Arial" panose="020B0604020202020204" pitchFamily="34" charset="0"/>
              <a:ea typeface="Calibri"/>
              <a:cs typeface="Arial" panose="020B0604020202020204" pitchFamily="34" charset="0"/>
              <a:sym typeface="Calibri"/>
            </a:endParaRPr>
          </a:p>
          <a:p>
            <a:pPr marL="1371600" lvl="2" indent="-342900" algn="l" rtl="0">
              <a:lnSpc>
                <a:spcPct val="70000"/>
              </a:lnSpc>
              <a:spcBef>
                <a:spcPts val="800"/>
              </a:spcBef>
              <a:spcAft>
                <a:spcPts val="0"/>
              </a:spcAft>
              <a:buSzPts val="1800"/>
              <a:buFont typeface="Calibri"/>
              <a:buChar char="•"/>
            </a:pPr>
            <a:r>
              <a:rPr lang="en-US" sz="1704" dirty="0">
                <a:latin typeface="Arial" panose="020B0604020202020204" pitchFamily="34" charset="0"/>
                <a:ea typeface="Calibri"/>
                <a:cs typeface="Arial" panose="020B0604020202020204" pitchFamily="34" charset="0"/>
                <a:sym typeface="Calibri"/>
              </a:rPr>
              <a:t>TORs can also let you know the E-Learning schedule</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sz="1704" dirty="0">
                <a:latin typeface="Arial" panose="020B0604020202020204" pitchFamily="34" charset="0"/>
                <a:ea typeface="Calibri"/>
                <a:cs typeface="Arial" panose="020B0604020202020204" pitchFamily="34" charset="0"/>
                <a:sym typeface="Calibri"/>
              </a:rPr>
              <a:t>Check in weekly with TORs: when we provide services in the school, we speak with TORs daily – keep this communication going. </a:t>
            </a:r>
            <a:endParaRPr dirty="0">
              <a:latin typeface="Arial" panose="020B0604020202020204" pitchFamily="34" charset="0"/>
              <a:ea typeface="Calibri"/>
              <a:cs typeface="Arial" panose="020B0604020202020204" pitchFamily="34" charset="0"/>
              <a:sym typeface="Calibri"/>
            </a:endParaRPr>
          </a:p>
          <a:p>
            <a:pPr marL="1371600" lvl="2" indent="-342900" algn="l" rtl="0">
              <a:lnSpc>
                <a:spcPct val="70000"/>
              </a:lnSpc>
              <a:spcBef>
                <a:spcPts val="800"/>
              </a:spcBef>
              <a:spcAft>
                <a:spcPts val="0"/>
              </a:spcAft>
              <a:buSzPts val="1800"/>
              <a:buFont typeface="Calibri"/>
              <a:buChar char="•"/>
            </a:pPr>
            <a:r>
              <a:rPr lang="en-US" sz="1704" dirty="0">
                <a:latin typeface="Arial" panose="020B0604020202020204" pitchFamily="34" charset="0"/>
                <a:ea typeface="Calibri"/>
                <a:cs typeface="Arial" panose="020B0604020202020204" pitchFamily="34" charset="0"/>
                <a:sym typeface="Calibri"/>
              </a:rPr>
              <a:t>This will also help ensure positive relationships and a smooth start to the 2020-2021 school year</a:t>
            </a:r>
            <a:r>
              <a:rPr lang="en-US" sz="1550" dirty="0">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70000"/>
              </a:lnSpc>
              <a:spcBef>
                <a:spcPts val="1000"/>
              </a:spcBef>
              <a:spcAft>
                <a:spcPts val="0"/>
              </a:spcAft>
              <a:buSzPts val="2000"/>
              <a:buFont typeface="Arial"/>
              <a:buNone/>
            </a:pPr>
            <a:endParaRPr sz="1395" dirty="0">
              <a:solidFill>
                <a:srgbClr val="242254"/>
              </a:solidFill>
            </a:endParaRPr>
          </a:p>
          <a:p>
            <a:pPr marL="914400" lvl="1" indent="-228600" algn="l" rtl="0">
              <a:lnSpc>
                <a:spcPct val="70000"/>
              </a:lnSpc>
              <a:spcBef>
                <a:spcPts val="1000"/>
              </a:spcBef>
              <a:spcAft>
                <a:spcPts val="0"/>
              </a:spcAft>
              <a:buSzPts val="2000"/>
              <a:buFont typeface="Arial"/>
              <a:buNone/>
            </a:pPr>
            <a:endParaRPr sz="1550" dirty="0"/>
          </a:p>
          <a:p>
            <a:pPr marL="914400" lvl="1" indent="-228600" algn="l" rtl="0">
              <a:lnSpc>
                <a:spcPct val="70000"/>
              </a:lnSpc>
              <a:spcBef>
                <a:spcPts val="1000"/>
              </a:spcBef>
              <a:spcAft>
                <a:spcPts val="0"/>
              </a:spcAft>
              <a:buSzPts val="2000"/>
              <a:buNone/>
            </a:pPr>
            <a:endParaRPr sz="1550" dirty="0"/>
          </a:p>
          <a:p>
            <a:pPr marL="914400" lvl="1" indent="-330200" algn="l" rtl="0">
              <a:lnSpc>
                <a:spcPct val="70000"/>
              </a:lnSpc>
              <a:spcBef>
                <a:spcPts val="1000"/>
              </a:spcBef>
              <a:spcAft>
                <a:spcPts val="0"/>
              </a:spcAft>
              <a:buSzPts val="2000"/>
              <a:buFont typeface="Arial"/>
              <a:buNone/>
            </a:pPr>
            <a:endParaRPr sz="1550" dirty="0"/>
          </a:p>
        </p:txBody>
      </p:sp>
      <p:pic>
        <p:nvPicPr>
          <p:cNvPr id="249" name="Google Shape;249;p17" title="Indiana VR Logo"/>
          <p:cNvPicPr preferRelativeResize="0"/>
          <p:nvPr/>
        </p:nvPicPr>
        <p:blipFill rotWithShape="1">
          <a:blip r:embed="rId3">
            <a:alphaModFix/>
          </a:blip>
          <a:srcRect/>
          <a:stretch/>
        </p:blipFill>
        <p:spPr>
          <a:xfrm>
            <a:off x="9910255" y="5504554"/>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69-171C-454C-863E-414B1B4FD2E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POLL</a:t>
            </a:r>
          </a:p>
        </p:txBody>
      </p:sp>
      <p:sp>
        <p:nvSpPr>
          <p:cNvPr id="3" name="Text Placeholder 2">
            <a:extLst>
              <a:ext uri="{FF2B5EF4-FFF2-40B4-BE49-F238E27FC236}">
                <a16:creationId xmlns:a16="http://schemas.microsoft.com/office/drawing/2014/main" id="{8B1382B7-E267-453E-A81C-53568176EA03}"/>
              </a:ext>
            </a:extLst>
          </p:cNvPr>
          <p:cNvSpPr>
            <a:spLocks noGrp="1"/>
          </p:cNvSpPr>
          <p:nvPr>
            <p:ph type="body" idx="1"/>
          </p:nvPr>
        </p:nvSpPr>
        <p:spPr/>
        <p:txBody>
          <a:bodyPr/>
          <a:lstStyle/>
          <a:p>
            <a:pPr marL="76200" indent="0" algn="ctr">
              <a:buNone/>
            </a:pPr>
            <a:endParaRPr lang="en-US" sz="9600" dirty="0"/>
          </a:p>
          <a:p>
            <a:pPr marL="76200" indent="0" algn="ctr">
              <a:buNone/>
            </a:pPr>
            <a:r>
              <a:rPr lang="en-US" sz="9600" dirty="0"/>
              <a:t>POLL</a:t>
            </a:r>
          </a:p>
        </p:txBody>
      </p:sp>
      <p:sp>
        <p:nvSpPr>
          <p:cNvPr id="4" name="Slide Number Placeholder 3">
            <a:extLst>
              <a:ext uri="{FF2B5EF4-FFF2-40B4-BE49-F238E27FC236}">
                <a16:creationId xmlns:a16="http://schemas.microsoft.com/office/drawing/2014/main" id="{EAC0AB1D-4A2A-4249-8215-73D9B9A6C4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Tree>
    <p:extLst>
      <p:ext uri="{BB962C8B-B14F-4D97-AF65-F5344CB8AC3E}">
        <p14:creationId xmlns:p14="http://schemas.microsoft.com/office/powerpoint/2010/main" val="135287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19"/>
          <p:cNvSpPr txBox="1">
            <a:spLocks noGrp="1"/>
          </p:cNvSpPr>
          <p:nvPr>
            <p:ph type="title"/>
          </p:nvPr>
        </p:nvSpPr>
        <p:spPr>
          <a:xfrm>
            <a:off x="571500" y="322083"/>
            <a:ext cx="7650223" cy="990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Provider Training Highlights	</a:t>
            </a:r>
            <a:endParaRPr dirty="0">
              <a:latin typeface="Arial" panose="020B0604020202020204" pitchFamily="34" charset="0"/>
              <a:ea typeface="Calibri"/>
              <a:cs typeface="Arial" panose="020B0604020202020204" pitchFamily="34" charset="0"/>
              <a:sym typeface="Calibri"/>
            </a:endParaRPr>
          </a:p>
        </p:txBody>
      </p:sp>
      <p:sp>
        <p:nvSpPr>
          <p:cNvPr id="256" name="Google Shape;256;p19"/>
          <p:cNvSpPr txBox="1">
            <a:spLocks noGrp="1"/>
          </p:cNvSpPr>
          <p:nvPr>
            <p:ph type="body" idx="1"/>
          </p:nvPr>
        </p:nvSpPr>
        <p:spPr>
          <a:xfrm>
            <a:off x="944380" y="1843790"/>
            <a:ext cx="10431399" cy="4419600"/>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Some examples of programming from Stone Belt:</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Teacher Support through team and individual meetings</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Parent Support – We’ve created a parent liaison for this virtual time</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Zoom Room with Daily Themes – (M) Career Exp, (T) Exercise, (W) Group  Mock Interview, (TH) Workplace Etiquette, (F) Game day</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Continuing our Internship Program</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Created a Peer : Peer program</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Continuing our SA group and SA Speakers Series</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Focus on Seniors that are diploma track</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8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FB Daily Challenge</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80000"/>
              </a:lnSpc>
              <a:spcBef>
                <a:spcPts val="1000"/>
              </a:spcBef>
              <a:spcAft>
                <a:spcPts val="0"/>
              </a:spcAft>
              <a:buSzPts val="2000"/>
              <a:buFont typeface="Arial"/>
              <a:buNone/>
            </a:pPr>
            <a:endParaRPr sz="1600" dirty="0">
              <a:solidFill>
                <a:srgbClr val="242254"/>
              </a:solidFill>
              <a:latin typeface="Calibri"/>
              <a:ea typeface="Calibri"/>
              <a:cs typeface="Calibri"/>
              <a:sym typeface="Calibri"/>
            </a:endParaRPr>
          </a:p>
          <a:p>
            <a:pPr marL="914400" lvl="1" indent="-228600" algn="l" rtl="0">
              <a:lnSpc>
                <a:spcPct val="80000"/>
              </a:lnSpc>
              <a:spcBef>
                <a:spcPts val="1000"/>
              </a:spcBef>
              <a:spcAft>
                <a:spcPts val="0"/>
              </a:spcAft>
              <a:buSzPts val="2000"/>
              <a:buFont typeface="Arial"/>
              <a:buNone/>
            </a:pPr>
            <a:endParaRPr dirty="0"/>
          </a:p>
          <a:p>
            <a:pPr marL="914400" lvl="1" indent="-228600" algn="l" rtl="0">
              <a:lnSpc>
                <a:spcPct val="80000"/>
              </a:lnSpc>
              <a:spcBef>
                <a:spcPts val="1000"/>
              </a:spcBef>
              <a:spcAft>
                <a:spcPts val="0"/>
              </a:spcAft>
              <a:buSzPts val="2000"/>
              <a:buNone/>
            </a:pPr>
            <a:endParaRPr dirty="0"/>
          </a:p>
          <a:p>
            <a:pPr marL="914400" lvl="1" indent="-330200" algn="l" rtl="0">
              <a:lnSpc>
                <a:spcPct val="80000"/>
              </a:lnSpc>
              <a:spcBef>
                <a:spcPts val="1000"/>
              </a:spcBef>
              <a:spcAft>
                <a:spcPts val="0"/>
              </a:spcAft>
              <a:buSzPts val="2000"/>
              <a:buFont typeface="Arial"/>
              <a:buNone/>
            </a:pPr>
            <a:endParaRPr dirty="0"/>
          </a:p>
        </p:txBody>
      </p:sp>
      <p:pic>
        <p:nvPicPr>
          <p:cNvPr id="257" name="Google Shape;257;p19" title="Indiana vr logo"/>
          <p:cNvPicPr preferRelativeResize="0"/>
          <p:nvPr/>
        </p:nvPicPr>
        <p:blipFill rotWithShape="1">
          <a:blip r:embed="rId3">
            <a:alphaModFix/>
          </a:blip>
          <a:srcRect/>
          <a:stretch/>
        </p:blipFill>
        <p:spPr>
          <a:xfrm>
            <a:off x="9595461" y="5388966"/>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69-171C-454C-863E-414B1B4FD2E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POLL</a:t>
            </a:r>
          </a:p>
        </p:txBody>
      </p:sp>
      <p:sp>
        <p:nvSpPr>
          <p:cNvPr id="3" name="Text Placeholder 2">
            <a:extLst>
              <a:ext uri="{FF2B5EF4-FFF2-40B4-BE49-F238E27FC236}">
                <a16:creationId xmlns:a16="http://schemas.microsoft.com/office/drawing/2014/main" id="{8B1382B7-E267-453E-A81C-53568176EA03}"/>
              </a:ext>
            </a:extLst>
          </p:cNvPr>
          <p:cNvSpPr>
            <a:spLocks noGrp="1"/>
          </p:cNvSpPr>
          <p:nvPr>
            <p:ph type="body" idx="1"/>
          </p:nvPr>
        </p:nvSpPr>
        <p:spPr/>
        <p:txBody>
          <a:bodyPr/>
          <a:lstStyle/>
          <a:p>
            <a:pPr marL="76200" indent="0" algn="ctr">
              <a:buNone/>
            </a:pPr>
            <a:endParaRPr lang="en-US" sz="9600" dirty="0"/>
          </a:p>
          <a:p>
            <a:pPr marL="76200" indent="0" algn="ctr">
              <a:buNone/>
            </a:pPr>
            <a:r>
              <a:rPr lang="en-US" sz="9600" dirty="0"/>
              <a:t>POLL</a:t>
            </a:r>
          </a:p>
        </p:txBody>
      </p:sp>
      <p:sp>
        <p:nvSpPr>
          <p:cNvPr id="4" name="Slide Number Placeholder 3">
            <a:extLst>
              <a:ext uri="{FF2B5EF4-FFF2-40B4-BE49-F238E27FC236}">
                <a16:creationId xmlns:a16="http://schemas.microsoft.com/office/drawing/2014/main" id="{EAC0AB1D-4A2A-4249-8215-73D9B9A6C4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a:p>
        </p:txBody>
      </p:sp>
    </p:spTree>
    <p:extLst>
      <p:ext uri="{BB962C8B-B14F-4D97-AF65-F5344CB8AC3E}">
        <p14:creationId xmlns:p14="http://schemas.microsoft.com/office/powerpoint/2010/main" val="88670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815715" y="3222885"/>
            <a:ext cx="7593768" cy="16277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Book Antiqua"/>
              <a:buNone/>
            </a:pPr>
            <a:r>
              <a:rPr lang="en-US" sz="6000" dirty="0"/>
              <a:t> </a:t>
            </a:r>
            <a:r>
              <a:rPr lang="en-US" sz="6000" dirty="0">
                <a:latin typeface="Arial" panose="020B0604020202020204" pitchFamily="34" charset="0"/>
                <a:ea typeface="Calibri"/>
                <a:cs typeface="Arial" panose="020B0604020202020204" pitchFamily="34" charset="0"/>
                <a:sym typeface="Calibri"/>
              </a:rPr>
              <a:t>Maryland Division of Rehabilitation</a:t>
            </a:r>
            <a:endParaRPr dirty="0">
              <a:latin typeface="Arial" panose="020B0604020202020204" pitchFamily="34" charset="0"/>
              <a:ea typeface="Calibri"/>
              <a:cs typeface="Arial" panose="020B0604020202020204" pitchFamily="34" charset="0"/>
              <a:sym typeface="Calibri"/>
            </a:endParaRPr>
          </a:p>
        </p:txBody>
      </p:sp>
      <p:pic>
        <p:nvPicPr>
          <p:cNvPr id="4" name="Google Shape;266;g72a56357b8_0_14" descr="The words Division of Rehabilitation Services Maryland State Department of Education written in a circle around a picture of two doors that are open with the sun streaming through with DORS written underneath." title="Maryland State Department of Education Division of Rehabilitation Services Logo">
            <a:extLst>
              <a:ext uri="{FF2B5EF4-FFF2-40B4-BE49-F238E27FC236}">
                <a16:creationId xmlns:a16="http://schemas.microsoft.com/office/drawing/2014/main" id="{D1A48E34-8BD4-4B0D-AB42-67DDF87C1BD7}"/>
              </a:ext>
            </a:extLst>
          </p:cNvPr>
          <p:cNvPicPr preferRelativeResize="0"/>
          <p:nvPr/>
        </p:nvPicPr>
        <p:blipFill rotWithShape="1">
          <a:blip r:embed="rId3">
            <a:alphaModFix/>
          </a:blip>
          <a:srcRect/>
          <a:stretch/>
        </p:blipFill>
        <p:spPr>
          <a:xfrm>
            <a:off x="3507698" y="715447"/>
            <a:ext cx="1927019" cy="1907832"/>
          </a:xfrm>
          <a:prstGeom prst="rect">
            <a:avLst/>
          </a:prstGeom>
          <a:noFill/>
          <a:ln>
            <a:noFill/>
          </a:ln>
        </p:spPr>
      </p:pic>
    </p:spTree>
    <p:extLst>
      <p:ext uri="{BB962C8B-B14F-4D97-AF65-F5344CB8AC3E}">
        <p14:creationId xmlns:p14="http://schemas.microsoft.com/office/powerpoint/2010/main" val="3077888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72a56357b8_0_14"/>
          <p:cNvSpPr txBox="1">
            <a:spLocks noGrp="1"/>
          </p:cNvSpPr>
          <p:nvPr>
            <p:ph type="title"/>
          </p:nvPr>
        </p:nvSpPr>
        <p:spPr>
          <a:xfrm>
            <a:off x="552275" y="223284"/>
            <a:ext cx="96012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dirty="0">
                <a:latin typeface="Arial" panose="020B0604020202020204" pitchFamily="34" charset="0"/>
                <a:ea typeface="Calibri"/>
                <a:cs typeface="Arial" panose="020B0604020202020204" pitchFamily="34" charset="0"/>
                <a:sym typeface="Calibri"/>
              </a:rPr>
              <a:t>Maryland Division of Rehabilitation Services (DORS)</a:t>
            </a:r>
            <a:endParaRPr sz="3600" dirty="0">
              <a:latin typeface="Arial" panose="020B0604020202020204" pitchFamily="34" charset="0"/>
              <a:ea typeface="Calibri"/>
              <a:cs typeface="Arial" panose="020B0604020202020204" pitchFamily="34" charset="0"/>
              <a:sym typeface="Calibri"/>
            </a:endParaRPr>
          </a:p>
        </p:txBody>
      </p:sp>
      <p:sp>
        <p:nvSpPr>
          <p:cNvPr id="264" name="Google Shape;264;g72a56357b8_0_14"/>
          <p:cNvSpPr txBox="1">
            <a:spLocks noGrp="1"/>
          </p:cNvSpPr>
          <p:nvPr>
            <p:ph type="body" idx="1"/>
          </p:nvPr>
        </p:nvSpPr>
        <p:spPr>
          <a:xfrm>
            <a:off x="237844" y="1674599"/>
            <a:ext cx="11559868" cy="4974600"/>
          </a:xfrm>
          <a:prstGeom prst="rect">
            <a:avLst/>
          </a:prstGeom>
          <a:noFill/>
          <a:ln>
            <a:noFill/>
          </a:ln>
        </p:spPr>
        <p:txBody>
          <a:bodyPr spcFirstLastPara="1" wrap="square" lIns="91425" tIns="45700" rIns="91425" bIns="45700" anchor="t" anchorCtr="0">
            <a:noAutofit/>
          </a:bodyPr>
          <a:lstStyle/>
          <a:p>
            <a:pPr marL="457200" lvl="0" indent="-381000" algn="l" rtl="0">
              <a:lnSpc>
                <a:spcPct val="138000"/>
              </a:lnSpc>
              <a:spcBef>
                <a:spcPts val="0"/>
              </a:spcBef>
              <a:spcAft>
                <a:spcPts val="0"/>
              </a:spcAft>
              <a:buClr>
                <a:srgbClr val="034680"/>
              </a:buClr>
              <a:buSzPts val="2400"/>
              <a:buFont typeface="Calibri"/>
              <a:buChar char="•"/>
            </a:pPr>
            <a:r>
              <a:rPr lang="en-US" dirty="0">
                <a:highlight>
                  <a:srgbClr val="FFFFFF"/>
                </a:highlight>
                <a:latin typeface="Arial" panose="020B0604020202020204" pitchFamily="34" charset="0"/>
                <a:ea typeface="Calibri"/>
                <a:cs typeface="Arial" panose="020B0604020202020204" pitchFamily="34" charset="0"/>
                <a:sym typeface="Calibri"/>
              </a:rPr>
              <a:t>Approach to Provider Services (Pre-ETS) during the Pandemic</a:t>
            </a:r>
            <a:endParaRPr dirty="0">
              <a:highlight>
                <a:srgbClr val="FFFFFF"/>
              </a:highlight>
              <a:latin typeface="Arial" panose="020B0604020202020204" pitchFamily="34" charset="0"/>
              <a:ea typeface="Calibri"/>
              <a:cs typeface="Arial" panose="020B0604020202020204" pitchFamily="34" charset="0"/>
              <a:sym typeface="Calibri"/>
            </a:endParaRPr>
          </a:p>
          <a:p>
            <a:pPr lvl="1">
              <a:lnSpc>
                <a:spcPct val="138000"/>
              </a:lnSpc>
              <a:spcBef>
                <a:spcPts val="0"/>
              </a:spcBef>
              <a:buClr>
                <a:srgbClr val="0070C0"/>
              </a:buClr>
              <a:buFont typeface="Calibri"/>
              <a:buChar char="•"/>
            </a:pPr>
            <a:r>
              <a:rPr lang="en-US" dirty="0">
                <a:solidFill>
                  <a:srgbClr val="1155CC"/>
                </a:solidFill>
                <a:latin typeface="Arial" panose="020B0604020202020204" pitchFamily="34" charset="0"/>
                <a:hlinkClick r:id="rId3">
                  <a:extLst>
                    <a:ext uri="{A12FA001-AC4F-418D-AE19-62706E023703}">
                      <ahyp:hlinkClr xmlns:ahyp="http://schemas.microsoft.com/office/drawing/2018/hyperlinkcolor" val="tx"/>
                    </a:ext>
                  </a:extLst>
                </a:hlinkClick>
              </a:rPr>
              <a:t>Guidance for CRPs for the provision of </a:t>
            </a:r>
            <a:r>
              <a:rPr lang="en-US" dirty="0" err="1">
                <a:solidFill>
                  <a:srgbClr val="1155CC"/>
                </a:solidFill>
                <a:latin typeface="Arial" panose="020B0604020202020204" pitchFamily="34" charset="0"/>
                <a:hlinkClick r:id="rId3">
                  <a:extLst>
                    <a:ext uri="{A12FA001-AC4F-418D-AE19-62706E023703}">
                      <ahyp:hlinkClr xmlns:ahyp="http://schemas.microsoft.com/office/drawing/2018/hyperlinkcolor" val="tx"/>
                    </a:ext>
                  </a:extLst>
                </a:hlinkClick>
              </a:rPr>
              <a:t>PreETS</a:t>
            </a:r>
            <a:r>
              <a:rPr lang="en-US" dirty="0">
                <a:solidFill>
                  <a:srgbClr val="1D1D1D"/>
                </a:solidFill>
                <a:latin typeface="Arial" panose="020B0604020202020204" pitchFamily="34" charset="0"/>
              </a:rPr>
              <a:t> </a:t>
            </a:r>
            <a:endParaRPr lang="en-US" u="sng" dirty="0">
              <a:solidFill>
                <a:schemeClr val="hlink"/>
              </a:solidFill>
              <a:latin typeface="Arial" panose="020B0604020202020204" pitchFamily="34" charset="0"/>
              <a:ea typeface="Calibri"/>
              <a:cs typeface="Arial" panose="020B0604020202020204" pitchFamily="34" charset="0"/>
              <a:sym typeface="Calibri"/>
              <a:hlinkClick r:id="rId4"/>
            </a:endParaRPr>
          </a:p>
          <a:p>
            <a:pPr marL="914400" lvl="1" indent="-355600" algn="l" rtl="0">
              <a:lnSpc>
                <a:spcPct val="138000"/>
              </a:lnSpc>
              <a:spcBef>
                <a:spcPts val="0"/>
              </a:spcBef>
              <a:spcAft>
                <a:spcPts val="0"/>
              </a:spcAft>
              <a:buClr>
                <a:srgbClr val="0070C0"/>
              </a:buClr>
              <a:buSzPts val="2000"/>
              <a:buFont typeface="Calibri"/>
              <a:buChar char="•"/>
            </a:pPr>
            <a:r>
              <a:rPr lang="en-US" u="sng" dirty="0">
                <a:solidFill>
                  <a:schemeClr val="hlink"/>
                </a:solidFill>
                <a:latin typeface="Arial" panose="020B0604020202020204" pitchFamily="34" charset="0"/>
                <a:ea typeface="Calibri"/>
                <a:cs typeface="Arial" panose="020B0604020202020204" pitchFamily="34" charset="0"/>
                <a:sym typeface="Calibri"/>
                <a:hlinkClick r:id="rId4"/>
              </a:rPr>
              <a:t>Guidance for CRPs for DORS Employment Services</a:t>
            </a:r>
            <a:endParaRPr dirty="0">
              <a:solidFill>
                <a:srgbClr val="1D1D1D"/>
              </a:solidFill>
              <a:highlight>
                <a:srgbClr val="FFFFFF"/>
              </a:highlight>
              <a:latin typeface="Arial" panose="020B0604020202020204" pitchFamily="34" charset="0"/>
              <a:ea typeface="Calibri"/>
              <a:cs typeface="Arial" panose="020B0604020202020204" pitchFamily="34" charset="0"/>
              <a:sym typeface="Calibri"/>
            </a:endParaRPr>
          </a:p>
          <a:p>
            <a:pPr marL="914400" lvl="1" indent="-355600" algn="l" rtl="0">
              <a:lnSpc>
                <a:spcPct val="138000"/>
              </a:lnSpc>
              <a:spcBef>
                <a:spcPts val="0"/>
              </a:spcBef>
              <a:spcAft>
                <a:spcPts val="0"/>
              </a:spcAft>
              <a:buClr>
                <a:srgbClr val="0070C0"/>
              </a:buClr>
              <a:buSzPts val="2000"/>
              <a:buFont typeface="Calibri"/>
              <a:buChar char="•"/>
            </a:pPr>
            <a:r>
              <a:rPr lang="en-US" u="sng" dirty="0">
                <a:solidFill>
                  <a:schemeClr val="hlink"/>
                </a:solidFill>
                <a:highlight>
                  <a:srgbClr val="FFFFFF"/>
                </a:highlight>
                <a:latin typeface="Arial" panose="020B0604020202020204" pitchFamily="34" charset="0"/>
                <a:ea typeface="Calibri"/>
                <a:cs typeface="Arial" panose="020B0604020202020204" pitchFamily="34" charset="0"/>
                <a:sym typeface="Calibri"/>
                <a:hlinkClick r:id="rId5"/>
              </a:rPr>
              <a:t>Guidance on the use of Teleconferencing to Provide Services</a:t>
            </a:r>
            <a:endParaRPr dirty="0">
              <a:solidFill>
                <a:srgbClr val="1D1D1D"/>
              </a:solidFill>
              <a:highlight>
                <a:srgbClr val="FFFFFF"/>
              </a:highlight>
              <a:latin typeface="Arial" panose="020B0604020202020204" pitchFamily="34" charset="0"/>
              <a:ea typeface="Calibri"/>
              <a:cs typeface="Arial" panose="020B0604020202020204" pitchFamily="34" charset="0"/>
              <a:sym typeface="Calibri"/>
            </a:endParaRPr>
          </a:p>
          <a:p>
            <a:pPr marL="457200" lvl="0" indent="-381000" algn="l" rtl="0">
              <a:lnSpc>
                <a:spcPct val="138000"/>
              </a:lnSpc>
              <a:spcBef>
                <a:spcPts val="0"/>
              </a:spcBef>
              <a:spcAft>
                <a:spcPts val="0"/>
              </a:spcAft>
              <a:buClr>
                <a:srgbClr val="004482"/>
              </a:buClr>
              <a:buSzPts val="2400"/>
              <a:buFont typeface="Calibri"/>
              <a:buChar char="•"/>
            </a:pPr>
            <a:r>
              <a:rPr lang="en-US" dirty="0">
                <a:solidFill>
                  <a:srgbClr val="004482"/>
                </a:solidFill>
                <a:highlight>
                  <a:srgbClr val="FFFFFF"/>
                </a:highlight>
                <a:latin typeface="Arial" panose="020B0604020202020204" pitchFamily="34" charset="0"/>
                <a:ea typeface="Calibri"/>
                <a:cs typeface="Arial" panose="020B0604020202020204" pitchFamily="34" charset="0"/>
                <a:sym typeface="Calibri"/>
              </a:rPr>
              <a:t>How Providers are working together </a:t>
            </a:r>
            <a:endParaRPr dirty="0">
              <a:solidFill>
                <a:srgbClr val="004482"/>
              </a:solidFill>
              <a:highlight>
                <a:srgbClr val="FFFFFF"/>
              </a:highlight>
              <a:latin typeface="Arial" panose="020B0604020202020204" pitchFamily="34" charset="0"/>
              <a:ea typeface="Calibri"/>
              <a:cs typeface="Arial" panose="020B0604020202020204" pitchFamily="34" charset="0"/>
              <a:sym typeface="Calibri"/>
            </a:endParaRPr>
          </a:p>
          <a:p>
            <a:pPr marL="457200" lvl="0" indent="-381000" algn="l" rtl="0">
              <a:lnSpc>
                <a:spcPct val="138000"/>
              </a:lnSpc>
              <a:spcBef>
                <a:spcPts val="0"/>
              </a:spcBef>
              <a:spcAft>
                <a:spcPts val="0"/>
              </a:spcAft>
              <a:buClr>
                <a:srgbClr val="004482"/>
              </a:buClr>
              <a:buSzPts val="2400"/>
              <a:buFont typeface="Calibri"/>
              <a:buChar char="•"/>
            </a:pPr>
            <a:r>
              <a:rPr lang="en-US" dirty="0">
                <a:solidFill>
                  <a:srgbClr val="004482"/>
                </a:solidFill>
                <a:highlight>
                  <a:srgbClr val="FFFFFF"/>
                </a:highlight>
                <a:latin typeface="Arial" panose="020B0604020202020204" pitchFamily="34" charset="0"/>
                <a:ea typeface="Calibri"/>
                <a:cs typeface="Arial" panose="020B0604020202020204" pitchFamily="34" charset="0"/>
                <a:sym typeface="Calibri"/>
              </a:rPr>
              <a:t>Service delivery virtually or via distance.  </a:t>
            </a:r>
            <a:endParaRPr dirty="0">
              <a:solidFill>
                <a:srgbClr val="004482"/>
              </a:solidFill>
              <a:highlight>
                <a:srgbClr val="FFFFFF"/>
              </a:highlight>
              <a:latin typeface="Arial" panose="020B0604020202020204" pitchFamily="34" charset="0"/>
              <a:ea typeface="Calibri"/>
              <a:cs typeface="Arial" panose="020B0604020202020204" pitchFamily="34" charset="0"/>
              <a:sym typeface="Calibri"/>
            </a:endParaRPr>
          </a:p>
          <a:p>
            <a:pPr marL="457200" lvl="0" indent="-381000" algn="l" rtl="0">
              <a:lnSpc>
                <a:spcPct val="138000"/>
              </a:lnSpc>
              <a:spcBef>
                <a:spcPts val="0"/>
              </a:spcBef>
              <a:spcAft>
                <a:spcPts val="0"/>
              </a:spcAft>
              <a:buClr>
                <a:srgbClr val="004482"/>
              </a:buClr>
              <a:buSzPts val="2400"/>
              <a:buFont typeface="Calibri"/>
              <a:buChar char="•"/>
            </a:pPr>
            <a:r>
              <a:rPr lang="en-US" dirty="0">
                <a:solidFill>
                  <a:srgbClr val="004482"/>
                </a:solidFill>
                <a:highlight>
                  <a:srgbClr val="FFFFFF"/>
                </a:highlight>
                <a:latin typeface="Arial" panose="020B0604020202020204" pitchFamily="34" charset="0"/>
                <a:ea typeface="Calibri"/>
                <a:cs typeface="Arial" panose="020B0604020202020204" pitchFamily="34" charset="0"/>
                <a:sym typeface="Calibri"/>
              </a:rPr>
              <a:t>Adapted processes </a:t>
            </a:r>
            <a:endParaRPr dirty="0">
              <a:solidFill>
                <a:srgbClr val="004482"/>
              </a:solidFill>
              <a:highlight>
                <a:srgbClr val="FFFFFF"/>
              </a:highlight>
              <a:latin typeface="Arial" panose="020B0604020202020204" pitchFamily="34" charset="0"/>
              <a:ea typeface="Calibri"/>
              <a:cs typeface="Arial" panose="020B0604020202020204" pitchFamily="34" charset="0"/>
              <a:sym typeface="Calibri"/>
            </a:endParaRPr>
          </a:p>
          <a:p>
            <a:pPr marL="914400" lvl="1" indent="-355600" algn="l" rtl="0">
              <a:lnSpc>
                <a:spcPct val="138000"/>
              </a:lnSpc>
              <a:spcBef>
                <a:spcPts val="0"/>
              </a:spcBef>
              <a:spcAft>
                <a:spcPts val="0"/>
              </a:spcAft>
              <a:buClr>
                <a:srgbClr val="377BBB"/>
              </a:buClr>
              <a:buSzPts val="2000"/>
              <a:buFont typeface="Calibri"/>
              <a:buChar char="•"/>
            </a:pPr>
            <a:r>
              <a:rPr lang="en-US" dirty="0">
                <a:highlight>
                  <a:srgbClr val="FFFFFF"/>
                </a:highlight>
                <a:latin typeface="Arial" panose="020B0604020202020204" pitchFamily="34" charset="0"/>
                <a:ea typeface="Calibri"/>
                <a:cs typeface="Arial" panose="020B0604020202020204" pitchFamily="34" charset="0"/>
                <a:sym typeface="Calibri"/>
              </a:rPr>
              <a:t>Signatures </a:t>
            </a:r>
            <a:endParaRPr dirty="0">
              <a:highlight>
                <a:srgbClr val="FFFFFF"/>
              </a:highlight>
              <a:latin typeface="Arial" panose="020B0604020202020204" pitchFamily="34" charset="0"/>
              <a:ea typeface="Calibri"/>
              <a:cs typeface="Arial" panose="020B0604020202020204" pitchFamily="34" charset="0"/>
              <a:sym typeface="Calibri"/>
            </a:endParaRPr>
          </a:p>
          <a:p>
            <a:pPr marL="914400" lvl="1" indent="-355600" algn="l" rtl="0">
              <a:lnSpc>
                <a:spcPct val="138000"/>
              </a:lnSpc>
              <a:spcBef>
                <a:spcPts val="0"/>
              </a:spcBef>
              <a:spcAft>
                <a:spcPts val="0"/>
              </a:spcAft>
              <a:buClr>
                <a:srgbClr val="377BBB"/>
              </a:buClr>
              <a:buSzPts val="2000"/>
              <a:buFont typeface="Calibri"/>
              <a:buChar char="•"/>
            </a:pPr>
            <a:r>
              <a:rPr lang="en-US" dirty="0">
                <a:highlight>
                  <a:srgbClr val="FFFFFF"/>
                </a:highlight>
                <a:latin typeface="Arial" panose="020B0604020202020204" pitchFamily="34" charset="0"/>
                <a:ea typeface="Calibri"/>
                <a:cs typeface="Arial" panose="020B0604020202020204" pitchFamily="34" charset="0"/>
                <a:sym typeface="Calibri"/>
              </a:rPr>
              <a:t>Reporting </a:t>
            </a:r>
            <a:endParaRPr dirty="0">
              <a:highlight>
                <a:srgbClr val="FFFFFF"/>
              </a:highlight>
              <a:latin typeface="Arial" panose="020B0604020202020204" pitchFamily="34" charset="0"/>
              <a:ea typeface="Calibri"/>
              <a:cs typeface="Arial" panose="020B0604020202020204" pitchFamily="34" charset="0"/>
              <a:sym typeface="Calibri"/>
            </a:endParaRPr>
          </a:p>
          <a:p>
            <a:pPr marL="914400" lvl="1" indent="-355600" algn="l" rtl="0">
              <a:lnSpc>
                <a:spcPct val="138000"/>
              </a:lnSpc>
              <a:spcBef>
                <a:spcPts val="0"/>
              </a:spcBef>
              <a:spcAft>
                <a:spcPts val="0"/>
              </a:spcAft>
              <a:buClr>
                <a:srgbClr val="377BBB"/>
              </a:buClr>
              <a:buSzPts val="2000"/>
              <a:buFont typeface="Calibri"/>
              <a:buChar char="•"/>
            </a:pPr>
            <a:r>
              <a:rPr lang="en-US" dirty="0">
                <a:highlight>
                  <a:srgbClr val="FFFFFF"/>
                </a:highlight>
                <a:latin typeface="Arial" panose="020B0604020202020204" pitchFamily="34" charset="0"/>
                <a:ea typeface="Calibri"/>
                <a:cs typeface="Arial" panose="020B0604020202020204" pitchFamily="34" charset="0"/>
                <a:sym typeface="Calibri"/>
              </a:rPr>
              <a:t>Portal Demo   </a:t>
            </a:r>
            <a:endParaRPr dirty="0">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1800"/>
              </a:spcBef>
              <a:spcAft>
                <a:spcPts val="0"/>
              </a:spcAft>
              <a:buSzPts val="2400"/>
              <a:buNone/>
            </a:pPr>
            <a:endParaRPr dirty="0"/>
          </a:p>
        </p:txBody>
      </p:sp>
      <p:sp>
        <p:nvSpPr>
          <p:cNvPr id="265" name="Google Shape;265;g72a56357b8_0_1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23</a:t>
            </a:fld>
            <a:endParaRPr/>
          </a:p>
        </p:txBody>
      </p:sp>
      <p:pic>
        <p:nvPicPr>
          <p:cNvPr id="266" name="Google Shape;266;g72a56357b8_0_14" descr="The words Division of Rehabilitation Services Maryland State Department of Education written in a circle around a picture of two doors that are open with the sun streaming through with DORS written underneath." title="Maryland State Department of Education Division of Rehabilitation Services Logo"/>
          <p:cNvPicPr preferRelativeResize="0"/>
          <p:nvPr/>
        </p:nvPicPr>
        <p:blipFill rotWithShape="1">
          <a:blip r:embed="rId6">
            <a:alphaModFix/>
          </a:blip>
          <a:srcRect/>
          <a:stretch/>
        </p:blipFill>
        <p:spPr>
          <a:xfrm>
            <a:off x="10153475" y="1584876"/>
            <a:ext cx="1644237" cy="160463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00F2E3-0244-40EF-8959-867701F5446A}"/>
              </a:ext>
            </a:extLst>
          </p:cNvPr>
          <p:cNvSpPr>
            <a:spLocks noGrp="1"/>
          </p:cNvSpPr>
          <p:nvPr>
            <p:ph type="title" idx="4294967295"/>
          </p:nvPr>
        </p:nvSpPr>
        <p:spPr>
          <a:xfrm>
            <a:off x="9525000" y="6375400"/>
            <a:ext cx="1371600" cy="2730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smtClean="0">
                <a:ln>
                  <a:noFill/>
                </a:ln>
                <a:solidFill>
                  <a:schemeClr val="dk1"/>
                </a:solidFill>
                <a:effectLst/>
                <a:uLnTx/>
                <a:uFillTx/>
                <a:latin typeface="Book Antiqua"/>
                <a:ea typeface="Book Antiqua"/>
                <a:cs typeface="Book Antiqua"/>
                <a:sym typeface="Book Antiqu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24</a:t>
            </a:fld>
            <a:endParaRPr kumimoji="0" lang="en-US" sz="1000" b="0" i="0" u="none" strike="noStrike" kern="0" cap="none" spc="0" normalizeH="0" baseline="0" noProof="0" dirty="0">
              <a:ln>
                <a:noFill/>
              </a:ln>
              <a:solidFill>
                <a:schemeClr val="dk1"/>
              </a:solidFill>
              <a:effectLst/>
              <a:uLnTx/>
              <a:uFillTx/>
              <a:latin typeface="Book Antiqua"/>
              <a:ea typeface="Book Antiqua"/>
              <a:cs typeface="Book Antiqua"/>
              <a:sym typeface="Book Antiqua"/>
            </a:endParaRPr>
          </a:p>
        </p:txBody>
      </p:sp>
      <p:pic>
        <p:nvPicPr>
          <p:cNvPr id="5" name="Picture 4" descr="This is a picture of the MD DORS provider portal welcome page that the presenter will describe &#10;">
            <a:extLst>
              <a:ext uri="{FF2B5EF4-FFF2-40B4-BE49-F238E27FC236}">
                <a16:creationId xmlns:a16="http://schemas.microsoft.com/office/drawing/2014/main" id="{23C44291-E9C3-4C5D-928F-A4CE039B9DAD}"/>
              </a:ext>
              <a:ext uri="{C183D7F6-B498-43B3-948B-1728B52AA6E4}">
                <adec:decorative xmlns:adec="http://schemas.microsoft.com/office/drawing/2017/decorative" val="0"/>
              </a:ext>
            </a:extLst>
          </p:cNvPr>
          <p:cNvPicPr/>
          <p:nvPr/>
        </p:nvPicPr>
        <p:blipFill>
          <a:blip r:embed="rId2"/>
          <a:stretch>
            <a:fillRect/>
          </a:stretch>
        </p:blipFill>
        <p:spPr>
          <a:xfrm>
            <a:off x="1424066" y="208802"/>
            <a:ext cx="9863528" cy="6649198"/>
          </a:xfrm>
          <a:prstGeom prst="rect">
            <a:avLst/>
          </a:prstGeom>
        </p:spPr>
      </p:pic>
    </p:spTree>
    <p:extLst>
      <p:ext uri="{BB962C8B-B14F-4D97-AF65-F5344CB8AC3E}">
        <p14:creationId xmlns:p14="http://schemas.microsoft.com/office/powerpoint/2010/main" val="187437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32E4D4-9FA1-4205-8F40-C6C9994BD43E}"/>
              </a:ext>
            </a:extLst>
          </p:cNvPr>
          <p:cNvSpPr>
            <a:spLocks noGrp="1"/>
          </p:cNvSpPr>
          <p:nvPr>
            <p:ph type="title" idx="4294967295"/>
          </p:nvPr>
        </p:nvSpPr>
        <p:spPr>
          <a:xfrm>
            <a:off x="9525000" y="6375400"/>
            <a:ext cx="1371600" cy="2730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smtClean="0">
                <a:ln>
                  <a:noFill/>
                </a:ln>
                <a:solidFill>
                  <a:schemeClr val="dk1"/>
                </a:solidFill>
                <a:effectLst/>
                <a:uLnTx/>
                <a:uFillTx/>
                <a:latin typeface="Book Antiqua"/>
                <a:ea typeface="Book Antiqua"/>
                <a:cs typeface="Book Antiqua"/>
                <a:sym typeface="Book Antiqu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25</a:t>
            </a:fld>
            <a:endParaRPr kumimoji="0" lang="en-US" sz="1000" b="0" i="0" u="none" strike="noStrike" kern="0" cap="none" spc="0" normalizeH="0" baseline="0" noProof="0" dirty="0">
              <a:ln>
                <a:noFill/>
              </a:ln>
              <a:solidFill>
                <a:schemeClr val="dk1"/>
              </a:solidFill>
              <a:effectLst/>
              <a:uLnTx/>
              <a:uFillTx/>
              <a:latin typeface="Book Antiqua"/>
              <a:ea typeface="Book Antiqua"/>
              <a:cs typeface="Book Antiqua"/>
              <a:sym typeface="Book Antiqua"/>
            </a:endParaRPr>
          </a:p>
        </p:txBody>
      </p:sp>
      <p:pic>
        <p:nvPicPr>
          <p:cNvPr id="5" name="Picture 4" descr="This is a picture of the MD DORS provider portal information page that the presenter will describe during the presentation.">
            <a:extLst>
              <a:ext uri="{FF2B5EF4-FFF2-40B4-BE49-F238E27FC236}">
                <a16:creationId xmlns:a16="http://schemas.microsoft.com/office/drawing/2014/main" id="{54782E79-698D-4E92-9822-13CBCDA3C50B}"/>
              </a:ext>
            </a:extLst>
          </p:cNvPr>
          <p:cNvPicPr/>
          <p:nvPr/>
        </p:nvPicPr>
        <p:blipFill>
          <a:blip r:embed="rId2"/>
          <a:stretch>
            <a:fillRect/>
          </a:stretch>
        </p:blipFill>
        <p:spPr>
          <a:xfrm>
            <a:off x="674557" y="208802"/>
            <a:ext cx="10762938" cy="6440398"/>
          </a:xfrm>
          <a:prstGeom prst="rect">
            <a:avLst/>
          </a:prstGeom>
        </p:spPr>
      </p:pic>
    </p:spTree>
    <p:extLst>
      <p:ext uri="{BB962C8B-B14F-4D97-AF65-F5344CB8AC3E}">
        <p14:creationId xmlns:p14="http://schemas.microsoft.com/office/powerpoint/2010/main" val="334047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51E1BB-B2E7-4337-B5BC-963FE317A84D}"/>
              </a:ext>
            </a:extLst>
          </p:cNvPr>
          <p:cNvSpPr>
            <a:spLocks noGrp="1"/>
          </p:cNvSpPr>
          <p:nvPr>
            <p:ph type="title" idx="4294967295"/>
          </p:nvPr>
        </p:nvSpPr>
        <p:spPr>
          <a:xfrm>
            <a:off x="9525000" y="6375400"/>
            <a:ext cx="1371600" cy="2730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smtClean="0">
                <a:ln>
                  <a:noFill/>
                </a:ln>
                <a:solidFill>
                  <a:schemeClr val="dk1"/>
                </a:solidFill>
                <a:effectLst/>
                <a:uLnTx/>
                <a:uFillTx/>
                <a:latin typeface="Book Antiqua"/>
                <a:ea typeface="Book Antiqua"/>
                <a:cs typeface="Book Antiqua"/>
                <a:sym typeface="Book Antiqu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26</a:t>
            </a:fld>
            <a:endParaRPr kumimoji="0" lang="en-US" sz="1000" b="0" i="0" u="none" strike="noStrike" kern="0" cap="none" spc="0" normalizeH="0" baseline="0" noProof="0" dirty="0">
              <a:ln>
                <a:noFill/>
              </a:ln>
              <a:solidFill>
                <a:schemeClr val="dk1"/>
              </a:solidFill>
              <a:effectLst/>
              <a:uLnTx/>
              <a:uFillTx/>
              <a:latin typeface="Book Antiqua"/>
              <a:ea typeface="Book Antiqua"/>
              <a:cs typeface="Book Antiqua"/>
              <a:sym typeface="Book Antiqua"/>
            </a:endParaRPr>
          </a:p>
        </p:txBody>
      </p:sp>
      <p:pic>
        <p:nvPicPr>
          <p:cNvPr id="4" name="Picture 3" descr="This is a picture of the MD DORS provider portal File upload page that the presenter will describe during the presentation.">
            <a:extLst>
              <a:ext uri="{FF2B5EF4-FFF2-40B4-BE49-F238E27FC236}">
                <a16:creationId xmlns:a16="http://schemas.microsoft.com/office/drawing/2014/main" id="{D03D6889-8E7E-4AFF-B6D3-91D7CE3531A3}"/>
              </a:ext>
            </a:extLst>
          </p:cNvPr>
          <p:cNvPicPr/>
          <p:nvPr/>
        </p:nvPicPr>
        <p:blipFill>
          <a:blip r:embed="rId2"/>
          <a:stretch>
            <a:fillRect/>
          </a:stretch>
        </p:blipFill>
        <p:spPr>
          <a:xfrm>
            <a:off x="1214203" y="208801"/>
            <a:ext cx="10388184" cy="6649199"/>
          </a:xfrm>
          <a:prstGeom prst="rect">
            <a:avLst/>
          </a:prstGeom>
        </p:spPr>
      </p:pic>
    </p:spTree>
    <p:extLst>
      <p:ext uri="{BB962C8B-B14F-4D97-AF65-F5344CB8AC3E}">
        <p14:creationId xmlns:p14="http://schemas.microsoft.com/office/powerpoint/2010/main" val="27752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5AF64C1-2DF6-452C-B321-8D13C99A7735}"/>
              </a:ext>
            </a:extLst>
          </p:cNvPr>
          <p:cNvSpPr>
            <a:spLocks noGrp="1"/>
          </p:cNvSpPr>
          <p:nvPr>
            <p:ph type="title" idx="4294967295"/>
          </p:nvPr>
        </p:nvSpPr>
        <p:spPr>
          <a:xfrm>
            <a:off x="9525000" y="6375400"/>
            <a:ext cx="1371600" cy="2730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smtClean="0">
                <a:ln>
                  <a:noFill/>
                </a:ln>
                <a:solidFill>
                  <a:schemeClr val="dk1"/>
                </a:solidFill>
                <a:effectLst/>
                <a:uLnTx/>
                <a:uFillTx/>
                <a:latin typeface="Book Antiqua"/>
                <a:ea typeface="Book Antiqua"/>
                <a:cs typeface="Book Antiqua"/>
                <a:sym typeface="Book Antiqu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27</a:t>
            </a:fld>
            <a:endParaRPr kumimoji="0" lang="en-US" sz="1000" b="0" i="0" u="none" strike="noStrike" kern="0" cap="none" spc="0" normalizeH="0" baseline="0" noProof="0" dirty="0">
              <a:ln>
                <a:noFill/>
              </a:ln>
              <a:solidFill>
                <a:schemeClr val="dk1"/>
              </a:solidFill>
              <a:effectLst/>
              <a:uLnTx/>
              <a:uFillTx/>
              <a:latin typeface="Book Antiqua"/>
              <a:ea typeface="Book Antiqua"/>
              <a:cs typeface="Book Antiqua"/>
              <a:sym typeface="Book Antiqua"/>
            </a:endParaRPr>
          </a:p>
        </p:txBody>
      </p:sp>
      <p:pic>
        <p:nvPicPr>
          <p:cNvPr id="3" name="Picture 2" descr="This is a picture of the MD DORS provider portal Confirmation page that the presenter will describe during the presentation.&#10;">
            <a:extLst>
              <a:ext uri="{FF2B5EF4-FFF2-40B4-BE49-F238E27FC236}">
                <a16:creationId xmlns:a16="http://schemas.microsoft.com/office/drawing/2014/main" id="{580C8FAD-CDC2-4FA1-BADB-554342498135}"/>
              </a:ext>
            </a:extLst>
          </p:cNvPr>
          <p:cNvPicPr/>
          <p:nvPr/>
        </p:nvPicPr>
        <p:blipFill>
          <a:blip r:embed="rId2"/>
          <a:stretch>
            <a:fillRect/>
          </a:stretch>
        </p:blipFill>
        <p:spPr>
          <a:xfrm>
            <a:off x="1214203" y="0"/>
            <a:ext cx="10133351" cy="6858000"/>
          </a:xfrm>
          <a:prstGeom prst="rect">
            <a:avLst/>
          </a:prstGeom>
        </p:spPr>
      </p:pic>
    </p:spTree>
    <p:extLst>
      <p:ext uri="{BB962C8B-B14F-4D97-AF65-F5344CB8AC3E}">
        <p14:creationId xmlns:p14="http://schemas.microsoft.com/office/powerpoint/2010/main" val="348596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EC2E8A-5E74-4FC4-9EE7-2ABCF8C865D1}"/>
              </a:ext>
            </a:extLst>
          </p:cNvPr>
          <p:cNvSpPr>
            <a:spLocks noGrp="1"/>
          </p:cNvSpPr>
          <p:nvPr>
            <p:ph type="title" idx="4294967295"/>
          </p:nvPr>
        </p:nvSpPr>
        <p:spPr>
          <a:xfrm>
            <a:off x="9525000" y="6375400"/>
            <a:ext cx="1371600" cy="2730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0" cap="none" spc="0" normalizeH="0" baseline="0" noProof="0" smtClean="0">
                <a:ln>
                  <a:noFill/>
                </a:ln>
                <a:solidFill>
                  <a:schemeClr val="dk1"/>
                </a:solidFill>
                <a:effectLst/>
                <a:uLnTx/>
                <a:uFillTx/>
                <a:latin typeface="Book Antiqua"/>
                <a:ea typeface="Book Antiqua"/>
                <a:cs typeface="Book Antiqua"/>
                <a:sym typeface="Book Antiqua"/>
              </a:rPr>
              <a:pPr marL="0" marR="0" lvl="0" indent="0" algn="r" defTabSz="914400" rtl="0" eaLnBrk="1" fontAlgn="auto" latinLnBrk="0" hangingPunct="1">
                <a:lnSpc>
                  <a:spcPct val="100000"/>
                </a:lnSpc>
                <a:spcBef>
                  <a:spcPts val="0"/>
                </a:spcBef>
                <a:spcAft>
                  <a:spcPts val="0"/>
                </a:spcAft>
                <a:buClr>
                  <a:srgbClr val="000000"/>
                </a:buClr>
                <a:buSzPts val="1000"/>
                <a:buFont typeface="Arial"/>
                <a:buNone/>
                <a:tabLst/>
                <a:defRPr/>
              </a:pPr>
              <a:t>28</a:t>
            </a:fld>
            <a:endParaRPr kumimoji="0" lang="en-US" sz="1000" b="0" i="0" u="none" strike="noStrike" kern="0" cap="none" spc="0" normalizeH="0" baseline="0" noProof="0" dirty="0">
              <a:ln>
                <a:noFill/>
              </a:ln>
              <a:solidFill>
                <a:schemeClr val="dk1"/>
              </a:solidFill>
              <a:effectLst/>
              <a:uLnTx/>
              <a:uFillTx/>
              <a:latin typeface="Book Antiqua"/>
              <a:ea typeface="Book Antiqua"/>
              <a:cs typeface="Book Antiqua"/>
              <a:sym typeface="Book Antiqua"/>
            </a:endParaRPr>
          </a:p>
        </p:txBody>
      </p:sp>
      <p:pic>
        <p:nvPicPr>
          <p:cNvPr id="3" name="Picture 2" descr="This is a picture of the MD DORS provider portal automatically generated incoming email message that the presenter will describe during the presentation.&#10;">
            <a:extLst>
              <a:ext uri="{FF2B5EF4-FFF2-40B4-BE49-F238E27FC236}">
                <a16:creationId xmlns:a16="http://schemas.microsoft.com/office/drawing/2014/main" id="{FFB70525-88CC-4530-96CB-ADE32CAB335A}"/>
              </a:ext>
            </a:extLst>
          </p:cNvPr>
          <p:cNvPicPr/>
          <p:nvPr/>
        </p:nvPicPr>
        <p:blipFill>
          <a:blip r:embed="rId2"/>
          <a:stretch>
            <a:fillRect/>
          </a:stretch>
        </p:blipFill>
        <p:spPr>
          <a:xfrm>
            <a:off x="1499015" y="208801"/>
            <a:ext cx="9938479" cy="6440398"/>
          </a:xfrm>
          <a:prstGeom prst="rect">
            <a:avLst/>
          </a:prstGeom>
        </p:spPr>
      </p:pic>
    </p:spTree>
    <p:extLst>
      <p:ext uri="{BB962C8B-B14F-4D97-AF65-F5344CB8AC3E}">
        <p14:creationId xmlns:p14="http://schemas.microsoft.com/office/powerpoint/2010/main" val="426137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950627" y="2592397"/>
            <a:ext cx="7593768" cy="2497183"/>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Book Antiqua"/>
              <a:buNone/>
            </a:pPr>
            <a:r>
              <a:rPr lang="en-US" sz="6000" dirty="0"/>
              <a:t> </a:t>
            </a:r>
            <a:r>
              <a:rPr lang="en-US" sz="6000" dirty="0">
                <a:latin typeface="Arial" panose="020B0604020202020204" pitchFamily="34" charset="0"/>
                <a:ea typeface="Calibri"/>
                <a:cs typeface="Arial" panose="020B0604020202020204" pitchFamily="34" charset="0"/>
                <a:sym typeface="Calibri"/>
              </a:rPr>
              <a:t>Pennsylvania Office of Vocational Rehabilitation</a:t>
            </a:r>
            <a:endParaRPr dirty="0">
              <a:latin typeface="Arial" panose="020B0604020202020204" pitchFamily="34" charset="0"/>
              <a:ea typeface="Calibri"/>
              <a:cs typeface="Arial" panose="020B0604020202020204" pitchFamily="34" charset="0"/>
              <a:sym typeface="Calibri"/>
            </a:endParaRPr>
          </a:p>
        </p:txBody>
      </p:sp>
      <p:pic>
        <p:nvPicPr>
          <p:cNvPr id="5" name="Google Shape;275;g72a56357b8_0_21" title="Pennsylvania Department of Labor and Industry Office of VR Logo">
            <a:extLst>
              <a:ext uri="{FF2B5EF4-FFF2-40B4-BE49-F238E27FC236}">
                <a16:creationId xmlns:a16="http://schemas.microsoft.com/office/drawing/2014/main" id="{9E3FC625-FE30-44A1-8DAA-2599F43361E6}"/>
              </a:ext>
            </a:extLst>
          </p:cNvPr>
          <p:cNvPicPr preferRelativeResize="0"/>
          <p:nvPr/>
        </p:nvPicPr>
        <p:blipFill rotWithShape="1">
          <a:blip r:embed="rId3">
            <a:alphaModFix/>
          </a:blip>
          <a:srcRect/>
          <a:stretch/>
        </p:blipFill>
        <p:spPr>
          <a:xfrm>
            <a:off x="2540209" y="1041564"/>
            <a:ext cx="4533900" cy="1009650"/>
          </a:xfrm>
          <a:prstGeom prst="rect">
            <a:avLst/>
          </a:prstGeom>
          <a:noFill/>
          <a:ln>
            <a:noFill/>
          </a:ln>
        </p:spPr>
      </p:pic>
    </p:spTree>
    <p:extLst>
      <p:ext uri="{BB962C8B-B14F-4D97-AF65-F5344CB8AC3E}">
        <p14:creationId xmlns:p14="http://schemas.microsoft.com/office/powerpoint/2010/main" val="75392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82ef0cfd2d_3_0"/>
          <p:cNvSpPr txBox="1">
            <a:spLocks noGrp="1"/>
          </p:cNvSpPr>
          <p:nvPr>
            <p:ph type="title"/>
          </p:nvPr>
        </p:nvSpPr>
        <p:spPr>
          <a:xfrm>
            <a:off x="1295400" y="255134"/>
            <a:ext cx="96012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dirty="0">
                <a:latin typeface="Arial" panose="020B0604020202020204" pitchFamily="34" charset="0"/>
                <a:ea typeface="Calibri"/>
                <a:cs typeface="Arial" panose="020B0604020202020204" pitchFamily="34" charset="0"/>
                <a:sym typeface="Calibri"/>
              </a:rPr>
              <a:t>Housekeeping</a:t>
            </a:r>
            <a:endParaRPr sz="3600" dirty="0">
              <a:latin typeface="Arial" panose="020B0604020202020204" pitchFamily="34" charset="0"/>
              <a:ea typeface="Calibri"/>
              <a:cs typeface="Arial" panose="020B0604020202020204" pitchFamily="34" charset="0"/>
              <a:sym typeface="Calibri"/>
            </a:endParaRPr>
          </a:p>
        </p:txBody>
      </p:sp>
      <p:sp>
        <p:nvSpPr>
          <p:cNvPr id="122" name="Google Shape;122;g82ef0cfd2d_3_0"/>
          <p:cNvSpPr txBox="1">
            <a:spLocks noGrp="1"/>
          </p:cNvSpPr>
          <p:nvPr>
            <p:ph type="body" idx="1"/>
          </p:nvPr>
        </p:nvSpPr>
        <p:spPr>
          <a:xfrm>
            <a:off x="923975" y="1828800"/>
            <a:ext cx="10389600" cy="46800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800"/>
              </a:spcBef>
              <a:spcAft>
                <a:spcPts val="0"/>
              </a:spcAft>
              <a:buSzPts val="2400"/>
              <a:buChar char="•"/>
            </a:pPr>
            <a:r>
              <a:rPr lang="en-US" dirty="0"/>
              <a:t>You are muted throughout the webinar</a:t>
            </a:r>
            <a:endParaRPr dirty="0"/>
          </a:p>
          <a:p>
            <a:pPr marL="457200" lvl="0" indent="-381000" algn="l" rtl="0">
              <a:lnSpc>
                <a:spcPct val="90000"/>
              </a:lnSpc>
              <a:spcBef>
                <a:spcPts val="0"/>
              </a:spcBef>
              <a:spcAft>
                <a:spcPts val="0"/>
              </a:spcAft>
              <a:buSzPts val="2400"/>
              <a:buChar char="•"/>
            </a:pPr>
            <a:r>
              <a:rPr lang="en-US" dirty="0"/>
              <a:t>Please use the chat feature to post questions</a:t>
            </a:r>
            <a:endParaRPr dirty="0"/>
          </a:p>
          <a:p>
            <a:pPr marL="914400" lvl="1" indent="-355600" algn="l" rtl="0">
              <a:lnSpc>
                <a:spcPct val="90000"/>
              </a:lnSpc>
              <a:spcBef>
                <a:spcPts val="0"/>
              </a:spcBef>
              <a:spcAft>
                <a:spcPts val="0"/>
              </a:spcAft>
              <a:buSzPts val="2000"/>
              <a:buChar char="•"/>
            </a:pPr>
            <a:r>
              <a:rPr lang="en-US" dirty="0"/>
              <a:t>We will answer as we can, for those we can’t we will publish answers later</a:t>
            </a:r>
            <a:endParaRPr dirty="0"/>
          </a:p>
          <a:p>
            <a:pPr marL="457200" lvl="0" indent="-381000" algn="l" rtl="0">
              <a:lnSpc>
                <a:spcPct val="90000"/>
              </a:lnSpc>
              <a:spcBef>
                <a:spcPts val="0"/>
              </a:spcBef>
              <a:spcAft>
                <a:spcPts val="0"/>
              </a:spcAft>
              <a:buSzPts val="2400"/>
              <a:buChar char="•"/>
            </a:pPr>
            <a:r>
              <a:rPr lang="en-US" dirty="0"/>
              <a:t>The webinar will be recorded and posted with Closed Caption available and a transcript of the recording</a:t>
            </a:r>
            <a:endParaRPr dirty="0"/>
          </a:p>
          <a:p>
            <a:pPr marL="914400" lvl="1" indent="-381000" algn="l" rtl="0">
              <a:lnSpc>
                <a:spcPct val="90000"/>
              </a:lnSpc>
              <a:spcBef>
                <a:spcPts val="0"/>
              </a:spcBef>
              <a:spcAft>
                <a:spcPts val="0"/>
              </a:spcAft>
              <a:buSzPts val="2400"/>
              <a:buChar char="•"/>
            </a:pPr>
            <a:r>
              <a:rPr lang="en-US" sz="2400" u="sng" dirty="0">
                <a:solidFill>
                  <a:schemeClr val="hlink"/>
                </a:solidFill>
                <a:hlinkClick r:id="rId3"/>
              </a:rPr>
              <a:t>http://www.wintac.org/content/resources-distance-service-delivery</a:t>
            </a:r>
            <a:endParaRPr sz="2400" dirty="0"/>
          </a:p>
          <a:p>
            <a:pPr marL="457200" lvl="0" indent="-381000" algn="l" rtl="0">
              <a:lnSpc>
                <a:spcPct val="90000"/>
              </a:lnSpc>
              <a:spcBef>
                <a:spcPts val="0"/>
              </a:spcBef>
              <a:spcAft>
                <a:spcPts val="0"/>
              </a:spcAft>
              <a:buSzPts val="2400"/>
              <a:buChar char="•"/>
            </a:pPr>
            <a:r>
              <a:rPr lang="en-US" dirty="0"/>
              <a:t>The link to the evaluation will be posted in the chat</a:t>
            </a:r>
            <a:endParaRPr dirty="0"/>
          </a:p>
          <a:p>
            <a:pPr marL="457200" lvl="0" indent="-381000" algn="l" rtl="0">
              <a:lnSpc>
                <a:spcPct val="90000"/>
              </a:lnSpc>
              <a:spcBef>
                <a:spcPts val="0"/>
              </a:spcBef>
              <a:spcAft>
                <a:spcPts val="0"/>
              </a:spcAft>
              <a:buSzPts val="2400"/>
              <a:buChar char="•"/>
            </a:pPr>
            <a:r>
              <a:rPr lang="en-US" dirty="0"/>
              <a:t>CRC credits will be provided following this webinar by completing the post event evaluation process</a:t>
            </a:r>
            <a:endParaRPr dirty="0"/>
          </a:p>
        </p:txBody>
      </p:sp>
      <p:sp>
        <p:nvSpPr>
          <p:cNvPr id="123" name="Google Shape;123;g82ef0cfd2d_3_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72a56357b8_0_21"/>
          <p:cNvSpPr txBox="1">
            <a:spLocks noGrp="1"/>
          </p:cNvSpPr>
          <p:nvPr>
            <p:ph type="title"/>
          </p:nvPr>
        </p:nvSpPr>
        <p:spPr>
          <a:xfrm>
            <a:off x="477975" y="244509"/>
            <a:ext cx="96012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dirty="0">
                <a:latin typeface="Arial" panose="020B0604020202020204" pitchFamily="34" charset="0"/>
                <a:ea typeface="Calibri"/>
                <a:cs typeface="Arial" panose="020B0604020202020204" pitchFamily="34" charset="0"/>
                <a:sym typeface="Calibri"/>
              </a:rPr>
              <a:t>Pennsylvania Office of Vocational Rehabilitation (OVR)</a:t>
            </a:r>
            <a:endParaRPr sz="3600" dirty="0">
              <a:latin typeface="Arial" panose="020B0604020202020204" pitchFamily="34" charset="0"/>
              <a:ea typeface="Calibri"/>
              <a:cs typeface="Arial" panose="020B0604020202020204" pitchFamily="34" charset="0"/>
              <a:sym typeface="Calibri"/>
            </a:endParaRPr>
          </a:p>
        </p:txBody>
      </p:sp>
      <p:sp>
        <p:nvSpPr>
          <p:cNvPr id="273" name="Google Shape;273;g72a56357b8_0_21"/>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800"/>
              </a:spcBef>
              <a:spcAft>
                <a:spcPts val="0"/>
              </a:spcAft>
              <a:buSzPts val="2400"/>
              <a:buChar char="•"/>
            </a:pPr>
            <a:r>
              <a:rPr lang="en-US" dirty="0">
                <a:hlinkClick r:id="rId3"/>
              </a:rPr>
              <a:t>Pre-ETS Guidance for Providers</a:t>
            </a:r>
            <a:endParaRPr dirty="0"/>
          </a:p>
          <a:p>
            <a:pPr marL="457200" lvl="0" indent="-381000" algn="l" rtl="0">
              <a:lnSpc>
                <a:spcPct val="150000"/>
              </a:lnSpc>
              <a:spcBef>
                <a:spcPts val="0"/>
              </a:spcBef>
              <a:spcAft>
                <a:spcPts val="0"/>
              </a:spcAft>
              <a:buSzPts val="2400"/>
              <a:buChar char="•"/>
            </a:pPr>
            <a:r>
              <a:rPr lang="en-US" dirty="0">
                <a:hlinkClick r:id="rId4"/>
              </a:rPr>
              <a:t>2020 Project Search Guidance for Providers during COVID-19</a:t>
            </a:r>
            <a:endParaRPr dirty="0"/>
          </a:p>
          <a:p>
            <a:pPr marL="457200" lvl="0" indent="-381000" algn="l" rtl="0">
              <a:lnSpc>
                <a:spcPct val="150000"/>
              </a:lnSpc>
              <a:spcBef>
                <a:spcPts val="0"/>
              </a:spcBef>
              <a:spcAft>
                <a:spcPts val="0"/>
              </a:spcAft>
              <a:buSzPts val="2400"/>
              <a:buChar char="•"/>
            </a:pPr>
            <a:r>
              <a:rPr lang="en-US" dirty="0">
                <a:hlinkClick r:id="rId5"/>
              </a:rPr>
              <a:t>SE Guidance for Community Providers</a:t>
            </a:r>
            <a:endParaRPr dirty="0"/>
          </a:p>
          <a:p>
            <a:pPr marL="457200" lvl="0" indent="-381000" algn="l" rtl="0">
              <a:lnSpc>
                <a:spcPct val="150000"/>
              </a:lnSpc>
              <a:spcBef>
                <a:spcPts val="0"/>
              </a:spcBef>
              <a:spcAft>
                <a:spcPts val="0"/>
              </a:spcAft>
              <a:buSzPts val="2400"/>
              <a:buChar char="•"/>
            </a:pPr>
            <a:r>
              <a:rPr lang="en-US" dirty="0">
                <a:hlinkClick r:id="rId6"/>
              </a:rPr>
              <a:t>COVID-19 Mitigation Guidance</a:t>
            </a:r>
            <a:endParaRPr dirty="0"/>
          </a:p>
        </p:txBody>
      </p:sp>
      <p:pic>
        <p:nvPicPr>
          <p:cNvPr id="275" name="Google Shape;275;g72a56357b8_0_21" title="Pennsylvania Department of Labor and Industry Office of VR Logo"/>
          <p:cNvPicPr preferRelativeResize="0"/>
          <p:nvPr/>
        </p:nvPicPr>
        <p:blipFill rotWithShape="1">
          <a:blip r:embed="rId7">
            <a:alphaModFix/>
          </a:blip>
          <a:srcRect/>
          <a:stretch/>
        </p:blipFill>
        <p:spPr>
          <a:xfrm>
            <a:off x="6617533" y="4759125"/>
            <a:ext cx="4533900" cy="1009650"/>
          </a:xfrm>
          <a:prstGeom prst="rect">
            <a:avLst/>
          </a:prstGeom>
          <a:noFill/>
          <a:ln>
            <a:noFill/>
          </a:ln>
        </p:spPr>
      </p:pic>
      <p:sp>
        <p:nvSpPr>
          <p:cNvPr id="274" name="Google Shape;274;g72a56357b8_0_21"/>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30</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03169-171C-454C-863E-414B1B4FD2E5}"/>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POLL</a:t>
            </a:r>
          </a:p>
        </p:txBody>
      </p:sp>
      <p:sp>
        <p:nvSpPr>
          <p:cNvPr id="3" name="Text Placeholder 2">
            <a:extLst>
              <a:ext uri="{FF2B5EF4-FFF2-40B4-BE49-F238E27FC236}">
                <a16:creationId xmlns:a16="http://schemas.microsoft.com/office/drawing/2014/main" id="{8B1382B7-E267-453E-A81C-53568176EA03}"/>
              </a:ext>
            </a:extLst>
          </p:cNvPr>
          <p:cNvSpPr>
            <a:spLocks noGrp="1"/>
          </p:cNvSpPr>
          <p:nvPr>
            <p:ph type="body" idx="1"/>
          </p:nvPr>
        </p:nvSpPr>
        <p:spPr/>
        <p:txBody>
          <a:bodyPr/>
          <a:lstStyle/>
          <a:p>
            <a:pPr marL="76200" indent="0" algn="ctr">
              <a:buNone/>
            </a:pPr>
            <a:endParaRPr lang="en-US" sz="9600" dirty="0"/>
          </a:p>
          <a:p>
            <a:pPr marL="76200" indent="0" algn="ctr">
              <a:buNone/>
            </a:pPr>
            <a:r>
              <a:rPr lang="en-US" sz="9600" dirty="0"/>
              <a:t>POLL</a:t>
            </a:r>
          </a:p>
        </p:txBody>
      </p:sp>
      <p:sp>
        <p:nvSpPr>
          <p:cNvPr id="4" name="Slide Number Placeholder 3">
            <a:extLst>
              <a:ext uri="{FF2B5EF4-FFF2-40B4-BE49-F238E27FC236}">
                <a16:creationId xmlns:a16="http://schemas.microsoft.com/office/drawing/2014/main" id="{EAC0AB1D-4A2A-4249-8215-73D9B9A6C47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31</a:t>
            </a:fld>
            <a:endParaRPr lang="en-US"/>
          </a:p>
        </p:txBody>
      </p:sp>
    </p:spTree>
    <p:extLst>
      <p:ext uri="{BB962C8B-B14F-4D97-AF65-F5344CB8AC3E}">
        <p14:creationId xmlns:p14="http://schemas.microsoft.com/office/powerpoint/2010/main" val="232449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
          <p:cNvSpPr txBox="1">
            <a:spLocks noGrp="1"/>
          </p:cNvSpPr>
          <p:nvPr>
            <p:ph type="title"/>
          </p:nvPr>
        </p:nvSpPr>
        <p:spPr>
          <a:xfrm>
            <a:off x="180643" y="358165"/>
            <a:ext cx="9697453" cy="10368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3600" dirty="0">
                <a:latin typeface="Arial" panose="020B0604020202020204" pitchFamily="34" charset="0"/>
                <a:ea typeface="Calibri"/>
                <a:cs typeface="Arial" panose="020B0604020202020204" pitchFamily="34" charset="0"/>
                <a:sym typeface="Calibri"/>
              </a:rPr>
              <a:t>WINTAC TA – What’s New</a:t>
            </a:r>
            <a:endParaRPr sz="3600" dirty="0">
              <a:latin typeface="Arial" panose="020B0604020202020204" pitchFamily="34" charset="0"/>
              <a:ea typeface="Calibri"/>
              <a:cs typeface="Arial" panose="020B0604020202020204" pitchFamily="34" charset="0"/>
              <a:sym typeface="Calibri"/>
            </a:endParaRPr>
          </a:p>
        </p:txBody>
      </p:sp>
      <p:sp>
        <p:nvSpPr>
          <p:cNvPr id="281" name="Google Shape;281;p2"/>
          <p:cNvSpPr/>
          <p:nvPr/>
        </p:nvSpPr>
        <p:spPr>
          <a:xfrm>
            <a:off x="1243311" y="1703561"/>
            <a:ext cx="3195105"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rgbClr val="000000"/>
                </a:solidFill>
                <a:latin typeface="Arial"/>
                <a:ea typeface="Arial"/>
                <a:cs typeface="Arial"/>
                <a:sym typeface="Arial"/>
                <a:hlinkClick r:id="rId3"/>
              </a:rPr>
              <a:t>http://www.wintac.org/</a:t>
            </a:r>
            <a:endParaRPr sz="2400" b="0" i="0" u="none" strike="noStrike" cap="none" dirty="0">
              <a:solidFill>
                <a:srgbClr val="000000"/>
              </a:solidFill>
              <a:latin typeface="Arial"/>
              <a:ea typeface="Arial"/>
              <a:cs typeface="Arial"/>
              <a:sym typeface="Arial"/>
            </a:endParaRPr>
          </a:p>
        </p:txBody>
      </p:sp>
      <p:sp>
        <p:nvSpPr>
          <p:cNvPr id="282" name="Google Shape;282;p2" descr="Yellow arrow facing right"/>
          <p:cNvSpPr/>
          <p:nvPr/>
        </p:nvSpPr>
        <p:spPr>
          <a:xfrm>
            <a:off x="4778004" y="1703561"/>
            <a:ext cx="978408" cy="484632"/>
          </a:xfrm>
          <a:prstGeom prst="rightArrow">
            <a:avLst>
              <a:gd name="adj1" fmla="val 50000"/>
              <a:gd name="adj2" fmla="val 50000"/>
            </a:avLst>
          </a:prstGeom>
          <a:solidFill>
            <a:srgbClr val="FFFF00"/>
          </a:solidFill>
          <a:ln w="25400" cap="flat" cmpd="sng">
            <a:solidFill>
              <a:srgbClr val="3D445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83" name="Google Shape;283;p2" descr="&quot;What's New&quot;"/>
          <p:cNvPicPr preferRelativeResize="0"/>
          <p:nvPr/>
        </p:nvPicPr>
        <p:blipFill rotWithShape="1">
          <a:blip r:embed="rId4">
            <a:alphaModFix/>
          </a:blip>
          <a:srcRect/>
          <a:stretch/>
        </p:blipFill>
        <p:spPr>
          <a:xfrm>
            <a:off x="6096000" y="1597643"/>
            <a:ext cx="5238750" cy="590550"/>
          </a:xfrm>
          <a:prstGeom prst="rect">
            <a:avLst/>
          </a:prstGeom>
          <a:noFill/>
          <a:ln>
            <a:noFill/>
          </a:ln>
        </p:spPr>
      </p:pic>
      <p:pic>
        <p:nvPicPr>
          <p:cNvPr id="284" name="Google Shape;284;p2" descr="Screenshot of WINTAC website homepage&#10;"/>
          <p:cNvPicPr preferRelativeResize="0"/>
          <p:nvPr/>
        </p:nvPicPr>
        <p:blipFill rotWithShape="1">
          <a:blip r:embed="rId5">
            <a:alphaModFix/>
          </a:blip>
          <a:srcRect/>
          <a:stretch/>
        </p:blipFill>
        <p:spPr>
          <a:xfrm>
            <a:off x="330200" y="2826569"/>
            <a:ext cx="5562600" cy="2919412"/>
          </a:xfrm>
          <a:prstGeom prst="rect">
            <a:avLst/>
          </a:prstGeom>
          <a:noFill/>
          <a:ln>
            <a:noFill/>
          </a:ln>
        </p:spPr>
      </p:pic>
      <p:sp>
        <p:nvSpPr>
          <p:cNvPr id="285" name="Google Shape;285;p2"/>
          <p:cNvSpPr/>
          <p:nvPr/>
        </p:nvSpPr>
        <p:spPr>
          <a:xfrm>
            <a:off x="6248399" y="2324711"/>
            <a:ext cx="5778501"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sng" strike="noStrike" cap="none" dirty="0">
                <a:solidFill>
                  <a:srgbClr val="337AB7"/>
                </a:solidFill>
                <a:latin typeface="Arial"/>
                <a:ea typeface="Arial"/>
                <a:cs typeface="Arial"/>
                <a:sym typeface="Arial"/>
                <a:hlinkClick r:id="rId6"/>
              </a:rPr>
              <a:t>COVID-19 Resources and Resources on Distance Service Delivery</a:t>
            </a:r>
            <a:endParaRPr sz="2400" b="0" i="0" u="none" strike="noStrike" cap="none" dirty="0">
              <a:solidFill>
                <a:srgbClr val="00448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dirty="0">
                <a:solidFill>
                  <a:srgbClr val="333333"/>
                </a:solidFill>
                <a:latin typeface="Arial"/>
                <a:ea typeface="Arial"/>
                <a:cs typeface="Arial"/>
                <a:sym typeface="Arial"/>
              </a:rPr>
              <a:t>The WINTAC has created a list of resources to help VR programs that are operating by distance and providing services remotely during the COVID-19 crisis.  We will be building on these resources daily, so please check back frequently.  Click to access the </a:t>
            </a:r>
            <a:r>
              <a:rPr lang="en-US" sz="2400" b="0" i="0" u="sng" strike="noStrike" cap="none" dirty="0">
                <a:solidFill>
                  <a:srgbClr val="337AB7"/>
                </a:solidFill>
                <a:latin typeface="Arial"/>
                <a:ea typeface="Arial"/>
                <a:cs typeface="Arial"/>
                <a:sym typeface="Arial"/>
                <a:hlinkClick r:id="rId7"/>
              </a:rPr>
              <a:t>COVID-19 Resources</a:t>
            </a:r>
            <a:r>
              <a:rPr lang="en-US" sz="2400" b="0" i="0" u="none" strike="noStrike" cap="none" dirty="0">
                <a:solidFill>
                  <a:srgbClr val="333333"/>
                </a:solidFill>
                <a:latin typeface="Arial"/>
                <a:ea typeface="Arial"/>
                <a:cs typeface="Arial"/>
                <a:sym typeface="Arial"/>
              </a:rPr>
              <a:t>. Click to access the</a:t>
            </a:r>
            <a:r>
              <a:rPr lang="en-US" sz="2400" b="0" i="0" u="sng" strike="noStrike" cap="none" dirty="0">
                <a:solidFill>
                  <a:srgbClr val="337AB7"/>
                </a:solidFill>
                <a:latin typeface="Arial"/>
                <a:ea typeface="Arial"/>
                <a:cs typeface="Arial"/>
                <a:sym typeface="Arial"/>
                <a:hlinkClick r:id="rId8"/>
              </a:rPr>
              <a:t> Resources on Distance Service Delivery</a:t>
            </a:r>
            <a:r>
              <a:rPr lang="en-US" sz="2400" b="0" i="0" u="none" strike="noStrike" cap="none" dirty="0">
                <a:solidFill>
                  <a:srgbClr val="333333"/>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286" name="Google Shape;286;p2"/>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32</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72a56357b8_0_28"/>
          <p:cNvSpPr txBox="1">
            <a:spLocks noGrp="1"/>
          </p:cNvSpPr>
          <p:nvPr>
            <p:ph type="title"/>
          </p:nvPr>
        </p:nvSpPr>
        <p:spPr>
          <a:xfrm>
            <a:off x="392800" y="255125"/>
            <a:ext cx="105039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WINTAC TA – What’s New</a:t>
            </a:r>
            <a:endParaRPr sz="4000" dirty="0">
              <a:latin typeface="Arial" panose="020B0604020202020204" pitchFamily="34" charset="0"/>
              <a:cs typeface="Arial" panose="020B0604020202020204" pitchFamily="34" charset="0"/>
            </a:endParaRPr>
          </a:p>
        </p:txBody>
      </p:sp>
      <p:sp>
        <p:nvSpPr>
          <p:cNvPr id="293" name="Google Shape;293;g72a56357b8_0_28"/>
          <p:cNvSpPr txBox="1">
            <a:spLocks noGrp="1"/>
          </p:cNvSpPr>
          <p:nvPr>
            <p:ph type="body" idx="1"/>
          </p:nvPr>
        </p:nvSpPr>
        <p:spPr>
          <a:xfrm>
            <a:off x="392800" y="1828800"/>
            <a:ext cx="11105675" cy="4546200"/>
          </a:xfrm>
          <a:prstGeom prst="rect">
            <a:avLst/>
          </a:prstGeom>
          <a:noFill/>
          <a:ln>
            <a:noFill/>
          </a:ln>
        </p:spPr>
        <p:txBody>
          <a:bodyPr spcFirstLastPara="1" wrap="square" lIns="91425" tIns="45700" rIns="91425" bIns="45700" anchor="t" anchorCtr="0">
            <a:noAutofit/>
          </a:bodyPr>
          <a:lstStyle/>
          <a:p>
            <a:pPr marL="38100" lvl="0" indent="0" algn="l" rtl="0">
              <a:lnSpc>
                <a:spcPct val="115000"/>
              </a:lnSpc>
              <a:spcBef>
                <a:spcPts val="0"/>
              </a:spcBef>
              <a:spcAft>
                <a:spcPts val="0"/>
              </a:spcAft>
              <a:buClr>
                <a:srgbClr val="0000FF"/>
              </a:buClr>
              <a:buSzPts val="3000"/>
              <a:buNone/>
            </a:pPr>
            <a:r>
              <a:rPr lang="en-US" sz="3000" b="1" u="sng" dirty="0">
                <a:highlight>
                  <a:srgbClr val="FFFFFF"/>
                </a:highlight>
                <a:latin typeface="Arial" panose="020B0604020202020204" pitchFamily="34" charset="0"/>
                <a:ea typeface="Calibri"/>
                <a:cs typeface="Arial" panose="020B0604020202020204" pitchFamily="34" charset="0"/>
                <a:sym typeface="Calibri"/>
              </a:rPr>
              <a:t>Working and Providing Services by Distance Forums</a:t>
            </a:r>
            <a:endParaRPr sz="3000" b="1" u="sng" dirty="0">
              <a:highlight>
                <a:srgbClr val="FFFFFF"/>
              </a:highlight>
              <a:latin typeface="Arial" panose="020B0604020202020204" pitchFamily="34" charset="0"/>
              <a:ea typeface="Calibri"/>
              <a:cs typeface="Arial" panose="020B0604020202020204" pitchFamily="34" charset="0"/>
              <a:sym typeface="Calibri"/>
            </a:endParaRPr>
          </a:p>
          <a:p>
            <a:pPr marL="723900" lvl="0" indent="-342900" algn="l" rtl="0">
              <a:lnSpc>
                <a:spcPct val="115000"/>
              </a:lnSpc>
              <a:spcBef>
                <a:spcPts val="800"/>
              </a:spcBef>
              <a:spcAft>
                <a:spcPts val="0"/>
              </a:spcAft>
              <a:buSzPts val="2400"/>
              <a:buFont typeface="Arial"/>
              <a:buChar char="•"/>
            </a:pPr>
            <a:r>
              <a:rPr lang="en-US" dirty="0">
                <a:latin typeface="Arial" panose="020B0604020202020204" pitchFamily="34" charset="0"/>
                <a:ea typeface="Calibri"/>
                <a:cs typeface="Arial" panose="020B0604020202020204" pitchFamily="34" charset="0"/>
                <a:sym typeface="Calibri"/>
              </a:rPr>
              <a:t>WINTAC developed discussion forums on several topic areas to provide a ongoing communication during the COVID-19 crises.  We encourage you to participate in the discussion forums to ask questions, share information and support one another. </a:t>
            </a:r>
            <a:endParaRPr dirty="0">
              <a:latin typeface="Arial" panose="020B0604020202020204" pitchFamily="34" charset="0"/>
              <a:ea typeface="Calibri"/>
              <a:cs typeface="Arial" panose="020B0604020202020204" pitchFamily="34" charset="0"/>
              <a:sym typeface="Calibri"/>
            </a:endParaRPr>
          </a:p>
          <a:p>
            <a:pPr marL="723900" lvl="0" indent="-190500" algn="l" rtl="0">
              <a:lnSpc>
                <a:spcPct val="115000"/>
              </a:lnSpc>
              <a:spcBef>
                <a:spcPts val="800"/>
              </a:spcBef>
              <a:spcAft>
                <a:spcPts val="0"/>
              </a:spcAft>
              <a:buSzPts val="2400"/>
              <a:buFont typeface="Arial"/>
              <a:buNone/>
            </a:pPr>
            <a:endParaRPr dirty="0">
              <a:latin typeface="Arial" panose="020B0604020202020204" pitchFamily="34" charset="0"/>
              <a:ea typeface="Calibri"/>
              <a:cs typeface="Arial" panose="020B0604020202020204" pitchFamily="34" charset="0"/>
              <a:sym typeface="Calibri"/>
            </a:endParaRPr>
          </a:p>
          <a:p>
            <a:pPr marL="723900" lvl="0" indent="-342900" algn="l" rtl="0">
              <a:lnSpc>
                <a:spcPct val="115000"/>
              </a:lnSpc>
              <a:spcBef>
                <a:spcPts val="800"/>
              </a:spcBef>
              <a:spcAft>
                <a:spcPts val="0"/>
              </a:spcAft>
              <a:buSzPts val="2400"/>
              <a:buFont typeface="Arial"/>
              <a:buChar char="•"/>
            </a:pPr>
            <a:r>
              <a:rPr lang="en-US" dirty="0">
                <a:latin typeface="Arial" panose="020B0604020202020204" pitchFamily="34" charset="0"/>
                <a:ea typeface="Calibri"/>
                <a:cs typeface="Arial" panose="020B0604020202020204" pitchFamily="34" charset="0"/>
                <a:sym typeface="Calibri"/>
              </a:rPr>
              <a:t>You can log in and </a:t>
            </a:r>
            <a:r>
              <a:rPr lang="en-US" b="1" dirty="0">
                <a:solidFill>
                  <a:schemeClr val="hlink"/>
                </a:solidFill>
                <a:uFill>
                  <a:noFill/>
                </a:uFill>
                <a:latin typeface="Arial" panose="020B0604020202020204" pitchFamily="34" charset="0"/>
                <a:ea typeface="Calibri"/>
                <a:cs typeface="Arial" panose="020B0604020202020204" pitchFamily="34" charset="0"/>
                <a:sym typeface="Calibri"/>
                <a:hlinkClick r:id="rId3"/>
              </a:rPr>
              <a:t>participate in the discussion forums</a:t>
            </a:r>
            <a:r>
              <a:rPr lang="en-US" dirty="0">
                <a:latin typeface="Arial" panose="020B0604020202020204" pitchFamily="34" charset="0"/>
                <a:ea typeface="Calibri"/>
                <a:cs typeface="Arial" panose="020B0604020202020204" pitchFamily="34" charset="0"/>
                <a:sym typeface="Calibri"/>
              </a:rPr>
              <a:t>. </a:t>
            </a:r>
            <a:endParaRPr dirty="0">
              <a:latin typeface="Arial" panose="020B0604020202020204" pitchFamily="34" charset="0"/>
              <a:ea typeface="Calibri"/>
              <a:cs typeface="Arial" panose="020B0604020202020204" pitchFamily="34" charset="0"/>
              <a:sym typeface="Calibri"/>
            </a:endParaRPr>
          </a:p>
          <a:p>
            <a:pPr marL="723900" lvl="0" indent="-342900" algn="l" rtl="0">
              <a:lnSpc>
                <a:spcPct val="115000"/>
              </a:lnSpc>
              <a:spcBef>
                <a:spcPts val="800"/>
              </a:spcBef>
              <a:spcAft>
                <a:spcPts val="0"/>
              </a:spcAft>
              <a:buSzPts val="2400"/>
              <a:buFont typeface="Arial"/>
              <a:buChar char="•"/>
            </a:pPr>
            <a:r>
              <a:rPr lang="en-US" dirty="0">
                <a:solidFill>
                  <a:schemeClr val="hlink"/>
                </a:solidFill>
                <a:uFill>
                  <a:noFill/>
                </a:uFill>
                <a:latin typeface="Arial" panose="020B0604020202020204" pitchFamily="34" charset="0"/>
                <a:ea typeface="Calibri"/>
                <a:cs typeface="Arial" panose="020B0604020202020204" pitchFamily="34" charset="0"/>
                <a:sym typeface="Calibri"/>
                <a:hlinkClick r:id="rId4"/>
              </a:rPr>
              <a:t>If you have not registered to WINTAC site yet, click here to </a:t>
            </a:r>
            <a:r>
              <a:rPr lang="en-US" b="1" u="sng" dirty="0">
                <a:solidFill>
                  <a:schemeClr val="hlink"/>
                </a:solidFill>
                <a:latin typeface="Arial" panose="020B0604020202020204" pitchFamily="34" charset="0"/>
                <a:ea typeface="Calibri"/>
                <a:cs typeface="Arial" panose="020B0604020202020204" pitchFamily="34" charset="0"/>
                <a:sym typeface="Calibri"/>
                <a:hlinkClick r:id="rId4"/>
              </a:rPr>
              <a:t>register</a:t>
            </a:r>
            <a:r>
              <a:rPr lang="en-US" b="1" dirty="0">
                <a:latin typeface="Arial" panose="020B0604020202020204" pitchFamily="34" charset="0"/>
                <a:ea typeface="Calibri"/>
                <a:cs typeface="Arial" panose="020B0604020202020204" pitchFamily="34" charset="0"/>
                <a:sym typeface="Calibri"/>
              </a:rPr>
              <a:t>.</a:t>
            </a:r>
            <a:endParaRPr dirty="0">
              <a:latin typeface="Arial" panose="020B0604020202020204" pitchFamily="34" charset="0"/>
              <a:ea typeface="Calibri"/>
              <a:cs typeface="Arial" panose="020B0604020202020204" pitchFamily="34" charset="0"/>
              <a:sym typeface="Calibri"/>
            </a:endParaRPr>
          </a:p>
          <a:p>
            <a:pPr marL="0" lvl="0" indent="0" algn="l" rtl="0">
              <a:lnSpc>
                <a:spcPct val="90000"/>
              </a:lnSpc>
              <a:spcBef>
                <a:spcPts val="1800"/>
              </a:spcBef>
              <a:spcAft>
                <a:spcPts val="0"/>
              </a:spcAft>
              <a:buSzPts val="2400"/>
              <a:buNone/>
            </a:pPr>
            <a:endParaRPr dirty="0"/>
          </a:p>
        </p:txBody>
      </p:sp>
      <p:sp>
        <p:nvSpPr>
          <p:cNvPr id="294" name="Google Shape;294;g72a56357b8_0_28"/>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18"/>
          <p:cNvSpPr txBox="1">
            <a:spLocks noGrp="1"/>
          </p:cNvSpPr>
          <p:nvPr>
            <p:ph type="title"/>
          </p:nvPr>
        </p:nvSpPr>
        <p:spPr>
          <a:xfrm>
            <a:off x="382175" y="255125"/>
            <a:ext cx="9531900" cy="10368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000" dirty="0">
                <a:latin typeface="Arial" panose="020B0604020202020204" pitchFamily="34" charset="0"/>
                <a:ea typeface="Calibri"/>
                <a:cs typeface="Arial" panose="020B0604020202020204" pitchFamily="34" charset="0"/>
                <a:sym typeface="Calibri"/>
              </a:rPr>
              <a:t>Provider Resources </a:t>
            </a:r>
            <a:endParaRPr sz="4000" dirty="0">
              <a:latin typeface="Arial" panose="020B0604020202020204" pitchFamily="34" charset="0"/>
              <a:ea typeface="Calibri"/>
              <a:cs typeface="Arial" panose="020B0604020202020204" pitchFamily="34" charset="0"/>
              <a:sym typeface="Calibri"/>
            </a:endParaRPr>
          </a:p>
        </p:txBody>
      </p:sp>
      <p:sp>
        <p:nvSpPr>
          <p:cNvPr id="300" name="Google Shape;300;p18"/>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34</a:t>
            </a:fld>
            <a:endParaRPr/>
          </a:p>
        </p:txBody>
      </p:sp>
      <p:sp>
        <p:nvSpPr>
          <p:cNvPr id="301" name="Google Shape;301;p18"/>
          <p:cNvSpPr/>
          <p:nvPr/>
        </p:nvSpPr>
        <p:spPr>
          <a:xfrm>
            <a:off x="382175" y="2293075"/>
            <a:ext cx="11506475" cy="4965421"/>
          </a:xfrm>
          <a:prstGeom prst="rect">
            <a:avLst/>
          </a:prstGeom>
          <a:noFill/>
          <a:ln>
            <a:noFill/>
          </a:ln>
        </p:spPr>
        <p:txBody>
          <a:bodyPr spcFirstLastPara="1" wrap="square" lIns="91425" tIns="45700" rIns="91425" bIns="45700" anchor="t" anchorCtr="0">
            <a:spAutoFit/>
          </a:bodyPr>
          <a:lstStyle/>
          <a:p>
            <a:pPr marL="342900" marR="0" lvl="0" indent="-342900" algn="l" rtl="0">
              <a:lnSpc>
                <a:spcPct val="110000"/>
              </a:lnSpc>
              <a:spcBef>
                <a:spcPts val="800"/>
              </a:spcBef>
              <a:spcAft>
                <a:spcPts val="0"/>
              </a:spcAft>
              <a:buClr>
                <a:srgbClr val="000000"/>
              </a:buClr>
              <a:buSzPts val="2800"/>
              <a:buFont typeface="Arial"/>
              <a:buChar char="•"/>
            </a:pPr>
            <a:r>
              <a:rPr lang="en-US" sz="2800" b="1" i="0" u="none" strike="noStrike" cap="none" dirty="0">
                <a:solidFill>
                  <a:srgbClr val="004482"/>
                </a:solidFill>
                <a:latin typeface="Arial" panose="020B0604020202020204" pitchFamily="34" charset="0"/>
                <a:ea typeface="Calibri"/>
                <a:cs typeface="Arial" panose="020B0604020202020204" pitchFamily="34" charset="0"/>
                <a:sym typeface="Calibri"/>
              </a:rPr>
              <a:t>How VR Agencies are responding - Effective practices</a:t>
            </a:r>
            <a:endParaRPr sz="2800" b="1" i="0" u="none" strike="noStrike" cap="none" dirty="0">
              <a:solidFill>
                <a:srgbClr val="004482"/>
              </a:solidFill>
              <a:latin typeface="Arial" panose="020B0604020202020204" pitchFamily="34" charset="0"/>
              <a:ea typeface="Calibri"/>
              <a:cs typeface="Arial" panose="020B0604020202020204" pitchFamily="34" charset="0"/>
              <a:sym typeface="Calibri"/>
            </a:endParaRPr>
          </a:p>
          <a:p>
            <a:pPr marL="631825" marR="0" lvl="0" indent="-187325" algn="l" rtl="0">
              <a:lnSpc>
                <a:spcPct val="115000"/>
              </a:lnSpc>
              <a:spcBef>
                <a:spcPts val="800"/>
              </a:spcBef>
              <a:spcAft>
                <a:spcPts val="0"/>
              </a:spcAft>
              <a:buClr>
                <a:srgbClr val="377BBB"/>
              </a:buClr>
              <a:buSzPts val="1400"/>
              <a:buFont typeface="Helvetica Neue"/>
              <a:buChar char="●"/>
            </a:pPr>
            <a:r>
              <a:rPr lang="en-US" sz="2000" b="1" i="0" u="none" strike="noStrike" cap="none" dirty="0">
                <a:solidFill>
                  <a:srgbClr val="337AB7"/>
                </a:solidFill>
                <a:uFill>
                  <a:noFill/>
                </a:uFill>
                <a:latin typeface="Arial" panose="020B0604020202020204" pitchFamily="34" charset="0"/>
                <a:ea typeface="Calibri"/>
                <a:cs typeface="Arial" panose="020B0604020202020204" pitchFamily="34" charset="0"/>
                <a:sym typeface="Calibri"/>
                <a:hlinkClick r:id="rId3"/>
              </a:rPr>
              <a:t>Wisconsin Department of Workforce Development </a:t>
            </a:r>
            <a:r>
              <a:rPr lang="en-US" sz="2000" b="0" i="0" u="none" strike="noStrike" cap="none" dirty="0">
                <a:solidFill>
                  <a:srgbClr val="337AB7"/>
                </a:solidFill>
                <a:uFill>
                  <a:noFill/>
                </a:uFill>
                <a:latin typeface="Arial" panose="020B0604020202020204" pitchFamily="34" charset="0"/>
                <a:ea typeface="Calibri"/>
                <a:cs typeface="Arial" panose="020B0604020202020204" pitchFamily="34" charset="0"/>
                <a:sym typeface="Calibri"/>
                <a:hlinkClick r:id="rId3"/>
              </a:rPr>
              <a:t>– COVID 19 Virus – Vendor Services</a:t>
            </a:r>
            <a:endParaRPr sz="2000" b="0" i="0" u="none" strike="noStrike" cap="none" dirty="0">
              <a:solidFill>
                <a:srgbClr val="337AB7"/>
              </a:solidFill>
              <a:latin typeface="Arial" panose="020B0604020202020204" pitchFamily="34" charset="0"/>
              <a:ea typeface="Calibri"/>
              <a:cs typeface="Arial" panose="020B0604020202020204" pitchFamily="34" charset="0"/>
              <a:sym typeface="Calibri"/>
            </a:endParaRPr>
          </a:p>
          <a:p>
            <a:pPr marL="631825" marR="0" lvl="0" indent="-187325" algn="l" rtl="0">
              <a:lnSpc>
                <a:spcPct val="115000"/>
              </a:lnSpc>
              <a:spcBef>
                <a:spcPts val="0"/>
              </a:spcBef>
              <a:spcAft>
                <a:spcPts val="0"/>
              </a:spcAft>
              <a:buClr>
                <a:srgbClr val="377BBB"/>
              </a:buClr>
              <a:buSzPts val="1400"/>
              <a:buFont typeface="Helvetica Neue"/>
              <a:buChar char="●"/>
            </a:pPr>
            <a:r>
              <a:rPr lang="en-US" sz="2000" b="1" i="0" u="none" strike="noStrike" cap="none" dirty="0">
                <a:solidFill>
                  <a:srgbClr val="034680"/>
                </a:solidFill>
                <a:uFill>
                  <a:noFill/>
                </a:uFill>
                <a:latin typeface="Arial" panose="020B0604020202020204" pitchFamily="34" charset="0"/>
                <a:ea typeface="Calibri"/>
                <a:cs typeface="Arial" panose="020B0604020202020204" pitchFamily="34" charset="0"/>
                <a:sym typeface="Calibri"/>
                <a:hlinkClick r:id="rId4"/>
              </a:rPr>
              <a:t>Texas Workforce Commission-VR Provider Resources</a:t>
            </a:r>
            <a:r>
              <a:rPr lang="en-US" sz="2000" b="1" i="0" u="none" strike="noStrike" cap="none" dirty="0">
                <a:solidFill>
                  <a:srgbClr val="034680"/>
                </a:solidFill>
                <a:latin typeface="Arial" panose="020B0604020202020204" pitchFamily="34" charset="0"/>
                <a:ea typeface="Calibri"/>
                <a:cs typeface="Arial" panose="020B0604020202020204" pitchFamily="34" charset="0"/>
                <a:sym typeface="Calibri"/>
              </a:rPr>
              <a:t> </a:t>
            </a:r>
            <a:r>
              <a:rPr lang="en-US" sz="2000" b="0" i="0" u="none" strike="noStrike" cap="none" dirty="0">
                <a:solidFill>
                  <a:srgbClr val="337AB7"/>
                </a:solidFill>
                <a:latin typeface="Arial" panose="020B0604020202020204" pitchFamily="34" charset="0"/>
                <a:ea typeface="Calibri"/>
                <a:cs typeface="Arial" panose="020B0604020202020204" pitchFamily="34" charset="0"/>
                <a:sym typeface="Calibri"/>
              </a:rPr>
              <a:t>-</a:t>
            </a:r>
            <a:r>
              <a:rPr lang="en-US" sz="2000" b="0" i="0" u="none" strike="noStrike" cap="none" dirty="0">
                <a:solidFill>
                  <a:srgbClr val="333333"/>
                </a:solidFill>
                <a:latin typeface="Arial" panose="020B0604020202020204" pitchFamily="34" charset="0"/>
                <a:ea typeface="Calibri"/>
                <a:cs typeface="Arial" panose="020B0604020202020204" pitchFamily="34" charset="0"/>
                <a:sym typeface="Calibri"/>
              </a:rPr>
              <a:t>  </a:t>
            </a:r>
            <a:r>
              <a:rPr lang="en-US" sz="2000" b="0" i="0" u="none" strike="noStrike" cap="none" dirty="0">
                <a:solidFill>
                  <a:srgbClr val="377BBB"/>
                </a:solidFill>
                <a:latin typeface="Arial" panose="020B0604020202020204" pitchFamily="34" charset="0"/>
                <a:ea typeface="Calibri"/>
                <a:cs typeface="Arial" panose="020B0604020202020204" pitchFamily="34" charset="0"/>
                <a:sym typeface="Calibri"/>
              </a:rPr>
              <a:t>This link directs you to the TWC-VR provider resources website page and includes instructions for temporary exceptions to certain requirements in the VR Providers Manual, and archived notices to providers.</a:t>
            </a:r>
            <a:endParaRPr sz="2000" b="0" i="0" u="none" strike="noStrike" cap="none" dirty="0">
              <a:solidFill>
                <a:srgbClr val="377BBB"/>
              </a:solidFill>
              <a:latin typeface="Arial" panose="020B0604020202020204" pitchFamily="34" charset="0"/>
              <a:ea typeface="Calibri"/>
              <a:cs typeface="Arial" panose="020B0604020202020204" pitchFamily="34" charset="0"/>
              <a:sym typeface="Calibri"/>
            </a:endParaRPr>
          </a:p>
          <a:p>
            <a:pPr marL="631825" marR="0" lvl="0" indent="-187325" algn="l" rtl="0">
              <a:lnSpc>
                <a:spcPct val="115000"/>
              </a:lnSpc>
              <a:spcBef>
                <a:spcPts val="0"/>
              </a:spcBef>
              <a:spcAft>
                <a:spcPts val="0"/>
              </a:spcAft>
              <a:buClr>
                <a:srgbClr val="377BBB"/>
              </a:buClr>
              <a:buSzPts val="1400"/>
              <a:buFont typeface="Helvetica Neue"/>
              <a:buChar char="●"/>
            </a:pPr>
            <a:r>
              <a:rPr lang="en-US" sz="2000" b="1" i="0" u="none" strike="noStrike" cap="none" dirty="0">
                <a:solidFill>
                  <a:srgbClr val="337AB7"/>
                </a:solidFill>
                <a:uFill>
                  <a:noFill/>
                </a:uFill>
                <a:latin typeface="Arial" panose="020B0604020202020204" pitchFamily="34" charset="0"/>
                <a:ea typeface="Calibri"/>
                <a:cs typeface="Arial" panose="020B0604020202020204" pitchFamily="34" charset="0"/>
                <a:sym typeface="Calibri"/>
                <a:hlinkClick r:id="rId5"/>
              </a:rPr>
              <a:t>Nebraska Commission for the Blind-Services Provided</a:t>
            </a:r>
            <a:endParaRPr sz="2000" b="1" i="0" u="none" strike="noStrike" cap="none" dirty="0">
              <a:solidFill>
                <a:srgbClr val="337AB7"/>
              </a:solidFill>
              <a:latin typeface="Arial" panose="020B0604020202020204" pitchFamily="34" charset="0"/>
              <a:ea typeface="Calibri"/>
              <a:cs typeface="Arial" panose="020B0604020202020204" pitchFamily="34" charset="0"/>
              <a:sym typeface="Calibri"/>
            </a:endParaRPr>
          </a:p>
          <a:p>
            <a:pPr marL="631825" marR="0" lvl="0" indent="-187325" algn="l" rtl="0">
              <a:lnSpc>
                <a:spcPct val="115000"/>
              </a:lnSpc>
              <a:spcBef>
                <a:spcPts val="0"/>
              </a:spcBef>
              <a:spcAft>
                <a:spcPts val="0"/>
              </a:spcAft>
              <a:buClr>
                <a:srgbClr val="004482"/>
              </a:buClr>
              <a:buSzPts val="1400"/>
              <a:buFont typeface="Calibri"/>
              <a:buChar char="●"/>
            </a:pPr>
            <a:r>
              <a:rPr lang="en-US" sz="1800" b="0" i="0" u="none" strike="noStrike" cap="none" dirty="0">
                <a:solidFill>
                  <a:srgbClr val="004482"/>
                </a:solidFill>
                <a:highlight>
                  <a:srgbClr val="FFFFFF"/>
                </a:highlight>
                <a:latin typeface="Arial" panose="020B0604020202020204" pitchFamily="34" charset="0"/>
                <a:ea typeface="Helvetica Neue"/>
                <a:cs typeface="Arial" panose="020B0604020202020204" pitchFamily="34" charset="0"/>
                <a:sym typeface="Helvetica Neue"/>
              </a:rPr>
              <a:t>Maryland DORS Guidance on the use of Teleconferencing to Provide Services</a:t>
            </a:r>
            <a:endParaRPr sz="1800" b="0" i="0" u="none" strike="noStrike" cap="none" dirty="0">
              <a:solidFill>
                <a:srgbClr val="004482"/>
              </a:solidFill>
              <a:highlight>
                <a:srgbClr val="FFFFFF"/>
              </a:highlight>
              <a:latin typeface="Arial" panose="020B0604020202020204" pitchFamily="34" charset="0"/>
              <a:ea typeface="Helvetica Neue"/>
              <a:cs typeface="Arial" panose="020B0604020202020204" pitchFamily="34" charset="0"/>
              <a:sym typeface="Helvetica Neue"/>
            </a:endParaRPr>
          </a:p>
          <a:p>
            <a:pPr marL="914400" marR="0" lvl="0" indent="-317500" algn="l" rtl="0">
              <a:lnSpc>
                <a:spcPct val="115000"/>
              </a:lnSpc>
              <a:spcBef>
                <a:spcPts val="0"/>
              </a:spcBef>
              <a:spcAft>
                <a:spcPts val="0"/>
              </a:spcAft>
              <a:buClr>
                <a:srgbClr val="333333"/>
              </a:buClr>
              <a:buSzPts val="1400"/>
              <a:buFont typeface="Helvetica Neue"/>
              <a:buChar char="●"/>
            </a:pPr>
            <a:r>
              <a:rPr lang="en-US" sz="1400" b="0" i="0" u="none" strike="noStrike" cap="none" dirty="0">
                <a:solidFill>
                  <a:srgbClr val="337AB7"/>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6"/>
              </a:rPr>
              <a:t>Guidance for CRPs for DORS Employment Services</a:t>
            </a:r>
            <a:endParaRPr sz="1400" b="0" i="0" u="none" strike="noStrike" cap="none" dirty="0">
              <a:solidFill>
                <a:srgbClr val="337AB7"/>
              </a:solidFill>
              <a:highlight>
                <a:srgbClr val="FFFFFF"/>
              </a:highlight>
              <a:latin typeface="Arial" panose="020B0604020202020204" pitchFamily="34" charset="0"/>
              <a:ea typeface="Helvetica Neue"/>
              <a:cs typeface="Arial" panose="020B0604020202020204" pitchFamily="34" charset="0"/>
              <a:sym typeface="Helvetica Neue"/>
            </a:endParaRPr>
          </a:p>
          <a:p>
            <a:pPr marL="914400" marR="0" lvl="0" indent="-317500" algn="l" rtl="0">
              <a:lnSpc>
                <a:spcPct val="115000"/>
              </a:lnSpc>
              <a:spcBef>
                <a:spcPts val="0"/>
              </a:spcBef>
              <a:spcAft>
                <a:spcPts val="0"/>
              </a:spcAft>
              <a:buClr>
                <a:srgbClr val="333333"/>
              </a:buClr>
              <a:buSzPts val="1400"/>
              <a:buFont typeface="Helvetica Neue"/>
              <a:buChar char="●"/>
            </a:pPr>
            <a:r>
              <a:rPr lang="en-US" sz="1400" b="0" i="0" u="none" strike="noStrike" cap="none" dirty="0">
                <a:solidFill>
                  <a:srgbClr val="337AB7"/>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7"/>
              </a:rPr>
              <a:t>Guidance on the use of Teleconferencing to Provide Services</a:t>
            </a:r>
            <a:endParaRPr sz="1400" b="0" i="0" u="none" strike="noStrike" cap="none" dirty="0">
              <a:solidFill>
                <a:srgbClr val="337AB7"/>
              </a:solidFill>
              <a:highlight>
                <a:srgbClr val="FFFFFF"/>
              </a:highlight>
              <a:latin typeface="Arial" panose="020B0604020202020204" pitchFamily="34" charset="0"/>
              <a:ea typeface="Helvetica Neue"/>
              <a:cs typeface="Arial" panose="020B0604020202020204" pitchFamily="34" charset="0"/>
              <a:sym typeface="Helvetica Neue"/>
            </a:endParaRPr>
          </a:p>
          <a:p>
            <a:pPr marL="914400" marR="0" lvl="0" indent="-317500" algn="l" rtl="0">
              <a:lnSpc>
                <a:spcPct val="115000"/>
              </a:lnSpc>
              <a:spcBef>
                <a:spcPts val="0"/>
              </a:spcBef>
              <a:spcAft>
                <a:spcPts val="0"/>
              </a:spcAft>
              <a:buClr>
                <a:srgbClr val="333333"/>
              </a:buClr>
              <a:buSzPts val="1400"/>
              <a:buFont typeface="Helvetica Neue"/>
              <a:buChar char="●"/>
            </a:pPr>
            <a:r>
              <a:rPr lang="en-US" sz="1400" b="0" i="0" u="none" strike="noStrike" cap="none" dirty="0">
                <a:solidFill>
                  <a:srgbClr val="337AB7"/>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8"/>
              </a:rPr>
              <a:t>Telephone Services Authorized During State of Emergency for Supported Employment (SE) Services</a:t>
            </a:r>
            <a:endParaRPr sz="800" b="1" i="0" u="none" strike="noStrike" cap="none" dirty="0">
              <a:solidFill>
                <a:srgbClr val="337AB7"/>
              </a:solidFill>
              <a:latin typeface="Arial" panose="020B0604020202020204" pitchFamily="34" charset="0"/>
              <a:ea typeface="Calibri"/>
              <a:cs typeface="Arial" panose="020B0604020202020204" pitchFamily="34" charset="0"/>
              <a:sym typeface="Calibri"/>
            </a:endParaRPr>
          </a:p>
          <a:p>
            <a:pPr marL="457200" marR="0" lvl="0" indent="-457200" algn="l" rtl="0">
              <a:lnSpc>
                <a:spcPct val="115000"/>
              </a:lnSpc>
              <a:spcBef>
                <a:spcPts val="800"/>
              </a:spcBef>
              <a:spcAft>
                <a:spcPts val="0"/>
              </a:spcAft>
              <a:buClr>
                <a:srgbClr val="000000"/>
              </a:buClr>
              <a:buSzPts val="2800"/>
              <a:buFont typeface="Arial"/>
              <a:buChar char="•"/>
            </a:pPr>
            <a:r>
              <a:rPr lang="en-US" sz="2800" b="1" i="0" u="none" strike="noStrike" cap="none" dirty="0">
                <a:solidFill>
                  <a:srgbClr val="034680"/>
                </a:solidFill>
                <a:latin typeface="Arial" panose="020B0604020202020204" pitchFamily="34" charset="0"/>
                <a:ea typeface="Calibri"/>
                <a:cs typeface="Arial" panose="020B0604020202020204" pitchFamily="34" charset="0"/>
                <a:sym typeface="Calibri"/>
              </a:rPr>
              <a:t>Remote Delivery of Services by Topic area-Pre-ETS</a:t>
            </a:r>
            <a:endParaRPr sz="2800" b="1" i="0" u="none" strike="noStrike" cap="none" dirty="0">
              <a:solidFill>
                <a:srgbClr val="034680"/>
              </a:solidFill>
              <a:latin typeface="Arial" panose="020B0604020202020204" pitchFamily="34" charset="0"/>
              <a:ea typeface="Calibri"/>
              <a:cs typeface="Arial" panose="020B0604020202020204" pitchFamily="34" charset="0"/>
              <a:sym typeface="Calibri"/>
            </a:endParaRPr>
          </a:p>
          <a:p>
            <a:pPr marL="631825" marR="0" lvl="0" indent="-174625" algn="l" rtl="0">
              <a:lnSpc>
                <a:spcPct val="115000"/>
              </a:lnSpc>
              <a:spcBef>
                <a:spcPts val="0"/>
              </a:spcBef>
              <a:spcAft>
                <a:spcPts val="0"/>
              </a:spcAft>
              <a:buClr>
                <a:srgbClr val="337AB7"/>
              </a:buClr>
              <a:buSzPts val="1200"/>
              <a:buFont typeface="Helvetica Neue"/>
              <a:buChar char="●"/>
            </a:pPr>
            <a:r>
              <a:rPr lang="en-US" sz="2000" b="0" i="0" u="none" strike="noStrike" cap="none" dirty="0">
                <a:solidFill>
                  <a:srgbClr val="337AB7"/>
                </a:solidFill>
                <a:highlight>
                  <a:srgbClr val="FFFFFF"/>
                </a:highlight>
                <a:uFill>
                  <a:noFill/>
                </a:uFill>
                <a:latin typeface="Arial" panose="020B0604020202020204" pitchFamily="34" charset="0"/>
                <a:ea typeface="Calibri"/>
                <a:cs typeface="Arial" panose="020B0604020202020204" pitchFamily="34" charset="0"/>
                <a:sym typeface="Calibri"/>
                <a:hlinkClick r:id="rId9"/>
              </a:rPr>
              <a:t>Working With Providers of Pre-ETS During COVID-19</a:t>
            </a:r>
            <a:endParaRPr sz="2000" b="0" i="0" u="none" strike="noStrike" cap="none" dirty="0">
              <a:solidFill>
                <a:srgbClr val="337AB7"/>
              </a:solidFill>
              <a:highlight>
                <a:srgbClr val="FFFFFF"/>
              </a:highlight>
              <a:latin typeface="Arial" panose="020B0604020202020204" pitchFamily="34" charset="0"/>
              <a:ea typeface="Calibri"/>
              <a:cs typeface="Arial" panose="020B0604020202020204" pitchFamily="34" charset="0"/>
              <a:sym typeface="Calibri"/>
            </a:endParaRPr>
          </a:p>
          <a:p>
            <a:pPr marL="457200" marR="0" lvl="0" indent="0" algn="l" rtl="0">
              <a:lnSpc>
                <a:spcPct val="100000"/>
              </a:lnSpc>
              <a:spcBef>
                <a:spcPts val="800"/>
              </a:spcBef>
              <a:spcAft>
                <a:spcPts val="0"/>
              </a:spcAft>
              <a:buClr>
                <a:srgbClr val="000000"/>
              </a:buClr>
              <a:buSzPts val="2000"/>
              <a:buFont typeface="Arial"/>
              <a:buNone/>
            </a:pPr>
            <a:endParaRPr sz="2000" b="0" i="0" u="none" strike="noStrike" cap="none" dirty="0">
              <a:solidFill>
                <a:srgbClr val="333333"/>
              </a:solidFill>
              <a:latin typeface="Arial"/>
              <a:ea typeface="Arial"/>
              <a:cs typeface="Arial"/>
              <a:sym typeface="Arial"/>
            </a:endParaRPr>
          </a:p>
        </p:txBody>
      </p:sp>
      <p:sp>
        <p:nvSpPr>
          <p:cNvPr id="302" name="Google Shape;302;p18"/>
          <p:cNvSpPr/>
          <p:nvPr/>
        </p:nvSpPr>
        <p:spPr>
          <a:xfrm>
            <a:off x="789907" y="1683898"/>
            <a:ext cx="98667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400" b="0" i="0" u="sng" strike="noStrike" cap="none" dirty="0">
                <a:solidFill>
                  <a:schemeClr val="hlink"/>
                </a:solidFill>
                <a:latin typeface="Calibri"/>
                <a:ea typeface="Calibri"/>
                <a:cs typeface="Calibri"/>
                <a:sym typeface="Calibri"/>
                <a:hlinkClick r:id="rId10"/>
              </a:rPr>
              <a:t>http://www.wintac.org/content/resources-distance-service-delivery</a:t>
            </a:r>
            <a:endParaRPr sz="2400" b="1" i="0" u="none" strike="noStrike" cap="none" dirty="0">
              <a:solidFill>
                <a:srgbClr val="0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0"/>
          <p:cNvSpPr txBox="1">
            <a:spLocks noGrp="1"/>
          </p:cNvSpPr>
          <p:nvPr>
            <p:ph type="title"/>
          </p:nvPr>
        </p:nvSpPr>
        <p:spPr>
          <a:xfrm>
            <a:off x="216568" y="255134"/>
            <a:ext cx="9697453" cy="103685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lt1"/>
              </a:buClr>
              <a:buSzPts val="3200"/>
              <a:buFont typeface="Book Antiqua"/>
              <a:buNone/>
            </a:pPr>
            <a:r>
              <a:rPr lang="en-US" sz="4000" dirty="0">
                <a:latin typeface="Arial" panose="020B0604020202020204" pitchFamily="34" charset="0"/>
                <a:ea typeface="Calibri"/>
                <a:cs typeface="Arial" panose="020B0604020202020204" pitchFamily="34" charset="0"/>
                <a:sym typeface="Calibri"/>
              </a:rPr>
              <a:t>Tools Providers Can Use</a:t>
            </a:r>
            <a:endParaRPr sz="4000" dirty="0">
              <a:latin typeface="Arial" panose="020B0604020202020204" pitchFamily="34" charset="0"/>
              <a:ea typeface="Calibri"/>
              <a:cs typeface="Arial" panose="020B0604020202020204" pitchFamily="34" charset="0"/>
              <a:sym typeface="Calibri"/>
            </a:endParaRPr>
          </a:p>
        </p:txBody>
      </p:sp>
      <p:sp>
        <p:nvSpPr>
          <p:cNvPr id="308" name="Google Shape;308;p50"/>
          <p:cNvSpPr/>
          <p:nvPr/>
        </p:nvSpPr>
        <p:spPr>
          <a:xfrm>
            <a:off x="622925" y="1695250"/>
            <a:ext cx="11286300" cy="5056344"/>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2400"/>
              <a:buFont typeface="Arial"/>
              <a:buNone/>
            </a:pPr>
            <a:r>
              <a:rPr lang="en-US" sz="2400" b="0" i="0" u="sng" strike="noStrike" cap="none" dirty="0">
                <a:solidFill>
                  <a:schemeClr val="hlink"/>
                </a:solidFill>
                <a:latin typeface="Arial"/>
                <a:ea typeface="Arial"/>
                <a:cs typeface="Arial"/>
                <a:sym typeface="Arial"/>
                <a:hlinkClick r:id="rId3"/>
              </a:rPr>
              <a:t>http://www.wintac.org/content/resources-distance-service-delivery#pre-ets</a:t>
            </a:r>
            <a:endParaRPr sz="2400" b="0" i="0" u="none" strike="noStrike" cap="none" dirty="0">
              <a:solidFill>
                <a:srgbClr val="000000"/>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377BBB"/>
              </a:buClr>
              <a:buSzPts val="2040"/>
              <a:buFont typeface="Helvetica Neue"/>
              <a:buChar char="●"/>
            </a:pPr>
            <a:r>
              <a:rPr lang="en-US" sz="2400" b="0" i="0" u="none" strike="noStrike" cap="none" dirty="0">
                <a:solidFill>
                  <a:srgbClr val="034680"/>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4"/>
              </a:rPr>
              <a:t>Explore-Work</a:t>
            </a:r>
            <a:endParaRPr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7620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rPr>
              <a:t>  </a:t>
            </a:r>
            <a:endParaRPr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marR="0" lvl="0" indent="-381000" algn="l" rtl="0">
              <a:lnSpc>
                <a:spcPct val="115000"/>
              </a:lnSpc>
              <a:spcBef>
                <a:spcPts val="0"/>
              </a:spcBef>
              <a:spcAft>
                <a:spcPts val="0"/>
              </a:spcAft>
              <a:buClr>
                <a:srgbClr val="377BBB"/>
              </a:buClr>
              <a:buSzPts val="2040"/>
              <a:buFont typeface="Helvetica Neue"/>
              <a:buChar char="●"/>
            </a:pPr>
            <a:r>
              <a:rPr lang="en-US" sz="2400" b="0" i="0" u="none" strike="noStrike" cap="none" dirty="0">
                <a:solidFill>
                  <a:srgbClr val="034680"/>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5"/>
              </a:rPr>
              <a:t>Pathways to the Future (West Virginia)</a:t>
            </a:r>
            <a:r>
              <a:rPr lang="en-US"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rPr>
              <a:t> </a:t>
            </a:r>
            <a:endParaRPr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marR="0" lvl="0" indent="-251459" algn="l" rtl="0">
              <a:lnSpc>
                <a:spcPct val="115000"/>
              </a:lnSpc>
              <a:spcBef>
                <a:spcPts val="0"/>
              </a:spcBef>
              <a:spcAft>
                <a:spcPts val="0"/>
              </a:spcAft>
              <a:buClr>
                <a:srgbClr val="377BBB"/>
              </a:buClr>
              <a:buSzPts val="2040"/>
              <a:buFont typeface="Helvetica Neue"/>
              <a:buNone/>
            </a:pPr>
            <a:endParaRPr sz="2400" b="1"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marR="0" lvl="0" indent="-381000" algn="l" rtl="0">
              <a:lnSpc>
                <a:spcPct val="115000"/>
              </a:lnSpc>
              <a:spcBef>
                <a:spcPts val="0"/>
              </a:spcBef>
              <a:spcAft>
                <a:spcPts val="0"/>
              </a:spcAft>
              <a:buClr>
                <a:srgbClr val="377BBB"/>
              </a:buClr>
              <a:buSzPts val="2040"/>
              <a:buFont typeface="Helvetica Neue"/>
              <a:buChar char="●"/>
            </a:pPr>
            <a:r>
              <a:rPr lang="en-US" sz="2400" b="0" i="0" u="none" strike="noStrike" cap="none" dirty="0">
                <a:solidFill>
                  <a:srgbClr val="034680"/>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6"/>
              </a:rPr>
              <a:t>T-Folio</a:t>
            </a:r>
            <a:r>
              <a:rPr lang="en-US"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rPr>
              <a:t> - </a:t>
            </a:r>
            <a:r>
              <a:rPr lang="en-US" sz="2400" b="0" i="0" u="none" strike="noStrike" cap="none" dirty="0">
                <a:solidFill>
                  <a:srgbClr val="034680"/>
                </a:solidFill>
                <a:highlight>
                  <a:srgbClr val="FFFFFF"/>
                </a:highlight>
                <a:uFill>
                  <a:noFill/>
                </a:uFill>
                <a:latin typeface="Arial" panose="020B0604020202020204" pitchFamily="34" charset="0"/>
                <a:ea typeface="Helvetica Neue"/>
                <a:cs typeface="Arial" panose="020B0604020202020204" pitchFamily="34" charset="0"/>
                <a:sym typeface="Helvetica Neue"/>
                <a:hlinkClick r:id="rId7"/>
              </a:rPr>
              <a:t>Careers Cluster Interest Survey</a:t>
            </a:r>
            <a:endParaRPr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marR="0" lvl="0" indent="-251459" algn="l" rtl="0">
              <a:lnSpc>
                <a:spcPct val="115000"/>
              </a:lnSpc>
              <a:spcBef>
                <a:spcPts val="0"/>
              </a:spcBef>
              <a:spcAft>
                <a:spcPts val="0"/>
              </a:spcAft>
              <a:buClr>
                <a:srgbClr val="377BBB"/>
              </a:buClr>
              <a:buSzPts val="2040"/>
              <a:buFont typeface="Helvetica Neue"/>
              <a:buNone/>
            </a:pPr>
            <a:endParaRPr sz="2400" b="0" i="0" u="none" strike="noStrike" cap="none" dirty="0">
              <a:solidFill>
                <a:srgbClr val="034680"/>
              </a:solidFill>
              <a:highlight>
                <a:srgbClr val="FFFFFF"/>
              </a:highlight>
              <a:latin typeface="Arial" panose="020B0604020202020204" pitchFamily="34" charset="0"/>
              <a:ea typeface="Helvetica Neue"/>
              <a:cs typeface="Arial" panose="020B0604020202020204" pitchFamily="34" charset="0"/>
              <a:sym typeface="Helvetica Neue"/>
            </a:endParaRPr>
          </a:p>
          <a:p>
            <a:pPr marL="457200" marR="0" lvl="0" indent="-381000" algn="l" rtl="0">
              <a:lnSpc>
                <a:spcPct val="115000"/>
              </a:lnSpc>
              <a:spcBef>
                <a:spcPts val="0"/>
              </a:spcBef>
              <a:spcAft>
                <a:spcPts val="0"/>
              </a:spcAft>
              <a:buClr>
                <a:srgbClr val="377BBB"/>
              </a:buClr>
              <a:buSzPts val="2040"/>
              <a:buFont typeface="Helvetica Neue"/>
              <a:buChar char="●"/>
            </a:pPr>
            <a:r>
              <a:rPr lang="en-US" sz="2400" b="0" i="0" u="none" strike="noStrike" cap="none" dirty="0" err="1">
                <a:solidFill>
                  <a:srgbClr val="034680"/>
                </a:solidFill>
                <a:highlight>
                  <a:srgbClr val="F4F1D7"/>
                </a:highlight>
                <a:uFill>
                  <a:noFill/>
                </a:uFill>
                <a:latin typeface="Arial" panose="020B0604020202020204" pitchFamily="34" charset="0"/>
                <a:ea typeface="Helvetica Neue"/>
                <a:cs typeface="Arial" panose="020B0604020202020204" pitchFamily="34" charset="0"/>
                <a:sym typeface="Helvetica Neue"/>
                <a:hlinkClick r:id="rId8"/>
              </a:rPr>
              <a:t>Objective.ed</a:t>
            </a:r>
            <a:r>
              <a:rPr lang="en-US" sz="2400" b="0" i="0" u="none" strike="noStrike" cap="none" dirty="0">
                <a:solidFill>
                  <a:srgbClr val="034680"/>
                </a:solidFill>
                <a:highlight>
                  <a:srgbClr val="F4F1D7"/>
                </a:highlight>
                <a:uFill>
                  <a:noFill/>
                </a:uFill>
                <a:latin typeface="Arial" panose="020B0604020202020204" pitchFamily="34" charset="0"/>
                <a:ea typeface="Helvetica Neue"/>
                <a:cs typeface="Arial" panose="020B0604020202020204" pitchFamily="34" charset="0"/>
                <a:sym typeface="Helvetica Neue"/>
                <a:hlinkClick r:id="rId8"/>
              </a:rPr>
              <a:t> - Distance learning tools for vision-impaired students</a:t>
            </a:r>
            <a:endParaRPr sz="2400" b="0" i="0" u="none" strike="noStrike" cap="none" dirty="0">
              <a:solidFill>
                <a:srgbClr val="034680"/>
              </a:solidFill>
              <a:highlight>
                <a:srgbClr val="F4F1D7"/>
              </a:highlight>
              <a:latin typeface="Arial" panose="020B0604020202020204" pitchFamily="34" charset="0"/>
              <a:ea typeface="Helvetica Neue"/>
              <a:cs typeface="Arial" panose="020B0604020202020204" pitchFamily="34" charset="0"/>
              <a:sym typeface="Helvetica Neue"/>
            </a:endParaRPr>
          </a:p>
          <a:p>
            <a:pPr marL="457200" marR="0" lvl="0" indent="-251459" algn="l" rtl="0">
              <a:lnSpc>
                <a:spcPct val="115000"/>
              </a:lnSpc>
              <a:spcBef>
                <a:spcPts val="0"/>
              </a:spcBef>
              <a:spcAft>
                <a:spcPts val="0"/>
              </a:spcAft>
              <a:buClr>
                <a:srgbClr val="377BBB"/>
              </a:buClr>
              <a:buSzPts val="2040"/>
              <a:buFont typeface="Helvetica Neue"/>
              <a:buNone/>
            </a:pPr>
            <a:endParaRPr sz="2400" b="0" i="0" u="none" strike="noStrike" cap="none" dirty="0">
              <a:solidFill>
                <a:srgbClr val="034680"/>
              </a:solidFill>
              <a:highlight>
                <a:srgbClr val="F4F1D7"/>
              </a:highlight>
              <a:latin typeface="Arial" panose="020B0604020202020204" pitchFamily="34" charset="0"/>
              <a:ea typeface="Helvetica Neue"/>
              <a:cs typeface="Arial" panose="020B0604020202020204" pitchFamily="34" charset="0"/>
              <a:sym typeface="Helvetica Neue"/>
            </a:endParaRPr>
          </a:p>
          <a:p>
            <a:pPr marL="457200" marR="0" lvl="0" indent="-381000" algn="l" rtl="0">
              <a:lnSpc>
                <a:spcPct val="115000"/>
              </a:lnSpc>
              <a:spcBef>
                <a:spcPts val="0"/>
              </a:spcBef>
              <a:spcAft>
                <a:spcPts val="0"/>
              </a:spcAft>
              <a:buClr>
                <a:srgbClr val="377BBB"/>
              </a:buClr>
              <a:buSzPts val="2040"/>
              <a:buFont typeface="Helvetica Neue"/>
              <a:buChar char="●"/>
            </a:pPr>
            <a:r>
              <a:rPr lang="en-US" sz="2400" b="0" i="0" u="none" strike="noStrike" cap="none" dirty="0" err="1">
                <a:solidFill>
                  <a:srgbClr val="034680"/>
                </a:solidFill>
                <a:highlight>
                  <a:srgbClr val="F4F1D7"/>
                </a:highlight>
                <a:uFill>
                  <a:noFill/>
                </a:uFill>
                <a:latin typeface="Arial" panose="020B0604020202020204" pitchFamily="34" charset="0"/>
                <a:ea typeface="Helvetica Neue"/>
                <a:cs typeface="Arial" panose="020B0604020202020204" pitchFamily="34" charset="0"/>
                <a:sym typeface="Helvetica Neue"/>
                <a:hlinkClick r:id="rId9"/>
              </a:rPr>
              <a:t>TransitionTN</a:t>
            </a:r>
            <a:r>
              <a:rPr lang="en-US" sz="2400" b="0" i="0" u="none" strike="noStrike" cap="none" dirty="0">
                <a:solidFill>
                  <a:srgbClr val="034680"/>
                </a:solidFill>
                <a:highlight>
                  <a:srgbClr val="F4F1D7"/>
                </a:highlight>
                <a:uFill>
                  <a:noFill/>
                </a:uFill>
                <a:latin typeface="Arial" panose="020B0604020202020204" pitchFamily="34" charset="0"/>
                <a:ea typeface="Helvetica Neue"/>
                <a:cs typeface="Arial" panose="020B0604020202020204" pitchFamily="34" charset="0"/>
                <a:sym typeface="Helvetica Neue"/>
                <a:hlinkClick r:id="rId9"/>
              </a:rPr>
              <a:t> Curriculum Database</a:t>
            </a:r>
            <a:r>
              <a:rPr lang="en-US" sz="2400" b="0" i="0" u="none" strike="noStrike" cap="none" dirty="0">
                <a:solidFill>
                  <a:srgbClr val="034680"/>
                </a:solidFill>
                <a:highlight>
                  <a:srgbClr val="F4F1D7"/>
                </a:highlight>
                <a:latin typeface="Arial" panose="020B0604020202020204" pitchFamily="34" charset="0"/>
                <a:ea typeface="Helvetica Neue"/>
                <a:cs typeface="Arial" panose="020B0604020202020204" pitchFamily="34" charset="0"/>
                <a:sym typeface="Helvetica Neue"/>
              </a:rPr>
              <a:t> </a:t>
            </a:r>
            <a:endParaRPr sz="2400" b="0" i="0" u="none" strike="noStrike" cap="none" dirty="0">
              <a:solidFill>
                <a:srgbClr val="034680"/>
              </a:solidFill>
              <a:highlight>
                <a:srgbClr val="F4F1D7"/>
              </a:highlight>
              <a:latin typeface="Arial" panose="020B0604020202020204" pitchFamily="34" charset="0"/>
              <a:ea typeface="Helvetica Neue"/>
              <a:cs typeface="Arial" panose="020B0604020202020204" pitchFamily="34" charset="0"/>
              <a:sym typeface="Helvetica Neue"/>
            </a:endParaRPr>
          </a:p>
          <a:p>
            <a:pPr marL="0" marR="0" lvl="0" indent="0" algn="l" rtl="0">
              <a:lnSpc>
                <a:spcPct val="115000"/>
              </a:lnSpc>
              <a:spcBef>
                <a:spcPts val="0"/>
              </a:spcBef>
              <a:spcAft>
                <a:spcPts val="0"/>
              </a:spcAft>
              <a:buClr>
                <a:srgbClr val="000000"/>
              </a:buClr>
              <a:buSzPts val="1650"/>
              <a:buFont typeface="Arial"/>
              <a:buNone/>
            </a:pPr>
            <a:endParaRPr sz="1650" b="0" i="0" u="none" strike="noStrike" cap="none" dirty="0">
              <a:solidFill>
                <a:srgbClr val="333333"/>
              </a:solidFill>
              <a:latin typeface="Calibri"/>
              <a:ea typeface="Calibri"/>
              <a:cs typeface="Calibri"/>
              <a:sym typeface="Calibri"/>
            </a:endParaRPr>
          </a:p>
        </p:txBody>
      </p:sp>
      <p:sp>
        <p:nvSpPr>
          <p:cNvPr id="309" name="Google Shape;309;p50"/>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35</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p:cNvSpPr txBox="1">
            <a:spLocks noGrp="1"/>
          </p:cNvSpPr>
          <p:nvPr>
            <p:ph type="title"/>
          </p:nvPr>
        </p:nvSpPr>
        <p:spPr>
          <a:xfrm>
            <a:off x="216568" y="255134"/>
            <a:ext cx="9697453" cy="103685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Recent or Upcoming Webinars</a:t>
            </a:r>
            <a:endParaRPr sz="4000" dirty="0">
              <a:latin typeface="Arial" panose="020B0604020202020204" pitchFamily="34" charset="0"/>
              <a:ea typeface="Calibri"/>
              <a:cs typeface="Arial" panose="020B0604020202020204" pitchFamily="34" charset="0"/>
              <a:sym typeface="Calibri"/>
            </a:endParaRPr>
          </a:p>
        </p:txBody>
      </p:sp>
      <p:sp>
        <p:nvSpPr>
          <p:cNvPr id="315" name="Google Shape;315;p4"/>
          <p:cNvSpPr txBox="1"/>
          <p:nvPr/>
        </p:nvSpPr>
        <p:spPr>
          <a:xfrm>
            <a:off x="216567" y="1469571"/>
            <a:ext cx="11725061" cy="5179748"/>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1" i="0" u="none" strike="noStrike" cap="none" dirty="0">
              <a:solidFill>
                <a:srgbClr val="6B40A9"/>
              </a:solidFill>
              <a:latin typeface="Calibri"/>
              <a:ea typeface="Calibri"/>
              <a:cs typeface="Calibri"/>
              <a:sym typeface="Calibri"/>
            </a:endParaRPr>
          </a:p>
          <a:p>
            <a:pPr marL="457200" marR="0" lvl="0" indent="-381000" algn="l" rtl="0">
              <a:lnSpc>
                <a:spcPct val="100000"/>
              </a:lnSpc>
              <a:spcBef>
                <a:spcPts val="0"/>
              </a:spcBef>
              <a:spcAft>
                <a:spcPts val="0"/>
              </a:spcAft>
              <a:buClr>
                <a:srgbClr val="1F497D"/>
              </a:buClr>
              <a:buSzPts val="2040"/>
              <a:buFont typeface="Calibri"/>
              <a:buChar char="●"/>
            </a:pP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April 7: Employment Preparation and Work Based Learning Experiences in a Virtual World (recording available on NTACT/WINTAC Sites)</a:t>
            </a:r>
            <a:endParaRPr sz="1400" b="0" i="0" u="none" strike="noStrike" cap="none" dirty="0">
              <a:solidFill>
                <a:srgbClr val="000000"/>
              </a:solidFill>
              <a:latin typeface="Arial" panose="020B0604020202020204" pitchFamily="34" charset="0"/>
              <a:cs typeface="Arial" panose="020B0604020202020204" pitchFamily="34" charset="0"/>
              <a:sym typeface="Arial"/>
            </a:endParaRPr>
          </a:p>
          <a:p>
            <a:pPr marL="7620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 </a:t>
            </a:r>
            <a:endParaRPr sz="2400" b="1" i="0" u="none" strike="noStrike" cap="none" dirty="0">
              <a:solidFill>
                <a:srgbClr val="1F497D"/>
              </a:solidFill>
              <a:latin typeface="Arial" panose="020B0604020202020204" pitchFamily="34" charset="0"/>
              <a:ea typeface="Calibri"/>
              <a:cs typeface="Arial" panose="020B0604020202020204" pitchFamily="34" charset="0"/>
              <a:sym typeface="Calibri"/>
            </a:endParaRPr>
          </a:p>
          <a:p>
            <a:pPr marL="457200" marR="0" lvl="0" indent="-381000" algn="l" rtl="0">
              <a:lnSpc>
                <a:spcPct val="100000"/>
              </a:lnSpc>
              <a:spcBef>
                <a:spcPts val="0"/>
              </a:spcBef>
              <a:spcAft>
                <a:spcPts val="0"/>
              </a:spcAft>
              <a:buClr>
                <a:srgbClr val="1F497D"/>
              </a:buClr>
              <a:buSzPts val="2040"/>
              <a:buFont typeface="Calibri"/>
              <a:buChar char="●"/>
            </a:pP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April 14: Strategies and Resources for Students with Complex Support Needs in Distance Learning Environments </a:t>
            </a:r>
            <a:r>
              <a:rPr lang="en-US" sz="2400" b="1" i="0" u="sng" strike="noStrike" cap="none" dirty="0">
                <a:solidFill>
                  <a:srgbClr val="337AB7"/>
                </a:solidFill>
                <a:latin typeface="Arial" panose="020B0604020202020204" pitchFamily="34" charset="0"/>
                <a:ea typeface="Calibri"/>
                <a:cs typeface="Arial" panose="020B0604020202020204" pitchFamily="34" charset="0"/>
                <a:sym typeface="Calibri"/>
                <a:hlinkClick r:id="rId3"/>
              </a:rPr>
              <a:t>Register</a:t>
            </a:r>
            <a:endParaRPr sz="2400" b="1" i="0" u="sng" strike="noStrike" cap="none" dirty="0">
              <a:solidFill>
                <a:srgbClr val="337AB7"/>
              </a:solidFill>
              <a:latin typeface="Arial" panose="020B0604020202020204" pitchFamily="34" charset="0"/>
              <a:ea typeface="Calibri"/>
              <a:cs typeface="Arial" panose="020B0604020202020204" pitchFamily="34" charset="0"/>
              <a:sym typeface="Calibri"/>
            </a:endParaRPr>
          </a:p>
          <a:p>
            <a:pPr marL="457200" marR="0" lvl="0" indent="-228600" algn="l" rtl="0">
              <a:lnSpc>
                <a:spcPct val="100000"/>
              </a:lnSpc>
              <a:spcBef>
                <a:spcPts val="0"/>
              </a:spcBef>
              <a:spcAft>
                <a:spcPts val="0"/>
              </a:spcAft>
              <a:buClr>
                <a:srgbClr val="1F497D"/>
              </a:buClr>
              <a:buSzPts val="2400"/>
              <a:buFont typeface="Calibri"/>
              <a:buNone/>
            </a:pPr>
            <a:endParaRPr sz="2400" b="1" i="0" u="none" strike="noStrike" cap="none" dirty="0">
              <a:solidFill>
                <a:srgbClr val="337AB7"/>
              </a:solidFill>
              <a:latin typeface="Arial" panose="020B0604020202020204" pitchFamily="34" charset="0"/>
              <a:ea typeface="Calibri"/>
              <a:cs typeface="Arial" panose="020B0604020202020204" pitchFamily="34" charset="0"/>
              <a:sym typeface="Calibri"/>
            </a:endParaRPr>
          </a:p>
          <a:p>
            <a:pPr marL="457200" marR="0" lvl="0" indent="-381000" algn="l" rtl="0">
              <a:lnSpc>
                <a:spcPct val="100000"/>
              </a:lnSpc>
              <a:spcBef>
                <a:spcPts val="0"/>
              </a:spcBef>
              <a:spcAft>
                <a:spcPts val="0"/>
              </a:spcAft>
              <a:buClr>
                <a:srgbClr val="1F497D"/>
              </a:buClr>
              <a:buSzPts val="2040"/>
              <a:buFont typeface="Calibri"/>
              <a:buChar char="●"/>
            </a:pP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April 21: Instagram, Snapchat, </a:t>
            </a:r>
            <a:r>
              <a:rPr lang="en-US" sz="2400" b="1" i="0" u="none" strike="noStrike" cap="none" dirty="0" err="1">
                <a:solidFill>
                  <a:srgbClr val="1F497D"/>
                </a:solidFill>
                <a:latin typeface="Arial" panose="020B0604020202020204" pitchFamily="34" charset="0"/>
                <a:ea typeface="Calibri"/>
                <a:cs typeface="Arial" panose="020B0604020202020204" pitchFamily="34" charset="0"/>
                <a:sym typeface="Calibri"/>
              </a:rPr>
              <a:t>TikTok</a:t>
            </a: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 and Beyond – Using Social Media for Peer to Peer Engagement </a:t>
            </a:r>
            <a:r>
              <a:rPr lang="en-US" sz="2400" b="1" i="0" u="sng" strike="noStrike" cap="none" dirty="0">
                <a:solidFill>
                  <a:srgbClr val="377BBB"/>
                </a:solidFill>
                <a:latin typeface="Arial" panose="020B0604020202020204" pitchFamily="34" charset="0"/>
                <a:ea typeface="Calibri"/>
                <a:cs typeface="Arial" panose="020B0604020202020204" pitchFamily="34" charset="0"/>
                <a:sym typeface="Calibri"/>
                <a:hlinkClick r:id="rId4"/>
              </a:rPr>
              <a:t>Register</a:t>
            </a:r>
            <a:endParaRPr sz="2400" b="1" i="0" u="sng" strike="noStrike" cap="none" dirty="0">
              <a:solidFill>
                <a:srgbClr val="377BBB"/>
              </a:solidFill>
              <a:latin typeface="Arial" panose="020B0604020202020204" pitchFamily="34" charset="0"/>
              <a:ea typeface="Calibri"/>
              <a:cs typeface="Arial" panose="020B0604020202020204" pitchFamily="34" charset="0"/>
              <a:sym typeface="Calibri"/>
            </a:endParaRPr>
          </a:p>
          <a:p>
            <a:pPr marL="457200" marR="0" lvl="0" indent="-228600" algn="l" rtl="0">
              <a:lnSpc>
                <a:spcPct val="100000"/>
              </a:lnSpc>
              <a:spcBef>
                <a:spcPts val="0"/>
              </a:spcBef>
              <a:spcAft>
                <a:spcPts val="0"/>
              </a:spcAft>
              <a:buClr>
                <a:srgbClr val="1F497D"/>
              </a:buClr>
              <a:buSzPts val="2400"/>
              <a:buFont typeface="Calibri"/>
              <a:buNone/>
            </a:pPr>
            <a:endParaRPr sz="2400" b="0" i="0" u="none" strike="noStrike" cap="none" dirty="0">
              <a:solidFill>
                <a:srgbClr val="377BBB"/>
              </a:solidFill>
              <a:latin typeface="Arial" panose="020B0604020202020204" pitchFamily="34" charset="0"/>
              <a:ea typeface="Calibri"/>
              <a:cs typeface="Arial" panose="020B0604020202020204" pitchFamily="34" charset="0"/>
              <a:sym typeface="Calibri"/>
            </a:endParaRPr>
          </a:p>
          <a:p>
            <a:pPr marL="457200" marR="0" lvl="0" indent="-381000" algn="l" rtl="0">
              <a:lnSpc>
                <a:spcPct val="100000"/>
              </a:lnSpc>
              <a:spcBef>
                <a:spcPts val="0"/>
              </a:spcBef>
              <a:spcAft>
                <a:spcPts val="0"/>
              </a:spcAft>
              <a:buClr>
                <a:srgbClr val="1F497D"/>
              </a:buClr>
              <a:buSzPts val="2040"/>
              <a:buFont typeface="Calibri"/>
              <a:buChar char="●"/>
            </a:pPr>
            <a:r>
              <a:rPr lang="en-US" sz="2400" b="1" i="0" u="none" strike="noStrike" cap="none" dirty="0">
                <a:solidFill>
                  <a:srgbClr val="1F497D"/>
                </a:solidFill>
                <a:latin typeface="Arial" panose="020B0604020202020204" pitchFamily="34" charset="0"/>
                <a:ea typeface="Calibri"/>
                <a:cs typeface="Arial" panose="020B0604020202020204" pitchFamily="34" charset="0"/>
                <a:sym typeface="Calibri"/>
              </a:rPr>
              <a:t>Coming Soon: </a:t>
            </a:r>
            <a:endParaRPr sz="2400" b="1" i="0" u="none" strike="noStrike" cap="none" dirty="0">
              <a:solidFill>
                <a:srgbClr val="1F497D"/>
              </a:solidFill>
              <a:latin typeface="Arial" panose="020B0604020202020204" pitchFamily="34" charset="0"/>
              <a:ea typeface="Calibri"/>
              <a:cs typeface="Arial" panose="020B0604020202020204" pitchFamily="34" charset="0"/>
              <a:sym typeface="Calibri"/>
            </a:endParaRPr>
          </a:p>
          <a:p>
            <a:pPr marL="914400" marR="0" lvl="1" indent="-381000" algn="l" rtl="0">
              <a:lnSpc>
                <a:spcPct val="100000"/>
              </a:lnSpc>
              <a:spcBef>
                <a:spcPts val="0"/>
              </a:spcBef>
              <a:spcAft>
                <a:spcPts val="0"/>
              </a:spcAft>
              <a:buClr>
                <a:srgbClr val="377BBB"/>
              </a:buClr>
              <a:buSzPts val="2400"/>
              <a:buFont typeface="Calibri"/>
              <a:buChar char="○"/>
            </a:pPr>
            <a:r>
              <a:rPr lang="en-US" sz="2400" b="1" i="0" u="none" strike="noStrike" cap="none" dirty="0">
                <a:solidFill>
                  <a:srgbClr val="377BBB"/>
                </a:solidFill>
                <a:latin typeface="Arial" panose="020B0604020202020204" pitchFamily="34" charset="0"/>
                <a:ea typeface="Calibri"/>
                <a:cs typeface="Arial" panose="020B0604020202020204" pitchFamily="34" charset="0"/>
                <a:sym typeface="Calibri"/>
              </a:rPr>
              <a:t>Webinars on Virtual/Remote Strategies for each of the five required Pre-employment transition Services </a:t>
            </a:r>
          </a:p>
          <a:p>
            <a:pPr marL="914400" marR="0" lvl="1" indent="-381000" algn="l" rtl="0">
              <a:lnSpc>
                <a:spcPct val="100000"/>
              </a:lnSpc>
              <a:spcBef>
                <a:spcPts val="0"/>
              </a:spcBef>
              <a:spcAft>
                <a:spcPts val="0"/>
              </a:spcAft>
              <a:buClr>
                <a:srgbClr val="377BBB"/>
              </a:buClr>
              <a:buSzPts val="2400"/>
              <a:buFont typeface="Calibri"/>
              <a:buChar char="○"/>
            </a:pPr>
            <a:r>
              <a:rPr lang="en-US" sz="2400" b="1" dirty="0">
                <a:solidFill>
                  <a:srgbClr val="377BBB"/>
                </a:solidFill>
                <a:latin typeface="Arial" panose="020B0604020202020204" pitchFamily="34" charset="0"/>
                <a:ea typeface="Calibri"/>
                <a:cs typeface="Arial" panose="020B0604020202020204" pitchFamily="34" charset="0"/>
                <a:sym typeface="Calibri"/>
              </a:rPr>
              <a:t>VR/Education Guide </a:t>
            </a:r>
            <a:endParaRPr sz="2400" b="1" i="0" u="none" strike="noStrike" cap="none" dirty="0">
              <a:solidFill>
                <a:srgbClr val="377BBB"/>
              </a:solidFill>
              <a:latin typeface="Arial" panose="020B0604020202020204" pitchFamily="34" charset="0"/>
              <a:ea typeface="Calibri"/>
              <a:cs typeface="Arial" panose="020B0604020202020204" pitchFamily="34" charset="0"/>
              <a:sym typeface="Calibri"/>
            </a:endParaRPr>
          </a:p>
          <a:p>
            <a:pPr marL="742950" marR="0" lvl="0" indent="-133350" algn="l" rtl="0">
              <a:lnSpc>
                <a:spcPct val="90000"/>
              </a:lnSpc>
              <a:spcBef>
                <a:spcPts val="1800"/>
              </a:spcBef>
              <a:spcAft>
                <a:spcPts val="0"/>
              </a:spcAft>
              <a:buClr>
                <a:srgbClr val="000000"/>
              </a:buClr>
              <a:buSzPts val="2400"/>
              <a:buFont typeface="Arial"/>
              <a:buNone/>
            </a:pPr>
            <a:endParaRPr sz="2400" b="0" i="0" u="none" strike="noStrike" cap="none" dirty="0">
              <a:solidFill>
                <a:schemeClr val="folHlink"/>
              </a:solidFill>
              <a:latin typeface="Arial"/>
              <a:ea typeface="Arial"/>
              <a:cs typeface="Arial"/>
              <a:sym typeface="Arial"/>
            </a:endParaRPr>
          </a:p>
          <a:p>
            <a:pPr marL="742950" marR="0" lvl="0" indent="-133350" algn="l" rtl="0">
              <a:lnSpc>
                <a:spcPct val="90000"/>
              </a:lnSpc>
              <a:spcBef>
                <a:spcPts val="1800"/>
              </a:spcBef>
              <a:spcAft>
                <a:spcPts val="0"/>
              </a:spcAft>
              <a:buClr>
                <a:srgbClr val="000000"/>
              </a:buClr>
              <a:buSzPts val="2400"/>
              <a:buFont typeface="Arial"/>
              <a:buNone/>
            </a:pPr>
            <a:endParaRPr sz="2400" b="0" i="0" u="none" strike="noStrike" cap="none" dirty="0">
              <a:solidFill>
                <a:schemeClr val="folHlink"/>
              </a:solidFill>
              <a:latin typeface="Arial"/>
              <a:ea typeface="Arial"/>
              <a:cs typeface="Arial"/>
              <a:sym typeface="Arial"/>
            </a:endParaRPr>
          </a:p>
        </p:txBody>
      </p:sp>
      <p:sp>
        <p:nvSpPr>
          <p:cNvPr id="316" name="Google Shape;316;p4"/>
          <p:cNvSpPr txBox="1">
            <a:spLocks noGrp="1"/>
          </p:cNvSpPr>
          <p:nvPr>
            <p:ph type="sldNum" idx="12"/>
          </p:nvPr>
        </p:nvSpPr>
        <p:spPr>
          <a:xfrm>
            <a:off x="9525000" y="6374999"/>
            <a:ext cx="1371600" cy="27432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n-US"/>
              <a:t>36</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72a56357b8_0_75"/>
          <p:cNvSpPr txBox="1">
            <a:spLocks noGrp="1"/>
          </p:cNvSpPr>
          <p:nvPr>
            <p:ph type="title"/>
          </p:nvPr>
        </p:nvSpPr>
        <p:spPr>
          <a:xfrm>
            <a:off x="530800" y="255125"/>
            <a:ext cx="103659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dirty="0">
                <a:latin typeface="Arial" panose="020B0604020202020204" pitchFamily="34" charset="0"/>
                <a:ea typeface="Calibri"/>
                <a:cs typeface="Arial" panose="020B0604020202020204" pitchFamily="34" charset="0"/>
                <a:sym typeface="Calibri"/>
              </a:rPr>
              <a:t>Texas Workforce Commission Contact Information</a:t>
            </a:r>
            <a:r>
              <a:rPr lang="en-US" dirty="0">
                <a:latin typeface="Arial" panose="020B0604020202020204" pitchFamily="34" charset="0"/>
                <a:cs typeface="Arial" panose="020B0604020202020204" pitchFamily="34" charset="0"/>
              </a:rPr>
              <a:t> </a:t>
            </a:r>
            <a:endParaRPr dirty="0">
              <a:latin typeface="Arial" panose="020B0604020202020204" pitchFamily="34" charset="0"/>
              <a:cs typeface="Arial" panose="020B0604020202020204" pitchFamily="34" charset="0"/>
            </a:endParaRPr>
          </a:p>
        </p:txBody>
      </p:sp>
      <p:sp>
        <p:nvSpPr>
          <p:cNvPr id="323" name="Google Shape;323;g72a56357b8_0_75"/>
          <p:cNvSpPr txBox="1">
            <a:spLocks noGrp="1"/>
          </p:cNvSpPr>
          <p:nvPr>
            <p:ph type="body" idx="1"/>
          </p:nvPr>
        </p:nvSpPr>
        <p:spPr>
          <a:xfrm>
            <a:off x="1295400" y="1828800"/>
            <a:ext cx="9601200" cy="4343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800" dirty="0">
                <a:solidFill>
                  <a:srgbClr val="222222"/>
                </a:solidFill>
                <a:highlight>
                  <a:srgbClr val="FFFFFF"/>
                </a:highlight>
              </a:rPr>
              <a:t>Cheryl Fuller, </a:t>
            </a:r>
            <a:r>
              <a:rPr lang="en-US" sz="1800" u="sng" dirty="0">
                <a:solidFill>
                  <a:schemeClr val="hlink"/>
                </a:solidFill>
                <a:highlight>
                  <a:srgbClr val="FFFFFF"/>
                </a:highlight>
                <a:hlinkClick r:id="rId3"/>
              </a:rPr>
              <a:t>cheryl.fuller@twc.state.tx.us</a:t>
            </a:r>
            <a:endParaRPr sz="1800" dirty="0">
              <a:solidFill>
                <a:srgbClr val="222222"/>
              </a:solidFill>
              <a:highlight>
                <a:srgbClr val="FFFFFF"/>
              </a:highlight>
            </a:endParaRPr>
          </a:p>
          <a:p>
            <a:pPr marL="0" lvl="0" indent="0" algn="l" rtl="0">
              <a:lnSpc>
                <a:spcPct val="115000"/>
              </a:lnSpc>
              <a:spcBef>
                <a:spcPts val="0"/>
              </a:spcBef>
              <a:spcAft>
                <a:spcPts val="0"/>
              </a:spcAft>
              <a:buSzPts val="2400"/>
              <a:buNone/>
            </a:pPr>
            <a:endParaRPr sz="1800" dirty="0">
              <a:solidFill>
                <a:srgbClr val="222222"/>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Scott McCune, </a:t>
            </a:r>
            <a:r>
              <a:rPr lang="en-US" sz="1800" u="sng" dirty="0">
                <a:solidFill>
                  <a:schemeClr val="hlink"/>
                </a:solidFill>
                <a:highlight>
                  <a:srgbClr val="FFFFFF"/>
                </a:highlight>
                <a:hlinkClick r:id="rId4"/>
              </a:rPr>
              <a:t>scott.mccune@twc.state.tx.us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Tammy Martin, </a:t>
            </a:r>
            <a:r>
              <a:rPr lang="en-US" sz="1800" u="sng" dirty="0">
                <a:solidFill>
                  <a:schemeClr val="hlink"/>
                </a:solidFill>
                <a:highlight>
                  <a:srgbClr val="FFFFFF"/>
                </a:highlight>
                <a:hlinkClick r:id="rId5"/>
              </a:rPr>
              <a:t>tammy.martin@twc.state.tx.us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 </a:t>
            </a:r>
            <a:endParaRPr sz="1800" dirty="0">
              <a:solidFill>
                <a:srgbClr val="222222"/>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Laura York, </a:t>
            </a:r>
            <a:r>
              <a:rPr lang="en-US" sz="1800" u="sng" dirty="0">
                <a:solidFill>
                  <a:schemeClr val="hlink"/>
                </a:solidFill>
                <a:highlight>
                  <a:srgbClr val="FFFFFF"/>
                </a:highlight>
                <a:hlinkClick r:id="rId6"/>
              </a:rPr>
              <a:t>laura.york@twc.state.tx.us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 </a:t>
            </a:r>
            <a:endParaRPr sz="1800" dirty="0">
              <a:solidFill>
                <a:srgbClr val="222222"/>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Claudia </a:t>
            </a:r>
            <a:r>
              <a:rPr lang="en-US" sz="1800" dirty="0" err="1">
                <a:solidFill>
                  <a:srgbClr val="222222"/>
                </a:solidFill>
                <a:highlight>
                  <a:srgbClr val="FFFFFF"/>
                </a:highlight>
              </a:rPr>
              <a:t>Peden</a:t>
            </a:r>
            <a:r>
              <a:rPr lang="en-US" sz="1800" dirty="0">
                <a:solidFill>
                  <a:srgbClr val="222222"/>
                </a:solidFill>
                <a:highlight>
                  <a:srgbClr val="FFFFFF"/>
                </a:highlight>
              </a:rPr>
              <a:t>, </a:t>
            </a:r>
            <a:r>
              <a:rPr lang="en-US" sz="1800" u="sng" dirty="0">
                <a:solidFill>
                  <a:schemeClr val="hlink"/>
                </a:solidFill>
                <a:highlight>
                  <a:srgbClr val="FFFFFF"/>
                </a:highlight>
                <a:hlinkClick r:id="rId7"/>
              </a:rPr>
              <a:t>claudia.peden@twc.state.tx.us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Jennifer Hines, </a:t>
            </a:r>
            <a:r>
              <a:rPr lang="en-US" sz="1800" u="sng" dirty="0">
                <a:solidFill>
                  <a:schemeClr val="hlink"/>
                </a:solidFill>
                <a:highlight>
                  <a:srgbClr val="FFFFFF"/>
                </a:highlight>
                <a:hlinkClick r:id="rId8"/>
              </a:rPr>
              <a:t>jennifer.hines@twc.state.tx.us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r>
              <a:rPr lang="en-US" sz="1800" dirty="0">
                <a:solidFill>
                  <a:srgbClr val="222222"/>
                </a:solidFill>
                <a:highlight>
                  <a:srgbClr val="FFFFFF"/>
                </a:highlight>
              </a:rPr>
              <a:t>Melinda </a:t>
            </a:r>
            <a:r>
              <a:rPr lang="en-US" sz="1800" dirty="0" err="1">
                <a:solidFill>
                  <a:srgbClr val="222222"/>
                </a:solidFill>
                <a:highlight>
                  <a:srgbClr val="FFFFFF"/>
                </a:highlight>
              </a:rPr>
              <a:t>Paninski</a:t>
            </a:r>
            <a:r>
              <a:rPr lang="en-US" sz="1800" dirty="0">
                <a:solidFill>
                  <a:srgbClr val="222222"/>
                </a:solidFill>
                <a:highlight>
                  <a:srgbClr val="FFFFFF"/>
                </a:highlight>
              </a:rPr>
              <a:t>, </a:t>
            </a:r>
            <a:r>
              <a:rPr lang="en-US" sz="1800" u="sng" dirty="0">
                <a:solidFill>
                  <a:schemeClr val="hlink"/>
                </a:solidFill>
                <a:highlight>
                  <a:srgbClr val="FFFFFF"/>
                </a:highlight>
                <a:hlinkClick r:id="rId9"/>
              </a:rPr>
              <a:t>melinda.paninski@twc.state.tx.us</a:t>
            </a:r>
            <a:endParaRPr sz="1800" dirty="0">
              <a:solidFill>
                <a:srgbClr val="1155CC"/>
              </a:solidFill>
              <a:highlight>
                <a:srgbClr val="FFFFFF"/>
              </a:highlight>
            </a:endParaRPr>
          </a:p>
          <a:p>
            <a:pPr marL="0" lvl="0" indent="0" algn="l" rtl="0">
              <a:lnSpc>
                <a:spcPct val="115000"/>
              </a:lnSpc>
              <a:spcBef>
                <a:spcPts val="0"/>
              </a:spcBef>
              <a:spcAft>
                <a:spcPts val="0"/>
              </a:spcAft>
              <a:buSzPts val="2400"/>
              <a:buNone/>
            </a:pPr>
            <a:endParaRPr sz="1800" dirty="0">
              <a:solidFill>
                <a:srgbClr val="1155CC"/>
              </a:solidFill>
              <a:highlight>
                <a:srgbClr val="FFFFFF"/>
              </a:highlight>
            </a:endParaRPr>
          </a:p>
          <a:p>
            <a:pPr marL="0" lvl="0" indent="0" algn="l" rtl="0">
              <a:lnSpc>
                <a:spcPct val="90000"/>
              </a:lnSpc>
              <a:spcBef>
                <a:spcPts val="1800"/>
              </a:spcBef>
              <a:spcAft>
                <a:spcPts val="0"/>
              </a:spcAft>
              <a:buSzPts val="2400"/>
              <a:buNone/>
            </a:pPr>
            <a:endParaRPr dirty="0"/>
          </a:p>
        </p:txBody>
      </p:sp>
      <p:sp>
        <p:nvSpPr>
          <p:cNvPr id="324" name="Google Shape;324;g72a56357b8_0_75"/>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37</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g72a56357b8_0_67"/>
          <p:cNvSpPr txBox="1">
            <a:spLocks noGrp="1"/>
          </p:cNvSpPr>
          <p:nvPr>
            <p:ph type="title"/>
          </p:nvPr>
        </p:nvSpPr>
        <p:spPr>
          <a:xfrm>
            <a:off x="530800" y="255125"/>
            <a:ext cx="103659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Indiana VR Contact Information</a:t>
            </a:r>
            <a:endParaRPr sz="4000" dirty="0">
              <a:latin typeface="Arial" panose="020B0604020202020204" pitchFamily="34" charset="0"/>
              <a:ea typeface="Calibri"/>
              <a:cs typeface="Arial" panose="020B0604020202020204" pitchFamily="34" charset="0"/>
              <a:sym typeface="Calibri"/>
            </a:endParaRPr>
          </a:p>
        </p:txBody>
      </p:sp>
      <p:sp>
        <p:nvSpPr>
          <p:cNvPr id="331" name="Google Shape;331;g72a56357b8_0_67"/>
          <p:cNvSpPr txBox="1">
            <a:spLocks noGrp="1"/>
          </p:cNvSpPr>
          <p:nvPr>
            <p:ph type="body" idx="1"/>
          </p:nvPr>
        </p:nvSpPr>
        <p:spPr>
          <a:xfrm>
            <a:off x="530800" y="1739975"/>
            <a:ext cx="10759200" cy="469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2400"/>
              <a:buNone/>
            </a:pPr>
            <a:r>
              <a:rPr lang="en-US"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rPr>
              <a:t>Jonathan </a:t>
            </a:r>
            <a:r>
              <a:rPr lang="en-US" sz="1800" b="1" dirty="0" err="1">
                <a:solidFill>
                  <a:srgbClr val="002060"/>
                </a:solidFill>
                <a:highlight>
                  <a:srgbClr val="FFFFFF"/>
                </a:highlight>
                <a:latin typeface="Arial" panose="020B0604020202020204" pitchFamily="34" charset="0"/>
                <a:ea typeface="Calibri"/>
                <a:cs typeface="Arial" panose="020B0604020202020204" pitchFamily="34" charset="0"/>
                <a:sym typeface="Calibri"/>
              </a:rPr>
              <a:t>Kraeszig</a:t>
            </a:r>
            <a:r>
              <a:rPr lang="en-US"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rPr>
              <a:t>, M.R.C., C.R.C.</a:t>
            </a:r>
            <a:endParaRPr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Vocational Rehabilitation Services</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Director of Youth Services</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O: (317) 232-1964</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C: (317) 417-4847</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r>
              <a:rPr lang="en-US" sz="1800" u="sng" dirty="0">
                <a:solidFill>
                  <a:schemeClr val="hlink"/>
                </a:solidFill>
                <a:highlight>
                  <a:srgbClr val="FFFFFF"/>
                </a:highlight>
                <a:latin typeface="Arial" panose="020B0604020202020204" pitchFamily="34" charset="0"/>
                <a:ea typeface="Calibri"/>
                <a:cs typeface="Arial" panose="020B0604020202020204" pitchFamily="34" charset="0"/>
                <a:sym typeface="Calibri"/>
                <a:hlinkClick r:id="rId3"/>
              </a:rPr>
              <a:t>Jonathan.Kraeszig@fssa.in.gov</a:t>
            </a: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 </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70000"/>
              </a:lnSpc>
              <a:spcBef>
                <a:spcPts val="1800"/>
              </a:spcBef>
              <a:spcAft>
                <a:spcPts val="0"/>
              </a:spcAft>
              <a:buSzPts val="2400"/>
              <a:buNone/>
            </a:pPr>
            <a:endParaRPr sz="2380" dirty="0">
              <a:solidFill>
                <a:schemeClr val="hlink"/>
              </a:solidFill>
              <a:latin typeface="Arial" panose="020B0604020202020204" pitchFamily="34" charset="0"/>
              <a:cs typeface="Arial" panose="020B0604020202020204" pitchFamily="34" charset="0"/>
            </a:endParaRPr>
          </a:p>
          <a:p>
            <a:pPr marL="0" lvl="0" indent="0" algn="l" rtl="0">
              <a:lnSpc>
                <a:spcPct val="70000"/>
              </a:lnSpc>
              <a:spcBef>
                <a:spcPts val="1800"/>
              </a:spcBef>
              <a:spcAft>
                <a:spcPts val="0"/>
              </a:spcAft>
              <a:buSzPts val="2400"/>
              <a:buNone/>
            </a:pPr>
            <a:r>
              <a:rPr lang="en-US" sz="1800" b="1" dirty="0">
                <a:solidFill>
                  <a:schemeClr val="folHlink"/>
                </a:solidFill>
                <a:latin typeface="Arial" panose="020B0604020202020204" pitchFamily="34" charset="0"/>
                <a:ea typeface="Calibri"/>
                <a:cs typeface="Arial" panose="020B0604020202020204" pitchFamily="34" charset="0"/>
                <a:sym typeface="Calibri"/>
              </a:rPr>
              <a:t>Will </a:t>
            </a:r>
            <a:r>
              <a:rPr lang="en-US" sz="1800" b="1" dirty="0" err="1">
                <a:solidFill>
                  <a:schemeClr val="folHlink"/>
                </a:solidFill>
                <a:latin typeface="Arial" panose="020B0604020202020204" pitchFamily="34" charset="0"/>
                <a:ea typeface="Calibri"/>
                <a:cs typeface="Arial" panose="020B0604020202020204" pitchFamily="34" charset="0"/>
                <a:sym typeface="Calibri"/>
              </a:rPr>
              <a:t>Colteryahn</a:t>
            </a:r>
            <a:r>
              <a:rPr lang="en-US" sz="1800" b="1" dirty="0">
                <a:solidFill>
                  <a:schemeClr val="folHlink"/>
                </a:solidFill>
                <a:latin typeface="Arial" panose="020B0604020202020204" pitchFamily="34" charset="0"/>
                <a:ea typeface="Calibri"/>
                <a:cs typeface="Arial" panose="020B0604020202020204" pitchFamily="34" charset="0"/>
                <a:sym typeface="Calibri"/>
              </a:rPr>
              <a:t>, Coordinator of Youth Services</a:t>
            </a:r>
            <a:endParaRPr sz="1800" b="1" dirty="0">
              <a:solidFill>
                <a:schemeClr val="folHlink"/>
              </a:solidFill>
              <a:latin typeface="Arial" panose="020B0604020202020204" pitchFamily="34" charset="0"/>
              <a:ea typeface="Calibri"/>
              <a:cs typeface="Arial" panose="020B0604020202020204" pitchFamily="34" charset="0"/>
              <a:sym typeface="Calibri"/>
            </a:endParaRPr>
          </a:p>
          <a:p>
            <a:pPr marL="0" lvl="1" indent="0" algn="l" rtl="0">
              <a:lnSpc>
                <a:spcPct val="70000"/>
              </a:lnSpc>
              <a:spcBef>
                <a:spcPts val="1000"/>
              </a:spcBef>
              <a:spcAft>
                <a:spcPts val="0"/>
              </a:spcAft>
              <a:buClr>
                <a:srgbClr val="000000"/>
              </a:buClr>
              <a:buSzPts val="2000"/>
              <a:buFont typeface="Arial"/>
              <a:buNone/>
            </a:pPr>
            <a:r>
              <a:rPr lang="en-US" sz="1800" u="sng" dirty="0">
                <a:solidFill>
                  <a:schemeClr val="hlink"/>
                </a:solidFill>
                <a:latin typeface="Arial" panose="020B0604020202020204" pitchFamily="34" charset="0"/>
                <a:ea typeface="Calibri"/>
                <a:cs typeface="Arial" panose="020B0604020202020204" pitchFamily="34" charset="0"/>
                <a:sym typeface="Calibri"/>
                <a:hlinkClick r:id="rId4"/>
              </a:rPr>
              <a:t>William.Colteryahn@fssa.in.gov</a:t>
            </a:r>
            <a:r>
              <a:rPr lang="en-US" sz="1800" dirty="0">
                <a:solidFill>
                  <a:schemeClr val="hlink"/>
                </a:solidFill>
                <a:latin typeface="Arial" panose="020B0604020202020204" pitchFamily="34" charset="0"/>
                <a:ea typeface="Calibri"/>
                <a:cs typeface="Arial" panose="020B0604020202020204" pitchFamily="34" charset="0"/>
                <a:sym typeface="Calibri"/>
              </a:rPr>
              <a:t> </a:t>
            </a:r>
            <a:endParaRPr sz="1800" dirty="0">
              <a:solidFill>
                <a:schemeClr val="hlink"/>
              </a:solidFill>
              <a:latin typeface="Arial" panose="020B0604020202020204" pitchFamily="34" charset="0"/>
              <a:ea typeface="Calibri"/>
              <a:cs typeface="Arial" panose="020B0604020202020204" pitchFamily="34" charset="0"/>
              <a:sym typeface="Calibri"/>
            </a:endParaRPr>
          </a:p>
          <a:p>
            <a:pPr marL="0" lvl="1" indent="0" algn="l" rtl="0">
              <a:lnSpc>
                <a:spcPct val="70000"/>
              </a:lnSpc>
              <a:spcBef>
                <a:spcPts val="1000"/>
              </a:spcBef>
              <a:spcAft>
                <a:spcPts val="0"/>
              </a:spcAft>
              <a:buClr>
                <a:srgbClr val="000000"/>
              </a:buClr>
              <a:buSzPts val="2000"/>
              <a:buFont typeface="Arial"/>
              <a:buNone/>
            </a:pPr>
            <a:r>
              <a:rPr lang="en-US" sz="1800" dirty="0">
                <a:solidFill>
                  <a:schemeClr val="hlink"/>
                </a:solidFill>
                <a:latin typeface="Arial" panose="020B0604020202020204" pitchFamily="34" charset="0"/>
                <a:ea typeface="Calibri"/>
                <a:cs typeface="Arial" panose="020B0604020202020204" pitchFamily="34" charset="0"/>
                <a:sym typeface="Calibri"/>
              </a:rPr>
              <a:t>(317) 232-1966</a:t>
            </a:r>
            <a:endParaRPr sz="1800" dirty="0">
              <a:solidFill>
                <a:schemeClr val="hlink"/>
              </a:solidFill>
              <a:latin typeface="Arial" panose="020B0604020202020204" pitchFamily="34" charset="0"/>
              <a:ea typeface="Calibri"/>
              <a:cs typeface="Arial" panose="020B0604020202020204" pitchFamily="34" charset="0"/>
              <a:sym typeface="Calibri"/>
            </a:endParaRPr>
          </a:p>
          <a:p>
            <a:pPr marL="128016" lvl="1" indent="0" algn="l" rtl="0">
              <a:lnSpc>
                <a:spcPct val="70000"/>
              </a:lnSpc>
              <a:spcBef>
                <a:spcPts val="1000"/>
              </a:spcBef>
              <a:spcAft>
                <a:spcPts val="0"/>
              </a:spcAft>
              <a:buClr>
                <a:srgbClr val="000000"/>
              </a:buClr>
              <a:buSzPts val="2000"/>
              <a:buFont typeface="Arial"/>
              <a:buNone/>
            </a:pPr>
            <a:endParaRPr sz="1800" dirty="0">
              <a:solidFill>
                <a:schemeClr val="hlink"/>
              </a:solidFill>
              <a:latin typeface="Arial" panose="020B0604020202020204" pitchFamily="34" charset="0"/>
              <a:ea typeface="Calibri"/>
              <a:cs typeface="Arial" panose="020B0604020202020204" pitchFamily="34" charset="0"/>
              <a:sym typeface="Calibri"/>
            </a:endParaRPr>
          </a:p>
          <a:p>
            <a:pPr marL="0" lvl="1" indent="0" algn="l" rtl="0">
              <a:lnSpc>
                <a:spcPct val="70000"/>
              </a:lnSpc>
              <a:spcBef>
                <a:spcPts val="1000"/>
              </a:spcBef>
              <a:spcAft>
                <a:spcPts val="0"/>
              </a:spcAft>
              <a:buClr>
                <a:srgbClr val="000000"/>
              </a:buClr>
              <a:buSzPts val="2000"/>
              <a:buFont typeface="Arial"/>
              <a:buNone/>
            </a:pPr>
            <a:r>
              <a:rPr lang="en-US" sz="1800" b="1" dirty="0">
                <a:solidFill>
                  <a:schemeClr val="folHlink"/>
                </a:solidFill>
                <a:latin typeface="Arial" panose="020B0604020202020204" pitchFamily="34" charset="0"/>
                <a:ea typeface="Calibri"/>
                <a:cs typeface="Arial" panose="020B0604020202020204" pitchFamily="34" charset="0"/>
                <a:sym typeface="Calibri"/>
              </a:rPr>
              <a:t>General pre-ETS Mailbox</a:t>
            </a:r>
            <a:r>
              <a:rPr lang="en-US" sz="1800" b="1" dirty="0">
                <a:solidFill>
                  <a:schemeClr val="hlink"/>
                </a:solidFill>
                <a:highlight>
                  <a:srgbClr val="FFFFFF"/>
                </a:highlight>
                <a:latin typeface="Arial" panose="020B0604020202020204" pitchFamily="34" charset="0"/>
                <a:ea typeface="Calibri"/>
                <a:cs typeface="Arial" panose="020B0604020202020204" pitchFamily="34" charset="0"/>
                <a:sym typeface="Calibri"/>
              </a:rPr>
              <a:t>:</a:t>
            </a:r>
            <a:r>
              <a:rPr lang="en-US" sz="1800" dirty="0">
                <a:solidFill>
                  <a:schemeClr val="hlink"/>
                </a:solidFill>
                <a:latin typeface="Arial" panose="020B0604020202020204" pitchFamily="34" charset="0"/>
                <a:ea typeface="Calibri"/>
                <a:cs typeface="Arial" panose="020B0604020202020204" pitchFamily="34" charset="0"/>
                <a:sym typeface="Calibri"/>
              </a:rPr>
              <a:t> </a:t>
            </a:r>
            <a:r>
              <a:rPr lang="en-US" sz="1800" u="sng" dirty="0">
                <a:solidFill>
                  <a:schemeClr val="hlink"/>
                </a:solidFill>
                <a:latin typeface="Arial" panose="020B0604020202020204" pitchFamily="34" charset="0"/>
                <a:ea typeface="Calibri"/>
                <a:cs typeface="Arial" panose="020B0604020202020204" pitchFamily="34" charset="0"/>
                <a:sym typeface="Calibri"/>
                <a:hlinkClick r:id="rId5"/>
              </a:rPr>
              <a:t>Fssa.pre-ets@fssa.in.gov</a:t>
            </a:r>
            <a:endParaRPr sz="1800" dirty="0">
              <a:solidFill>
                <a:schemeClr val="hlink"/>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SzPts val="2400"/>
              <a:buNone/>
            </a:pPr>
            <a:endParaRPr sz="1800" dirty="0">
              <a:solidFill>
                <a:srgbClr val="FFFFFF"/>
              </a:solidFill>
              <a:highlight>
                <a:srgbClr val="FFFFFF"/>
              </a:highlight>
              <a:latin typeface="Calibri"/>
              <a:ea typeface="Calibri"/>
              <a:cs typeface="Calibri"/>
              <a:sym typeface="Calibri"/>
            </a:endParaRPr>
          </a:p>
        </p:txBody>
      </p:sp>
      <p:sp>
        <p:nvSpPr>
          <p:cNvPr id="332" name="Google Shape;332;g72a56357b8_0_67"/>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g72a56357b8_0_39"/>
          <p:cNvSpPr txBox="1">
            <a:spLocks noGrp="1"/>
          </p:cNvSpPr>
          <p:nvPr>
            <p:ph type="title"/>
          </p:nvPr>
        </p:nvSpPr>
        <p:spPr>
          <a:xfrm>
            <a:off x="615725" y="255125"/>
            <a:ext cx="102810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Maryland DORS Contact Information</a:t>
            </a:r>
            <a:endParaRPr sz="4000" dirty="0">
              <a:latin typeface="Arial" panose="020B0604020202020204" pitchFamily="34" charset="0"/>
              <a:ea typeface="Calibri"/>
              <a:cs typeface="Arial" panose="020B0604020202020204" pitchFamily="34" charset="0"/>
              <a:sym typeface="Calibri"/>
            </a:endParaRPr>
          </a:p>
        </p:txBody>
      </p:sp>
      <p:sp>
        <p:nvSpPr>
          <p:cNvPr id="339" name="Google Shape;339;g72a56357b8_0_39"/>
          <p:cNvSpPr txBox="1">
            <a:spLocks noGrp="1"/>
          </p:cNvSpPr>
          <p:nvPr>
            <p:ph type="body" idx="1"/>
          </p:nvPr>
        </p:nvSpPr>
        <p:spPr>
          <a:xfrm>
            <a:off x="451725" y="1828800"/>
            <a:ext cx="5644200" cy="4820400"/>
          </a:xfrm>
          <a:prstGeom prst="rect">
            <a:avLst/>
          </a:prstGeom>
          <a:noFill/>
          <a:ln>
            <a:noFill/>
          </a:ln>
        </p:spPr>
        <p:txBody>
          <a:bodyPr spcFirstLastPara="1" wrap="square" lIns="91425" tIns="45700" rIns="91425" bIns="45700" anchor="t" anchorCtr="0">
            <a:noAutofit/>
          </a:bodyPr>
          <a:lstStyle/>
          <a:p>
            <a:pPr marL="0" lvl="0" indent="0" algn="l" rtl="0">
              <a:lnSpc>
                <a:spcPct val="138000"/>
              </a:lnSpc>
              <a:spcBef>
                <a:spcPts val="0"/>
              </a:spcBef>
              <a:spcAft>
                <a:spcPts val="0"/>
              </a:spcAft>
              <a:buSzPts val="2400"/>
              <a:buNone/>
            </a:pPr>
            <a:r>
              <a:rPr lang="en-US" sz="1800" b="1" dirty="0">
                <a:solidFill>
                  <a:srgbClr val="000000"/>
                </a:solidFill>
                <a:highlight>
                  <a:srgbClr val="FFFFFF"/>
                </a:highlight>
                <a:latin typeface="Arial" panose="020B0604020202020204" pitchFamily="34" charset="0"/>
                <a:ea typeface="Calibri"/>
                <a:cs typeface="Arial" panose="020B0604020202020204" pitchFamily="34" charset="0"/>
                <a:sym typeface="Calibri"/>
              </a:rPr>
              <a:t>J</a:t>
            </a:r>
            <a:r>
              <a:rPr lang="en-US"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rPr>
              <a:t>ill Pierce</a:t>
            </a:r>
            <a:endParaRPr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Staff Specialist, Transition and Supported Employment</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Division of Rehabilitation Services</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Maryland State Department of Education</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u="sng" dirty="0">
                <a:solidFill>
                  <a:srgbClr val="002060"/>
                </a:solidFill>
                <a:highlight>
                  <a:srgbClr val="FFFFFF"/>
                </a:highlight>
                <a:latin typeface="Arial" panose="020B0604020202020204" pitchFamily="34" charset="0"/>
                <a:ea typeface="Calibri"/>
                <a:cs typeface="Arial" panose="020B0604020202020204" pitchFamily="34" charset="0"/>
                <a:sym typeface="Calibri"/>
                <a:hlinkClick r:id="rId3"/>
              </a:rPr>
              <a:t>jill.pierce@maryland.gov</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rPr>
              <a:t>Toni Cobb-Cannon</a:t>
            </a:r>
            <a:endParaRPr sz="1800" b="1"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Staff Specialist III, Community Rehabilitation Programs</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Division of Rehabilitation Services</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Maryland State Department of Education</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r>
              <a:rPr lang="en-US" sz="1800" u="sng" dirty="0">
                <a:solidFill>
                  <a:schemeClr val="hlink"/>
                </a:solidFill>
                <a:highlight>
                  <a:srgbClr val="FFFFFF"/>
                </a:highlight>
                <a:latin typeface="Arial" panose="020B0604020202020204" pitchFamily="34" charset="0"/>
                <a:ea typeface="Calibri"/>
                <a:cs typeface="Arial" panose="020B0604020202020204" pitchFamily="34" charset="0"/>
                <a:sym typeface="Calibri"/>
                <a:hlinkClick r:id="rId4"/>
              </a:rPr>
              <a:t>latonya.cannon@maryland.gov</a:t>
            </a:r>
            <a:r>
              <a:rPr lang="en-US" sz="1800" dirty="0">
                <a:solidFill>
                  <a:srgbClr val="002060"/>
                </a:solidFill>
                <a:highlight>
                  <a:srgbClr val="FFFFFF"/>
                </a:highlight>
                <a:latin typeface="Arial" panose="020B0604020202020204" pitchFamily="34" charset="0"/>
                <a:ea typeface="Calibri"/>
                <a:cs typeface="Arial" panose="020B0604020202020204" pitchFamily="34" charset="0"/>
                <a:sym typeface="Calibri"/>
              </a:rPr>
              <a:t> </a:t>
            </a:r>
            <a:endParaRPr sz="1800"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lvl="0" indent="0" algn="l" rtl="0">
              <a:lnSpc>
                <a:spcPct val="138000"/>
              </a:lnSpc>
              <a:spcBef>
                <a:spcPts val="0"/>
              </a:spcBef>
              <a:spcAft>
                <a:spcPts val="0"/>
              </a:spcAft>
              <a:buSzPts val="2400"/>
              <a:buNone/>
            </a:pPr>
            <a:endParaRPr sz="1800" dirty="0">
              <a:solidFill>
                <a:srgbClr val="1155CC"/>
              </a:solidFill>
              <a:highlight>
                <a:srgbClr val="FFFFFF"/>
              </a:highlight>
            </a:endParaRPr>
          </a:p>
          <a:p>
            <a:pPr marL="0" lvl="0" indent="0" algn="l" rtl="0">
              <a:lnSpc>
                <a:spcPct val="138000"/>
              </a:lnSpc>
              <a:spcBef>
                <a:spcPts val="0"/>
              </a:spcBef>
              <a:spcAft>
                <a:spcPts val="0"/>
              </a:spcAft>
              <a:buSzPts val="2400"/>
              <a:buNone/>
            </a:pPr>
            <a:endParaRPr sz="1800" dirty="0">
              <a:solidFill>
                <a:srgbClr val="1155CC"/>
              </a:solidFill>
              <a:highlight>
                <a:srgbClr val="FFFFFF"/>
              </a:highlight>
            </a:endParaRPr>
          </a:p>
          <a:p>
            <a:pPr marL="0" lvl="0" indent="0" algn="l" rtl="0">
              <a:lnSpc>
                <a:spcPct val="138000"/>
              </a:lnSpc>
              <a:spcBef>
                <a:spcPts val="0"/>
              </a:spcBef>
              <a:spcAft>
                <a:spcPts val="0"/>
              </a:spcAft>
              <a:buSzPts val="2400"/>
              <a:buNone/>
            </a:pPr>
            <a:endParaRPr sz="1800" dirty="0">
              <a:solidFill>
                <a:srgbClr val="1155CC"/>
              </a:solidFill>
              <a:highlight>
                <a:srgbClr val="FFFFFF"/>
              </a:highlight>
            </a:endParaRPr>
          </a:p>
          <a:p>
            <a:pPr marL="0" lvl="0" indent="0" algn="l" rtl="0">
              <a:lnSpc>
                <a:spcPct val="138000"/>
              </a:lnSpc>
              <a:spcBef>
                <a:spcPts val="0"/>
              </a:spcBef>
              <a:spcAft>
                <a:spcPts val="0"/>
              </a:spcAft>
              <a:buSzPts val="2400"/>
              <a:buNone/>
            </a:pPr>
            <a:endParaRPr sz="1800" u="sng" dirty="0">
              <a:solidFill>
                <a:srgbClr val="1155CC"/>
              </a:solidFill>
              <a:highlight>
                <a:srgbClr val="FFFFFF"/>
              </a:highlight>
            </a:endParaRPr>
          </a:p>
          <a:p>
            <a:pPr marL="0" lvl="0" indent="0" algn="l" rtl="0">
              <a:lnSpc>
                <a:spcPct val="90000"/>
              </a:lnSpc>
              <a:spcBef>
                <a:spcPts val="1800"/>
              </a:spcBef>
              <a:spcAft>
                <a:spcPts val="0"/>
              </a:spcAft>
              <a:buSzPts val="2400"/>
              <a:buNone/>
            </a:pPr>
            <a:endParaRPr dirty="0"/>
          </a:p>
        </p:txBody>
      </p:sp>
      <p:sp>
        <p:nvSpPr>
          <p:cNvPr id="340" name="Google Shape;340;g72a56357b8_0_39"/>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39</a:t>
            </a:fld>
            <a:endParaRPr/>
          </a:p>
        </p:txBody>
      </p:sp>
      <p:sp>
        <p:nvSpPr>
          <p:cNvPr id="341" name="Google Shape;341;g72a56357b8_0_39"/>
          <p:cNvSpPr txBox="1"/>
          <p:nvPr/>
        </p:nvSpPr>
        <p:spPr>
          <a:xfrm>
            <a:off x="7289200" y="1828800"/>
            <a:ext cx="4476300" cy="4425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Randy Diehl</a:t>
            </a:r>
            <a:endParaRPr sz="1800" b="1"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MIS Director</a:t>
            </a:r>
            <a:endParaRPr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Division of Rehabilitation Services</a:t>
            </a:r>
            <a:endParaRPr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2301 Argonne Drive</a:t>
            </a:r>
            <a:endParaRPr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Baltimore, MD 21218</a:t>
            </a:r>
            <a:endParaRPr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rPr>
              <a:t>(p) 410.554.9419  (f) 410.554.9412</a:t>
            </a:r>
            <a:endParaRPr sz="1800" b="0" i="0" u="none"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rgbClr val="002060"/>
                </a:solidFill>
                <a:highlight>
                  <a:srgbClr val="FFFFFF"/>
                </a:highlight>
                <a:latin typeface="Arial" panose="020B0604020202020204" pitchFamily="34" charset="0"/>
                <a:ea typeface="Calibri"/>
                <a:cs typeface="Arial" panose="020B0604020202020204" pitchFamily="34" charset="0"/>
                <a:sym typeface="Calibri"/>
                <a:hlinkClick r:id="rId5"/>
              </a:rPr>
              <a:t>www.dors.maryland.gov</a:t>
            </a:r>
            <a:endParaRPr sz="1800" b="0" i="0" u="none" strike="noStrike" cap="none" dirty="0">
              <a:solidFill>
                <a:srgbClr val="002060"/>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3"/>
          <p:cNvSpPr txBox="1">
            <a:spLocks noGrp="1"/>
          </p:cNvSpPr>
          <p:nvPr>
            <p:ph type="title"/>
          </p:nvPr>
        </p:nvSpPr>
        <p:spPr>
          <a:xfrm>
            <a:off x="167268" y="255134"/>
            <a:ext cx="9723864"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Purpose of Today’s Call</a:t>
            </a:r>
            <a:endParaRPr sz="4000" dirty="0">
              <a:latin typeface="Arial" panose="020B0604020202020204" pitchFamily="34" charset="0"/>
              <a:ea typeface="Calibri"/>
              <a:cs typeface="Arial" panose="020B0604020202020204" pitchFamily="34" charset="0"/>
              <a:sym typeface="Calibri"/>
            </a:endParaRPr>
          </a:p>
        </p:txBody>
      </p:sp>
      <p:sp>
        <p:nvSpPr>
          <p:cNvPr id="130" name="Google Shape;130;p3"/>
          <p:cNvSpPr txBox="1">
            <a:spLocks noGrp="1"/>
          </p:cNvSpPr>
          <p:nvPr>
            <p:ph type="body" idx="1"/>
          </p:nvPr>
        </p:nvSpPr>
        <p:spPr>
          <a:xfrm>
            <a:off x="66225" y="1572322"/>
            <a:ext cx="11997600" cy="5285728"/>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800"/>
              </a:spcBef>
              <a:spcAft>
                <a:spcPts val="0"/>
              </a:spcAft>
              <a:buSzPts val="2300"/>
              <a:buChar char="•"/>
            </a:pPr>
            <a:r>
              <a:rPr lang="en-US" b="1" dirty="0"/>
              <a:t>Welcome</a:t>
            </a:r>
            <a:endParaRPr dirty="0"/>
          </a:p>
          <a:p>
            <a:pPr marL="457200" lvl="0" indent="-228600" algn="l" rtl="0">
              <a:lnSpc>
                <a:spcPct val="90000"/>
              </a:lnSpc>
              <a:spcBef>
                <a:spcPts val="0"/>
              </a:spcBef>
              <a:spcAft>
                <a:spcPts val="0"/>
              </a:spcAft>
              <a:buSzPts val="2300"/>
              <a:buNone/>
            </a:pPr>
            <a:endParaRPr dirty="0"/>
          </a:p>
          <a:p>
            <a:pPr marL="457200" lvl="0" indent="-374650" algn="l" rtl="0">
              <a:lnSpc>
                <a:spcPct val="90000"/>
              </a:lnSpc>
              <a:spcBef>
                <a:spcPts val="0"/>
              </a:spcBef>
              <a:spcAft>
                <a:spcPts val="0"/>
              </a:spcAft>
              <a:buSzPts val="2300"/>
              <a:buChar char="•"/>
            </a:pPr>
            <a:r>
              <a:rPr lang="en-US" b="1" dirty="0"/>
              <a:t>Discussion of strategies to help you in working with vendors to deliver services now and into the future</a:t>
            </a:r>
            <a:endParaRPr b="1" dirty="0"/>
          </a:p>
          <a:p>
            <a:pPr marL="457200" lvl="0" indent="0" algn="l" rtl="0">
              <a:lnSpc>
                <a:spcPct val="90000"/>
              </a:lnSpc>
              <a:spcBef>
                <a:spcPts val="0"/>
              </a:spcBef>
              <a:spcAft>
                <a:spcPts val="0"/>
              </a:spcAft>
              <a:buSzPts val="2400"/>
              <a:buNone/>
            </a:pPr>
            <a:endParaRPr sz="2300" b="1" dirty="0"/>
          </a:p>
          <a:p>
            <a:pPr marL="914400" lvl="1" indent="-374650" algn="l" rtl="0">
              <a:lnSpc>
                <a:spcPct val="100000"/>
              </a:lnSpc>
              <a:spcBef>
                <a:spcPts val="0"/>
              </a:spcBef>
              <a:spcAft>
                <a:spcPts val="0"/>
              </a:spcAft>
              <a:buSzPts val="2300"/>
              <a:buChar char="•"/>
            </a:pPr>
            <a:r>
              <a:rPr lang="en-US" sz="2200" b="1" dirty="0">
                <a:solidFill>
                  <a:schemeClr val="hlink"/>
                </a:solidFill>
              </a:rPr>
              <a:t>Texas</a:t>
            </a:r>
            <a:endParaRPr dirty="0"/>
          </a:p>
          <a:p>
            <a:pPr marL="914400" lvl="1" indent="-374650" algn="l" rtl="0">
              <a:lnSpc>
                <a:spcPct val="100000"/>
              </a:lnSpc>
              <a:spcBef>
                <a:spcPts val="0"/>
              </a:spcBef>
              <a:spcAft>
                <a:spcPts val="0"/>
              </a:spcAft>
              <a:buSzPts val="2300"/>
              <a:buChar char="•"/>
            </a:pPr>
            <a:r>
              <a:rPr lang="en-US" sz="2200" b="1" dirty="0">
                <a:solidFill>
                  <a:schemeClr val="hlink"/>
                </a:solidFill>
              </a:rPr>
              <a:t>Indiana</a:t>
            </a:r>
            <a:endParaRPr dirty="0"/>
          </a:p>
          <a:p>
            <a:pPr marL="914400" lvl="1" indent="-374650" algn="l" rtl="0">
              <a:lnSpc>
                <a:spcPct val="100000"/>
              </a:lnSpc>
              <a:spcBef>
                <a:spcPts val="0"/>
              </a:spcBef>
              <a:spcAft>
                <a:spcPts val="0"/>
              </a:spcAft>
              <a:buSzPts val="2300"/>
              <a:buChar char="•"/>
            </a:pPr>
            <a:r>
              <a:rPr lang="en-US" sz="2200" b="1" dirty="0">
                <a:solidFill>
                  <a:schemeClr val="hlink"/>
                </a:solidFill>
              </a:rPr>
              <a:t>Maryland</a:t>
            </a:r>
            <a:endParaRPr dirty="0"/>
          </a:p>
          <a:p>
            <a:pPr marL="914400" lvl="1" indent="-374650" algn="l" rtl="0">
              <a:lnSpc>
                <a:spcPct val="100000"/>
              </a:lnSpc>
              <a:spcBef>
                <a:spcPts val="0"/>
              </a:spcBef>
              <a:spcAft>
                <a:spcPts val="0"/>
              </a:spcAft>
              <a:buSzPts val="2300"/>
              <a:buChar char="•"/>
            </a:pPr>
            <a:r>
              <a:rPr lang="en-US" sz="2200" b="1" dirty="0">
                <a:solidFill>
                  <a:schemeClr val="hlink"/>
                </a:solidFill>
              </a:rPr>
              <a:t>Pennsylvania</a:t>
            </a:r>
            <a:endParaRPr dirty="0"/>
          </a:p>
          <a:p>
            <a:pPr marL="914400" lvl="1" indent="-228600" algn="l" rtl="0">
              <a:lnSpc>
                <a:spcPct val="100000"/>
              </a:lnSpc>
              <a:spcBef>
                <a:spcPts val="0"/>
              </a:spcBef>
              <a:spcAft>
                <a:spcPts val="0"/>
              </a:spcAft>
              <a:buSzPts val="2300"/>
              <a:buNone/>
            </a:pPr>
            <a:endParaRPr sz="2200" b="1" dirty="0">
              <a:solidFill>
                <a:schemeClr val="hlink"/>
              </a:solidFill>
            </a:endParaRPr>
          </a:p>
          <a:p>
            <a:pPr marL="539750" lvl="1" indent="-485775" algn="l" rtl="0">
              <a:lnSpc>
                <a:spcPct val="100000"/>
              </a:lnSpc>
              <a:spcBef>
                <a:spcPts val="0"/>
              </a:spcBef>
              <a:spcAft>
                <a:spcPts val="0"/>
              </a:spcAft>
              <a:buSzPts val="2300"/>
              <a:buFont typeface="Arial"/>
              <a:buChar char="•"/>
            </a:pPr>
            <a:r>
              <a:rPr lang="en-US" sz="2200" b="1" dirty="0">
                <a:solidFill>
                  <a:srgbClr val="034680"/>
                </a:solidFill>
              </a:rPr>
              <a:t>Overview of Wintac.org- Resources for Distance Service Delivery and provider specific resources</a:t>
            </a:r>
            <a:endParaRPr sz="2200" b="1" dirty="0">
              <a:solidFill>
                <a:srgbClr val="034680"/>
              </a:solidFill>
            </a:endParaRPr>
          </a:p>
          <a:p>
            <a:pPr marL="539750" lvl="1" indent="0" algn="l" rtl="0">
              <a:lnSpc>
                <a:spcPct val="100000"/>
              </a:lnSpc>
              <a:spcBef>
                <a:spcPts val="0"/>
              </a:spcBef>
              <a:spcAft>
                <a:spcPts val="0"/>
              </a:spcAft>
              <a:buSzPts val="2300"/>
              <a:buNone/>
            </a:pPr>
            <a:endParaRPr sz="1200" dirty="0"/>
          </a:p>
          <a:p>
            <a:pPr marL="539750" lvl="1" indent="0" algn="l" rtl="0">
              <a:lnSpc>
                <a:spcPct val="100000"/>
              </a:lnSpc>
              <a:spcBef>
                <a:spcPts val="0"/>
              </a:spcBef>
              <a:spcAft>
                <a:spcPts val="0"/>
              </a:spcAft>
              <a:buSzPts val="2300"/>
              <a:buNone/>
            </a:pPr>
            <a:endParaRPr sz="1200" dirty="0"/>
          </a:p>
          <a:p>
            <a:pPr marL="457200" lvl="0" indent="-228600" algn="l" rtl="0">
              <a:lnSpc>
                <a:spcPct val="90000"/>
              </a:lnSpc>
              <a:spcBef>
                <a:spcPts val="0"/>
              </a:spcBef>
              <a:spcAft>
                <a:spcPts val="0"/>
              </a:spcAft>
              <a:buSzPts val="2300"/>
              <a:buNone/>
            </a:pPr>
            <a:endParaRPr sz="1800" dirty="0"/>
          </a:p>
          <a:p>
            <a:pPr marL="457200" lvl="0" indent="0" algn="l" rtl="0">
              <a:lnSpc>
                <a:spcPct val="90000"/>
              </a:lnSpc>
              <a:spcBef>
                <a:spcPts val="0"/>
              </a:spcBef>
              <a:spcAft>
                <a:spcPts val="0"/>
              </a:spcAft>
              <a:buSzPts val="2400"/>
              <a:buNone/>
            </a:pPr>
            <a:endParaRPr sz="2300" b="1" dirty="0"/>
          </a:p>
          <a:p>
            <a:pPr marL="457200" lvl="0" indent="0" algn="l" rtl="0">
              <a:lnSpc>
                <a:spcPct val="100000"/>
              </a:lnSpc>
              <a:spcBef>
                <a:spcPts val="0"/>
              </a:spcBef>
              <a:spcAft>
                <a:spcPts val="0"/>
              </a:spcAft>
              <a:buSzPts val="2400"/>
              <a:buNone/>
            </a:pPr>
            <a:endParaRPr sz="2300" b="1" dirty="0"/>
          </a:p>
        </p:txBody>
      </p:sp>
      <p:sp>
        <p:nvSpPr>
          <p:cNvPr id="131" name="Google Shape;131;p3"/>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08AF7-757B-4377-8510-28481421F70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Pennsylvania OVR Contact Information</a:t>
            </a:r>
          </a:p>
        </p:txBody>
      </p:sp>
      <p:sp>
        <p:nvSpPr>
          <p:cNvPr id="3" name="Text Placeholder 2">
            <a:extLst>
              <a:ext uri="{FF2B5EF4-FFF2-40B4-BE49-F238E27FC236}">
                <a16:creationId xmlns:a16="http://schemas.microsoft.com/office/drawing/2014/main" id="{95C9A8FE-3BC7-4F31-A492-2E7EBAE417A8}"/>
              </a:ext>
            </a:extLst>
          </p:cNvPr>
          <p:cNvSpPr>
            <a:spLocks noGrp="1"/>
          </p:cNvSpPr>
          <p:nvPr>
            <p:ph type="body" idx="1"/>
          </p:nvPr>
        </p:nvSpPr>
        <p:spPr/>
        <p:txBody>
          <a:bodyPr/>
          <a:lstStyle/>
          <a:p>
            <a:pPr marL="76200" indent="0">
              <a:lnSpc>
                <a:spcPct val="100000"/>
              </a:lnSpc>
              <a:spcBef>
                <a:spcPts val="0"/>
              </a:spcBef>
              <a:buNone/>
            </a:pPr>
            <a:r>
              <a:rPr lang="en-US" sz="2000" b="1" dirty="0">
                <a:solidFill>
                  <a:schemeClr val="accent3">
                    <a:lumMod val="75000"/>
                  </a:schemeClr>
                </a:solidFill>
                <a:latin typeface="Arial" panose="020B0604020202020204" pitchFamily="34" charset="0"/>
              </a:rPr>
              <a:t>Shannon Austin, M.S., CRC, CWDP, GCDP, OWDS| Executive Director</a:t>
            </a:r>
          </a:p>
          <a:p>
            <a:pPr marL="76200" indent="0">
              <a:lnSpc>
                <a:spcPct val="100000"/>
              </a:lnSpc>
              <a:spcBef>
                <a:spcPts val="0"/>
              </a:spcBef>
              <a:buNone/>
            </a:pPr>
            <a:r>
              <a:rPr lang="en-US" sz="2000" dirty="0">
                <a:solidFill>
                  <a:schemeClr val="accent3">
                    <a:lumMod val="75000"/>
                  </a:schemeClr>
                </a:solidFill>
                <a:latin typeface="Arial" panose="020B0604020202020204" pitchFamily="34" charset="0"/>
              </a:rPr>
              <a:t>PA Department of Labor and Industry | Office of Vocational Rehabilitation</a:t>
            </a:r>
            <a:br>
              <a:rPr lang="en-US" sz="2000" dirty="0">
                <a:solidFill>
                  <a:schemeClr val="accent3">
                    <a:lumMod val="75000"/>
                  </a:schemeClr>
                </a:solidFill>
                <a:latin typeface="Arial" panose="020B0604020202020204" pitchFamily="34" charset="0"/>
              </a:rPr>
            </a:br>
            <a:r>
              <a:rPr lang="en-US" sz="2000" dirty="0">
                <a:solidFill>
                  <a:schemeClr val="accent3">
                    <a:lumMod val="75000"/>
                  </a:schemeClr>
                </a:solidFill>
                <a:latin typeface="Arial" panose="020B0604020202020204" pitchFamily="34" charset="0"/>
              </a:rPr>
              <a:t>1521 North Sixth Street | Harrisburg, PA 17102</a:t>
            </a:r>
          </a:p>
          <a:p>
            <a:pPr marL="76200" indent="0">
              <a:lnSpc>
                <a:spcPct val="100000"/>
              </a:lnSpc>
              <a:spcBef>
                <a:spcPts val="0"/>
              </a:spcBef>
              <a:buNone/>
            </a:pPr>
            <a:r>
              <a:rPr lang="en-US" sz="2000" dirty="0">
                <a:solidFill>
                  <a:schemeClr val="accent3">
                    <a:lumMod val="75000"/>
                  </a:schemeClr>
                </a:solidFill>
                <a:latin typeface="Arial" panose="020B0604020202020204" pitchFamily="34" charset="0"/>
              </a:rPr>
              <a:t>Office (717) 783-3784 Cell (717) 579-0108</a:t>
            </a:r>
          </a:p>
          <a:p>
            <a:pPr marL="76200" indent="0">
              <a:lnSpc>
                <a:spcPct val="100000"/>
              </a:lnSpc>
              <a:spcBef>
                <a:spcPts val="0"/>
              </a:spcBef>
              <a:buNone/>
            </a:pPr>
            <a:r>
              <a:rPr lang="en-US" sz="2000" dirty="0">
                <a:solidFill>
                  <a:srgbClr val="0070C0"/>
                </a:solidFill>
                <a:latin typeface="Arial" panose="020B0604020202020204" pitchFamily="34" charset="0"/>
              </a:rPr>
              <a:t>Email </a:t>
            </a:r>
            <a:r>
              <a:rPr lang="en-US" sz="2000" dirty="0">
                <a:solidFill>
                  <a:srgbClr val="1155CC"/>
                </a:solidFill>
                <a:latin typeface="Arial" panose="020B0604020202020204" pitchFamily="34" charset="0"/>
                <a:hlinkClick r:id="rId2">
                  <a:extLst>
                    <a:ext uri="{A12FA001-AC4F-418D-AE19-62706E023703}">
                      <ahyp:hlinkClr xmlns:ahyp="http://schemas.microsoft.com/office/drawing/2018/hyperlinkcolor" val="tx"/>
                    </a:ext>
                  </a:extLst>
                </a:hlinkClick>
              </a:rPr>
              <a:t>shaaustin@pa.gov</a:t>
            </a:r>
            <a:endParaRPr lang="en-US" sz="2000" dirty="0">
              <a:solidFill>
                <a:srgbClr val="000000"/>
              </a:solidFill>
              <a:latin typeface="Arial" panose="020B0604020202020204" pitchFamily="34" charset="0"/>
            </a:endParaRPr>
          </a:p>
          <a:p>
            <a:pPr marL="76200" indent="0">
              <a:lnSpc>
                <a:spcPct val="100000"/>
              </a:lnSpc>
              <a:spcBef>
                <a:spcPts val="0"/>
              </a:spcBef>
              <a:buNone/>
            </a:pPr>
            <a:r>
              <a:rPr lang="en-US" sz="2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www.dli.state.pa.us</a:t>
            </a:r>
            <a:endParaRPr lang="en-US" sz="2000" dirty="0">
              <a:solidFill>
                <a:srgbClr val="000000"/>
              </a:solidFill>
              <a:latin typeface="Arial" panose="020B0604020202020204" pitchFamily="34" charset="0"/>
            </a:endParaRPr>
          </a:p>
        </p:txBody>
      </p:sp>
      <p:sp>
        <p:nvSpPr>
          <p:cNvPr id="4" name="Slide Number Placeholder 3">
            <a:extLst>
              <a:ext uri="{FF2B5EF4-FFF2-40B4-BE49-F238E27FC236}">
                <a16:creationId xmlns:a16="http://schemas.microsoft.com/office/drawing/2014/main" id="{CA3535B6-810E-431A-A0F0-8B1AA1C3C6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40</a:t>
            </a:fld>
            <a:endParaRPr lang="en-US"/>
          </a:p>
        </p:txBody>
      </p:sp>
    </p:spTree>
    <p:extLst>
      <p:ext uri="{BB962C8B-B14F-4D97-AF65-F5344CB8AC3E}">
        <p14:creationId xmlns:p14="http://schemas.microsoft.com/office/powerpoint/2010/main" val="3092560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4"/>
          <p:cNvSpPr txBox="1">
            <a:spLocks noGrp="1"/>
          </p:cNvSpPr>
          <p:nvPr>
            <p:ph type="title"/>
          </p:nvPr>
        </p:nvSpPr>
        <p:spPr>
          <a:xfrm>
            <a:off x="658200" y="255125"/>
            <a:ext cx="102384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4000" dirty="0">
                <a:latin typeface="Arial" panose="020B0604020202020204" pitchFamily="34" charset="0"/>
                <a:ea typeface="Calibri"/>
                <a:cs typeface="Arial" panose="020B0604020202020204" pitchFamily="34" charset="0"/>
                <a:sym typeface="Calibri"/>
              </a:rPr>
              <a:t>Questions? </a:t>
            </a:r>
            <a:endParaRPr sz="4000" dirty="0">
              <a:latin typeface="Arial" panose="020B0604020202020204" pitchFamily="34" charset="0"/>
              <a:ea typeface="Calibri"/>
              <a:cs typeface="Arial" panose="020B0604020202020204" pitchFamily="34" charset="0"/>
              <a:sym typeface="Calibri"/>
            </a:endParaRPr>
          </a:p>
        </p:txBody>
      </p:sp>
      <p:sp>
        <p:nvSpPr>
          <p:cNvPr id="348" name="Google Shape;348;p64"/>
          <p:cNvSpPr txBox="1">
            <a:spLocks noGrp="1"/>
          </p:cNvSpPr>
          <p:nvPr>
            <p:ph type="body" idx="1"/>
          </p:nvPr>
        </p:nvSpPr>
        <p:spPr>
          <a:xfrm>
            <a:off x="209550" y="1543050"/>
            <a:ext cx="6800850" cy="5314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2060"/>
              </a:buClr>
              <a:buSzPts val="2400"/>
              <a:buFont typeface="Arial"/>
              <a:buNone/>
            </a:pPr>
            <a:r>
              <a:rPr lang="en-US" sz="1800" b="1" dirty="0">
                <a:solidFill>
                  <a:srgbClr val="002060"/>
                </a:solidFill>
                <a:latin typeface="Calibri"/>
                <a:ea typeface="Calibri"/>
                <a:cs typeface="Calibri"/>
                <a:sym typeface="Calibri"/>
              </a:rPr>
              <a:t>Melissa P. Diehl </a:t>
            </a:r>
            <a:r>
              <a:rPr lang="en-US" sz="1800" dirty="0">
                <a:solidFill>
                  <a:srgbClr val="002060"/>
                </a:solidFill>
                <a:latin typeface="Calibri"/>
                <a:ea typeface="Calibri"/>
                <a:cs typeface="Calibri"/>
                <a:sym typeface="Calibri"/>
              </a:rPr>
              <a:t>M.A. Ed. CRC</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Project Director WINTAC Pre-Employment Transition Services </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The George Washington University Center for Rehabilitation Counseling Research and Education (CRCRE)</a:t>
            </a:r>
            <a:br>
              <a:rPr lang="en-US" sz="1800" dirty="0">
                <a:solidFill>
                  <a:srgbClr val="002060"/>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3"/>
              </a:rPr>
              <a:t>(410) 430-9244</a:t>
            </a:r>
            <a:br>
              <a:rPr lang="en-US" sz="1800" dirty="0">
                <a:solidFill>
                  <a:srgbClr val="002060"/>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4"/>
              </a:rPr>
              <a:t>mpdiehl@gwu.edu</a:t>
            </a:r>
            <a:endParaRPr sz="1800" dirty="0">
              <a:solidFill>
                <a:srgbClr val="002060"/>
              </a:solidFill>
              <a:latin typeface="Calibri"/>
              <a:ea typeface="Calibri"/>
              <a:cs typeface="Calibri"/>
              <a:sym typeface="Calibri"/>
            </a:endParaRPr>
          </a:p>
          <a:p>
            <a:pPr marL="0" lvl="0" indent="0" algn="l" rtl="0">
              <a:lnSpc>
                <a:spcPct val="90000"/>
              </a:lnSpc>
              <a:spcBef>
                <a:spcPts val="1000"/>
              </a:spcBef>
              <a:spcAft>
                <a:spcPts val="0"/>
              </a:spcAft>
              <a:buClr>
                <a:srgbClr val="002060"/>
              </a:buClr>
              <a:buSzPts val="2400"/>
              <a:buFont typeface="Arial"/>
              <a:buNone/>
            </a:pPr>
            <a:endParaRPr sz="800" b="1" dirty="0">
              <a:solidFill>
                <a:srgbClr val="002060"/>
              </a:solidFill>
              <a:latin typeface="Calibri"/>
              <a:ea typeface="Calibri"/>
              <a:cs typeface="Calibri"/>
              <a:sym typeface="Calibri"/>
            </a:endParaRPr>
          </a:p>
          <a:p>
            <a:pPr marL="0" lvl="0" indent="0" algn="l" rtl="0">
              <a:lnSpc>
                <a:spcPct val="90000"/>
              </a:lnSpc>
              <a:spcBef>
                <a:spcPts val="1000"/>
              </a:spcBef>
              <a:spcAft>
                <a:spcPts val="0"/>
              </a:spcAft>
              <a:buClr>
                <a:srgbClr val="002060"/>
              </a:buClr>
              <a:buSzPts val="2400"/>
              <a:buFont typeface="Arial"/>
              <a:buNone/>
            </a:pPr>
            <a:r>
              <a:rPr lang="en-US" sz="1800" b="1" dirty="0">
                <a:solidFill>
                  <a:srgbClr val="002060"/>
                </a:solidFill>
                <a:latin typeface="Calibri"/>
                <a:ea typeface="Calibri"/>
                <a:cs typeface="Calibri"/>
                <a:sym typeface="Calibri"/>
              </a:rPr>
              <a:t>Brenda K. Simmons </a:t>
            </a:r>
            <a:r>
              <a:rPr lang="en-US" sz="1800" dirty="0">
                <a:solidFill>
                  <a:srgbClr val="002060"/>
                </a:solidFill>
                <a:latin typeface="Calibri"/>
                <a:ea typeface="Calibri"/>
                <a:cs typeface="Calibri"/>
                <a:sym typeface="Calibri"/>
              </a:rPr>
              <a:t>M.S. </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Sr. Research Associate WINTAC Pre-Employment Transition Services </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The George Washington University Center for Rehabilitation Counseling Research and Education (CRCRE)</a:t>
            </a:r>
            <a:br>
              <a:rPr lang="en-US" sz="1800" dirty="0">
                <a:solidFill>
                  <a:srgbClr val="002060"/>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3"/>
              </a:rPr>
              <a:t>(816) 739-7648</a:t>
            </a:r>
            <a:br>
              <a:rPr lang="en-US" sz="1800" dirty="0">
                <a:solidFill>
                  <a:srgbClr val="002060"/>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4"/>
              </a:rPr>
              <a:t>bksimmons@gwu.edu</a:t>
            </a:r>
            <a:endParaRPr sz="1800" dirty="0">
              <a:solidFill>
                <a:srgbClr val="002060"/>
              </a:solidFill>
              <a:latin typeface="Calibri"/>
              <a:ea typeface="Calibri"/>
              <a:cs typeface="Calibri"/>
              <a:sym typeface="Calibri"/>
            </a:endParaRPr>
          </a:p>
          <a:p>
            <a:pPr marL="0" lvl="0" indent="0" algn="l" rtl="0">
              <a:lnSpc>
                <a:spcPct val="90000"/>
              </a:lnSpc>
              <a:spcBef>
                <a:spcPts val="1800"/>
              </a:spcBef>
              <a:spcAft>
                <a:spcPts val="0"/>
              </a:spcAft>
              <a:buSzPts val="2400"/>
              <a:buNone/>
            </a:pPr>
            <a:r>
              <a:rPr lang="en-US" sz="1800" b="1" dirty="0">
                <a:solidFill>
                  <a:srgbClr val="002060"/>
                </a:solidFill>
                <a:latin typeface="Calibri"/>
                <a:ea typeface="Calibri"/>
                <a:cs typeface="Calibri"/>
                <a:sym typeface="Calibri"/>
              </a:rPr>
              <a:t>Christine Johnson </a:t>
            </a:r>
            <a:r>
              <a:rPr lang="en-US" sz="1800" dirty="0">
                <a:solidFill>
                  <a:srgbClr val="002060"/>
                </a:solidFill>
                <a:latin typeface="Calibri"/>
                <a:ea typeface="Calibri"/>
                <a:cs typeface="Calibri"/>
                <a:sym typeface="Calibri"/>
              </a:rPr>
              <a:t>M.A. Ed. CRC</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Sr. Research Associate WINTAC Pre-Employment Transition Services </a:t>
            </a:r>
            <a:br>
              <a:rPr lang="en-US" sz="1800" dirty="0">
                <a:solidFill>
                  <a:srgbClr val="002060"/>
                </a:solidFill>
                <a:latin typeface="Calibri"/>
                <a:ea typeface="Calibri"/>
                <a:cs typeface="Calibri"/>
                <a:sym typeface="Calibri"/>
              </a:rPr>
            </a:br>
            <a:r>
              <a:rPr lang="en-US" sz="1800" dirty="0">
                <a:solidFill>
                  <a:srgbClr val="002060"/>
                </a:solidFill>
                <a:latin typeface="Calibri"/>
                <a:ea typeface="Calibri"/>
                <a:cs typeface="Calibri"/>
                <a:sym typeface="Calibri"/>
              </a:rPr>
              <a:t>The George Washington University Center for Rehabilitation Counseling Research and Education (CRCRE)</a:t>
            </a:r>
            <a:br>
              <a:rPr lang="en-US" sz="1800" dirty="0">
                <a:solidFill>
                  <a:srgbClr val="002060"/>
                </a:solidFill>
                <a:latin typeface="Calibri"/>
                <a:ea typeface="Calibri"/>
                <a:cs typeface="Calibri"/>
                <a:sym typeface="Calibri"/>
              </a:rPr>
            </a:br>
            <a:r>
              <a:rPr lang="en-US" sz="1800" u="sng" dirty="0">
                <a:solidFill>
                  <a:srgbClr val="377BBB"/>
                </a:solidFill>
                <a:latin typeface="Calibri"/>
                <a:ea typeface="Calibri"/>
                <a:cs typeface="Calibri"/>
                <a:sym typeface="Calibri"/>
                <a:hlinkClick r:id="rId3"/>
              </a:rPr>
              <a:t>(</a:t>
            </a:r>
            <a:r>
              <a:rPr lang="en-US" sz="1800" dirty="0">
                <a:solidFill>
                  <a:srgbClr val="377BBB"/>
                </a:solidFill>
                <a:latin typeface="Calibri"/>
                <a:ea typeface="Calibri"/>
                <a:cs typeface="Calibri"/>
                <a:sym typeface="Calibri"/>
              </a:rPr>
              <a:t>301) 922-8294</a:t>
            </a:r>
            <a:br>
              <a:rPr lang="en-US" sz="1800" dirty="0">
                <a:solidFill>
                  <a:srgbClr val="002060"/>
                </a:solidFill>
                <a:latin typeface="Calibri"/>
                <a:ea typeface="Calibri"/>
                <a:cs typeface="Calibri"/>
                <a:sym typeface="Calibri"/>
              </a:rPr>
            </a:br>
            <a:r>
              <a:rPr lang="en-US" sz="1800" u="sng" dirty="0">
                <a:solidFill>
                  <a:schemeClr val="hlink"/>
                </a:solidFill>
                <a:latin typeface="Calibri"/>
                <a:ea typeface="Calibri"/>
                <a:cs typeface="Calibri"/>
                <a:sym typeface="Calibri"/>
                <a:hlinkClick r:id="rId5"/>
              </a:rPr>
              <a:t>cj1957@gwu.edu</a:t>
            </a:r>
            <a:endParaRPr sz="1800" dirty="0">
              <a:latin typeface="Calibri"/>
              <a:ea typeface="Calibri"/>
              <a:cs typeface="Calibri"/>
              <a:sym typeface="Calibri"/>
            </a:endParaRPr>
          </a:p>
        </p:txBody>
      </p:sp>
      <p:sp>
        <p:nvSpPr>
          <p:cNvPr id="349" name="Google Shape;349;p64"/>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41</a:t>
            </a:fld>
            <a:endParaRPr/>
          </a:p>
        </p:txBody>
      </p:sp>
      <p:sp>
        <p:nvSpPr>
          <p:cNvPr id="350" name="Google Shape;350;p64"/>
          <p:cNvSpPr txBox="1"/>
          <p:nvPr/>
        </p:nvSpPr>
        <p:spPr>
          <a:xfrm>
            <a:off x="7010400" y="1677200"/>
            <a:ext cx="4834450" cy="5160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dirty="0">
                <a:solidFill>
                  <a:srgbClr val="002060"/>
                </a:solidFill>
                <a:latin typeface="Calibri"/>
                <a:ea typeface="Calibri"/>
                <a:cs typeface="Calibri"/>
                <a:sym typeface="Calibri"/>
              </a:rPr>
              <a:t>DJ. Ralston </a:t>
            </a:r>
            <a:r>
              <a:rPr lang="en-US" sz="1800" b="0" i="0" u="none" strike="noStrike" cap="none" dirty="0">
                <a:solidFill>
                  <a:srgbClr val="002060"/>
                </a:solidFill>
                <a:latin typeface="Calibri"/>
                <a:ea typeface="Calibri"/>
                <a:cs typeface="Calibri"/>
                <a:sym typeface="Calibri"/>
              </a:rPr>
              <a:t>M.S.</a:t>
            </a:r>
            <a:endParaRPr sz="18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rgbClr val="002060"/>
                </a:solidFill>
                <a:latin typeface="Calibri"/>
                <a:ea typeface="Calibri"/>
                <a:cs typeface="Calibri"/>
                <a:sym typeface="Calibri"/>
              </a:rPr>
              <a:t>Sr. Research Associate WINTAC Pre-Employment Transition Services </a:t>
            </a:r>
            <a:br>
              <a:rPr lang="en-US" sz="1800" b="0" i="0" u="none" strike="noStrike" cap="none" dirty="0">
                <a:solidFill>
                  <a:srgbClr val="002060"/>
                </a:solidFill>
                <a:latin typeface="Calibri"/>
                <a:ea typeface="Calibri"/>
                <a:cs typeface="Calibri"/>
                <a:sym typeface="Calibri"/>
              </a:rPr>
            </a:br>
            <a:r>
              <a:rPr lang="en-US" sz="1800" b="0" i="0" u="none" strike="noStrike" cap="none" dirty="0">
                <a:solidFill>
                  <a:srgbClr val="002060"/>
                </a:solidFill>
                <a:latin typeface="Calibri"/>
                <a:ea typeface="Calibri"/>
                <a:cs typeface="Calibri"/>
                <a:sym typeface="Calibri"/>
              </a:rPr>
              <a:t>The George Washington University Center for Rehabilitation Counseling Research and Education (CRCRE)</a:t>
            </a:r>
            <a:br>
              <a:rPr lang="en-US" sz="1800" b="0" i="0" u="none" strike="noStrike" cap="none" dirty="0">
                <a:solidFill>
                  <a:srgbClr val="002060"/>
                </a:solidFill>
                <a:latin typeface="Calibri"/>
                <a:ea typeface="Calibri"/>
                <a:cs typeface="Calibri"/>
                <a:sym typeface="Calibri"/>
              </a:rPr>
            </a:br>
            <a:r>
              <a:rPr lang="en-US" sz="1800" b="0" i="0" u="none" strike="noStrike" cap="none" dirty="0">
                <a:solidFill>
                  <a:srgbClr val="377BBB"/>
                </a:solidFill>
                <a:latin typeface="Calibri"/>
                <a:ea typeface="Calibri"/>
                <a:cs typeface="Calibri"/>
                <a:sym typeface="Calibri"/>
              </a:rPr>
              <a:t>740-398-5247</a:t>
            </a:r>
            <a:r>
              <a:rPr lang="en-US" sz="18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sng" strike="noStrike" cap="none" dirty="0">
                <a:solidFill>
                  <a:srgbClr val="000000"/>
                </a:solidFill>
                <a:latin typeface="Calibri"/>
                <a:ea typeface="Calibri"/>
                <a:cs typeface="Calibri"/>
                <a:sym typeface="Calibri"/>
                <a:hlinkClick r:id="rId6"/>
              </a:rPr>
              <a:t>djralston@gwu.edu</a:t>
            </a:r>
            <a:r>
              <a:rPr lang="en-US" sz="1800" b="0" i="0" u="none" strike="noStrike" cap="none" dirty="0">
                <a:solidFill>
                  <a:srgbClr val="000000"/>
                </a:solidFill>
                <a:latin typeface="Calibri"/>
                <a:ea typeface="Calibri"/>
                <a:cs typeface="Calibri"/>
                <a:sym typeface="Calibri"/>
              </a:rPr>
              <a:t> </a:t>
            </a:r>
            <a:endParaRPr sz="14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dirty="0">
              <a:solidFill>
                <a:srgbClr val="002060"/>
              </a:solidFill>
              <a:latin typeface="Calibri"/>
              <a:ea typeface="Calibri"/>
              <a:cs typeface="Calibri"/>
              <a:sym typeface="Calibri"/>
            </a:endParaRPr>
          </a:p>
          <a:p>
            <a:pPr marL="0" marR="0" lvl="0" indent="0" algn="l" rtl="0">
              <a:lnSpc>
                <a:spcPct val="100000"/>
              </a:lnSpc>
              <a:spcBef>
                <a:spcPts val="1800"/>
              </a:spcBef>
              <a:spcAft>
                <a:spcPts val="0"/>
              </a:spcAft>
              <a:buClr>
                <a:srgbClr val="000000"/>
              </a:buClr>
              <a:buSzPts val="1800"/>
              <a:buFont typeface="Arial"/>
              <a:buNone/>
            </a:pPr>
            <a:r>
              <a:rPr lang="en-US" sz="1800" b="1" i="0" u="none" strike="noStrike" cap="none" dirty="0">
                <a:solidFill>
                  <a:srgbClr val="002060"/>
                </a:solidFill>
                <a:latin typeface="Calibri"/>
                <a:ea typeface="Calibri"/>
                <a:cs typeface="Calibri"/>
                <a:sym typeface="Calibri"/>
              </a:rPr>
              <a:t>Carol Pankow </a:t>
            </a:r>
            <a:r>
              <a:rPr lang="en-US" sz="1800" b="0" i="0" u="none" strike="noStrike" cap="none" dirty="0">
                <a:solidFill>
                  <a:srgbClr val="002060"/>
                </a:solidFill>
                <a:latin typeface="Calibri"/>
                <a:ea typeface="Calibri"/>
                <a:cs typeface="Calibri"/>
                <a:sym typeface="Calibri"/>
              </a:rPr>
              <a:t>M.S.</a:t>
            </a:r>
            <a:br>
              <a:rPr lang="en-US" sz="1800" b="0" i="0" u="none" strike="noStrike" cap="none" dirty="0">
                <a:solidFill>
                  <a:srgbClr val="002060"/>
                </a:solidFill>
                <a:latin typeface="Calibri"/>
                <a:ea typeface="Calibri"/>
                <a:cs typeface="Calibri"/>
                <a:sym typeface="Calibri"/>
              </a:rPr>
            </a:br>
            <a:r>
              <a:rPr lang="en-US" sz="1800" b="0" i="0" u="none" strike="noStrike" cap="none" dirty="0">
                <a:solidFill>
                  <a:srgbClr val="002060"/>
                </a:solidFill>
                <a:latin typeface="Calibri"/>
                <a:ea typeface="Calibri"/>
                <a:cs typeface="Calibri"/>
                <a:sym typeface="Calibri"/>
              </a:rPr>
              <a:t>Sr. Research Associate WINTAC Pre-Employment Transition Services </a:t>
            </a:r>
            <a:br>
              <a:rPr lang="en-US" sz="1800" b="0" i="0" u="none" strike="noStrike" cap="none" dirty="0">
                <a:solidFill>
                  <a:srgbClr val="002060"/>
                </a:solidFill>
                <a:latin typeface="Calibri"/>
                <a:ea typeface="Calibri"/>
                <a:cs typeface="Calibri"/>
                <a:sym typeface="Calibri"/>
              </a:rPr>
            </a:br>
            <a:r>
              <a:rPr lang="en-US" sz="1800" b="0" i="0" u="none" strike="noStrike" cap="none" dirty="0">
                <a:solidFill>
                  <a:srgbClr val="002060"/>
                </a:solidFill>
                <a:latin typeface="Calibri"/>
                <a:ea typeface="Calibri"/>
                <a:cs typeface="Calibri"/>
                <a:sym typeface="Calibri"/>
              </a:rPr>
              <a:t>The George Washington University Center for Rehabilitation Counseling Research and Education (CRCRE)</a:t>
            </a:r>
            <a:br>
              <a:rPr lang="en-US" sz="1800" b="0" i="0" u="none" strike="noStrike" cap="none" dirty="0">
                <a:solidFill>
                  <a:srgbClr val="002060"/>
                </a:solidFill>
                <a:latin typeface="Calibri"/>
                <a:ea typeface="Calibri"/>
                <a:cs typeface="Calibri"/>
                <a:sym typeface="Calibri"/>
              </a:rPr>
            </a:br>
            <a:r>
              <a:rPr lang="en-US" sz="1800" b="0" i="0" u="none" strike="noStrike" cap="none" dirty="0">
                <a:solidFill>
                  <a:srgbClr val="377BBB"/>
                </a:solidFill>
                <a:latin typeface="Calibri"/>
                <a:ea typeface="Calibri"/>
                <a:cs typeface="Calibri"/>
                <a:sym typeface="Calibri"/>
              </a:rPr>
              <a:t>(952) 994-5205</a:t>
            </a:r>
            <a:br>
              <a:rPr lang="en-US" sz="1800" b="0" i="0" u="none" strike="noStrike" cap="none" dirty="0">
                <a:solidFill>
                  <a:srgbClr val="000000"/>
                </a:solidFill>
                <a:latin typeface="Calibri"/>
                <a:ea typeface="Calibri"/>
                <a:cs typeface="Calibri"/>
                <a:sym typeface="Calibri"/>
              </a:rPr>
            </a:br>
            <a:r>
              <a:rPr lang="en-US" sz="1800" b="0" i="0" u="sng" strike="noStrike" cap="none" dirty="0">
                <a:solidFill>
                  <a:srgbClr val="000000"/>
                </a:solidFill>
                <a:latin typeface="Calibri"/>
                <a:ea typeface="Calibri"/>
                <a:cs typeface="Calibri"/>
                <a:sym typeface="Calibri"/>
                <a:hlinkClick r:id="rId7"/>
              </a:rPr>
              <a:t>cnpankow@gwu.edu</a:t>
            </a:r>
            <a:endParaRPr sz="1800" b="0" i="0" u="none" strike="noStrike" cap="none" dirty="0">
              <a:solidFill>
                <a:srgbClr val="000000"/>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2"/>
          <p:cNvSpPr txBox="1">
            <a:spLocks noGrp="1"/>
          </p:cNvSpPr>
          <p:nvPr>
            <p:ph type="title"/>
          </p:nvPr>
        </p:nvSpPr>
        <p:spPr>
          <a:xfrm>
            <a:off x="760651" y="255134"/>
            <a:ext cx="9221400" cy="1116600"/>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lt1"/>
              </a:buClr>
              <a:buSzPts val="1000"/>
              <a:buFont typeface="Arial"/>
              <a:buNone/>
            </a:pPr>
            <a:r>
              <a:rPr lang="en-US" sz="4000" i="0" u="none" strike="noStrike" cap="none" dirty="0">
                <a:solidFill>
                  <a:schemeClr val="lt1"/>
                </a:solidFill>
                <a:latin typeface="Arial" panose="020B0604020202020204" pitchFamily="34" charset="0"/>
                <a:ea typeface="Calibri"/>
                <a:cs typeface="Arial" panose="020B0604020202020204" pitchFamily="34" charset="0"/>
                <a:sym typeface="Calibri"/>
              </a:rPr>
              <a:t>Pre-employment Transition Services</a:t>
            </a:r>
            <a:br>
              <a:rPr lang="en-US" sz="4000" i="0" u="none" strike="noStrike" cap="none" dirty="0">
                <a:solidFill>
                  <a:schemeClr val="lt1"/>
                </a:solidFill>
                <a:latin typeface="Arial" panose="020B0604020202020204" pitchFamily="34" charset="0"/>
                <a:ea typeface="Calibri"/>
                <a:cs typeface="Arial" panose="020B0604020202020204" pitchFamily="34" charset="0"/>
                <a:sym typeface="Calibri"/>
              </a:rPr>
            </a:br>
            <a:r>
              <a:rPr lang="en-US" sz="4000" i="0" u="none" strike="noStrike" cap="none" dirty="0">
                <a:solidFill>
                  <a:schemeClr val="lt1"/>
                </a:solidFill>
                <a:latin typeface="Arial" panose="020B0604020202020204" pitchFamily="34" charset="0"/>
                <a:ea typeface="Calibri"/>
                <a:cs typeface="Arial" panose="020B0604020202020204" pitchFamily="34" charset="0"/>
                <a:sym typeface="Calibri"/>
              </a:rPr>
              <a:t>Thank You</a:t>
            </a:r>
            <a:endParaRPr sz="4000" dirty="0">
              <a:latin typeface="Arial" panose="020B0604020202020204" pitchFamily="34" charset="0"/>
              <a:ea typeface="Calibri"/>
              <a:cs typeface="Arial" panose="020B0604020202020204" pitchFamily="34" charset="0"/>
              <a:sym typeface="Calibri"/>
            </a:endParaRPr>
          </a:p>
        </p:txBody>
      </p:sp>
      <p:sp>
        <p:nvSpPr>
          <p:cNvPr id="357" name="Google Shape;357;p42"/>
          <p:cNvSpPr txBox="1">
            <a:spLocks noGrp="1"/>
          </p:cNvSpPr>
          <p:nvPr>
            <p:ph type="body" idx="1"/>
          </p:nvPr>
        </p:nvSpPr>
        <p:spPr>
          <a:xfrm>
            <a:off x="321475" y="2133600"/>
            <a:ext cx="11444400" cy="41910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1000"/>
              </a:spcBef>
              <a:spcAft>
                <a:spcPts val="0"/>
              </a:spcAft>
              <a:buClr>
                <a:srgbClr val="002060"/>
              </a:buClr>
              <a:buSzPts val="750"/>
              <a:buFont typeface="Arial"/>
              <a:buNone/>
            </a:pPr>
            <a:endParaRPr sz="3000" b="0" i="0" u="none" strike="noStrike" cap="none" dirty="0">
              <a:latin typeface="Arial"/>
              <a:ea typeface="Arial"/>
              <a:cs typeface="Arial"/>
              <a:sym typeface="Arial"/>
            </a:endParaRPr>
          </a:p>
          <a:p>
            <a:pPr marL="0" marR="0" lvl="0" indent="0" algn="ctr" rtl="0">
              <a:lnSpc>
                <a:spcPct val="90000"/>
              </a:lnSpc>
              <a:spcBef>
                <a:spcPts val="1000"/>
              </a:spcBef>
              <a:spcAft>
                <a:spcPts val="0"/>
              </a:spcAft>
              <a:buClr>
                <a:srgbClr val="002060"/>
              </a:buClr>
              <a:buSzPts val="750"/>
              <a:buFont typeface="Arial"/>
              <a:buNone/>
            </a:pPr>
            <a:r>
              <a:rPr lang="en-US" sz="3000" i="0" u="none" strike="noStrike" cap="none" dirty="0">
                <a:latin typeface="Arial" panose="020B0604020202020204" pitchFamily="34" charset="0"/>
                <a:ea typeface="Calibri"/>
                <a:cs typeface="Arial" panose="020B0604020202020204" pitchFamily="34" charset="0"/>
                <a:sym typeface="Calibri"/>
              </a:rPr>
              <a:t>WINTAC Pre-Employment Transition Services</a:t>
            </a:r>
            <a:endParaRPr dirty="0">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0"/>
              </a:spcBef>
              <a:spcAft>
                <a:spcPts val="0"/>
              </a:spcAft>
              <a:buClr>
                <a:srgbClr val="002060"/>
              </a:buClr>
              <a:buSzPts val="450"/>
              <a:buFont typeface="Arial"/>
              <a:buNone/>
            </a:pPr>
            <a:endParaRPr sz="1800" i="0" u="none" strike="noStrike" cap="none" dirty="0">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1000"/>
              </a:spcBef>
              <a:spcAft>
                <a:spcPts val="0"/>
              </a:spcAft>
              <a:buClr>
                <a:srgbClr val="002060"/>
              </a:buClr>
              <a:buSzPts val="500"/>
              <a:buFont typeface="Arial"/>
              <a:buNone/>
            </a:pPr>
            <a:r>
              <a:rPr lang="en-US" sz="2000" i="0" u="none" strike="noStrike" cap="none" dirty="0">
                <a:latin typeface="Arial" panose="020B0604020202020204" pitchFamily="34" charset="0"/>
                <a:ea typeface="Calibri"/>
                <a:cs typeface="Arial" panose="020B0604020202020204" pitchFamily="34" charset="0"/>
                <a:sym typeface="Calibri"/>
              </a:rPr>
              <a:t>WINTAC Pre-Employment Transition Services </a:t>
            </a:r>
            <a:br>
              <a:rPr lang="en-US" sz="2000" i="0" u="none" strike="noStrike" cap="none" dirty="0">
                <a:latin typeface="Arial" panose="020B0604020202020204" pitchFamily="34" charset="0"/>
                <a:ea typeface="Calibri"/>
                <a:cs typeface="Arial" panose="020B0604020202020204" pitchFamily="34" charset="0"/>
                <a:sym typeface="Calibri"/>
              </a:rPr>
            </a:br>
            <a:r>
              <a:rPr lang="en-US" sz="2000" i="0" u="none" strike="noStrike" cap="none" dirty="0">
                <a:latin typeface="Arial" panose="020B0604020202020204" pitchFamily="34" charset="0"/>
                <a:ea typeface="Calibri"/>
                <a:cs typeface="Arial" panose="020B0604020202020204" pitchFamily="34" charset="0"/>
                <a:sym typeface="Calibri"/>
              </a:rPr>
              <a:t>The George Washington University</a:t>
            </a:r>
            <a:br>
              <a:rPr lang="en-US" sz="2000" i="0" u="none" strike="noStrike" cap="none" dirty="0">
                <a:latin typeface="Arial" panose="020B0604020202020204" pitchFamily="34" charset="0"/>
                <a:ea typeface="Calibri"/>
                <a:cs typeface="Arial" panose="020B0604020202020204" pitchFamily="34" charset="0"/>
                <a:sym typeface="Calibri"/>
              </a:rPr>
            </a:br>
            <a:r>
              <a:rPr lang="en-US" sz="2000" i="0" u="none" strike="noStrike" cap="none" dirty="0">
                <a:latin typeface="Arial" panose="020B0604020202020204" pitchFamily="34" charset="0"/>
                <a:ea typeface="Calibri"/>
                <a:cs typeface="Arial" panose="020B0604020202020204" pitchFamily="34" charset="0"/>
                <a:sym typeface="Calibri"/>
              </a:rPr>
              <a:t>Center for Rehabilitation Counseling Research and Education (CRCRE)</a:t>
            </a:r>
            <a:br>
              <a:rPr lang="en-US" sz="2000" i="0" u="none" strike="noStrike" cap="none" dirty="0">
                <a:solidFill>
                  <a:srgbClr val="002060"/>
                </a:solidFill>
                <a:latin typeface="Arial" panose="020B0604020202020204" pitchFamily="34" charset="0"/>
                <a:ea typeface="Calibri"/>
                <a:cs typeface="Arial" panose="020B0604020202020204" pitchFamily="34" charset="0"/>
                <a:sym typeface="Calibri"/>
              </a:rPr>
            </a:br>
            <a:endParaRPr sz="2000"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ctr" rtl="0">
              <a:lnSpc>
                <a:spcPct val="90000"/>
              </a:lnSpc>
              <a:spcBef>
                <a:spcPts val="1000"/>
              </a:spcBef>
              <a:spcAft>
                <a:spcPts val="0"/>
              </a:spcAft>
              <a:buClr>
                <a:srgbClr val="002060"/>
              </a:buClr>
              <a:buSzPts val="500"/>
              <a:buFont typeface="Arial"/>
              <a:buNone/>
            </a:pPr>
            <a:r>
              <a:rPr lang="en-US" u="sng" dirty="0">
                <a:solidFill>
                  <a:schemeClr val="hlink"/>
                </a:solidFill>
                <a:latin typeface="Arial" panose="020B0604020202020204" pitchFamily="34" charset="0"/>
                <a:ea typeface="Calibri"/>
                <a:cs typeface="Arial" panose="020B0604020202020204" pitchFamily="34" charset="0"/>
                <a:sym typeface="Calibri"/>
                <a:hlinkClick r:id="rId3"/>
              </a:rPr>
              <a:t>http://www.wintac.org/topic-areas/pre-employment-transition-services</a:t>
            </a:r>
            <a:endParaRPr dirty="0">
              <a:solidFill>
                <a:srgbClr val="002060"/>
              </a:solidFill>
              <a:latin typeface="Arial" panose="020B0604020202020204" pitchFamily="34" charset="0"/>
              <a:ea typeface="Calibri"/>
              <a:cs typeface="Arial" panose="020B0604020202020204" pitchFamily="34" charset="0"/>
              <a:sym typeface="Calibri"/>
            </a:endParaRPr>
          </a:p>
          <a:p>
            <a:pPr marL="0" marR="0" lvl="0" indent="0" algn="l" rtl="0">
              <a:lnSpc>
                <a:spcPct val="90000"/>
              </a:lnSpc>
              <a:spcBef>
                <a:spcPts val="1000"/>
              </a:spcBef>
              <a:spcAft>
                <a:spcPts val="0"/>
              </a:spcAft>
              <a:buClr>
                <a:srgbClr val="034680"/>
              </a:buClr>
              <a:buSzPts val="500"/>
              <a:buFont typeface="Arial"/>
              <a:buNone/>
            </a:pPr>
            <a:endParaRPr sz="2000" i="0" u="none" strike="noStrike" cap="none" dirty="0">
              <a:solidFill>
                <a:srgbClr val="545E74"/>
              </a:solidFill>
              <a:latin typeface="Calibri"/>
              <a:ea typeface="Calibri"/>
              <a:cs typeface="Calibri"/>
              <a:sym typeface="Calibri"/>
            </a:endParaRPr>
          </a:p>
          <a:p>
            <a:pPr marL="0" marR="0" lvl="0" indent="0" algn="l" rtl="0">
              <a:lnSpc>
                <a:spcPct val="90000"/>
              </a:lnSpc>
              <a:spcBef>
                <a:spcPts val="1000"/>
              </a:spcBef>
              <a:spcAft>
                <a:spcPts val="0"/>
              </a:spcAft>
              <a:buClr>
                <a:srgbClr val="034680"/>
              </a:buClr>
              <a:buSzPts val="500"/>
              <a:buFont typeface="Arial"/>
              <a:buNone/>
            </a:pPr>
            <a:endParaRPr sz="2000" b="0" i="0" u="none" strike="noStrike" cap="none" dirty="0">
              <a:solidFill>
                <a:srgbClr val="545E74"/>
              </a:solidFill>
              <a:latin typeface="Cambria"/>
              <a:ea typeface="Cambria"/>
              <a:cs typeface="Cambria"/>
              <a:sym typeface="Cambria"/>
            </a:endParaRPr>
          </a:p>
        </p:txBody>
      </p:sp>
      <p:sp>
        <p:nvSpPr>
          <p:cNvPr id="358" name="Google Shape;358;p42"/>
          <p:cNvSpPr txBox="1">
            <a:spLocks noGrp="1"/>
          </p:cNvSpPr>
          <p:nvPr>
            <p:ph type="sldNum" idx="12"/>
          </p:nvPr>
        </p:nvSpPr>
        <p:spPr>
          <a:xfrm>
            <a:off x="10515600" y="6324600"/>
            <a:ext cx="1371600" cy="274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600"/>
              <a:buFont typeface="Book Antiqua"/>
              <a:buNone/>
            </a:pPr>
            <a:r>
              <a:rPr lang="en-US" sz="2400" b="0" i="0" u="none" strike="noStrike" cap="none">
                <a:solidFill>
                  <a:srgbClr val="002060"/>
                </a:solidFill>
                <a:latin typeface="Book Antiqua"/>
                <a:ea typeface="Book Antiqua"/>
                <a:cs typeface="Book Antiqua"/>
                <a:sym typeface="Book Antiqua"/>
              </a:rPr>
              <a:t>          </a:t>
            </a:r>
            <a:fld id="{00000000-1234-1234-1234-123412341234}" type="slidenum">
              <a:rPr lang="en-US" sz="1200" b="0" i="0" u="none" strike="noStrike" cap="none">
                <a:solidFill>
                  <a:srgbClr val="002060"/>
                </a:solidFill>
                <a:latin typeface="Book Antiqua"/>
                <a:ea typeface="Book Antiqua"/>
                <a:cs typeface="Book Antiqua"/>
                <a:sym typeface="Book Antiqua"/>
              </a:rPr>
              <a:t>42</a:t>
            </a:fld>
            <a:endParaRPr sz="1200" b="0" i="0" u="none" strike="noStrike" cap="none">
              <a:solidFill>
                <a:srgbClr val="002060"/>
              </a:solidFill>
              <a:latin typeface="Book Antiqua"/>
              <a:ea typeface="Book Antiqua"/>
              <a:cs typeface="Book Antiqua"/>
              <a:sym typeface="Book Antiqua"/>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815715" y="3222885"/>
            <a:ext cx="7593768" cy="1627754"/>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Book Antiqua"/>
              <a:buNone/>
            </a:pPr>
            <a:r>
              <a:rPr lang="en-US" sz="6000" dirty="0"/>
              <a:t> </a:t>
            </a:r>
            <a:r>
              <a:rPr lang="en-US" sz="6000" dirty="0">
                <a:latin typeface="Arial" panose="020B0604020202020204" pitchFamily="34" charset="0"/>
                <a:ea typeface="Calibri"/>
                <a:cs typeface="Arial" panose="020B0604020202020204" pitchFamily="34" charset="0"/>
                <a:sym typeface="Calibri"/>
              </a:rPr>
              <a:t>Texas Workforce Commission</a:t>
            </a:r>
            <a:endParaRPr dirty="0">
              <a:latin typeface="Arial" panose="020B0604020202020204" pitchFamily="34" charset="0"/>
              <a:ea typeface="Calibri"/>
              <a:cs typeface="Arial" panose="020B0604020202020204" pitchFamily="34" charset="0"/>
              <a:sym typeface="Calibri"/>
            </a:endParaRPr>
          </a:p>
        </p:txBody>
      </p:sp>
      <p:pic>
        <p:nvPicPr>
          <p:cNvPr id="5" name="Google Shape;140;g72a56357b8_0_0" descr="Texas Workforce Commission is printed in a circle surrounding two branches of leaves with a star in the middle" title="Texas Workforce Commission Logo">
            <a:extLst>
              <a:ext uri="{FF2B5EF4-FFF2-40B4-BE49-F238E27FC236}">
                <a16:creationId xmlns:a16="http://schemas.microsoft.com/office/drawing/2014/main" id="{91CF45D0-B9D5-4D69-8AFC-81A4DED1AD09}"/>
              </a:ext>
            </a:extLst>
          </p:cNvPr>
          <p:cNvPicPr preferRelativeResize="0"/>
          <p:nvPr/>
        </p:nvPicPr>
        <p:blipFill rotWithShape="1">
          <a:blip r:embed="rId3">
            <a:alphaModFix/>
          </a:blip>
          <a:srcRect/>
          <a:stretch/>
        </p:blipFill>
        <p:spPr>
          <a:xfrm>
            <a:off x="3712021" y="694837"/>
            <a:ext cx="1807200" cy="1807200"/>
          </a:xfrm>
          <a:prstGeom prst="rect">
            <a:avLst/>
          </a:prstGeom>
          <a:noFill/>
          <a:ln>
            <a:noFill/>
          </a:ln>
        </p:spPr>
      </p:pic>
    </p:spTree>
    <p:extLst>
      <p:ext uri="{BB962C8B-B14F-4D97-AF65-F5344CB8AC3E}">
        <p14:creationId xmlns:p14="http://schemas.microsoft.com/office/powerpoint/2010/main" val="13083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72a56357b8_0_0"/>
          <p:cNvSpPr txBox="1">
            <a:spLocks noGrp="1"/>
          </p:cNvSpPr>
          <p:nvPr>
            <p:ph type="title"/>
          </p:nvPr>
        </p:nvSpPr>
        <p:spPr>
          <a:xfrm>
            <a:off x="403400" y="255125"/>
            <a:ext cx="10493100" cy="10368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3200"/>
              <a:buNone/>
            </a:pPr>
            <a:r>
              <a:rPr lang="en-US" sz="3600" dirty="0">
                <a:latin typeface="Arial" panose="020B0604020202020204" pitchFamily="34" charset="0"/>
                <a:ea typeface="Calibri"/>
                <a:cs typeface="Arial" panose="020B0604020202020204" pitchFamily="34" charset="0"/>
                <a:sym typeface="Calibri"/>
              </a:rPr>
              <a:t>Texas Workforce Commission</a:t>
            </a:r>
            <a:endParaRPr sz="3600" dirty="0">
              <a:latin typeface="Arial" panose="020B0604020202020204" pitchFamily="34" charset="0"/>
              <a:ea typeface="Calibri"/>
              <a:cs typeface="Arial" panose="020B0604020202020204" pitchFamily="34" charset="0"/>
              <a:sym typeface="Calibri"/>
            </a:endParaRPr>
          </a:p>
        </p:txBody>
      </p:sp>
      <p:sp>
        <p:nvSpPr>
          <p:cNvPr id="138" name="Google Shape;138;g72a56357b8_0_0"/>
          <p:cNvSpPr txBox="1">
            <a:spLocks noGrp="1"/>
          </p:cNvSpPr>
          <p:nvPr>
            <p:ph type="body" idx="1"/>
          </p:nvPr>
        </p:nvSpPr>
        <p:spPr>
          <a:xfrm>
            <a:off x="217714" y="1603949"/>
            <a:ext cx="11519584" cy="504525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800"/>
              </a:spcBef>
              <a:spcAft>
                <a:spcPts val="0"/>
              </a:spcAft>
              <a:buSzPts val="2400"/>
              <a:buFont typeface="Calibri"/>
              <a:buChar char="•"/>
            </a:pPr>
            <a:r>
              <a:rPr lang="en-US" b="1" dirty="0">
                <a:latin typeface="+mj-lt"/>
                <a:ea typeface="Calibri"/>
                <a:cs typeface="Calibri"/>
                <a:sym typeface="Calibri"/>
              </a:rPr>
              <a:t>Communication Strategy-overall goal exceptions/adaptations</a:t>
            </a:r>
            <a:endParaRPr dirty="0">
              <a:latin typeface="+mj-lt"/>
            </a:endParaRPr>
          </a:p>
          <a:p>
            <a:pPr marL="76200" lvl="0" indent="0" algn="l" rtl="0">
              <a:lnSpc>
                <a:spcPct val="90000"/>
              </a:lnSpc>
              <a:spcBef>
                <a:spcPts val="1800"/>
              </a:spcBef>
              <a:spcAft>
                <a:spcPts val="0"/>
              </a:spcAft>
              <a:buSzPts val="2400"/>
              <a:buNone/>
            </a:pPr>
            <a:endParaRPr sz="800" b="1" dirty="0">
              <a:latin typeface="+mj-lt"/>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b="1" dirty="0">
                <a:latin typeface="+mj-lt"/>
                <a:ea typeface="Calibri"/>
                <a:cs typeface="Calibri"/>
                <a:sym typeface="Calibri"/>
              </a:rPr>
              <a:t>Issuing service authorizations/receiving provider invoices</a:t>
            </a:r>
            <a:endParaRPr b="1" dirty="0">
              <a:latin typeface="+mj-lt"/>
              <a:ea typeface="Calibri"/>
              <a:cs typeface="Calibri"/>
              <a:sym typeface="Calibri"/>
            </a:endParaRPr>
          </a:p>
          <a:p>
            <a:pPr marL="558800" lvl="1" indent="0" algn="l" rtl="0">
              <a:lnSpc>
                <a:spcPct val="90000"/>
              </a:lnSpc>
              <a:spcBef>
                <a:spcPts val="0"/>
              </a:spcBef>
              <a:spcAft>
                <a:spcPts val="0"/>
              </a:spcAft>
              <a:buSzPts val="2000"/>
              <a:buNone/>
            </a:pPr>
            <a:endParaRPr sz="2400" dirty="0">
              <a:latin typeface="+mj-lt"/>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b="1" dirty="0">
                <a:latin typeface="+mj-lt"/>
                <a:ea typeface="Calibri"/>
                <a:cs typeface="Calibri"/>
                <a:sym typeface="Calibri"/>
              </a:rPr>
              <a:t>General and Specific Exceptions to provider requirements</a:t>
            </a:r>
            <a:endParaRPr b="1" dirty="0">
              <a:latin typeface="+mj-lt"/>
              <a:ea typeface="Calibri"/>
              <a:cs typeface="Calibri"/>
              <a:sym typeface="Calibri"/>
            </a:endParaRPr>
          </a:p>
          <a:p>
            <a:pPr marL="0" lvl="0" indent="0" algn="l" rtl="0">
              <a:lnSpc>
                <a:spcPct val="90000"/>
              </a:lnSpc>
              <a:spcBef>
                <a:spcPts val="0"/>
              </a:spcBef>
              <a:spcAft>
                <a:spcPts val="0"/>
              </a:spcAft>
              <a:buSzPts val="2400"/>
              <a:buNone/>
            </a:pPr>
            <a:endParaRPr b="1" dirty="0">
              <a:latin typeface="+mj-lt"/>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b="1" dirty="0">
                <a:latin typeface="+mj-lt"/>
                <a:ea typeface="Calibri"/>
                <a:cs typeface="Calibri"/>
                <a:sym typeface="Calibri"/>
              </a:rPr>
              <a:t>Teleservice options for neurodevelopmental and psychological service providers</a:t>
            </a:r>
            <a:endParaRPr b="1" dirty="0">
              <a:latin typeface="+mj-lt"/>
              <a:ea typeface="Calibri"/>
              <a:cs typeface="Calibri"/>
              <a:sym typeface="Calibri"/>
            </a:endParaRPr>
          </a:p>
          <a:p>
            <a:pPr marL="457200" lvl="0" indent="0" algn="l" rtl="0">
              <a:lnSpc>
                <a:spcPct val="90000"/>
              </a:lnSpc>
              <a:spcBef>
                <a:spcPts val="0"/>
              </a:spcBef>
              <a:spcAft>
                <a:spcPts val="0"/>
              </a:spcAft>
              <a:buSzPts val="2400"/>
              <a:buNone/>
            </a:pPr>
            <a:endParaRPr b="1" dirty="0">
              <a:latin typeface="+mj-lt"/>
              <a:ea typeface="Calibri"/>
              <a:cs typeface="Calibri"/>
              <a:sym typeface="Calibri"/>
            </a:endParaRPr>
          </a:p>
          <a:p>
            <a:pPr marL="457200" lvl="0" indent="-381000" algn="l" rtl="0">
              <a:lnSpc>
                <a:spcPct val="90000"/>
              </a:lnSpc>
              <a:spcBef>
                <a:spcPts val="0"/>
              </a:spcBef>
              <a:spcAft>
                <a:spcPts val="0"/>
              </a:spcAft>
              <a:buSzPts val="2400"/>
              <a:buFont typeface="Calibri"/>
              <a:buChar char="•"/>
            </a:pPr>
            <a:r>
              <a:rPr lang="en-US" b="1" dirty="0">
                <a:latin typeface="+mj-lt"/>
                <a:ea typeface="Calibri"/>
                <a:cs typeface="Calibri"/>
                <a:sym typeface="Calibri"/>
              </a:rPr>
              <a:t>Project Search</a:t>
            </a:r>
            <a:endParaRPr b="1" dirty="0">
              <a:latin typeface="+mj-lt"/>
              <a:ea typeface="Calibri"/>
              <a:cs typeface="Calibri"/>
              <a:sym typeface="Calibri"/>
            </a:endParaRPr>
          </a:p>
          <a:p>
            <a:pPr marL="0" lvl="0" indent="0" algn="l" rtl="0">
              <a:lnSpc>
                <a:spcPct val="90000"/>
              </a:lnSpc>
              <a:spcBef>
                <a:spcPts val="0"/>
              </a:spcBef>
              <a:spcAft>
                <a:spcPts val="0"/>
              </a:spcAft>
              <a:buSzPts val="2400"/>
              <a:buNone/>
            </a:pPr>
            <a:endParaRPr b="1" dirty="0">
              <a:latin typeface="+mj-lt"/>
              <a:ea typeface="Calibri"/>
              <a:cs typeface="Calibri"/>
              <a:sym typeface="Calibri"/>
            </a:endParaRPr>
          </a:p>
          <a:p>
            <a:pPr marL="914400" lvl="1" indent="-355600" algn="l" rtl="0">
              <a:lnSpc>
                <a:spcPct val="90000"/>
              </a:lnSpc>
              <a:spcBef>
                <a:spcPts val="0"/>
              </a:spcBef>
              <a:spcAft>
                <a:spcPts val="0"/>
              </a:spcAft>
              <a:buClr>
                <a:srgbClr val="0070C0"/>
              </a:buClr>
              <a:buSzPts val="1680"/>
              <a:buFont typeface="Calibri"/>
              <a:buChar char="•"/>
            </a:pPr>
            <a:r>
              <a:rPr lang="en-US" b="1" dirty="0">
                <a:latin typeface="+mj-lt"/>
                <a:ea typeface="Calibri"/>
                <a:cs typeface="Calibri"/>
                <a:sym typeface="Calibri"/>
              </a:rPr>
              <a:t>Link: </a:t>
            </a:r>
            <a:r>
              <a:rPr lang="en-US" u="sng" dirty="0">
                <a:solidFill>
                  <a:srgbClr val="0000FF"/>
                </a:solidFill>
                <a:highlight>
                  <a:srgbClr val="FFFFFF"/>
                </a:highlight>
                <a:latin typeface="+mj-lt"/>
                <a:ea typeface="Calibri"/>
                <a:cs typeface="Calibri"/>
                <a:sym typeface="Calibri"/>
                <a:hlinkClick r:id="rId3"/>
              </a:rPr>
              <a:t>Texas Workforce Commission-VR Provider Resources</a:t>
            </a:r>
            <a:r>
              <a:rPr lang="en-US" dirty="0">
                <a:solidFill>
                  <a:srgbClr val="0000FF"/>
                </a:solidFill>
                <a:highlight>
                  <a:srgbClr val="FFFFFF"/>
                </a:highlight>
                <a:latin typeface="+mj-lt"/>
                <a:ea typeface="Calibri"/>
                <a:cs typeface="Calibri"/>
                <a:sym typeface="Calibri"/>
              </a:rPr>
              <a:t> </a:t>
            </a:r>
            <a:endParaRPr dirty="0">
              <a:solidFill>
                <a:srgbClr val="0000FF"/>
              </a:solidFill>
              <a:highlight>
                <a:srgbClr val="FFFFFF"/>
              </a:highlight>
              <a:latin typeface="+mj-lt"/>
              <a:ea typeface="Calibri"/>
              <a:cs typeface="Calibri"/>
              <a:sym typeface="Calibri"/>
            </a:endParaRPr>
          </a:p>
          <a:p>
            <a:pPr marL="457200" lvl="0" indent="0" algn="l" rtl="0">
              <a:lnSpc>
                <a:spcPct val="90000"/>
              </a:lnSpc>
              <a:spcBef>
                <a:spcPts val="1800"/>
              </a:spcBef>
              <a:spcAft>
                <a:spcPts val="0"/>
              </a:spcAft>
              <a:buSzPts val="2400"/>
              <a:buNone/>
            </a:pPr>
            <a:endParaRPr sz="1800" dirty="0">
              <a:solidFill>
                <a:srgbClr val="333333"/>
              </a:solidFill>
              <a:highlight>
                <a:srgbClr val="DFF4CD"/>
              </a:highlight>
              <a:latin typeface="Helvetica Neue"/>
              <a:ea typeface="Helvetica Neue"/>
              <a:cs typeface="Helvetica Neue"/>
              <a:sym typeface="Helvetica Neue"/>
            </a:endParaRPr>
          </a:p>
        </p:txBody>
      </p:sp>
      <p:sp>
        <p:nvSpPr>
          <p:cNvPr id="139" name="Google Shape;139;g72a56357b8_0_0"/>
          <p:cNvSpPr txBox="1">
            <a:spLocks noGrp="1"/>
          </p:cNvSpPr>
          <p:nvPr>
            <p:ph type="sldNum" idx="12"/>
          </p:nvPr>
        </p:nvSpPr>
        <p:spPr>
          <a:xfrm>
            <a:off x="9525000" y="6374999"/>
            <a:ext cx="1371600" cy="274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US"/>
              <a:t>6</a:t>
            </a:fld>
            <a:endParaRPr/>
          </a:p>
        </p:txBody>
      </p:sp>
      <p:pic>
        <p:nvPicPr>
          <p:cNvPr id="140" name="Google Shape;140;g72a56357b8_0_0" descr="Texas Workforce Commission is printed in a circle surrounding two branches of leaves with a star in the middle" title="Texas Workforce Commission Logo"/>
          <p:cNvPicPr preferRelativeResize="0"/>
          <p:nvPr/>
        </p:nvPicPr>
        <p:blipFill rotWithShape="1">
          <a:blip r:embed="rId4">
            <a:alphaModFix/>
          </a:blip>
          <a:srcRect/>
          <a:stretch/>
        </p:blipFill>
        <p:spPr>
          <a:xfrm>
            <a:off x="9992900" y="1808314"/>
            <a:ext cx="1807200" cy="1807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txBox="1">
            <a:spLocks noGrp="1"/>
          </p:cNvSpPr>
          <p:nvPr>
            <p:ph type="ctrTitle"/>
          </p:nvPr>
        </p:nvSpPr>
        <p:spPr>
          <a:xfrm>
            <a:off x="530902" y="2502037"/>
            <a:ext cx="7772400" cy="2053759"/>
          </a:xfrm>
          <a:prstGeom prst="rect">
            <a:avLst/>
          </a:prstGeom>
          <a:no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chemeClr val="dk1"/>
              </a:buClr>
              <a:buSzPts val="4000"/>
              <a:buFont typeface="Book Antiqua"/>
              <a:buNone/>
            </a:pPr>
            <a:r>
              <a:rPr lang="en-US" sz="6000" dirty="0"/>
              <a:t> </a:t>
            </a:r>
            <a:r>
              <a:rPr lang="en-US" sz="6000" dirty="0">
                <a:latin typeface="Arial" panose="020B0604020202020204" pitchFamily="34" charset="0"/>
                <a:ea typeface="Calibri"/>
                <a:cs typeface="Arial" panose="020B0604020202020204" pitchFamily="34" charset="0"/>
                <a:sym typeface="Calibri"/>
              </a:rPr>
              <a:t>Indiana Vocational Rehabilitation</a:t>
            </a:r>
            <a:endParaRPr dirty="0">
              <a:latin typeface="Arial" panose="020B0604020202020204" pitchFamily="34" charset="0"/>
              <a:ea typeface="Calibri"/>
              <a:cs typeface="Arial" panose="020B0604020202020204" pitchFamily="34" charset="0"/>
              <a:sym typeface="Calibri"/>
            </a:endParaRPr>
          </a:p>
        </p:txBody>
      </p:sp>
      <p:pic>
        <p:nvPicPr>
          <p:cNvPr id="147" name="Google Shape;147;p5" title="Indiana VR logo"/>
          <p:cNvPicPr preferRelativeResize="0"/>
          <p:nvPr/>
        </p:nvPicPr>
        <p:blipFill rotWithShape="1">
          <a:blip r:embed="rId3">
            <a:alphaModFix/>
          </a:blip>
          <a:srcRect/>
          <a:stretch/>
        </p:blipFill>
        <p:spPr>
          <a:xfrm>
            <a:off x="3122950" y="549605"/>
            <a:ext cx="3505200" cy="17526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6"/>
          <p:cNvSpPr txBox="1">
            <a:spLocks noGrp="1"/>
          </p:cNvSpPr>
          <p:nvPr>
            <p:ph type="title"/>
          </p:nvPr>
        </p:nvSpPr>
        <p:spPr>
          <a:xfrm>
            <a:off x="509954" y="256081"/>
            <a:ext cx="7981974" cy="99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Pre-ETS Structure</a:t>
            </a:r>
            <a:r>
              <a:rPr lang="en-US" dirty="0">
                <a:latin typeface="Calibri"/>
                <a:ea typeface="Calibri"/>
                <a:cs typeface="Calibri"/>
                <a:sym typeface="Calibri"/>
              </a:rPr>
              <a:t>	</a:t>
            </a:r>
            <a:endParaRPr dirty="0">
              <a:latin typeface="Calibri"/>
              <a:ea typeface="Calibri"/>
              <a:cs typeface="Calibri"/>
              <a:sym typeface="Calibri"/>
            </a:endParaRPr>
          </a:p>
        </p:txBody>
      </p:sp>
      <p:sp>
        <p:nvSpPr>
          <p:cNvPr id="154" name="Google Shape;154;p6"/>
          <p:cNvSpPr txBox="1">
            <a:spLocks noGrp="1"/>
          </p:cNvSpPr>
          <p:nvPr>
            <p:ph type="body" idx="1"/>
          </p:nvPr>
        </p:nvSpPr>
        <p:spPr>
          <a:xfrm>
            <a:off x="659568" y="1633927"/>
            <a:ext cx="10882858" cy="4967991"/>
          </a:xfrm>
          <a:prstGeom prst="rect">
            <a:avLst/>
          </a:prstGeom>
          <a:noFill/>
          <a:ln>
            <a:noFill/>
          </a:ln>
        </p:spPr>
        <p:txBody>
          <a:bodyPr spcFirstLastPara="1" wrap="square" lIns="91425" tIns="45700" rIns="91425" bIns="45700" anchor="t" anchorCtr="0">
            <a:normAutofit/>
          </a:bodyPr>
          <a:lstStyle/>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10 contractors providing pre-ETS.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Contractors work with other providers for greater coverage.</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All 92 Indiana counties &amp; 408 schools are covered.</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Contractors are assigned specific counties and school systems.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Contractors work with school personnel on identifying students for pre-ETS.</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Student information and documentation entered into the pre-ETS portal for approval by VR.</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8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Student services also entered into the portal for review.</a:t>
            </a:r>
            <a:endParaRPr dirty="0">
              <a:latin typeface="Arial" panose="020B0604020202020204" pitchFamily="34" charset="0"/>
              <a:ea typeface="Calibri"/>
              <a:cs typeface="Arial" panose="020B0604020202020204" pitchFamily="34" charset="0"/>
              <a:sym typeface="Calibri"/>
            </a:endParaRPr>
          </a:p>
          <a:p>
            <a:pPr marL="0" lvl="0" indent="0" algn="l" rtl="0">
              <a:lnSpc>
                <a:spcPct val="80000"/>
              </a:lnSpc>
              <a:spcBef>
                <a:spcPts val="1800"/>
              </a:spcBef>
              <a:spcAft>
                <a:spcPts val="0"/>
              </a:spcAft>
              <a:buSzPts val="2400"/>
              <a:buNone/>
            </a:pPr>
            <a:endParaRPr sz="2035" dirty="0"/>
          </a:p>
          <a:p>
            <a:pPr marL="914400" lvl="1" indent="-228600" algn="l" rtl="0">
              <a:lnSpc>
                <a:spcPct val="80000"/>
              </a:lnSpc>
              <a:spcBef>
                <a:spcPts val="1000"/>
              </a:spcBef>
              <a:spcAft>
                <a:spcPts val="0"/>
              </a:spcAft>
              <a:buSzPts val="2000"/>
              <a:buNone/>
            </a:pPr>
            <a:endParaRPr sz="1850" dirty="0"/>
          </a:p>
          <a:p>
            <a:pPr marL="914400" lvl="1" indent="-330200" algn="l" rtl="0">
              <a:lnSpc>
                <a:spcPct val="80000"/>
              </a:lnSpc>
              <a:spcBef>
                <a:spcPts val="1000"/>
              </a:spcBef>
              <a:spcAft>
                <a:spcPts val="0"/>
              </a:spcAft>
              <a:buSzPts val="2000"/>
              <a:buFont typeface="Arial"/>
              <a:buNone/>
            </a:pPr>
            <a:endParaRPr sz="1850" dirty="0"/>
          </a:p>
        </p:txBody>
      </p:sp>
      <p:pic>
        <p:nvPicPr>
          <p:cNvPr id="155" name="Google Shape;155;p6" title="Indiana VR logo"/>
          <p:cNvPicPr preferRelativeResize="0"/>
          <p:nvPr/>
        </p:nvPicPr>
        <p:blipFill rotWithShape="1">
          <a:blip r:embed="rId3">
            <a:alphaModFix/>
          </a:blip>
          <a:srcRect/>
          <a:stretch/>
        </p:blipFill>
        <p:spPr>
          <a:xfrm>
            <a:off x="9880273" y="5669446"/>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title"/>
          </p:nvPr>
        </p:nvSpPr>
        <p:spPr>
          <a:xfrm>
            <a:off x="378069" y="374836"/>
            <a:ext cx="7948967" cy="99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3200"/>
              <a:buFont typeface="Book Antiqua"/>
              <a:buNone/>
            </a:pPr>
            <a:br>
              <a:rPr lang="en-US" dirty="0">
                <a:latin typeface="Calibri"/>
                <a:ea typeface="Calibri"/>
                <a:cs typeface="Calibri"/>
                <a:sym typeface="Calibri"/>
              </a:rPr>
            </a:br>
            <a:r>
              <a:rPr lang="en-US" dirty="0">
                <a:latin typeface="Arial" panose="020B0604020202020204" pitchFamily="34" charset="0"/>
                <a:ea typeface="Calibri"/>
                <a:cs typeface="Arial" panose="020B0604020202020204" pitchFamily="34" charset="0"/>
                <a:sym typeface="Calibri"/>
              </a:rPr>
              <a:t>Virtual Guidance</a:t>
            </a:r>
            <a:r>
              <a:rPr lang="en-US" dirty="0">
                <a:latin typeface="Calibri"/>
                <a:ea typeface="Calibri"/>
                <a:cs typeface="Calibri"/>
                <a:sym typeface="Calibri"/>
              </a:rPr>
              <a:t>	</a:t>
            </a:r>
            <a:endParaRPr dirty="0">
              <a:latin typeface="Calibri"/>
              <a:ea typeface="Calibri"/>
              <a:cs typeface="Calibri"/>
              <a:sym typeface="Calibri"/>
            </a:endParaRPr>
          </a:p>
        </p:txBody>
      </p:sp>
      <p:sp>
        <p:nvSpPr>
          <p:cNvPr id="162" name="Google Shape;162;p7"/>
          <p:cNvSpPr txBox="1">
            <a:spLocks noGrp="1"/>
          </p:cNvSpPr>
          <p:nvPr>
            <p:ph type="body" idx="1"/>
          </p:nvPr>
        </p:nvSpPr>
        <p:spPr>
          <a:xfrm>
            <a:off x="554636" y="1678897"/>
            <a:ext cx="11182661" cy="4953583"/>
          </a:xfrm>
          <a:prstGeom prst="rect">
            <a:avLst/>
          </a:prstGeom>
          <a:noFill/>
          <a:ln>
            <a:noFill/>
          </a:ln>
        </p:spPr>
        <p:txBody>
          <a:bodyPr spcFirstLastPara="1" wrap="square" lIns="91425" tIns="45700" rIns="91425" bIns="45700" anchor="t" anchorCtr="0">
            <a:normAutofit/>
          </a:bodyPr>
          <a:lstStyle/>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On March 16</a:t>
            </a:r>
            <a:r>
              <a:rPr lang="en-US" baseline="30000" dirty="0">
                <a:latin typeface="Arial" panose="020B0604020202020204" pitchFamily="34" charset="0"/>
                <a:ea typeface="Calibri"/>
                <a:cs typeface="Arial" panose="020B0604020202020204" pitchFamily="34" charset="0"/>
                <a:sym typeface="Calibri"/>
              </a:rPr>
              <a:t>th</a:t>
            </a:r>
            <a:r>
              <a:rPr lang="en-US" dirty="0">
                <a:latin typeface="Arial" panose="020B0604020202020204" pitchFamily="34" charset="0"/>
                <a:ea typeface="Calibri"/>
                <a:cs typeface="Arial" panose="020B0604020202020204" pitchFamily="34" charset="0"/>
                <a:sym typeface="Calibri"/>
              </a:rPr>
              <a:t>, schools were starting to close and move to continuous learning (e-learning), though not all had.</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Statewide stay at home order had not yet been put in place.</a:t>
            </a:r>
            <a:endParaRPr dirty="0">
              <a:latin typeface="Arial" panose="020B0604020202020204" pitchFamily="34" charset="0"/>
              <a:ea typeface="Calibri"/>
              <a:cs typeface="Arial" panose="020B0604020202020204" pitchFamily="34" charset="0"/>
              <a:sym typeface="Calibri"/>
            </a:endParaRPr>
          </a:p>
          <a:p>
            <a:pPr marL="457200" lvl="0" indent="-381000" algn="l" rtl="0">
              <a:lnSpc>
                <a:spcPct val="70000"/>
              </a:lnSpc>
              <a:spcBef>
                <a:spcPts val="1800"/>
              </a:spcBef>
              <a:spcAft>
                <a:spcPts val="0"/>
              </a:spcAft>
              <a:buSzPts val="2400"/>
              <a:buFont typeface="Calibri"/>
              <a:buChar char="•"/>
            </a:pPr>
            <a:r>
              <a:rPr lang="en-US" dirty="0">
                <a:latin typeface="Arial" panose="020B0604020202020204" pitchFamily="34" charset="0"/>
                <a:ea typeface="Calibri"/>
                <a:cs typeface="Arial" panose="020B0604020202020204" pitchFamily="34" charset="0"/>
                <a:sym typeface="Calibri"/>
              </a:rPr>
              <a:t>Email went out on March 16</a:t>
            </a:r>
            <a:r>
              <a:rPr lang="en-US" baseline="30000" dirty="0">
                <a:latin typeface="Arial" panose="020B0604020202020204" pitchFamily="34" charset="0"/>
                <a:ea typeface="Calibri"/>
                <a:cs typeface="Arial" panose="020B0604020202020204" pitchFamily="34" charset="0"/>
                <a:sym typeface="Calibri"/>
              </a:rPr>
              <a:t>th</a:t>
            </a:r>
            <a:r>
              <a:rPr lang="en-US" dirty="0">
                <a:latin typeface="Arial" panose="020B0604020202020204" pitchFamily="34" charset="0"/>
                <a:ea typeface="Calibri"/>
                <a:cs typeface="Arial" panose="020B0604020202020204" pitchFamily="34" charset="0"/>
                <a:sym typeface="Calibri"/>
              </a:rPr>
              <a:t> to all providers providing some basic guidance:</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Encouraged the use of online learning or simply over the phone, when needed.</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Indicated that besides WBL, other pre-ETS activities could more easily be modified for a virtual environment. </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Encouraged the use of Skype, Facetime, or other platforms with students. </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Packets could be sent to students without online access for review later. </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Urged providers to keep lines of communication open with parents and teachers.</a:t>
            </a:r>
            <a:endParaRPr dirty="0">
              <a:latin typeface="Arial" panose="020B0604020202020204" pitchFamily="34" charset="0"/>
              <a:ea typeface="Calibri"/>
              <a:cs typeface="Arial" panose="020B0604020202020204" pitchFamily="34" charset="0"/>
              <a:sym typeface="Calibri"/>
            </a:endParaRPr>
          </a:p>
          <a:p>
            <a:pPr marL="914400" lvl="1" indent="-355600" algn="l" rtl="0">
              <a:lnSpc>
                <a:spcPct val="70000"/>
              </a:lnSpc>
              <a:spcBef>
                <a:spcPts val="1000"/>
              </a:spcBef>
              <a:spcAft>
                <a:spcPts val="0"/>
              </a:spcAft>
              <a:buSzPts val="2000"/>
              <a:buFont typeface="Calibri"/>
              <a:buChar char="•"/>
            </a:pPr>
            <a:r>
              <a:rPr lang="en-US" dirty="0">
                <a:latin typeface="Arial" panose="020B0604020202020204" pitchFamily="34" charset="0"/>
                <a:ea typeface="Calibri"/>
                <a:cs typeface="Arial" panose="020B0604020202020204" pitchFamily="34" charset="0"/>
                <a:sym typeface="Calibri"/>
              </a:rPr>
              <a:t>Suggested WINTAC resources for use.</a:t>
            </a:r>
            <a:endParaRPr dirty="0">
              <a:latin typeface="Arial" panose="020B0604020202020204" pitchFamily="34" charset="0"/>
              <a:ea typeface="Calibri"/>
              <a:cs typeface="Arial" panose="020B0604020202020204" pitchFamily="34" charset="0"/>
              <a:sym typeface="Calibri"/>
            </a:endParaRPr>
          </a:p>
          <a:p>
            <a:pPr marL="914400" lvl="1" indent="-228600" algn="l" rtl="0">
              <a:lnSpc>
                <a:spcPct val="70000"/>
              </a:lnSpc>
              <a:spcBef>
                <a:spcPts val="1000"/>
              </a:spcBef>
              <a:spcAft>
                <a:spcPts val="0"/>
              </a:spcAft>
              <a:buSzPts val="2000"/>
              <a:buFont typeface="Arial"/>
              <a:buNone/>
            </a:pPr>
            <a:endParaRPr sz="1700" dirty="0"/>
          </a:p>
          <a:p>
            <a:pPr marL="914400" lvl="1" indent="-228600" algn="l" rtl="0">
              <a:lnSpc>
                <a:spcPct val="70000"/>
              </a:lnSpc>
              <a:spcBef>
                <a:spcPts val="1000"/>
              </a:spcBef>
              <a:spcAft>
                <a:spcPts val="0"/>
              </a:spcAft>
              <a:buSzPts val="2000"/>
              <a:buFont typeface="Arial"/>
              <a:buNone/>
            </a:pPr>
            <a:endParaRPr sz="1700" dirty="0"/>
          </a:p>
          <a:p>
            <a:pPr marL="914400" lvl="1" indent="-228600" algn="l" rtl="0">
              <a:lnSpc>
                <a:spcPct val="70000"/>
              </a:lnSpc>
              <a:spcBef>
                <a:spcPts val="1000"/>
              </a:spcBef>
              <a:spcAft>
                <a:spcPts val="0"/>
              </a:spcAft>
              <a:buSzPts val="2000"/>
              <a:buFont typeface="Arial"/>
              <a:buNone/>
            </a:pPr>
            <a:endParaRPr sz="1700" dirty="0"/>
          </a:p>
          <a:p>
            <a:pPr marL="914400" lvl="1" indent="-228600" algn="l" rtl="0">
              <a:lnSpc>
                <a:spcPct val="70000"/>
              </a:lnSpc>
              <a:spcBef>
                <a:spcPts val="1000"/>
              </a:spcBef>
              <a:spcAft>
                <a:spcPts val="0"/>
              </a:spcAft>
              <a:buSzPts val="2000"/>
              <a:buNone/>
            </a:pPr>
            <a:endParaRPr sz="1700" dirty="0"/>
          </a:p>
          <a:p>
            <a:pPr marL="914400" lvl="1" indent="-330200" algn="l" rtl="0">
              <a:lnSpc>
                <a:spcPct val="70000"/>
              </a:lnSpc>
              <a:spcBef>
                <a:spcPts val="1000"/>
              </a:spcBef>
              <a:spcAft>
                <a:spcPts val="0"/>
              </a:spcAft>
              <a:buSzPts val="2000"/>
              <a:buFont typeface="Arial"/>
              <a:buNone/>
            </a:pPr>
            <a:endParaRPr sz="1700" dirty="0"/>
          </a:p>
        </p:txBody>
      </p:sp>
      <p:pic>
        <p:nvPicPr>
          <p:cNvPr id="163" name="Google Shape;163;p7" title="Indiana VR logo"/>
          <p:cNvPicPr preferRelativeResize="0"/>
          <p:nvPr/>
        </p:nvPicPr>
        <p:blipFill rotWithShape="1">
          <a:blip r:embed="rId3">
            <a:alphaModFix/>
          </a:blip>
          <a:srcRect/>
          <a:stretch/>
        </p:blipFill>
        <p:spPr>
          <a:xfrm>
            <a:off x="9528749" y="5669446"/>
            <a:ext cx="1652159" cy="76816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les Direction 16X9">
  <a:themeElements>
    <a:clrScheme name="WINTAC TA1">
      <a:dk1>
        <a:srgbClr val="545E74"/>
      </a:dk1>
      <a:lt1>
        <a:srgbClr val="FFFFFF"/>
      </a:lt1>
      <a:dk2>
        <a:srgbClr val="545E74"/>
      </a:dk2>
      <a:lt2>
        <a:srgbClr val="FFFFFF"/>
      </a:lt2>
      <a:accent1>
        <a:srgbClr val="545E74"/>
      </a:accent1>
      <a:accent2>
        <a:srgbClr val="40B250"/>
      </a:accent2>
      <a:accent3>
        <a:srgbClr val="4D80B0"/>
      </a:accent3>
      <a:accent4>
        <a:srgbClr val="E38E41"/>
      </a:accent4>
      <a:accent5>
        <a:srgbClr val="97ABE4"/>
      </a:accent5>
      <a:accent6>
        <a:srgbClr val="F5D632"/>
      </a:accent6>
      <a:hlink>
        <a:srgbClr val="377BBB"/>
      </a:hlink>
      <a:folHlink>
        <a:srgbClr val="034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SalesDirection">
      <a:dk1>
        <a:srgbClr val="595959"/>
      </a:dk1>
      <a:lt1>
        <a:srgbClr val="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3656</Words>
  <Application>Microsoft Office PowerPoint</Application>
  <PresentationFormat>Widescreen</PresentationFormat>
  <Paragraphs>403</Paragraphs>
  <Slides>42</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Helvetica Neue</vt:lpstr>
      <vt:lpstr>Book Antiqua</vt:lpstr>
      <vt:lpstr>Cambria</vt:lpstr>
      <vt:lpstr>Viga</vt:lpstr>
      <vt:lpstr>Arial</vt:lpstr>
      <vt:lpstr>Times New Roman</vt:lpstr>
      <vt:lpstr>Noto Sans Symbols</vt:lpstr>
      <vt:lpstr>Courier New</vt:lpstr>
      <vt:lpstr>Calibri</vt:lpstr>
      <vt:lpstr>Sales Direction 16X9</vt:lpstr>
      <vt:lpstr>Providers and the Pandemic: Maintaining Viability in Difficult Times    THE WORKFORCE INNOVATION TECHNICAL ASSISTANCE CENTER (WINTAC)  April 8, 2020</vt:lpstr>
      <vt:lpstr>POLL</vt:lpstr>
      <vt:lpstr>Housekeeping</vt:lpstr>
      <vt:lpstr>Purpose of Today’s Call</vt:lpstr>
      <vt:lpstr> Texas Workforce Commission</vt:lpstr>
      <vt:lpstr>Texas Workforce Commission</vt:lpstr>
      <vt:lpstr> Indiana Vocational Rehabilitation</vt:lpstr>
      <vt:lpstr> Pre-ETS Structure </vt:lpstr>
      <vt:lpstr> Virtual Guidance </vt:lpstr>
      <vt:lpstr> Provider Response </vt:lpstr>
      <vt:lpstr> Provider Training &amp; TA </vt:lpstr>
      <vt:lpstr> Oversight &amp; Monitoring </vt:lpstr>
      <vt:lpstr> DOE Guidance </vt:lpstr>
      <vt:lpstr>Keep it Simple</vt:lpstr>
      <vt:lpstr> Provider Training Highlights </vt:lpstr>
      <vt:lpstr>How is it implemented?</vt:lpstr>
      <vt:lpstr> Provider Training Highlights </vt:lpstr>
      <vt:lpstr>Remote activity ideas:</vt:lpstr>
      <vt:lpstr> Provider Training Highlights </vt:lpstr>
      <vt:lpstr> Provider Training Highlights </vt:lpstr>
      <vt:lpstr>POLL</vt:lpstr>
      <vt:lpstr> Maryland Division of Rehabilitation</vt:lpstr>
      <vt:lpstr>Maryland Division of Rehabilitation Services (DORS)</vt:lpstr>
      <vt:lpstr>24</vt:lpstr>
      <vt:lpstr>25</vt:lpstr>
      <vt:lpstr>26</vt:lpstr>
      <vt:lpstr>27</vt:lpstr>
      <vt:lpstr>28</vt:lpstr>
      <vt:lpstr> Pennsylvania Office of Vocational Rehabilitation</vt:lpstr>
      <vt:lpstr>Pennsylvania Office of Vocational Rehabilitation (OVR)</vt:lpstr>
      <vt:lpstr>POLL</vt:lpstr>
      <vt:lpstr>WINTAC TA – What’s New</vt:lpstr>
      <vt:lpstr>WINTAC TA – What’s New</vt:lpstr>
      <vt:lpstr>Provider Resources </vt:lpstr>
      <vt:lpstr>Tools Providers Can Use</vt:lpstr>
      <vt:lpstr>Recent or Upcoming Webinars</vt:lpstr>
      <vt:lpstr>Texas Workforce Commission Contact Information </vt:lpstr>
      <vt:lpstr>Indiana VR Contact Information</vt:lpstr>
      <vt:lpstr>Maryland DORS Contact Information</vt:lpstr>
      <vt:lpstr>Pennsylvania OVR Contact Information</vt:lpstr>
      <vt:lpstr>Questions? </vt:lpstr>
      <vt:lpstr>Pre-employment Transition Services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Melissa</dc:creator>
  <cp:lastModifiedBy>Linda ONeal</cp:lastModifiedBy>
  <cp:revision>18</cp:revision>
  <dcterms:modified xsi:type="dcterms:W3CDTF">2020-04-10T20:16:36Z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03F5CB11-6F0A-449B-8F54-9CA6C7A03313</vt:lpwstr>
  </property>
  <property fmtid="{D5CDD505-2E9C-101B-9397-08002B2CF9AE}" pid="3" name="ArticulatePath">
    <vt:lpwstr>Providers-and-the-Pandemic20-0408v2</vt:lpwstr>
  </property>
</Properties>
</file>