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 id="2147483786" r:id="rId2"/>
    <p:sldMasterId id="2147483816" r:id="rId3"/>
    <p:sldMasterId id="2147483828" r:id="rId4"/>
    <p:sldMasterId id="2147483840" r:id="rId5"/>
  </p:sldMasterIdLst>
  <p:notesMasterIdLst>
    <p:notesMasterId r:id="rId61"/>
  </p:notesMasterIdLst>
  <p:sldIdLst>
    <p:sldId id="1278" r:id="rId6"/>
    <p:sldId id="1083" r:id="rId7"/>
    <p:sldId id="1281" r:id="rId8"/>
    <p:sldId id="1321" r:id="rId9"/>
    <p:sldId id="1138" r:id="rId10"/>
    <p:sldId id="1170" r:id="rId11"/>
    <p:sldId id="1282" r:id="rId12"/>
    <p:sldId id="1283" r:id="rId13"/>
    <p:sldId id="1284" r:id="rId14"/>
    <p:sldId id="1285" r:id="rId15"/>
    <p:sldId id="1286" r:id="rId16"/>
    <p:sldId id="1287" r:id="rId17"/>
    <p:sldId id="1288" r:id="rId18"/>
    <p:sldId id="1289" r:id="rId19"/>
    <p:sldId id="1290" r:id="rId20"/>
    <p:sldId id="1291" r:id="rId21"/>
    <p:sldId id="1292" r:id="rId22"/>
    <p:sldId id="1226" r:id="rId23"/>
    <p:sldId id="1293" r:id="rId24"/>
    <p:sldId id="1294" r:id="rId25"/>
    <p:sldId id="1295" r:id="rId26"/>
    <p:sldId id="1296" r:id="rId27"/>
    <p:sldId id="1297" r:id="rId28"/>
    <p:sldId id="1298" r:id="rId29"/>
    <p:sldId id="1299" r:id="rId30"/>
    <p:sldId id="1300" r:id="rId31"/>
    <p:sldId id="1301" r:id="rId32"/>
    <p:sldId id="1302" r:id="rId33"/>
    <p:sldId id="1303" r:id="rId34"/>
    <p:sldId id="1304" r:id="rId35"/>
    <p:sldId id="1238" r:id="rId36"/>
    <p:sldId id="1305" r:id="rId37"/>
    <p:sldId id="1306" r:id="rId38"/>
    <p:sldId id="1245" r:id="rId39"/>
    <p:sldId id="1308" r:id="rId40"/>
    <p:sldId id="1309" r:id="rId41"/>
    <p:sldId id="1310" r:id="rId42"/>
    <p:sldId id="1311" r:id="rId43"/>
    <p:sldId id="1312" r:id="rId44"/>
    <p:sldId id="1313" r:id="rId45"/>
    <p:sldId id="1314" r:id="rId46"/>
    <p:sldId id="1315" r:id="rId47"/>
    <p:sldId id="1316" r:id="rId48"/>
    <p:sldId id="1317" r:id="rId49"/>
    <p:sldId id="1318" r:id="rId50"/>
    <p:sldId id="1319" r:id="rId51"/>
    <p:sldId id="1320" r:id="rId52"/>
    <p:sldId id="1187" r:id="rId53"/>
    <p:sldId id="1322" r:id="rId54"/>
    <p:sldId id="1280" r:id="rId55"/>
    <p:sldId id="1200" r:id="rId56"/>
    <p:sldId id="341" r:id="rId57"/>
    <p:sldId id="1150" r:id="rId58"/>
    <p:sldId id="1151" r:id="rId59"/>
    <p:sldId id="1081" r:id="rId60"/>
  </p:sldIdLst>
  <p:sldSz cx="12192000" cy="6858000"/>
  <p:notesSz cx="7077075" cy="9363075"/>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mmons, Brenda K" initials="SBK" lastIdx="32" clrIdx="0"/>
  <p:cmAuthor id="1" name="Michael Stoehr" initials="M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6" autoAdjust="0"/>
    <p:restoredTop sz="86383" autoAdjust="0"/>
  </p:normalViewPr>
  <p:slideViewPr>
    <p:cSldViewPr snapToGrid="0">
      <p:cViewPr>
        <p:scale>
          <a:sx n="110" d="100"/>
          <a:sy n="110" d="100"/>
        </p:scale>
        <p:origin x="102" y="-48"/>
      </p:cViewPr>
      <p:guideLst>
        <p:guide orient="horz" pos="2160"/>
        <p:guide pos="3840"/>
      </p:guideLst>
    </p:cSldViewPr>
  </p:slideViewPr>
  <p:outlineViewPr>
    <p:cViewPr>
      <p:scale>
        <a:sx n="33" d="100"/>
        <a:sy n="33" d="100"/>
      </p:scale>
      <p:origin x="0" y="-121995"/>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svg"/><Relationship Id="rId1" Type="http://schemas.openxmlformats.org/officeDocument/2006/relationships/image" Target="../media/image36.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svg"/><Relationship Id="rId1" Type="http://schemas.openxmlformats.org/officeDocument/2006/relationships/image" Target="../media/image36.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C59C347-E232-4CFD-9701-226A766E159F}"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42B88BC-58D2-406E-8C77-D7BF8375C1BE}">
      <dgm:prSet/>
      <dgm:spPr/>
      <dgm:t>
        <a:bodyPr/>
        <a:lstStyle/>
        <a:p>
          <a:r>
            <a:rPr lang="en-US" dirty="0"/>
            <a:t>Inclusive Higher Ed Program at LCCC</a:t>
          </a:r>
        </a:p>
      </dgm:t>
      <dgm:extLst>
        <a:ext uri="{E40237B7-FDA0-4F09-8148-C483321AD2D9}">
          <dgm14:cNvPr xmlns:dgm14="http://schemas.microsoft.com/office/drawing/2010/diagram" id="0" name="" descr="Inclusive Higher Ed Program at LCCC"/>
        </a:ext>
      </dgm:extLst>
    </dgm:pt>
    <dgm:pt modelId="{E013DD91-37FF-42F5-95D1-C6EFAD811275}" type="parTrans" cxnId="{8FE560C1-232E-431C-8474-CFC4934597A1}">
      <dgm:prSet/>
      <dgm:spPr/>
      <dgm:t>
        <a:bodyPr/>
        <a:lstStyle/>
        <a:p>
          <a:endParaRPr lang="en-US"/>
        </a:p>
      </dgm:t>
    </dgm:pt>
    <dgm:pt modelId="{2A3BFE1C-5F4B-4FFE-80EE-2335FE764E0A}" type="sibTrans" cxnId="{8FE560C1-232E-431C-8474-CFC4934597A1}">
      <dgm:prSet/>
      <dgm:spPr/>
      <dgm:t>
        <a:bodyPr/>
        <a:lstStyle/>
        <a:p>
          <a:endParaRPr lang="en-US"/>
        </a:p>
      </dgm:t>
    </dgm:pt>
    <dgm:pt modelId="{965E0C18-AAB1-4F46-A5E0-CAE23EA27BB1}">
      <dgm:prSet/>
      <dgm:spPr/>
      <dgm:t>
        <a:bodyPr/>
        <a:lstStyle/>
        <a:p>
          <a:r>
            <a:rPr lang="en-US" dirty="0"/>
            <a:t>Partnership with LVCIL</a:t>
          </a:r>
        </a:p>
      </dgm:t>
      <dgm:extLst>
        <a:ext uri="{E40237B7-FDA0-4F09-8148-C483321AD2D9}">
          <dgm14:cNvPr xmlns:dgm14="http://schemas.microsoft.com/office/drawing/2010/diagram" id="0" name="" descr="Partnership with LVCIL&#10;Receive person-centered planning and coaching&#10;"/>
        </a:ext>
      </dgm:extLst>
    </dgm:pt>
    <dgm:pt modelId="{EAA4FF2B-7989-443F-97F1-01C22B67081B}" type="parTrans" cxnId="{E7098893-68DD-4C75-A049-DE969E1C7369}">
      <dgm:prSet/>
      <dgm:spPr/>
      <dgm:t>
        <a:bodyPr/>
        <a:lstStyle/>
        <a:p>
          <a:endParaRPr lang="en-US"/>
        </a:p>
      </dgm:t>
    </dgm:pt>
    <dgm:pt modelId="{8CBF1556-428C-470B-8503-EE03EC3C79BF}" type="sibTrans" cxnId="{E7098893-68DD-4C75-A049-DE969E1C7369}">
      <dgm:prSet/>
      <dgm:spPr/>
      <dgm:t>
        <a:bodyPr/>
        <a:lstStyle/>
        <a:p>
          <a:endParaRPr lang="en-US"/>
        </a:p>
      </dgm:t>
    </dgm:pt>
    <dgm:pt modelId="{9A730B66-B451-4712-B326-9E06F691F5DB}">
      <dgm:prSet/>
      <dgm:spPr/>
      <dgm:t>
        <a:bodyPr/>
        <a:lstStyle/>
        <a:p>
          <a:r>
            <a:rPr lang="en-US" dirty="0"/>
            <a:t>Receive person-centered planning and coaching</a:t>
          </a:r>
        </a:p>
      </dgm:t>
    </dgm:pt>
    <dgm:pt modelId="{D54722A0-3740-4225-9F22-ABE6E233FB08}" type="parTrans" cxnId="{BD8B0FDF-29B5-4B46-9A0A-EFE898A10025}">
      <dgm:prSet/>
      <dgm:spPr/>
      <dgm:t>
        <a:bodyPr/>
        <a:lstStyle/>
        <a:p>
          <a:endParaRPr lang="en-US"/>
        </a:p>
      </dgm:t>
    </dgm:pt>
    <dgm:pt modelId="{DADD3468-7934-48A1-BAB0-D04DB93C5AB4}" type="sibTrans" cxnId="{BD8B0FDF-29B5-4B46-9A0A-EFE898A10025}">
      <dgm:prSet/>
      <dgm:spPr/>
      <dgm:t>
        <a:bodyPr/>
        <a:lstStyle/>
        <a:p>
          <a:endParaRPr lang="en-US"/>
        </a:p>
      </dgm:t>
    </dgm:pt>
    <dgm:pt modelId="{8CF6EA1F-A46B-4833-AAA9-A46B3E6D980C}">
      <dgm:prSet/>
      <dgm:spPr/>
      <dgm:t>
        <a:bodyPr/>
        <a:lstStyle/>
        <a:p>
          <a:r>
            <a:rPr lang="en-US" dirty="0"/>
            <a:t>Our population</a:t>
          </a:r>
        </a:p>
      </dgm:t>
      <dgm:extLst>
        <a:ext uri="{E40237B7-FDA0-4F09-8148-C483321AD2D9}">
          <dgm14:cNvPr xmlns:dgm14="http://schemas.microsoft.com/office/drawing/2010/diagram" id="0" name="" descr="Our population&#10;"/>
        </a:ext>
      </dgm:extLst>
    </dgm:pt>
    <dgm:pt modelId="{D30F90E2-AA1D-43F7-B93E-4AF50CAED47E}" type="parTrans" cxnId="{54366AE7-24AB-4CC1-A696-EE3A9A7149B5}">
      <dgm:prSet/>
      <dgm:spPr/>
      <dgm:t>
        <a:bodyPr/>
        <a:lstStyle/>
        <a:p>
          <a:endParaRPr lang="en-US"/>
        </a:p>
      </dgm:t>
    </dgm:pt>
    <dgm:pt modelId="{0D6C889D-6CD6-400A-BA04-4F29BA7D858D}" type="sibTrans" cxnId="{54366AE7-24AB-4CC1-A696-EE3A9A7149B5}">
      <dgm:prSet/>
      <dgm:spPr/>
      <dgm:t>
        <a:bodyPr/>
        <a:lstStyle/>
        <a:p>
          <a:endParaRPr lang="en-US"/>
        </a:p>
      </dgm:t>
    </dgm:pt>
    <dgm:pt modelId="{440A41BD-DA95-4BFC-B0D9-F8FC879070BA}">
      <dgm:prSet/>
      <dgm:spPr/>
      <dgm:t>
        <a:bodyPr/>
        <a:lstStyle/>
        <a:p>
          <a:r>
            <a:rPr lang="en-US" dirty="0"/>
            <a:t>21 students</a:t>
          </a:r>
        </a:p>
      </dgm:t>
      <dgm:extLst>
        <a:ext uri="{E40237B7-FDA0-4F09-8148-C483321AD2D9}">
          <dgm14:cNvPr xmlns:dgm14="http://schemas.microsoft.com/office/drawing/2010/diagram" id="0" name="" descr="21 students&#10;Some matriculating, some career track&#10;Cross-disability&#10;Ages ranging from 18-34&#10;"/>
        </a:ext>
      </dgm:extLst>
    </dgm:pt>
    <dgm:pt modelId="{BAA0BAFB-EE06-4BCB-8E80-35CF9C3F7A0D}" type="parTrans" cxnId="{2167FB1E-2CA5-497F-87DF-FA1F44C7E5C6}">
      <dgm:prSet/>
      <dgm:spPr/>
      <dgm:t>
        <a:bodyPr/>
        <a:lstStyle/>
        <a:p>
          <a:endParaRPr lang="en-US"/>
        </a:p>
      </dgm:t>
    </dgm:pt>
    <dgm:pt modelId="{F0975CA9-2524-4102-BD2C-5F791639406A}" type="sibTrans" cxnId="{2167FB1E-2CA5-497F-87DF-FA1F44C7E5C6}">
      <dgm:prSet/>
      <dgm:spPr/>
      <dgm:t>
        <a:bodyPr/>
        <a:lstStyle/>
        <a:p>
          <a:endParaRPr lang="en-US"/>
        </a:p>
      </dgm:t>
    </dgm:pt>
    <dgm:pt modelId="{A209B981-8103-4142-99B3-AAE761DCA508}">
      <dgm:prSet/>
      <dgm:spPr/>
      <dgm:t>
        <a:bodyPr/>
        <a:lstStyle/>
        <a:p>
          <a:r>
            <a:rPr lang="en-US" dirty="0"/>
            <a:t>Some matriculating, some career track</a:t>
          </a:r>
        </a:p>
      </dgm:t>
    </dgm:pt>
    <dgm:pt modelId="{EAD2A326-B91A-45EF-9870-7C74A97D640C}" type="parTrans" cxnId="{E6B0F9F9-7E03-4B79-B954-53040EB27C6A}">
      <dgm:prSet/>
      <dgm:spPr/>
      <dgm:t>
        <a:bodyPr/>
        <a:lstStyle/>
        <a:p>
          <a:endParaRPr lang="en-US"/>
        </a:p>
      </dgm:t>
    </dgm:pt>
    <dgm:pt modelId="{9D2453DB-622F-4621-AE5F-9CB711412B1D}" type="sibTrans" cxnId="{E6B0F9F9-7E03-4B79-B954-53040EB27C6A}">
      <dgm:prSet/>
      <dgm:spPr/>
      <dgm:t>
        <a:bodyPr/>
        <a:lstStyle/>
        <a:p>
          <a:endParaRPr lang="en-US"/>
        </a:p>
      </dgm:t>
    </dgm:pt>
    <dgm:pt modelId="{7A05C1BD-0EE7-4D63-9557-C133CBC9E3E3}">
      <dgm:prSet/>
      <dgm:spPr/>
      <dgm:t>
        <a:bodyPr/>
        <a:lstStyle/>
        <a:p>
          <a:r>
            <a:rPr lang="en-US" dirty="0"/>
            <a:t>Cross-disability</a:t>
          </a:r>
        </a:p>
      </dgm:t>
    </dgm:pt>
    <dgm:pt modelId="{EF1E35DD-96B5-4515-85F5-CD1E3489F783}" type="parTrans" cxnId="{52F89C56-9B6E-4845-BD48-E470D635D952}">
      <dgm:prSet/>
      <dgm:spPr/>
      <dgm:t>
        <a:bodyPr/>
        <a:lstStyle/>
        <a:p>
          <a:endParaRPr lang="en-US"/>
        </a:p>
      </dgm:t>
    </dgm:pt>
    <dgm:pt modelId="{53141170-78E2-40DC-BE49-54CD112027E6}" type="sibTrans" cxnId="{52F89C56-9B6E-4845-BD48-E470D635D952}">
      <dgm:prSet/>
      <dgm:spPr/>
      <dgm:t>
        <a:bodyPr/>
        <a:lstStyle/>
        <a:p>
          <a:endParaRPr lang="en-US"/>
        </a:p>
      </dgm:t>
    </dgm:pt>
    <dgm:pt modelId="{72376376-F1C2-4091-8BEC-95228B0C7411}">
      <dgm:prSet/>
      <dgm:spPr/>
      <dgm:t>
        <a:bodyPr/>
        <a:lstStyle/>
        <a:p>
          <a:r>
            <a:rPr lang="en-US" dirty="0"/>
            <a:t>Ages ranging from 18-34</a:t>
          </a:r>
        </a:p>
      </dgm:t>
    </dgm:pt>
    <dgm:pt modelId="{1D48110A-B6EE-4D56-85E2-E7C985D863DE}" type="parTrans" cxnId="{5C080910-988D-4E3B-941A-0724075276A2}">
      <dgm:prSet/>
      <dgm:spPr/>
      <dgm:t>
        <a:bodyPr/>
        <a:lstStyle/>
        <a:p>
          <a:endParaRPr lang="en-US"/>
        </a:p>
      </dgm:t>
    </dgm:pt>
    <dgm:pt modelId="{AC485690-27F2-4D5C-B44D-1550CE8AA982}" type="sibTrans" cxnId="{5C080910-988D-4E3B-941A-0724075276A2}">
      <dgm:prSet/>
      <dgm:spPr/>
      <dgm:t>
        <a:bodyPr/>
        <a:lstStyle/>
        <a:p>
          <a:endParaRPr lang="en-US"/>
        </a:p>
      </dgm:t>
    </dgm:pt>
    <dgm:pt modelId="{C7393A76-0D4E-A643-BC2B-69A2DB48F1AB}" type="pres">
      <dgm:prSet presAssocID="{2C59C347-E232-4CFD-9701-226A766E159F}" presName="Name0" presStyleCnt="0">
        <dgm:presLayoutVars>
          <dgm:dir/>
          <dgm:animLvl val="lvl"/>
          <dgm:resizeHandles val="exact"/>
        </dgm:presLayoutVars>
      </dgm:prSet>
      <dgm:spPr/>
      <dgm:t>
        <a:bodyPr/>
        <a:lstStyle/>
        <a:p>
          <a:endParaRPr lang="en-US"/>
        </a:p>
      </dgm:t>
    </dgm:pt>
    <dgm:pt modelId="{6568764E-F2AF-0140-94CA-D26046CA2D36}" type="pres">
      <dgm:prSet presAssocID="{542B88BC-58D2-406E-8C77-D7BF8375C1BE}" presName="linNode" presStyleCnt="0"/>
      <dgm:spPr/>
    </dgm:pt>
    <dgm:pt modelId="{0D9AF5D5-C98E-544E-8D9E-278FAF4C98B2}" type="pres">
      <dgm:prSet presAssocID="{542B88BC-58D2-406E-8C77-D7BF8375C1BE}" presName="parentText" presStyleLbl="node1" presStyleIdx="0" presStyleCnt="2">
        <dgm:presLayoutVars>
          <dgm:chMax val="1"/>
          <dgm:bulletEnabled val="1"/>
        </dgm:presLayoutVars>
      </dgm:prSet>
      <dgm:spPr/>
      <dgm:t>
        <a:bodyPr/>
        <a:lstStyle/>
        <a:p>
          <a:endParaRPr lang="en-US"/>
        </a:p>
      </dgm:t>
    </dgm:pt>
    <dgm:pt modelId="{40CAB29A-EFE6-564E-A85A-C2DF7C7BC78F}" type="pres">
      <dgm:prSet presAssocID="{542B88BC-58D2-406E-8C77-D7BF8375C1BE}" presName="descendantText" presStyleLbl="alignAccFollowNode1" presStyleIdx="0" presStyleCnt="2">
        <dgm:presLayoutVars>
          <dgm:bulletEnabled val="1"/>
        </dgm:presLayoutVars>
      </dgm:prSet>
      <dgm:spPr/>
      <dgm:t>
        <a:bodyPr/>
        <a:lstStyle/>
        <a:p>
          <a:endParaRPr lang="en-US"/>
        </a:p>
      </dgm:t>
    </dgm:pt>
    <dgm:pt modelId="{136A18DD-3844-D343-935F-672D322AC04C}" type="pres">
      <dgm:prSet presAssocID="{2A3BFE1C-5F4B-4FFE-80EE-2335FE764E0A}" presName="sp" presStyleCnt="0"/>
      <dgm:spPr/>
    </dgm:pt>
    <dgm:pt modelId="{C8E29941-81B6-1140-90BE-BA2760D4C8FA}" type="pres">
      <dgm:prSet presAssocID="{8CF6EA1F-A46B-4833-AAA9-A46B3E6D980C}" presName="linNode" presStyleCnt="0"/>
      <dgm:spPr/>
    </dgm:pt>
    <dgm:pt modelId="{BD556551-9CBA-2D45-8178-E5A9BF740B60}" type="pres">
      <dgm:prSet presAssocID="{8CF6EA1F-A46B-4833-AAA9-A46B3E6D980C}" presName="parentText" presStyleLbl="node1" presStyleIdx="1" presStyleCnt="2">
        <dgm:presLayoutVars>
          <dgm:chMax val="1"/>
          <dgm:bulletEnabled val="1"/>
        </dgm:presLayoutVars>
      </dgm:prSet>
      <dgm:spPr/>
      <dgm:t>
        <a:bodyPr/>
        <a:lstStyle/>
        <a:p>
          <a:endParaRPr lang="en-US"/>
        </a:p>
      </dgm:t>
    </dgm:pt>
    <dgm:pt modelId="{64B78B17-130B-6E4A-AD86-A8C8DC98A322}" type="pres">
      <dgm:prSet presAssocID="{8CF6EA1F-A46B-4833-AAA9-A46B3E6D980C}" presName="descendantText" presStyleLbl="alignAccFollowNode1" presStyleIdx="1" presStyleCnt="2">
        <dgm:presLayoutVars>
          <dgm:bulletEnabled val="1"/>
        </dgm:presLayoutVars>
      </dgm:prSet>
      <dgm:spPr/>
      <dgm:t>
        <a:bodyPr/>
        <a:lstStyle/>
        <a:p>
          <a:endParaRPr lang="en-US"/>
        </a:p>
      </dgm:t>
    </dgm:pt>
  </dgm:ptLst>
  <dgm:cxnLst>
    <dgm:cxn modelId="{74761373-5496-4F37-91B9-D04611DD018E}" type="presOf" srcId="{A209B981-8103-4142-99B3-AAE761DCA508}" destId="{64B78B17-130B-6E4A-AD86-A8C8DC98A322}" srcOrd="0" destOrd="1" presId="urn:microsoft.com/office/officeart/2005/8/layout/vList5"/>
    <dgm:cxn modelId="{BD8B0FDF-29B5-4B46-9A0A-EFE898A10025}" srcId="{542B88BC-58D2-406E-8C77-D7BF8375C1BE}" destId="{9A730B66-B451-4712-B326-9E06F691F5DB}" srcOrd="1" destOrd="0" parTransId="{D54722A0-3740-4225-9F22-ABE6E233FB08}" sibTransId="{DADD3468-7934-48A1-BAB0-D04DB93C5AB4}"/>
    <dgm:cxn modelId="{8A49A421-F79A-4345-B0F6-6D1C682A935C}" type="presOf" srcId="{7A05C1BD-0EE7-4D63-9557-C133CBC9E3E3}" destId="{64B78B17-130B-6E4A-AD86-A8C8DC98A322}" srcOrd="0" destOrd="2" presId="urn:microsoft.com/office/officeart/2005/8/layout/vList5"/>
    <dgm:cxn modelId="{D0611604-E8BD-4AD7-87BD-AE793DF98B52}" type="presOf" srcId="{965E0C18-AAB1-4F46-A5E0-CAE23EA27BB1}" destId="{40CAB29A-EFE6-564E-A85A-C2DF7C7BC78F}" srcOrd="0" destOrd="0" presId="urn:microsoft.com/office/officeart/2005/8/layout/vList5"/>
    <dgm:cxn modelId="{91C81B82-6D1D-47A7-8D9B-398B81B7359D}" type="presOf" srcId="{8CF6EA1F-A46B-4833-AAA9-A46B3E6D980C}" destId="{BD556551-9CBA-2D45-8178-E5A9BF740B60}" srcOrd="0" destOrd="0" presId="urn:microsoft.com/office/officeart/2005/8/layout/vList5"/>
    <dgm:cxn modelId="{9AE5D7CE-B257-4EFC-A05E-3D9BE71BCAAE}" type="presOf" srcId="{440A41BD-DA95-4BFC-B0D9-F8FC879070BA}" destId="{64B78B17-130B-6E4A-AD86-A8C8DC98A322}" srcOrd="0" destOrd="0" presId="urn:microsoft.com/office/officeart/2005/8/layout/vList5"/>
    <dgm:cxn modelId="{2167FB1E-2CA5-497F-87DF-FA1F44C7E5C6}" srcId="{8CF6EA1F-A46B-4833-AAA9-A46B3E6D980C}" destId="{440A41BD-DA95-4BFC-B0D9-F8FC879070BA}" srcOrd="0" destOrd="0" parTransId="{BAA0BAFB-EE06-4BCB-8E80-35CF9C3F7A0D}" sibTransId="{F0975CA9-2524-4102-BD2C-5F791639406A}"/>
    <dgm:cxn modelId="{CB5FBF62-4162-4FD6-9DB5-3DFC92387D72}" type="presOf" srcId="{542B88BC-58D2-406E-8C77-D7BF8375C1BE}" destId="{0D9AF5D5-C98E-544E-8D9E-278FAF4C98B2}" srcOrd="0" destOrd="0" presId="urn:microsoft.com/office/officeart/2005/8/layout/vList5"/>
    <dgm:cxn modelId="{52F89C56-9B6E-4845-BD48-E470D635D952}" srcId="{8CF6EA1F-A46B-4833-AAA9-A46B3E6D980C}" destId="{7A05C1BD-0EE7-4D63-9557-C133CBC9E3E3}" srcOrd="2" destOrd="0" parTransId="{EF1E35DD-96B5-4515-85F5-CD1E3489F783}" sibTransId="{53141170-78E2-40DC-BE49-54CD112027E6}"/>
    <dgm:cxn modelId="{5C080910-988D-4E3B-941A-0724075276A2}" srcId="{8CF6EA1F-A46B-4833-AAA9-A46B3E6D980C}" destId="{72376376-F1C2-4091-8BEC-95228B0C7411}" srcOrd="3" destOrd="0" parTransId="{1D48110A-B6EE-4D56-85E2-E7C985D863DE}" sibTransId="{AC485690-27F2-4D5C-B44D-1550CE8AA982}"/>
    <dgm:cxn modelId="{8FE560C1-232E-431C-8474-CFC4934597A1}" srcId="{2C59C347-E232-4CFD-9701-226A766E159F}" destId="{542B88BC-58D2-406E-8C77-D7BF8375C1BE}" srcOrd="0" destOrd="0" parTransId="{E013DD91-37FF-42F5-95D1-C6EFAD811275}" sibTransId="{2A3BFE1C-5F4B-4FFE-80EE-2335FE764E0A}"/>
    <dgm:cxn modelId="{431D176E-AC38-45D2-8B89-C1B74D409EBA}" type="presOf" srcId="{72376376-F1C2-4091-8BEC-95228B0C7411}" destId="{64B78B17-130B-6E4A-AD86-A8C8DC98A322}" srcOrd="0" destOrd="3" presId="urn:microsoft.com/office/officeart/2005/8/layout/vList5"/>
    <dgm:cxn modelId="{03CFA6A3-6E8E-4EA7-8BF5-6FF17AEEA603}" type="presOf" srcId="{9A730B66-B451-4712-B326-9E06F691F5DB}" destId="{40CAB29A-EFE6-564E-A85A-C2DF7C7BC78F}" srcOrd="0" destOrd="1" presId="urn:microsoft.com/office/officeart/2005/8/layout/vList5"/>
    <dgm:cxn modelId="{E6B0F9F9-7E03-4B79-B954-53040EB27C6A}" srcId="{8CF6EA1F-A46B-4833-AAA9-A46B3E6D980C}" destId="{A209B981-8103-4142-99B3-AAE761DCA508}" srcOrd="1" destOrd="0" parTransId="{EAD2A326-B91A-45EF-9870-7C74A97D640C}" sibTransId="{9D2453DB-622F-4621-AE5F-9CB711412B1D}"/>
    <dgm:cxn modelId="{54366AE7-24AB-4CC1-A696-EE3A9A7149B5}" srcId="{2C59C347-E232-4CFD-9701-226A766E159F}" destId="{8CF6EA1F-A46B-4833-AAA9-A46B3E6D980C}" srcOrd="1" destOrd="0" parTransId="{D30F90E2-AA1D-43F7-B93E-4AF50CAED47E}" sibTransId="{0D6C889D-6CD6-400A-BA04-4F29BA7D858D}"/>
    <dgm:cxn modelId="{08CB6BED-864E-4B79-9682-B8902D024B43}" type="presOf" srcId="{2C59C347-E232-4CFD-9701-226A766E159F}" destId="{C7393A76-0D4E-A643-BC2B-69A2DB48F1AB}" srcOrd="0" destOrd="0" presId="urn:microsoft.com/office/officeart/2005/8/layout/vList5"/>
    <dgm:cxn modelId="{E7098893-68DD-4C75-A049-DE969E1C7369}" srcId="{542B88BC-58D2-406E-8C77-D7BF8375C1BE}" destId="{965E0C18-AAB1-4F46-A5E0-CAE23EA27BB1}" srcOrd="0" destOrd="0" parTransId="{EAA4FF2B-7989-443F-97F1-01C22B67081B}" sibTransId="{8CBF1556-428C-470B-8503-EE03EC3C79BF}"/>
    <dgm:cxn modelId="{4C460799-7ADD-49F0-B7C9-E430E47B707F}" type="presParOf" srcId="{C7393A76-0D4E-A643-BC2B-69A2DB48F1AB}" destId="{6568764E-F2AF-0140-94CA-D26046CA2D36}" srcOrd="0" destOrd="0" presId="urn:microsoft.com/office/officeart/2005/8/layout/vList5"/>
    <dgm:cxn modelId="{60FF39B5-8D21-49BD-AF5E-EB68B5288938}" type="presParOf" srcId="{6568764E-F2AF-0140-94CA-D26046CA2D36}" destId="{0D9AF5D5-C98E-544E-8D9E-278FAF4C98B2}" srcOrd="0" destOrd="0" presId="urn:microsoft.com/office/officeart/2005/8/layout/vList5"/>
    <dgm:cxn modelId="{78F283A8-F51F-41FF-AC70-F217D91AD226}" type="presParOf" srcId="{6568764E-F2AF-0140-94CA-D26046CA2D36}" destId="{40CAB29A-EFE6-564E-A85A-C2DF7C7BC78F}" srcOrd="1" destOrd="0" presId="urn:microsoft.com/office/officeart/2005/8/layout/vList5"/>
    <dgm:cxn modelId="{CD325622-126A-4F95-BEC9-2BEA540C5156}" type="presParOf" srcId="{C7393A76-0D4E-A643-BC2B-69A2DB48F1AB}" destId="{136A18DD-3844-D343-935F-672D322AC04C}" srcOrd="1" destOrd="0" presId="urn:microsoft.com/office/officeart/2005/8/layout/vList5"/>
    <dgm:cxn modelId="{62B35263-25D8-4B76-88A7-AE7D9A7E2E13}" type="presParOf" srcId="{C7393A76-0D4E-A643-BC2B-69A2DB48F1AB}" destId="{C8E29941-81B6-1140-90BE-BA2760D4C8FA}" srcOrd="2" destOrd="0" presId="urn:microsoft.com/office/officeart/2005/8/layout/vList5"/>
    <dgm:cxn modelId="{1F51FA12-C922-4B8F-9F5C-312569F36071}" type="presParOf" srcId="{C8E29941-81B6-1140-90BE-BA2760D4C8FA}" destId="{BD556551-9CBA-2D45-8178-E5A9BF740B60}" srcOrd="0" destOrd="0" presId="urn:microsoft.com/office/officeart/2005/8/layout/vList5"/>
    <dgm:cxn modelId="{085C606C-A9B0-41F3-BE0F-FF3F62819674}" type="presParOf" srcId="{C8E29941-81B6-1140-90BE-BA2760D4C8FA}" destId="{64B78B17-130B-6E4A-AD86-A8C8DC98A32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E45A5-E271-E742-A03E-DC99EECF619B}"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CAD96C5D-0EDE-7240-9CAC-E91E391BAD1E}">
      <dgm:prSet/>
      <dgm:spPr/>
      <dgm:t>
        <a:bodyPr/>
        <a:lstStyle/>
        <a:p>
          <a:r>
            <a:rPr lang="en-US" dirty="0"/>
            <a:t>Recognize each component as a social contact</a:t>
          </a:r>
        </a:p>
      </dgm:t>
      <dgm:extLst>
        <a:ext uri="{E40237B7-FDA0-4F09-8148-C483321AD2D9}">
          <dgm14:cNvPr xmlns:dgm14="http://schemas.microsoft.com/office/drawing/2010/diagram" id="0" name="" descr="Recognize each component as a social contact&#10;"/>
        </a:ext>
      </dgm:extLst>
    </dgm:pt>
    <dgm:pt modelId="{5C234E6B-B564-DC43-BB38-E3B39210EC5C}" type="parTrans" cxnId="{B55F29D5-A35B-F94A-92C4-6A7BBDF778AE}">
      <dgm:prSet/>
      <dgm:spPr/>
      <dgm:t>
        <a:bodyPr/>
        <a:lstStyle/>
        <a:p>
          <a:endParaRPr lang="en-US"/>
        </a:p>
      </dgm:t>
    </dgm:pt>
    <dgm:pt modelId="{2E334654-C3B2-5B40-A024-5AAA04009074}" type="sibTrans" cxnId="{B55F29D5-A35B-F94A-92C4-6A7BBDF778AE}">
      <dgm:prSet/>
      <dgm:spPr/>
      <dgm:t>
        <a:bodyPr/>
        <a:lstStyle/>
        <a:p>
          <a:endParaRPr lang="en-US"/>
        </a:p>
      </dgm:t>
    </dgm:pt>
    <dgm:pt modelId="{DDA806F3-9340-5846-93DA-E7C141C5D22A}">
      <dgm:prSet custT="1"/>
      <dgm:spPr/>
      <dgm:t>
        <a:bodyPr/>
        <a:lstStyle/>
        <a:p>
          <a:r>
            <a:rPr lang="en-US" sz="1400" dirty="0"/>
            <a:t>Add additional coaching meetings or check ins</a:t>
          </a:r>
        </a:p>
      </dgm:t>
      <dgm:extLst>
        <a:ext uri="{E40237B7-FDA0-4F09-8148-C483321AD2D9}">
          <dgm14:cNvPr xmlns:dgm14="http://schemas.microsoft.com/office/drawing/2010/diagram" id="0" name="" descr="Add additional coaching meetings or check ins&#10;"/>
        </a:ext>
      </dgm:extLst>
    </dgm:pt>
    <dgm:pt modelId="{C4629E8B-4DCF-C14C-9D2B-71F1AC1D4388}" type="parTrans" cxnId="{D3D5086B-B3F4-9E4A-AFC3-AC2EDFFEE609}">
      <dgm:prSet/>
      <dgm:spPr/>
      <dgm:t>
        <a:bodyPr/>
        <a:lstStyle/>
        <a:p>
          <a:endParaRPr lang="en-US"/>
        </a:p>
      </dgm:t>
    </dgm:pt>
    <dgm:pt modelId="{E500898E-CDD2-1147-8F87-ADADF7A2FDAF}" type="sibTrans" cxnId="{D3D5086B-B3F4-9E4A-AFC3-AC2EDFFEE609}">
      <dgm:prSet/>
      <dgm:spPr/>
      <dgm:t>
        <a:bodyPr/>
        <a:lstStyle/>
        <a:p>
          <a:endParaRPr lang="en-US"/>
        </a:p>
      </dgm:t>
    </dgm:pt>
    <dgm:pt modelId="{5DB6D833-199D-4149-88DD-37D9750DB451}">
      <dgm:prSet custT="1"/>
      <dgm:spPr/>
      <dgm:t>
        <a:bodyPr/>
        <a:lstStyle/>
        <a:p>
          <a:r>
            <a:rPr lang="en-US" sz="1400" dirty="0"/>
            <a:t>Transition Resource Staff tutoring to virtual format</a:t>
          </a:r>
        </a:p>
      </dgm:t>
      <dgm:extLst>
        <a:ext uri="{E40237B7-FDA0-4F09-8148-C483321AD2D9}">
          <dgm14:cNvPr xmlns:dgm14="http://schemas.microsoft.com/office/drawing/2010/diagram" id="0" name="" descr="Transition Resource Staff tutoring to virtual format&#10;"/>
        </a:ext>
      </dgm:extLst>
    </dgm:pt>
    <dgm:pt modelId="{D722FB5D-133A-6B42-991B-08A5DCB3B0FC}" type="parTrans" cxnId="{A7B5785B-0EA2-9040-B357-AC5BCA38A23C}">
      <dgm:prSet/>
      <dgm:spPr/>
      <dgm:t>
        <a:bodyPr/>
        <a:lstStyle/>
        <a:p>
          <a:endParaRPr lang="en-US"/>
        </a:p>
      </dgm:t>
    </dgm:pt>
    <dgm:pt modelId="{FE8D11EF-9842-DD4D-89B5-B983EAA10225}" type="sibTrans" cxnId="{A7B5785B-0EA2-9040-B357-AC5BCA38A23C}">
      <dgm:prSet/>
      <dgm:spPr/>
      <dgm:t>
        <a:bodyPr/>
        <a:lstStyle/>
        <a:p>
          <a:endParaRPr lang="en-US"/>
        </a:p>
      </dgm:t>
    </dgm:pt>
    <dgm:pt modelId="{75E5F51C-2C93-0C48-8E0D-48C9333B9A42}">
      <dgm:prSet custT="1"/>
      <dgm:spPr/>
      <dgm:t>
        <a:bodyPr/>
        <a:lstStyle/>
        <a:p>
          <a:r>
            <a:rPr lang="en-US" sz="1400" dirty="0"/>
            <a:t>Confirm regular meetings with their Learning Specialist</a:t>
          </a:r>
        </a:p>
      </dgm:t>
      <dgm:extLst>
        <a:ext uri="{E40237B7-FDA0-4F09-8148-C483321AD2D9}">
          <dgm14:cNvPr xmlns:dgm14="http://schemas.microsoft.com/office/drawing/2010/diagram" id="0" name="" descr="Confirm regular meetings with their Learning Specialist&#10;"/>
        </a:ext>
      </dgm:extLst>
    </dgm:pt>
    <dgm:pt modelId="{CC0EBBE8-247C-0A48-9388-FE76784F05FF}" type="parTrans" cxnId="{81E03E4B-5DA2-1743-8FEE-9D743E8AC042}">
      <dgm:prSet/>
      <dgm:spPr/>
      <dgm:t>
        <a:bodyPr/>
        <a:lstStyle/>
        <a:p>
          <a:endParaRPr lang="en-US"/>
        </a:p>
      </dgm:t>
    </dgm:pt>
    <dgm:pt modelId="{A31FF5A3-D0A3-DF4E-B230-56D68C826909}" type="sibTrans" cxnId="{81E03E4B-5DA2-1743-8FEE-9D743E8AC042}">
      <dgm:prSet/>
      <dgm:spPr/>
      <dgm:t>
        <a:bodyPr/>
        <a:lstStyle/>
        <a:p>
          <a:endParaRPr lang="en-US"/>
        </a:p>
      </dgm:t>
    </dgm:pt>
    <dgm:pt modelId="{AAAF872A-3248-F244-9F5C-4966EDF4E8C2}">
      <dgm:prSet custT="1"/>
      <dgm:spPr/>
      <dgm:t>
        <a:bodyPr/>
        <a:lstStyle/>
        <a:p>
          <a:r>
            <a:rPr lang="en-US" sz="1400" dirty="0"/>
            <a:t>Offer comparable social interactions</a:t>
          </a:r>
        </a:p>
      </dgm:t>
      <dgm:extLst>
        <a:ext uri="{E40237B7-FDA0-4F09-8148-C483321AD2D9}">
          <dgm14:cNvPr xmlns:dgm14="http://schemas.microsoft.com/office/drawing/2010/diagram" id="0" name="" descr="Offer comparable social interactions&#10;"/>
        </a:ext>
      </dgm:extLst>
    </dgm:pt>
    <dgm:pt modelId="{BC675130-C609-7340-8F7A-76A42A6CDF9E}" type="parTrans" cxnId="{9A9EC36B-DAC1-0945-BE23-9F0986DBF951}">
      <dgm:prSet/>
      <dgm:spPr/>
      <dgm:t>
        <a:bodyPr/>
        <a:lstStyle/>
        <a:p>
          <a:endParaRPr lang="en-US"/>
        </a:p>
      </dgm:t>
    </dgm:pt>
    <dgm:pt modelId="{761CB75E-E3CC-6145-AA35-D61244CFF6C7}" type="sibTrans" cxnId="{9A9EC36B-DAC1-0945-BE23-9F0986DBF951}">
      <dgm:prSet/>
      <dgm:spPr/>
      <dgm:t>
        <a:bodyPr/>
        <a:lstStyle/>
        <a:p>
          <a:endParaRPr lang="en-US"/>
        </a:p>
      </dgm:t>
    </dgm:pt>
    <dgm:pt modelId="{CFB0F4D8-AFA2-E747-97D0-0F6DA8FC5494}">
      <dgm:prSet custT="1"/>
      <dgm:spPr/>
      <dgm:t>
        <a:bodyPr/>
        <a:lstStyle/>
        <a:p>
          <a:r>
            <a:rPr lang="en-US" sz="1400" dirty="0"/>
            <a:t>Maintain schedules as much as possible</a:t>
          </a:r>
        </a:p>
      </dgm:t>
      <dgm:extLst>
        <a:ext uri="{E40237B7-FDA0-4F09-8148-C483321AD2D9}">
          <dgm14:cNvPr xmlns:dgm14="http://schemas.microsoft.com/office/drawing/2010/diagram" id="0" name="" descr="Maintain schedules as much as possible&#10;"/>
        </a:ext>
      </dgm:extLst>
    </dgm:pt>
    <dgm:pt modelId="{5779B129-8289-474D-9A93-771BBDAEE1C7}" type="parTrans" cxnId="{98EC0B23-75F1-0C4D-8FC2-A24C3C9DEF06}">
      <dgm:prSet/>
      <dgm:spPr/>
      <dgm:t>
        <a:bodyPr/>
        <a:lstStyle/>
        <a:p>
          <a:endParaRPr lang="en-US"/>
        </a:p>
      </dgm:t>
    </dgm:pt>
    <dgm:pt modelId="{0AC990D1-5789-954F-949A-3A989DD0A86E}" type="sibTrans" cxnId="{98EC0B23-75F1-0C4D-8FC2-A24C3C9DEF06}">
      <dgm:prSet/>
      <dgm:spPr/>
      <dgm:t>
        <a:bodyPr/>
        <a:lstStyle/>
        <a:p>
          <a:endParaRPr lang="en-US"/>
        </a:p>
      </dgm:t>
    </dgm:pt>
    <dgm:pt modelId="{0991A81C-9EF7-A947-9485-04F5530EED87}" type="pres">
      <dgm:prSet presAssocID="{675E45A5-E271-E742-A03E-DC99EECF619B}" presName="composite" presStyleCnt="0">
        <dgm:presLayoutVars>
          <dgm:chMax val="1"/>
          <dgm:dir/>
          <dgm:resizeHandles val="exact"/>
        </dgm:presLayoutVars>
      </dgm:prSet>
      <dgm:spPr/>
      <dgm:t>
        <a:bodyPr/>
        <a:lstStyle/>
        <a:p>
          <a:endParaRPr lang="en-US"/>
        </a:p>
      </dgm:t>
    </dgm:pt>
    <dgm:pt modelId="{9718CF73-7BA2-7E45-94F5-6A110E93181E}" type="pres">
      <dgm:prSet presAssocID="{675E45A5-E271-E742-A03E-DC99EECF619B}" presName="radial" presStyleCnt="0">
        <dgm:presLayoutVars>
          <dgm:animLvl val="ctr"/>
        </dgm:presLayoutVars>
      </dgm:prSet>
      <dgm:spPr/>
    </dgm:pt>
    <dgm:pt modelId="{676278BC-1937-FF4D-854D-69FE58756B80}" type="pres">
      <dgm:prSet presAssocID="{CAD96C5D-0EDE-7240-9CAC-E91E391BAD1E}" presName="centerShape" presStyleLbl="vennNode1" presStyleIdx="0" presStyleCnt="6"/>
      <dgm:spPr/>
      <dgm:t>
        <a:bodyPr/>
        <a:lstStyle/>
        <a:p>
          <a:endParaRPr lang="en-US"/>
        </a:p>
      </dgm:t>
    </dgm:pt>
    <dgm:pt modelId="{95416794-219A-9140-AD1D-5B612ECF5956}" type="pres">
      <dgm:prSet presAssocID="{DDA806F3-9340-5846-93DA-E7C141C5D22A}" presName="node" presStyleLbl="vennNode1" presStyleIdx="1" presStyleCnt="6">
        <dgm:presLayoutVars>
          <dgm:bulletEnabled val="1"/>
        </dgm:presLayoutVars>
      </dgm:prSet>
      <dgm:spPr/>
      <dgm:t>
        <a:bodyPr/>
        <a:lstStyle/>
        <a:p>
          <a:endParaRPr lang="en-US"/>
        </a:p>
      </dgm:t>
    </dgm:pt>
    <dgm:pt modelId="{30D0B61F-E13B-F940-9CBD-AE42F3FA87F2}" type="pres">
      <dgm:prSet presAssocID="{5DB6D833-199D-4149-88DD-37D9750DB451}" presName="node" presStyleLbl="vennNode1" presStyleIdx="2" presStyleCnt="6">
        <dgm:presLayoutVars>
          <dgm:bulletEnabled val="1"/>
        </dgm:presLayoutVars>
      </dgm:prSet>
      <dgm:spPr/>
      <dgm:t>
        <a:bodyPr/>
        <a:lstStyle/>
        <a:p>
          <a:endParaRPr lang="en-US"/>
        </a:p>
      </dgm:t>
    </dgm:pt>
    <dgm:pt modelId="{457299D0-D824-E44E-889D-E9A7F086FDF6}" type="pres">
      <dgm:prSet presAssocID="{75E5F51C-2C93-0C48-8E0D-48C9333B9A42}" presName="node" presStyleLbl="vennNode1" presStyleIdx="3" presStyleCnt="6">
        <dgm:presLayoutVars>
          <dgm:bulletEnabled val="1"/>
        </dgm:presLayoutVars>
      </dgm:prSet>
      <dgm:spPr/>
      <dgm:t>
        <a:bodyPr/>
        <a:lstStyle/>
        <a:p>
          <a:endParaRPr lang="en-US"/>
        </a:p>
      </dgm:t>
    </dgm:pt>
    <dgm:pt modelId="{78FADDBB-6EF9-2B48-B76D-9619E24DBA80}" type="pres">
      <dgm:prSet presAssocID="{AAAF872A-3248-F244-9F5C-4966EDF4E8C2}" presName="node" presStyleLbl="vennNode1" presStyleIdx="4" presStyleCnt="6">
        <dgm:presLayoutVars>
          <dgm:bulletEnabled val="1"/>
        </dgm:presLayoutVars>
      </dgm:prSet>
      <dgm:spPr/>
      <dgm:t>
        <a:bodyPr/>
        <a:lstStyle/>
        <a:p>
          <a:endParaRPr lang="en-US"/>
        </a:p>
      </dgm:t>
    </dgm:pt>
    <dgm:pt modelId="{ECCDDF34-1650-DE4A-BC69-8F7E158FB5F6}" type="pres">
      <dgm:prSet presAssocID="{CFB0F4D8-AFA2-E747-97D0-0F6DA8FC5494}" presName="node" presStyleLbl="vennNode1" presStyleIdx="5" presStyleCnt="6">
        <dgm:presLayoutVars>
          <dgm:bulletEnabled val="1"/>
        </dgm:presLayoutVars>
      </dgm:prSet>
      <dgm:spPr/>
      <dgm:t>
        <a:bodyPr/>
        <a:lstStyle/>
        <a:p>
          <a:endParaRPr lang="en-US"/>
        </a:p>
      </dgm:t>
    </dgm:pt>
  </dgm:ptLst>
  <dgm:cxnLst>
    <dgm:cxn modelId="{B55F29D5-A35B-F94A-92C4-6A7BBDF778AE}" srcId="{675E45A5-E271-E742-A03E-DC99EECF619B}" destId="{CAD96C5D-0EDE-7240-9CAC-E91E391BAD1E}" srcOrd="0" destOrd="0" parTransId="{5C234E6B-B564-DC43-BB38-E3B39210EC5C}" sibTransId="{2E334654-C3B2-5B40-A024-5AAA04009074}"/>
    <dgm:cxn modelId="{CF682BE9-6BB2-4111-B596-FE246CA053B8}" type="presOf" srcId="{CFB0F4D8-AFA2-E747-97D0-0F6DA8FC5494}" destId="{ECCDDF34-1650-DE4A-BC69-8F7E158FB5F6}" srcOrd="0" destOrd="0" presId="urn:microsoft.com/office/officeart/2005/8/layout/radial3"/>
    <dgm:cxn modelId="{FC36AEFD-F5E0-4999-8964-5C0A0DBDC48C}" type="presOf" srcId="{675E45A5-E271-E742-A03E-DC99EECF619B}" destId="{0991A81C-9EF7-A947-9485-04F5530EED87}" srcOrd="0" destOrd="0" presId="urn:microsoft.com/office/officeart/2005/8/layout/radial3"/>
    <dgm:cxn modelId="{B522A7E1-7263-444C-B2E7-4CA34201C233}" type="presOf" srcId="{CAD96C5D-0EDE-7240-9CAC-E91E391BAD1E}" destId="{676278BC-1937-FF4D-854D-69FE58756B80}" srcOrd="0" destOrd="0" presId="urn:microsoft.com/office/officeart/2005/8/layout/radial3"/>
    <dgm:cxn modelId="{D3D5086B-B3F4-9E4A-AFC3-AC2EDFFEE609}" srcId="{CAD96C5D-0EDE-7240-9CAC-E91E391BAD1E}" destId="{DDA806F3-9340-5846-93DA-E7C141C5D22A}" srcOrd="0" destOrd="0" parTransId="{C4629E8B-4DCF-C14C-9D2B-71F1AC1D4388}" sibTransId="{E500898E-CDD2-1147-8F87-ADADF7A2FDAF}"/>
    <dgm:cxn modelId="{9A9EC36B-DAC1-0945-BE23-9F0986DBF951}" srcId="{CAD96C5D-0EDE-7240-9CAC-E91E391BAD1E}" destId="{AAAF872A-3248-F244-9F5C-4966EDF4E8C2}" srcOrd="3" destOrd="0" parTransId="{BC675130-C609-7340-8F7A-76A42A6CDF9E}" sibTransId="{761CB75E-E3CC-6145-AA35-D61244CFF6C7}"/>
    <dgm:cxn modelId="{98EC0B23-75F1-0C4D-8FC2-A24C3C9DEF06}" srcId="{CAD96C5D-0EDE-7240-9CAC-E91E391BAD1E}" destId="{CFB0F4D8-AFA2-E747-97D0-0F6DA8FC5494}" srcOrd="4" destOrd="0" parTransId="{5779B129-8289-474D-9A93-771BBDAEE1C7}" sibTransId="{0AC990D1-5789-954F-949A-3A989DD0A86E}"/>
    <dgm:cxn modelId="{3E05383F-CA1F-479F-954B-45A5E64DBAB8}" type="presOf" srcId="{75E5F51C-2C93-0C48-8E0D-48C9333B9A42}" destId="{457299D0-D824-E44E-889D-E9A7F086FDF6}" srcOrd="0" destOrd="0" presId="urn:microsoft.com/office/officeart/2005/8/layout/radial3"/>
    <dgm:cxn modelId="{A7B5785B-0EA2-9040-B357-AC5BCA38A23C}" srcId="{CAD96C5D-0EDE-7240-9CAC-E91E391BAD1E}" destId="{5DB6D833-199D-4149-88DD-37D9750DB451}" srcOrd="1" destOrd="0" parTransId="{D722FB5D-133A-6B42-991B-08A5DCB3B0FC}" sibTransId="{FE8D11EF-9842-DD4D-89B5-B983EAA10225}"/>
    <dgm:cxn modelId="{79B12594-D883-49F1-B2B8-90D2D43304F3}" type="presOf" srcId="{AAAF872A-3248-F244-9F5C-4966EDF4E8C2}" destId="{78FADDBB-6EF9-2B48-B76D-9619E24DBA80}" srcOrd="0" destOrd="0" presId="urn:microsoft.com/office/officeart/2005/8/layout/radial3"/>
    <dgm:cxn modelId="{990AB930-2D11-4A4C-9787-B19D39AAEE0B}" type="presOf" srcId="{DDA806F3-9340-5846-93DA-E7C141C5D22A}" destId="{95416794-219A-9140-AD1D-5B612ECF5956}" srcOrd="0" destOrd="0" presId="urn:microsoft.com/office/officeart/2005/8/layout/radial3"/>
    <dgm:cxn modelId="{AB8493F8-4CD8-41C9-9F27-A7D862222AE0}" type="presOf" srcId="{5DB6D833-199D-4149-88DD-37D9750DB451}" destId="{30D0B61F-E13B-F940-9CBD-AE42F3FA87F2}" srcOrd="0" destOrd="0" presId="urn:microsoft.com/office/officeart/2005/8/layout/radial3"/>
    <dgm:cxn modelId="{81E03E4B-5DA2-1743-8FEE-9D743E8AC042}" srcId="{CAD96C5D-0EDE-7240-9CAC-E91E391BAD1E}" destId="{75E5F51C-2C93-0C48-8E0D-48C9333B9A42}" srcOrd="2" destOrd="0" parTransId="{CC0EBBE8-247C-0A48-9388-FE76784F05FF}" sibTransId="{A31FF5A3-D0A3-DF4E-B230-56D68C826909}"/>
    <dgm:cxn modelId="{55471BB6-BF9A-48A4-AD93-B2D7ED8ADA42}" type="presParOf" srcId="{0991A81C-9EF7-A947-9485-04F5530EED87}" destId="{9718CF73-7BA2-7E45-94F5-6A110E93181E}" srcOrd="0" destOrd="0" presId="urn:microsoft.com/office/officeart/2005/8/layout/radial3"/>
    <dgm:cxn modelId="{E0E636F5-BA71-4607-93A0-C6358D8DB38A}" type="presParOf" srcId="{9718CF73-7BA2-7E45-94F5-6A110E93181E}" destId="{676278BC-1937-FF4D-854D-69FE58756B80}" srcOrd="0" destOrd="0" presId="urn:microsoft.com/office/officeart/2005/8/layout/radial3"/>
    <dgm:cxn modelId="{0846EC0A-5F39-4682-BB16-FBF4BC5923EF}" type="presParOf" srcId="{9718CF73-7BA2-7E45-94F5-6A110E93181E}" destId="{95416794-219A-9140-AD1D-5B612ECF5956}" srcOrd="1" destOrd="0" presId="urn:microsoft.com/office/officeart/2005/8/layout/radial3"/>
    <dgm:cxn modelId="{41F7CC11-0908-43C3-8746-4FDA6C5D965F}" type="presParOf" srcId="{9718CF73-7BA2-7E45-94F5-6A110E93181E}" destId="{30D0B61F-E13B-F940-9CBD-AE42F3FA87F2}" srcOrd="2" destOrd="0" presId="urn:microsoft.com/office/officeart/2005/8/layout/radial3"/>
    <dgm:cxn modelId="{EB33ED3E-4890-4E0A-ADAD-B28016CC370A}" type="presParOf" srcId="{9718CF73-7BA2-7E45-94F5-6A110E93181E}" destId="{457299D0-D824-E44E-889D-E9A7F086FDF6}" srcOrd="3" destOrd="0" presId="urn:microsoft.com/office/officeart/2005/8/layout/radial3"/>
    <dgm:cxn modelId="{4AD6E703-2946-4281-B426-180998F8537F}" type="presParOf" srcId="{9718CF73-7BA2-7E45-94F5-6A110E93181E}" destId="{78FADDBB-6EF9-2B48-B76D-9619E24DBA80}" srcOrd="4" destOrd="0" presId="urn:microsoft.com/office/officeart/2005/8/layout/radial3"/>
    <dgm:cxn modelId="{99EB35E1-B8CF-4790-8F35-226674E9DFD4}" type="presParOf" srcId="{9718CF73-7BA2-7E45-94F5-6A110E93181E}" destId="{ECCDDF34-1650-DE4A-BC69-8F7E158FB5F6}"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FF50C-896E-425F-8109-A24071AA6BE8}"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7F6B3EF2-5146-4850-86A2-EDA5E501C0C4}">
      <dgm:prSet/>
      <dgm:spPr/>
      <dgm:t>
        <a:bodyPr/>
        <a:lstStyle/>
        <a:p>
          <a:r>
            <a:rPr lang="en-US"/>
            <a:t>For us:</a:t>
          </a:r>
        </a:p>
      </dgm:t>
      <dgm:extLst>
        <a:ext uri="{E40237B7-FDA0-4F09-8148-C483321AD2D9}">
          <dgm14:cNvPr xmlns:dgm14="http://schemas.microsoft.com/office/drawing/2010/diagram" id="0" name="" descr="Graphic that reads - &#10;For Us:&#10;Engage in age-appropriate social experiences&#10;Access college experiences&#10;Grow their interpersonal skills&#10;Take a break and enjoy themselves&#10;&#10;What is it htat you look to accomplish typically"/>
        </a:ext>
      </dgm:extLst>
    </dgm:pt>
    <dgm:pt modelId="{64DEF654-2642-466B-8B96-ABEC54B0F18B}" type="parTrans" cxnId="{D1D7629A-CD39-4954-ABB3-5A0461F52D74}">
      <dgm:prSet/>
      <dgm:spPr/>
      <dgm:t>
        <a:bodyPr/>
        <a:lstStyle/>
        <a:p>
          <a:endParaRPr lang="en-US"/>
        </a:p>
      </dgm:t>
    </dgm:pt>
    <dgm:pt modelId="{2C3A186A-82D3-45C5-8EB2-0AB6D47A6DED}" type="sibTrans" cxnId="{D1D7629A-CD39-4954-ABB3-5A0461F52D74}">
      <dgm:prSet/>
      <dgm:spPr/>
      <dgm:t>
        <a:bodyPr/>
        <a:lstStyle/>
        <a:p>
          <a:endParaRPr lang="en-US"/>
        </a:p>
      </dgm:t>
    </dgm:pt>
    <dgm:pt modelId="{C4EAEBC8-BD56-4A79-8A76-6175D912E122}">
      <dgm:prSet/>
      <dgm:spPr/>
      <dgm:t>
        <a:bodyPr/>
        <a:lstStyle/>
        <a:p>
          <a:r>
            <a:rPr lang="en-US"/>
            <a:t>Engage in age-appropriate social experiences</a:t>
          </a:r>
        </a:p>
      </dgm:t>
    </dgm:pt>
    <dgm:pt modelId="{CED0E3E3-C5E0-42DD-B24F-FB5114E1D556}" type="parTrans" cxnId="{A80B3846-5393-4C64-9CA4-52FB87EEDF68}">
      <dgm:prSet/>
      <dgm:spPr/>
      <dgm:t>
        <a:bodyPr/>
        <a:lstStyle/>
        <a:p>
          <a:endParaRPr lang="en-US"/>
        </a:p>
      </dgm:t>
    </dgm:pt>
    <dgm:pt modelId="{460E7D86-1A1F-4A4F-8DC8-239CEA5C1A43}" type="sibTrans" cxnId="{A80B3846-5393-4C64-9CA4-52FB87EEDF68}">
      <dgm:prSet/>
      <dgm:spPr/>
      <dgm:t>
        <a:bodyPr/>
        <a:lstStyle/>
        <a:p>
          <a:endParaRPr lang="en-US"/>
        </a:p>
      </dgm:t>
    </dgm:pt>
    <dgm:pt modelId="{1BF981F4-E147-4154-896A-512814723944}">
      <dgm:prSet/>
      <dgm:spPr/>
      <dgm:t>
        <a:bodyPr/>
        <a:lstStyle/>
        <a:p>
          <a:r>
            <a:rPr lang="en-US"/>
            <a:t>Access college experiences</a:t>
          </a:r>
        </a:p>
      </dgm:t>
    </dgm:pt>
    <dgm:pt modelId="{3947EB9D-799D-48F2-938F-38D23B4B75CC}" type="parTrans" cxnId="{2E4B9F1A-4227-4804-8B2F-B34923F1FF9C}">
      <dgm:prSet/>
      <dgm:spPr/>
      <dgm:t>
        <a:bodyPr/>
        <a:lstStyle/>
        <a:p>
          <a:endParaRPr lang="en-US"/>
        </a:p>
      </dgm:t>
    </dgm:pt>
    <dgm:pt modelId="{D9F04255-D58E-40A2-85E1-4D36B25B7A33}" type="sibTrans" cxnId="{2E4B9F1A-4227-4804-8B2F-B34923F1FF9C}">
      <dgm:prSet/>
      <dgm:spPr/>
      <dgm:t>
        <a:bodyPr/>
        <a:lstStyle/>
        <a:p>
          <a:endParaRPr lang="en-US"/>
        </a:p>
      </dgm:t>
    </dgm:pt>
    <dgm:pt modelId="{AC71C0CB-E8BD-4FBF-B3AA-F25D2E73F05D}">
      <dgm:prSet/>
      <dgm:spPr/>
      <dgm:t>
        <a:bodyPr/>
        <a:lstStyle/>
        <a:p>
          <a:r>
            <a:rPr lang="en-US"/>
            <a:t>Grow their interpersonal skills</a:t>
          </a:r>
        </a:p>
      </dgm:t>
    </dgm:pt>
    <dgm:pt modelId="{8D75A19B-9519-4C2B-8959-E10F1574D6F8}" type="parTrans" cxnId="{A8385313-4548-4998-8A10-28584F0F0A6D}">
      <dgm:prSet/>
      <dgm:spPr/>
      <dgm:t>
        <a:bodyPr/>
        <a:lstStyle/>
        <a:p>
          <a:endParaRPr lang="en-US"/>
        </a:p>
      </dgm:t>
    </dgm:pt>
    <dgm:pt modelId="{F592EA2A-065F-4482-8285-5D8630D4FEC8}" type="sibTrans" cxnId="{A8385313-4548-4998-8A10-28584F0F0A6D}">
      <dgm:prSet/>
      <dgm:spPr/>
      <dgm:t>
        <a:bodyPr/>
        <a:lstStyle/>
        <a:p>
          <a:endParaRPr lang="en-US"/>
        </a:p>
      </dgm:t>
    </dgm:pt>
    <dgm:pt modelId="{3E1E9DCC-AD2A-49B2-B7C6-5248BB17C790}">
      <dgm:prSet/>
      <dgm:spPr/>
      <dgm:t>
        <a:bodyPr/>
        <a:lstStyle/>
        <a:p>
          <a:r>
            <a:rPr lang="en-US"/>
            <a:t>Take a break and enjoy themselves</a:t>
          </a:r>
        </a:p>
      </dgm:t>
    </dgm:pt>
    <dgm:pt modelId="{4EB526FF-A920-406C-8718-C0601B260AE6}" type="parTrans" cxnId="{5F97187A-260C-44E2-9085-47747529835D}">
      <dgm:prSet/>
      <dgm:spPr/>
      <dgm:t>
        <a:bodyPr/>
        <a:lstStyle/>
        <a:p>
          <a:endParaRPr lang="en-US"/>
        </a:p>
      </dgm:t>
    </dgm:pt>
    <dgm:pt modelId="{A561572D-0180-40D2-B6C9-F207B7D5E639}" type="sibTrans" cxnId="{5F97187A-260C-44E2-9085-47747529835D}">
      <dgm:prSet/>
      <dgm:spPr/>
      <dgm:t>
        <a:bodyPr/>
        <a:lstStyle/>
        <a:p>
          <a:endParaRPr lang="en-US"/>
        </a:p>
      </dgm:t>
    </dgm:pt>
    <dgm:pt modelId="{F666F08A-AEFD-4BD9-A664-B701988EA890}">
      <dgm:prSet/>
      <dgm:spPr/>
      <dgm:t>
        <a:bodyPr/>
        <a:lstStyle/>
        <a:p>
          <a:r>
            <a:rPr lang="en-US"/>
            <a:t>What is it that you look to accomplish typically?</a:t>
          </a:r>
        </a:p>
      </dgm:t>
    </dgm:pt>
    <dgm:pt modelId="{07287537-77F2-4A09-84FC-721798754CCC}" type="parTrans" cxnId="{7100773C-93C7-4336-8840-155D0CD86127}">
      <dgm:prSet/>
      <dgm:spPr/>
      <dgm:t>
        <a:bodyPr/>
        <a:lstStyle/>
        <a:p>
          <a:endParaRPr lang="en-US"/>
        </a:p>
      </dgm:t>
    </dgm:pt>
    <dgm:pt modelId="{73C29C67-3F6C-41F3-AF62-515A8D5C8111}" type="sibTrans" cxnId="{7100773C-93C7-4336-8840-155D0CD86127}">
      <dgm:prSet/>
      <dgm:spPr/>
      <dgm:t>
        <a:bodyPr/>
        <a:lstStyle/>
        <a:p>
          <a:endParaRPr lang="en-US"/>
        </a:p>
      </dgm:t>
    </dgm:pt>
    <dgm:pt modelId="{2CCABF06-A5B8-994C-ABBD-FFD00A81ECB9}" type="pres">
      <dgm:prSet presAssocID="{DCDFF50C-896E-425F-8109-A24071AA6BE8}" presName="Name0" presStyleCnt="0">
        <dgm:presLayoutVars>
          <dgm:dir/>
          <dgm:animLvl val="lvl"/>
          <dgm:resizeHandles val="exact"/>
        </dgm:presLayoutVars>
      </dgm:prSet>
      <dgm:spPr/>
      <dgm:t>
        <a:bodyPr/>
        <a:lstStyle/>
        <a:p>
          <a:endParaRPr lang="en-US"/>
        </a:p>
      </dgm:t>
    </dgm:pt>
    <dgm:pt modelId="{DFD05F0D-192D-3A46-AAB6-6BC1D311DEBD}" type="pres">
      <dgm:prSet presAssocID="{F666F08A-AEFD-4BD9-A664-B701988EA890}" presName="boxAndChildren" presStyleCnt="0"/>
      <dgm:spPr/>
    </dgm:pt>
    <dgm:pt modelId="{7AD177F2-135E-E246-8844-5BE33454512D}" type="pres">
      <dgm:prSet presAssocID="{F666F08A-AEFD-4BD9-A664-B701988EA890}" presName="parentTextBox" presStyleLbl="node1" presStyleIdx="0" presStyleCnt="2"/>
      <dgm:spPr/>
      <dgm:t>
        <a:bodyPr/>
        <a:lstStyle/>
        <a:p>
          <a:endParaRPr lang="en-US"/>
        </a:p>
      </dgm:t>
    </dgm:pt>
    <dgm:pt modelId="{0CBBFD91-B27B-3D40-ABF9-E8008A42B7A8}" type="pres">
      <dgm:prSet presAssocID="{2C3A186A-82D3-45C5-8EB2-0AB6D47A6DED}" presName="sp" presStyleCnt="0"/>
      <dgm:spPr/>
    </dgm:pt>
    <dgm:pt modelId="{F7CF01BF-E5F6-E94E-A7EA-32C023327BA6}" type="pres">
      <dgm:prSet presAssocID="{7F6B3EF2-5146-4850-86A2-EDA5E501C0C4}" presName="arrowAndChildren" presStyleCnt="0"/>
      <dgm:spPr/>
    </dgm:pt>
    <dgm:pt modelId="{FF147CCF-C755-454E-B42F-46FC07319658}" type="pres">
      <dgm:prSet presAssocID="{7F6B3EF2-5146-4850-86A2-EDA5E501C0C4}" presName="parentTextArrow" presStyleLbl="node1" presStyleIdx="0" presStyleCnt="2"/>
      <dgm:spPr/>
      <dgm:t>
        <a:bodyPr/>
        <a:lstStyle/>
        <a:p>
          <a:endParaRPr lang="en-US"/>
        </a:p>
      </dgm:t>
    </dgm:pt>
    <dgm:pt modelId="{E916D509-AE8A-D24A-B468-6A06ECD14F3E}" type="pres">
      <dgm:prSet presAssocID="{7F6B3EF2-5146-4850-86A2-EDA5E501C0C4}" presName="arrow" presStyleLbl="node1" presStyleIdx="1" presStyleCnt="2"/>
      <dgm:spPr/>
      <dgm:t>
        <a:bodyPr/>
        <a:lstStyle/>
        <a:p>
          <a:endParaRPr lang="en-US"/>
        </a:p>
      </dgm:t>
    </dgm:pt>
    <dgm:pt modelId="{7BF0BF85-DC18-EE4A-B53F-E9F60B219DED}" type="pres">
      <dgm:prSet presAssocID="{7F6B3EF2-5146-4850-86A2-EDA5E501C0C4}" presName="descendantArrow" presStyleCnt="0"/>
      <dgm:spPr/>
    </dgm:pt>
    <dgm:pt modelId="{7EC05212-4A01-3947-AFF2-1149ECAAF851}" type="pres">
      <dgm:prSet presAssocID="{C4EAEBC8-BD56-4A79-8A76-6175D912E122}" presName="childTextArrow" presStyleLbl="fgAccFollowNode1" presStyleIdx="0" presStyleCnt="4">
        <dgm:presLayoutVars>
          <dgm:bulletEnabled val="1"/>
        </dgm:presLayoutVars>
      </dgm:prSet>
      <dgm:spPr/>
      <dgm:t>
        <a:bodyPr/>
        <a:lstStyle/>
        <a:p>
          <a:endParaRPr lang="en-US"/>
        </a:p>
      </dgm:t>
    </dgm:pt>
    <dgm:pt modelId="{60DB6915-B6B8-E940-89D1-05E967B723D1}" type="pres">
      <dgm:prSet presAssocID="{1BF981F4-E147-4154-896A-512814723944}" presName="childTextArrow" presStyleLbl="fgAccFollowNode1" presStyleIdx="1" presStyleCnt="4">
        <dgm:presLayoutVars>
          <dgm:bulletEnabled val="1"/>
        </dgm:presLayoutVars>
      </dgm:prSet>
      <dgm:spPr/>
      <dgm:t>
        <a:bodyPr/>
        <a:lstStyle/>
        <a:p>
          <a:endParaRPr lang="en-US"/>
        </a:p>
      </dgm:t>
    </dgm:pt>
    <dgm:pt modelId="{2C7D4894-351D-8547-AF15-FE43F6573000}" type="pres">
      <dgm:prSet presAssocID="{AC71C0CB-E8BD-4FBF-B3AA-F25D2E73F05D}" presName="childTextArrow" presStyleLbl="fgAccFollowNode1" presStyleIdx="2" presStyleCnt="4">
        <dgm:presLayoutVars>
          <dgm:bulletEnabled val="1"/>
        </dgm:presLayoutVars>
      </dgm:prSet>
      <dgm:spPr/>
      <dgm:t>
        <a:bodyPr/>
        <a:lstStyle/>
        <a:p>
          <a:endParaRPr lang="en-US"/>
        </a:p>
      </dgm:t>
    </dgm:pt>
    <dgm:pt modelId="{958E3FE9-BA3E-8447-9242-B9D40A89BE23}" type="pres">
      <dgm:prSet presAssocID="{3E1E9DCC-AD2A-49B2-B7C6-5248BB17C790}" presName="childTextArrow" presStyleLbl="fgAccFollowNode1" presStyleIdx="3" presStyleCnt="4">
        <dgm:presLayoutVars>
          <dgm:bulletEnabled val="1"/>
        </dgm:presLayoutVars>
      </dgm:prSet>
      <dgm:spPr/>
      <dgm:t>
        <a:bodyPr/>
        <a:lstStyle/>
        <a:p>
          <a:endParaRPr lang="en-US"/>
        </a:p>
      </dgm:t>
    </dgm:pt>
  </dgm:ptLst>
  <dgm:cxnLst>
    <dgm:cxn modelId="{94C22763-C8E0-41A0-B699-9548C7BDAEFD}" type="presOf" srcId="{7F6B3EF2-5146-4850-86A2-EDA5E501C0C4}" destId="{FF147CCF-C755-454E-B42F-46FC07319658}" srcOrd="0" destOrd="0" presId="urn:microsoft.com/office/officeart/2005/8/layout/process4"/>
    <dgm:cxn modelId="{5F97187A-260C-44E2-9085-47747529835D}" srcId="{7F6B3EF2-5146-4850-86A2-EDA5E501C0C4}" destId="{3E1E9DCC-AD2A-49B2-B7C6-5248BB17C790}" srcOrd="3" destOrd="0" parTransId="{4EB526FF-A920-406C-8718-C0601B260AE6}" sibTransId="{A561572D-0180-40D2-B6C9-F207B7D5E639}"/>
    <dgm:cxn modelId="{D1D7629A-CD39-4954-ABB3-5A0461F52D74}" srcId="{DCDFF50C-896E-425F-8109-A24071AA6BE8}" destId="{7F6B3EF2-5146-4850-86A2-EDA5E501C0C4}" srcOrd="0" destOrd="0" parTransId="{64DEF654-2642-466B-8B96-ABEC54B0F18B}" sibTransId="{2C3A186A-82D3-45C5-8EB2-0AB6D47A6DED}"/>
    <dgm:cxn modelId="{F3A35207-FED7-42C1-A172-9E58E2CECB7B}" type="presOf" srcId="{F666F08A-AEFD-4BD9-A664-B701988EA890}" destId="{7AD177F2-135E-E246-8844-5BE33454512D}" srcOrd="0" destOrd="0" presId="urn:microsoft.com/office/officeart/2005/8/layout/process4"/>
    <dgm:cxn modelId="{676800A4-BAE6-4C0E-927F-90A243DAD361}" type="presOf" srcId="{C4EAEBC8-BD56-4A79-8A76-6175D912E122}" destId="{7EC05212-4A01-3947-AFF2-1149ECAAF851}" srcOrd="0" destOrd="0" presId="urn:microsoft.com/office/officeart/2005/8/layout/process4"/>
    <dgm:cxn modelId="{B02E87DB-D4A7-41D9-AEA5-121D22EF81D5}" type="presOf" srcId="{3E1E9DCC-AD2A-49B2-B7C6-5248BB17C790}" destId="{958E3FE9-BA3E-8447-9242-B9D40A89BE23}" srcOrd="0" destOrd="0" presId="urn:microsoft.com/office/officeart/2005/8/layout/process4"/>
    <dgm:cxn modelId="{A8385313-4548-4998-8A10-28584F0F0A6D}" srcId="{7F6B3EF2-5146-4850-86A2-EDA5E501C0C4}" destId="{AC71C0CB-E8BD-4FBF-B3AA-F25D2E73F05D}" srcOrd="2" destOrd="0" parTransId="{8D75A19B-9519-4C2B-8959-E10F1574D6F8}" sibTransId="{F592EA2A-065F-4482-8285-5D8630D4FEC8}"/>
    <dgm:cxn modelId="{2E4B9F1A-4227-4804-8B2F-B34923F1FF9C}" srcId="{7F6B3EF2-5146-4850-86A2-EDA5E501C0C4}" destId="{1BF981F4-E147-4154-896A-512814723944}" srcOrd="1" destOrd="0" parTransId="{3947EB9D-799D-48F2-938F-38D23B4B75CC}" sibTransId="{D9F04255-D58E-40A2-85E1-4D36B25B7A33}"/>
    <dgm:cxn modelId="{F5093E0B-5225-4A30-B5A5-21913A761EEB}" type="presOf" srcId="{7F6B3EF2-5146-4850-86A2-EDA5E501C0C4}" destId="{E916D509-AE8A-D24A-B468-6A06ECD14F3E}" srcOrd="1" destOrd="0" presId="urn:microsoft.com/office/officeart/2005/8/layout/process4"/>
    <dgm:cxn modelId="{A66FC18C-D216-4A7F-8121-99607C277E95}" type="presOf" srcId="{AC71C0CB-E8BD-4FBF-B3AA-F25D2E73F05D}" destId="{2C7D4894-351D-8547-AF15-FE43F6573000}" srcOrd="0" destOrd="0" presId="urn:microsoft.com/office/officeart/2005/8/layout/process4"/>
    <dgm:cxn modelId="{A80B3846-5393-4C64-9CA4-52FB87EEDF68}" srcId="{7F6B3EF2-5146-4850-86A2-EDA5E501C0C4}" destId="{C4EAEBC8-BD56-4A79-8A76-6175D912E122}" srcOrd="0" destOrd="0" parTransId="{CED0E3E3-C5E0-42DD-B24F-FB5114E1D556}" sibTransId="{460E7D86-1A1F-4A4F-8DC8-239CEA5C1A43}"/>
    <dgm:cxn modelId="{AB1874CE-0E0D-4410-A0DB-6B59B3AB6141}" type="presOf" srcId="{DCDFF50C-896E-425F-8109-A24071AA6BE8}" destId="{2CCABF06-A5B8-994C-ABBD-FFD00A81ECB9}" srcOrd="0" destOrd="0" presId="urn:microsoft.com/office/officeart/2005/8/layout/process4"/>
    <dgm:cxn modelId="{7100773C-93C7-4336-8840-155D0CD86127}" srcId="{DCDFF50C-896E-425F-8109-A24071AA6BE8}" destId="{F666F08A-AEFD-4BD9-A664-B701988EA890}" srcOrd="1" destOrd="0" parTransId="{07287537-77F2-4A09-84FC-721798754CCC}" sibTransId="{73C29C67-3F6C-41F3-AF62-515A8D5C8111}"/>
    <dgm:cxn modelId="{AABD79EE-1909-40B7-B5F8-2C8CCFEA4C5C}" type="presOf" srcId="{1BF981F4-E147-4154-896A-512814723944}" destId="{60DB6915-B6B8-E940-89D1-05E967B723D1}" srcOrd="0" destOrd="0" presId="urn:microsoft.com/office/officeart/2005/8/layout/process4"/>
    <dgm:cxn modelId="{FACB4012-7EF6-473A-99B1-7F1339F5BB4A}" type="presParOf" srcId="{2CCABF06-A5B8-994C-ABBD-FFD00A81ECB9}" destId="{DFD05F0D-192D-3A46-AAB6-6BC1D311DEBD}" srcOrd="0" destOrd="0" presId="urn:microsoft.com/office/officeart/2005/8/layout/process4"/>
    <dgm:cxn modelId="{C6398E88-6FF7-498C-BDC0-543964A80602}" type="presParOf" srcId="{DFD05F0D-192D-3A46-AAB6-6BC1D311DEBD}" destId="{7AD177F2-135E-E246-8844-5BE33454512D}" srcOrd="0" destOrd="0" presId="urn:microsoft.com/office/officeart/2005/8/layout/process4"/>
    <dgm:cxn modelId="{715A5CCA-CE40-4820-8D63-BDD595F1EDE5}" type="presParOf" srcId="{2CCABF06-A5B8-994C-ABBD-FFD00A81ECB9}" destId="{0CBBFD91-B27B-3D40-ABF9-E8008A42B7A8}" srcOrd="1" destOrd="0" presId="urn:microsoft.com/office/officeart/2005/8/layout/process4"/>
    <dgm:cxn modelId="{6EC7758C-6478-4ACE-9E42-4557FE83EB5F}" type="presParOf" srcId="{2CCABF06-A5B8-994C-ABBD-FFD00A81ECB9}" destId="{F7CF01BF-E5F6-E94E-A7EA-32C023327BA6}" srcOrd="2" destOrd="0" presId="urn:microsoft.com/office/officeart/2005/8/layout/process4"/>
    <dgm:cxn modelId="{1EBFFB37-8C3C-4F72-838F-F97F167EB49F}" type="presParOf" srcId="{F7CF01BF-E5F6-E94E-A7EA-32C023327BA6}" destId="{FF147CCF-C755-454E-B42F-46FC07319658}" srcOrd="0" destOrd="0" presId="urn:microsoft.com/office/officeart/2005/8/layout/process4"/>
    <dgm:cxn modelId="{731A7B4E-483B-4451-95E2-9902A2D42766}" type="presParOf" srcId="{F7CF01BF-E5F6-E94E-A7EA-32C023327BA6}" destId="{E916D509-AE8A-D24A-B468-6A06ECD14F3E}" srcOrd="1" destOrd="0" presId="urn:microsoft.com/office/officeart/2005/8/layout/process4"/>
    <dgm:cxn modelId="{804AC952-541F-4CB1-A602-9F8464A0F3D8}" type="presParOf" srcId="{F7CF01BF-E5F6-E94E-A7EA-32C023327BA6}" destId="{7BF0BF85-DC18-EE4A-B53F-E9F60B219DED}" srcOrd="2" destOrd="0" presId="urn:microsoft.com/office/officeart/2005/8/layout/process4"/>
    <dgm:cxn modelId="{9C7D2511-96D6-41E0-B50E-F86F6C304DA4}" type="presParOf" srcId="{7BF0BF85-DC18-EE4A-B53F-E9F60B219DED}" destId="{7EC05212-4A01-3947-AFF2-1149ECAAF851}" srcOrd="0" destOrd="0" presId="urn:microsoft.com/office/officeart/2005/8/layout/process4"/>
    <dgm:cxn modelId="{B24FB0C5-35EA-4012-9DF0-11601FF29062}" type="presParOf" srcId="{7BF0BF85-DC18-EE4A-B53F-E9F60B219DED}" destId="{60DB6915-B6B8-E940-89D1-05E967B723D1}" srcOrd="1" destOrd="0" presId="urn:microsoft.com/office/officeart/2005/8/layout/process4"/>
    <dgm:cxn modelId="{F146E4D5-D58F-48A3-B68D-95942C5D4D1D}" type="presParOf" srcId="{7BF0BF85-DC18-EE4A-B53F-E9F60B219DED}" destId="{2C7D4894-351D-8547-AF15-FE43F6573000}" srcOrd="2" destOrd="0" presId="urn:microsoft.com/office/officeart/2005/8/layout/process4"/>
    <dgm:cxn modelId="{169D760E-8AAF-4BE0-ADE8-9D3A007EEB4D}" type="presParOf" srcId="{7BF0BF85-DC18-EE4A-B53F-E9F60B219DED}" destId="{958E3FE9-BA3E-8447-9242-B9D40A89BE23}"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857CA5-E6E5-F34E-B753-4279C4A20FC7}"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54D92E34-8299-904C-A309-AF22C47E8021}">
      <dgm:prSet phldrT="[Text]"/>
      <dgm:spPr/>
      <dgm:t>
        <a:bodyPr/>
        <a:lstStyle/>
        <a:p>
          <a:r>
            <a:rPr lang="en-US" dirty="0"/>
            <a:t>Group vs individual</a:t>
          </a:r>
        </a:p>
      </dgm:t>
      <dgm:extLst>
        <a:ext uri="{E40237B7-FDA0-4F09-8148-C483321AD2D9}">
          <dgm14:cNvPr xmlns:dgm14="http://schemas.microsoft.com/office/drawing/2010/diagram" id="0" name="" descr="Group vs individual&#10;"/>
        </a:ext>
      </dgm:extLst>
    </dgm:pt>
    <dgm:pt modelId="{978EAE0C-7A12-1448-A453-1AC69B32C1C0}" type="parTrans" cxnId="{99D3045A-8816-3B40-9E2D-34C4935E51FB}">
      <dgm:prSet/>
      <dgm:spPr/>
      <dgm:t>
        <a:bodyPr/>
        <a:lstStyle/>
        <a:p>
          <a:endParaRPr lang="en-US"/>
        </a:p>
      </dgm:t>
    </dgm:pt>
    <dgm:pt modelId="{D0B31DD4-2259-C841-834D-2F1C0734EF5A}" type="sibTrans" cxnId="{99D3045A-8816-3B40-9E2D-34C4935E51FB}">
      <dgm:prSet/>
      <dgm:spPr/>
      <dgm:t>
        <a:bodyPr/>
        <a:lstStyle/>
        <a:p>
          <a:endParaRPr lang="en-US"/>
        </a:p>
      </dgm:t>
    </dgm:pt>
    <dgm:pt modelId="{8BD59E75-076D-C849-BF9F-36F20F8F5495}">
      <dgm:prSet phldrT="[Text]"/>
      <dgm:spPr/>
      <dgm:t>
        <a:bodyPr/>
        <a:lstStyle/>
        <a:p>
          <a:r>
            <a:rPr lang="en-US" dirty="0"/>
            <a:t>Large vs small</a:t>
          </a:r>
        </a:p>
      </dgm:t>
      <dgm:extLst>
        <a:ext uri="{E40237B7-FDA0-4F09-8148-C483321AD2D9}">
          <dgm14:cNvPr xmlns:dgm14="http://schemas.microsoft.com/office/drawing/2010/diagram" id="0" name="" descr="Large vs small&#10;"/>
        </a:ext>
      </dgm:extLst>
    </dgm:pt>
    <dgm:pt modelId="{7771D63F-B81E-794B-B589-0E7D9892435B}" type="parTrans" cxnId="{98D992E7-4A0C-D84E-BA28-AC9F9A49266C}">
      <dgm:prSet/>
      <dgm:spPr/>
      <dgm:t>
        <a:bodyPr/>
        <a:lstStyle/>
        <a:p>
          <a:endParaRPr lang="en-US"/>
        </a:p>
      </dgm:t>
    </dgm:pt>
    <dgm:pt modelId="{5E8F7F34-4D1F-C64C-8138-DF29721F1FE6}" type="sibTrans" cxnId="{98D992E7-4A0C-D84E-BA28-AC9F9A49266C}">
      <dgm:prSet/>
      <dgm:spPr/>
      <dgm:t>
        <a:bodyPr/>
        <a:lstStyle/>
        <a:p>
          <a:endParaRPr lang="en-US"/>
        </a:p>
      </dgm:t>
    </dgm:pt>
    <dgm:pt modelId="{AFDD473D-3E34-104D-B54E-E96B5D2B1D8F}">
      <dgm:prSet phldrT="[Text]"/>
      <dgm:spPr/>
      <dgm:t>
        <a:bodyPr/>
        <a:lstStyle/>
        <a:p>
          <a:r>
            <a:rPr lang="en-US" dirty="0"/>
            <a:t>Activity:</a:t>
          </a:r>
        </a:p>
        <a:p>
          <a:r>
            <a:rPr lang="en-US" dirty="0"/>
            <a:t>Music, Discussion, TV/Movie, Video Games, Challenges, </a:t>
          </a:r>
          <a:r>
            <a:rPr lang="en-US" dirty="0" err="1"/>
            <a:t>etc</a:t>
          </a:r>
          <a:endParaRPr lang="en-US" dirty="0"/>
        </a:p>
      </dgm:t>
      <dgm:extLst>
        <a:ext uri="{E40237B7-FDA0-4F09-8148-C483321AD2D9}">
          <dgm14:cNvPr xmlns:dgm14="http://schemas.microsoft.com/office/drawing/2010/diagram" id="0" name="" descr="Activity:&#10;Music, Discussion, TV/Movie, Video Games, Challenges, etc&#10;"/>
        </a:ext>
      </dgm:extLst>
    </dgm:pt>
    <dgm:pt modelId="{42838EA5-A331-3441-A64E-149F296BB389}" type="parTrans" cxnId="{86FD5B6E-786A-9242-BB96-96D1F1497D16}">
      <dgm:prSet/>
      <dgm:spPr/>
      <dgm:t>
        <a:bodyPr/>
        <a:lstStyle/>
        <a:p>
          <a:endParaRPr lang="en-US"/>
        </a:p>
      </dgm:t>
    </dgm:pt>
    <dgm:pt modelId="{8048B9EF-D732-804B-8B80-2AA14D749F51}" type="sibTrans" cxnId="{86FD5B6E-786A-9242-BB96-96D1F1497D16}">
      <dgm:prSet/>
      <dgm:spPr/>
      <dgm:t>
        <a:bodyPr/>
        <a:lstStyle/>
        <a:p>
          <a:endParaRPr lang="en-US"/>
        </a:p>
      </dgm:t>
    </dgm:pt>
    <dgm:pt modelId="{BE5EC9B3-66CA-DD44-A339-D83B66D9CD93}">
      <dgm:prSet phldrT="[Text]"/>
      <dgm:spPr/>
      <dgm:t>
        <a:bodyPr/>
        <a:lstStyle/>
        <a:p>
          <a:r>
            <a:rPr lang="en-US" dirty="0"/>
            <a:t>Platforms: </a:t>
          </a:r>
        </a:p>
        <a:p>
          <a:r>
            <a:rPr lang="en-US" dirty="0"/>
            <a:t>Facebook, Zoom, Google Meets, Instagram, Streaming, </a:t>
          </a:r>
          <a:r>
            <a:rPr lang="en-US" dirty="0" err="1"/>
            <a:t>etc</a:t>
          </a:r>
          <a:endParaRPr lang="en-US" dirty="0"/>
        </a:p>
      </dgm:t>
      <dgm:extLst>
        <a:ext uri="{E40237B7-FDA0-4F09-8148-C483321AD2D9}">
          <dgm14:cNvPr xmlns:dgm14="http://schemas.microsoft.com/office/drawing/2010/diagram" id="0" name="" descr="Platforms: &#10;Facebook, Zoom, Google Meets, Instagram, Streaming, etc&#10;"/>
        </a:ext>
      </dgm:extLst>
    </dgm:pt>
    <dgm:pt modelId="{588FC555-268F-DF43-AB54-586ABC2F5813}" type="parTrans" cxnId="{AD0D3FDC-1CB6-BF41-8807-02206EB7395D}">
      <dgm:prSet/>
      <dgm:spPr/>
      <dgm:t>
        <a:bodyPr/>
        <a:lstStyle/>
        <a:p>
          <a:endParaRPr lang="en-US"/>
        </a:p>
      </dgm:t>
    </dgm:pt>
    <dgm:pt modelId="{4CEB0AE7-76E8-604E-95D9-13EF9994B50E}" type="sibTrans" cxnId="{AD0D3FDC-1CB6-BF41-8807-02206EB7395D}">
      <dgm:prSet/>
      <dgm:spPr/>
      <dgm:t>
        <a:bodyPr/>
        <a:lstStyle/>
        <a:p>
          <a:endParaRPr lang="en-US"/>
        </a:p>
      </dgm:t>
    </dgm:pt>
    <dgm:pt modelId="{50266119-C473-1B46-99DE-0C0F01F2C566}">
      <dgm:prSet phldrT="[Text]"/>
      <dgm:spPr/>
      <dgm:t>
        <a:bodyPr/>
        <a:lstStyle/>
        <a:p>
          <a:r>
            <a:rPr lang="en-US" dirty="0"/>
            <a:t>Computer-Based vs Non-Computer-Based (activity and report)</a:t>
          </a:r>
        </a:p>
      </dgm:t>
      <dgm:extLst>
        <a:ext uri="{E40237B7-FDA0-4F09-8148-C483321AD2D9}">
          <dgm14:cNvPr xmlns:dgm14="http://schemas.microsoft.com/office/drawing/2010/diagram" id="0" name="" descr="Computer-Based vs Non-Computer-Based (activity and report)&#10;"/>
        </a:ext>
      </dgm:extLst>
    </dgm:pt>
    <dgm:pt modelId="{29F2FD44-83F1-9C47-8F1E-D8CE4FBF92B4}" type="parTrans" cxnId="{F784355D-9D2A-814C-B67C-A9B0D4961DD5}">
      <dgm:prSet/>
      <dgm:spPr/>
      <dgm:t>
        <a:bodyPr/>
        <a:lstStyle/>
        <a:p>
          <a:endParaRPr lang="en-US"/>
        </a:p>
      </dgm:t>
    </dgm:pt>
    <dgm:pt modelId="{FB95FBF7-6055-EA4D-B1CC-A04AAD001553}" type="sibTrans" cxnId="{F784355D-9D2A-814C-B67C-A9B0D4961DD5}">
      <dgm:prSet/>
      <dgm:spPr/>
      <dgm:t>
        <a:bodyPr/>
        <a:lstStyle/>
        <a:p>
          <a:endParaRPr lang="en-US"/>
        </a:p>
      </dgm:t>
    </dgm:pt>
    <dgm:pt modelId="{880372AD-84E0-A143-99F4-5D15719D6A45}">
      <dgm:prSet/>
      <dgm:spPr/>
      <dgm:t>
        <a:bodyPr/>
        <a:lstStyle/>
        <a:p>
          <a:r>
            <a:rPr lang="en-US" dirty="0"/>
            <a:t>Time of Day</a:t>
          </a:r>
        </a:p>
      </dgm:t>
      <dgm:extLst>
        <a:ext uri="{E40237B7-FDA0-4F09-8148-C483321AD2D9}">
          <dgm14:cNvPr xmlns:dgm14="http://schemas.microsoft.com/office/drawing/2010/diagram" id="0" name="" descr="Time of Day&#10;"/>
        </a:ext>
      </dgm:extLst>
    </dgm:pt>
    <dgm:pt modelId="{90A7476E-2F07-1A4B-8285-0DC52AD5F17E}" type="parTrans" cxnId="{0C50DA57-512B-CE4E-AF29-987A5758A2C1}">
      <dgm:prSet/>
      <dgm:spPr/>
      <dgm:t>
        <a:bodyPr/>
        <a:lstStyle/>
        <a:p>
          <a:endParaRPr lang="en-US"/>
        </a:p>
      </dgm:t>
    </dgm:pt>
    <dgm:pt modelId="{4D5D3910-26B3-9B4A-90C8-6856AF5D12F5}" type="sibTrans" cxnId="{0C50DA57-512B-CE4E-AF29-987A5758A2C1}">
      <dgm:prSet/>
      <dgm:spPr/>
      <dgm:t>
        <a:bodyPr/>
        <a:lstStyle/>
        <a:p>
          <a:endParaRPr lang="en-US"/>
        </a:p>
      </dgm:t>
    </dgm:pt>
    <dgm:pt modelId="{266AD875-25E9-F944-BD77-F903408B69F0}">
      <dgm:prSet/>
      <dgm:spPr/>
      <dgm:t>
        <a:bodyPr/>
        <a:lstStyle/>
        <a:p>
          <a:r>
            <a:rPr lang="en-US" dirty="0"/>
            <a:t>Level of Support</a:t>
          </a:r>
        </a:p>
        <a:p>
          <a:r>
            <a:rPr lang="en-US" dirty="0"/>
            <a:t>Needed</a:t>
          </a:r>
        </a:p>
      </dgm:t>
      <dgm:extLst>
        <a:ext uri="{E40237B7-FDA0-4F09-8148-C483321AD2D9}">
          <dgm14:cNvPr xmlns:dgm14="http://schemas.microsoft.com/office/drawing/2010/diagram" id="0" name="" descr="Level of Support&#10;Needed&#10;"/>
        </a:ext>
      </dgm:extLst>
    </dgm:pt>
    <dgm:pt modelId="{8ABD1CFE-590D-BE42-BF7D-E46E190D728F}" type="parTrans" cxnId="{4865B9AE-B2DE-5C49-A2FE-8D8D7826995D}">
      <dgm:prSet/>
      <dgm:spPr/>
      <dgm:t>
        <a:bodyPr/>
        <a:lstStyle/>
        <a:p>
          <a:endParaRPr lang="en-US"/>
        </a:p>
      </dgm:t>
    </dgm:pt>
    <dgm:pt modelId="{001FCB03-2C73-094D-AB24-D524EED83DB8}" type="sibTrans" cxnId="{4865B9AE-B2DE-5C49-A2FE-8D8D7826995D}">
      <dgm:prSet/>
      <dgm:spPr/>
      <dgm:t>
        <a:bodyPr/>
        <a:lstStyle/>
        <a:p>
          <a:endParaRPr lang="en-US"/>
        </a:p>
      </dgm:t>
    </dgm:pt>
    <dgm:pt modelId="{8CE079D6-27FA-CB41-A9F8-9D8DF07342C1}">
      <dgm:prSet/>
      <dgm:spPr/>
      <dgm:t>
        <a:bodyPr/>
        <a:lstStyle/>
        <a:p>
          <a:r>
            <a:rPr lang="en-US" dirty="0"/>
            <a:t>Level of Support</a:t>
          </a:r>
        </a:p>
        <a:p>
          <a:r>
            <a:rPr lang="en-US" dirty="0"/>
            <a:t>Available</a:t>
          </a:r>
        </a:p>
      </dgm:t>
      <dgm:extLst>
        <a:ext uri="{E40237B7-FDA0-4F09-8148-C483321AD2D9}">
          <dgm14:cNvPr xmlns:dgm14="http://schemas.microsoft.com/office/drawing/2010/diagram" id="0" name="" descr="Level of Support&#10;Available&#10;"/>
        </a:ext>
      </dgm:extLst>
    </dgm:pt>
    <dgm:pt modelId="{C63A141A-A7A3-E24C-90B7-252D71768DA9}" type="parTrans" cxnId="{D85158E3-9482-F442-A473-F749F861E0CB}">
      <dgm:prSet/>
      <dgm:spPr/>
      <dgm:t>
        <a:bodyPr/>
        <a:lstStyle/>
        <a:p>
          <a:endParaRPr lang="en-US"/>
        </a:p>
      </dgm:t>
    </dgm:pt>
    <dgm:pt modelId="{3CE764C9-9955-C041-8995-3E0E1E6CD3B7}" type="sibTrans" cxnId="{D85158E3-9482-F442-A473-F749F861E0CB}">
      <dgm:prSet/>
      <dgm:spPr/>
      <dgm:t>
        <a:bodyPr/>
        <a:lstStyle/>
        <a:p>
          <a:endParaRPr lang="en-US"/>
        </a:p>
      </dgm:t>
    </dgm:pt>
    <dgm:pt modelId="{E5F42438-F790-1C46-B95C-E355ED6E3239}" type="pres">
      <dgm:prSet presAssocID="{33857CA5-E6E5-F34E-B753-4279C4A20FC7}" presName="Name0" presStyleCnt="0">
        <dgm:presLayoutVars>
          <dgm:dir/>
          <dgm:resizeHandles val="exact"/>
        </dgm:presLayoutVars>
      </dgm:prSet>
      <dgm:spPr/>
      <dgm:t>
        <a:bodyPr/>
        <a:lstStyle/>
        <a:p>
          <a:endParaRPr lang="en-US"/>
        </a:p>
      </dgm:t>
    </dgm:pt>
    <dgm:pt modelId="{41A9F11B-529E-AD4E-B14F-BDCAD3EC54A1}" type="pres">
      <dgm:prSet presAssocID="{54D92E34-8299-904C-A309-AF22C47E8021}" presName="node" presStyleLbl="node1" presStyleIdx="0" presStyleCnt="8">
        <dgm:presLayoutVars>
          <dgm:bulletEnabled val="1"/>
        </dgm:presLayoutVars>
      </dgm:prSet>
      <dgm:spPr/>
      <dgm:t>
        <a:bodyPr/>
        <a:lstStyle/>
        <a:p>
          <a:endParaRPr lang="en-US"/>
        </a:p>
      </dgm:t>
    </dgm:pt>
    <dgm:pt modelId="{DB1D7876-1D74-FD44-958B-43782EF19082}" type="pres">
      <dgm:prSet presAssocID="{D0B31DD4-2259-C841-834D-2F1C0734EF5A}" presName="sibTrans" presStyleLbl="sibTrans1D1" presStyleIdx="0" presStyleCnt="7"/>
      <dgm:spPr/>
      <dgm:t>
        <a:bodyPr/>
        <a:lstStyle/>
        <a:p>
          <a:endParaRPr lang="en-US"/>
        </a:p>
      </dgm:t>
    </dgm:pt>
    <dgm:pt modelId="{B23EEC59-19DD-E54C-B28B-B23E9F6A576B}" type="pres">
      <dgm:prSet presAssocID="{D0B31DD4-2259-C841-834D-2F1C0734EF5A}" presName="connectorText" presStyleLbl="sibTrans1D1" presStyleIdx="0" presStyleCnt="7"/>
      <dgm:spPr/>
      <dgm:t>
        <a:bodyPr/>
        <a:lstStyle/>
        <a:p>
          <a:endParaRPr lang="en-US"/>
        </a:p>
      </dgm:t>
    </dgm:pt>
    <dgm:pt modelId="{84B4D8B2-CB0A-C343-B369-23115F722C83}" type="pres">
      <dgm:prSet presAssocID="{8BD59E75-076D-C849-BF9F-36F20F8F5495}" presName="node" presStyleLbl="node1" presStyleIdx="1" presStyleCnt="8">
        <dgm:presLayoutVars>
          <dgm:bulletEnabled val="1"/>
        </dgm:presLayoutVars>
      </dgm:prSet>
      <dgm:spPr/>
      <dgm:t>
        <a:bodyPr/>
        <a:lstStyle/>
        <a:p>
          <a:endParaRPr lang="en-US"/>
        </a:p>
      </dgm:t>
    </dgm:pt>
    <dgm:pt modelId="{DA2F2C8A-2C4E-FF49-B933-32F58E5A99FF}" type="pres">
      <dgm:prSet presAssocID="{5E8F7F34-4D1F-C64C-8138-DF29721F1FE6}" presName="sibTrans" presStyleLbl="sibTrans1D1" presStyleIdx="1" presStyleCnt="7"/>
      <dgm:spPr/>
      <dgm:t>
        <a:bodyPr/>
        <a:lstStyle/>
        <a:p>
          <a:endParaRPr lang="en-US"/>
        </a:p>
      </dgm:t>
    </dgm:pt>
    <dgm:pt modelId="{20A1FF81-12D1-614B-A89F-C1482F71BEE2}" type="pres">
      <dgm:prSet presAssocID="{5E8F7F34-4D1F-C64C-8138-DF29721F1FE6}" presName="connectorText" presStyleLbl="sibTrans1D1" presStyleIdx="1" presStyleCnt="7"/>
      <dgm:spPr/>
      <dgm:t>
        <a:bodyPr/>
        <a:lstStyle/>
        <a:p>
          <a:endParaRPr lang="en-US"/>
        </a:p>
      </dgm:t>
    </dgm:pt>
    <dgm:pt modelId="{18C2ECA4-D248-9D49-B54B-D897EA53F94F}" type="pres">
      <dgm:prSet presAssocID="{50266119-C473-1B46-99DE-0C0F01F2C566}" presName="node" presStyleLbl="node1" presStyleIdx="2" presStyleCnt="8">
        <dgm:presLayoutVars>
          <dgm:bulletEnabled val="1"/>
        </dgm:presLayoutVars>
      </dgm:prSet>
      <dgm:spPr/>
      <dgm:t>
        <a:bodyPr/>
        <a:lstStyle/>
        <a:p>
          <a:endParaRPr lang="en-US"/>
        </a:p>
      </dgm:t>
    </dgm:pt>
    <dgm:pt modelId="{EB94EF93-6626-FD4F-9B4F-8EEC179118C4}" type="pres">
      <dgm:prSet presAssocID="{FB95FBF7-6055-EA4D-B1CC-A04AAD001553}" presName="sibTrans" presStyleLbl="sibTrans1D1" presStyleIdx="2" presStyleCnt="7"/>
      <dgm:spPr/>
      <dgm:t>
        <a:bodyPr/>
        <a:lstStyle/>
        <a:p>
          <a:endParaRPr lang="en-US"/>
        </a:p>
      </dgm:t>
    </dgm:pt>
    <dgm:pt modelId="{85D34779-C141-A84D-8675-0E2A2830F46A}" type="pres">
      <dgm:prSet presAssocID="{FB95FBF7-6055-EA4D-B1CC-A04AAD001553}" presName="connectorText" presStyleLbl="sibTrans1D1" presStyleIdx="2" presStyleCnt="7"/>
      <dgm:spPr/>
      <dgm:t>
        <a:bodyPr/>
        <a:lstStyle/>
        <a:p>
          <a:endParaRPr lang="en-US"/>
        </a:p>
      </dgm:t>
    </dgm:pt>
    <dgm:pt modelId="{1BB0B75B-433C-C343-BA00-FA1EE51DF848}" type="pres">
      <dgm:prSet presAssocID="{880372AD-84E0-A143-99F4-5D15719D6A45}" presName="node" presStyleLbl="node1" presStyleIdx="3" presStyleCnt="8">
        <dgm:presLayoutVars>
          <dgm:bulletEnabled val="1"/>
        </dgm:presLayoutVars>
      </dgm:prSet>
      <dgm:spPr/>
      <dgm:t>
        <a:bodyPr/>
        <a:lstStyle/>
        <a:p>
          <a:endParaRPr lang="en-US"/>
        </a:p>
      </dgm:t>
    </dgm:pt>
    <dgm:pt modelId="{0481C048-45A9-C448-9DEE-1B5678B2C1F4}" type="pres">
      <dgm:prSet presAssocID="{4D5D3910-26B3-9B4A-90C8-6856AF5D12F5}" presName="sibTrans" presStyleLbl="sibTrans1D1" presStyleIdx="3" presStyleCnt="7"/>
      <dgm:spPr/>
      <dgm:t>
        <a:bodyPr/>
        <a:lstStyle/>
        <a:p>
          <a:endParaRPr lang="en-US"/>
        </a:p>
      </dgm:t>
    </dgm:pt>
    <dgm:pt modelId="{1CB40F73-E814-AB45-956F-E094AC5B06DA}" type="pres">
      <dgm:prSet presAssocID="{4D5D3910-26B3-9B4A-90C8-6856AF5D12F5}" presName="connectorText" presStyleLbl="sibTrans1D1" presStyleIdx="3" presStyleCnt="7"/>
      <dgm:spPr/>
      <dgm:t>
        <a:bodyPr/>
        <a:lstStyle/>
        <a:p>
          <a:endParaRPr lang="en-US"/>
        </a:p>
      </dgm:t>
    </dgm:pt>
    <dgm:pt modelId="{7EDED814-6F72-8043-924D-F8D315862959}" type="pres">
      <dgm:prSet presAssocID="{266AD875-25E9-F944-BD77-F903408B69F0}" presName="node" presStyleLbl="node1" presStyleIdx="4" presStyleCnt="8">
        <dgm:presLayoutVars>
          <dgm:bulletEnabled val="1"/>
        </dgm:presLayoutVars>
      </dgm:prSet>
      <dgm:spPr/>
      <dgm:t>
        <a:bodyPr/>
        <a:lstStyle/>
        <a:p>
          <a:endParaRPr lang="en-US"/>
        </a:p>
      </dgm:t>
    </dgm:pt>
    <dgm:pt modelId="{CDA01D62-EBB9-D54C-BD96-443CAB70815E}" type="pres">
      <dgm:prSet presAssocID="{001FCB03-2C73-094D-AB24-D524EED83DB8}" presName="sibTrans" presStyleLbl="sibTrans1D1" presStyleIdx="4" presStyleCnt="7"/>
      <dgm:spPr/>
      <dgm:t>
        <a:bodyPr/>
        <a:lstStyle/>
        <a:p>
          <a:endParaRPr lang="en-US"/>
        </a:p>
      </dgm:t>
    </dgm:pt>
    <dgm:pt modelId="{D84D749B-80B8-614C-999F-BF43D2DFED68}" type="pres">
      <dgm:prSet presAssocID="{001FCB03-2C73-094D-AB24-D524EED83DB8}" presName="connectorText" presStyleLbl="sibTrans1D1" presStyleIdx="4" presStyleCnt="7"/>
      <dgm:spPr/>
      <dgm:t>
        <a:bodyPr/>
        <a:lstStyle/>
        <a:p>
          <a:endParaRPr lang="en-US"/>
        </a:p>
      </dgm:t>
    </dgm:pt>
    <dgm:pt modelId="{5979DEF7-527B-C149-B298-FCFA9B3C3649}" type="pres">
      <dgm:prSet presAssocID="{8CE079D6-27FA-CB41-A9F8-9D8DF07342C1}" presName="node" presStyleLbl="node1" presStyleIdx="5" presStyleCnt="8">
        <dgm:presLayoutVars>
          <dgm:bulletEnabled val="1"/>
        </dgm:presLayoutVars>
      </dgm:prSet>
      <dgm:spPr/>
      <dgm:t>
        <a:bodyPr/>
        <a:lstStyle/>
        <a:p>
          <a:endParaRPr lang="en-US"/>
        </a:p>
      </dgm:t>
    </dgm:pt>
    <dgm:pt modelId="{5FA2764E-1198-0044-BCF2-B0349A6AEA3E}" type="pres">
      <dgm:prSet presAssocID="{3CE764C9-9955-C041-8995-3E0E1E6CD3B7}" presName="sibTrans" presStyleLbl="sibTrans1D1" presStyleIdx="5" presStyleCnt="7"/>
      <dgm:spPr/>
      <dgm:t>
        <a:bodyPr/>
        <a:lstStyle/>
        <a:p>
          <a:endParaRPr lang="en-US"/>
        </a:p>
      </dgm:t>
    </dgm:pt>
    <dgm:pt modelId="{2C9093B8-23DE-CB49-9705-992EBDE461E8}" type="pres">
      <dgm:prSet presAssocID="{3CE764C9-9955-C041-8995-3E0E1E6CD3B7}" presName="connectorText" presStyleLbl="sibTrans1D1" presStyleIdx="5" presStyleCnt="7"/>
      <dgm:spPr/>
      <dgm:t>
        <a:bodyPr/>
        <a:lstStyle/>
        <a:p>
          <a:endParaRPr lang="en-US"/>
        </a:p>
      </dgm:t>
    </dgm:pt>
    <dgm:pt modelId="{14760C2E-F623-EC4E-A9BC-96A3CC0542AB}" type="pres">
      <dgm:prSet presAssocID="{AFDD473D-3E34-104D-B54E-E96B5D2B1D8F}" presName="node" presStyleLbl="node1" presStyleIdx="6" presStyleCnt="8">
        <dgm:presLayoutVars>
          <dgm:bulletEnabled val="1"/>
        </dgm:presLayoutVars>
      </dgm:prSet>
      <dgm:spPr/>
      <dgm:t>
        <a:bodyPr/>
        <a:lstStyle/>
        <a:p>
          <a:endParaRPr lang="en-US"/>
        </a:p>
      </dgm:t>
    </dgm:pt>
    <dgm:pt modelId="{A171EAB7-F008-3A43-BCC3-5F09A2065F5F}" type="pres">
      <dgm:prSet presAssocID="{8048B9EF-D732-804B-8B80-2AA14D749F51}" presName="sibTrans" presStyleLbl="sibTrans1D1" presStyleIdx="6" presStyleCnt="7"/>
      <dgm:spPr/>
      <dgm:t>
        <a:bodyPr/>
        <a:lstStyle/>
        <a:p>
          <a:endParaRPr lang="en-US"/>
        </a:p>
      </dgm:t>
    </dgm:pt>
    <dgm:pt modelId="{BF410920-6E82-BC4F-950E-DFDB0B972D84}" type="pres">
      <dgm:prSet presAssocID="{8048B9EF-D732-804B-8B80-2AA14D749F51}" presName="connectorText" presStyleLbl="sibTrans1D1" presStyleIdx="6" presStyleCnt="7"/>
      <dgm:spPr/>
      <dgm:t>
        <a:bodyPr/>
        <a:lstStyle/>
        <a:p>
          <a:endParaRPr lang="en-US"/>
        </a:p>
      </dgm:t>
    </dgm:pt>
    <dgm:pt modelId="{F30204A9-BE2E-5C4A-8847-BDBB6D1D9A9D}" type="pres">
      <dgm:prSet presAssocID="{BE5EC9B3-66CA-DD44-A339-D83B66D9CD93}" presName="node" presStyleLbl="node1" presStyleIdx="7" presStyleCnt="8">
        <dgm:presLayoutVars>
          <dgm:bulletEnabled val="1"/>
        </dgm:presLayoutVars>
      </dgm:prSet>
      <dgm:spPr/>
      <dgm:t>
        <a:bodyPr/>
        <a:lstStyle/>
        <a:p>
          <a:endParaRPr lang="en-US"/>
        </a:p>
      </dgm:t>
    </dgm:pt>
  </dgm:ptLst>
  <dgm:cxnLst>
    <dgm:cxn modelId="{38541355-6C62-4619-892E-D1C8A577E5F4}" type="presOf" srcId="{4D5D3910-26B3-9B4A-90C8-6856AF5D12F5}" destId="{1CB40F73-E814-AB45-956F-E094AC5B06DA}" srcOrd="1" destOrd="0" presId="urn:microsoft.com/office/officeart/2016/7/layout/RepeatingBendingProcessNew"/>
    <dgm:cxn modelId="{98D992E7-4A0C-D84E-BA28-AC9F9A49266C}" srcId="{33857CA5-E6E5-F34E-B753-4279C4A20FC7}" destId="{8BD59E75-076D-C849-BF9F-36F20F8F5495}" srcOrd="1" destOrd="0" parTransId="{7771D63F-B81E-794B-B589-0E7D9892435B}" sibTransId="{5E8F7F34-4D1F-C64C-8138-DF29721F1FE6}"/>
    <dgm:cxn modelId="{15F2CE41-216B-4EBC-B85A-4AAC74397852}" type="presOf" srcId="{FB95FBF7-6055-EA4D-B1CC-A04AAD001553}" destId="{85D34779-C141-A84D-8675-0E2A2830F46A}" srcOrd="1" destOrd="0" presId="urn:microsoft.com/office/officeart/2016/7/layout/RepeatingBendingProcessNew"/>
    <dgm:cxn modelId="{13152D65-266A-4B1E-80E9-1EEA8957061D}" type="presOf" srcId="{4D5D3910-26B3-9B4A-90C8-6856AF5D12F5}" destId="{0481C048-45A9-C448-9DEE-1B5678B2C1F4}" srcOrd="0" destOrd="0" presId="urn:microsoft.com/office/officeart/2016/7/layout/RepeatingBendingProcessNew"/>
    <dgm:cxn modelId="{140F6DDC-6ACE-4B6C-BAF9-E04C7D5C1130}" type="presOf" srcId="{3CE764C9-9955-C041-8995-3E0E1E6CD3B7}" destId="{5FA2764E-1198-0044-BCF2-B0349A6AEA3E}" srcOrd="0" destOrd="0" presId="urn:microsoft.com/office/officeart/2016/7/layout/RepeatingBendingProcessNew"/>
    <dgm:cxn modelId="{AD0D3FDC-1CB6-BF41-8807-02206EB7395D}" srcId="{33857CA5-E6E5-F34E-B753-4279C4A20FC7}" destId="{BE5EC9B3-66CA-DD44-A339-D83B66D9CD93}" srcOrd="7" destOrd="0" parTransId="{588FC555-268F-DF43-AB54-586ABC2F5813}" sibTransId="{4CEB0AE7-76E8-604E-95D9-13EF9994B50E}"/>
    <dgm:cxn modelId="{02ADFFC5-EABF-4C98-9D51-EBF73BF067FB}" type="presOf" srcId="{AFDD473D-3E34-104D-B54E-E96B5D2B1D8F}" destId="{14760C2E-F623-EC4E-A9BC-96A3CC0542AB}" srcOrd="0" destOrd="0" presId="urn:microsoft.com/office/officeart/2016/7/layout/RepeatingBendingProcessNew"/>
    <dgm:cxn modelId="{3418DA75-DF63-4516-A42B-EFC98E79483A}" type="presOf" srcId="{BE5EC9B3-66CA-DD44-A339-D83B66D9CD93}" destId="{F30204A9-BE2E-5C4A-8847-BDBB6D1D9A9D}" srcOrd="0" destOrd="0" presId="urn:microsoft.com/office/officeart/2016/7/layout/RepeatingBendingProcessNew"/>
    <dgm:cxn modelId="{5928F873-6286-4087-BF5E-57EA7C2F9534}" type="presOf" srcId="{001FCB03-2C73-094D-AB24-D524EED83DB8}" destId="{D84D749B-80B8-614C-999F-BF43D2DFED68}" srcOrd="1" destOrd="0" presId="urn:microsoft.com/office/officeart/2016/7/layout/RepeatingBendingProcessNew"/>
    <dgm:cxn modelId="{D146F6B4-9CCB-4C1E-834D-CD68003A7AF3}" type="presOf" srcId="{001FCB03-2C73-094D-AB24-D524EED83DB8}" destId="{CDA01D62-EBB9-D54C-BD96-443CAB70815E}" srcOrd="0" destOrd="0" presId="urn:microsoft.com/office/officeart/2016/7/layout/RepeatingBendingProcessNew"/>
    <dgm:cxn modelId="{D65461DD-72CE-4995-BA4E-5BE0E9AF466F}" type="presOf" srcId="{266AD875-25E9-F944-BD77-F903408B69F0}" destId="{7EDED814-6F72-8043-924D-F8D315862959}" srcOrd="0" destOrd="0" presId="urn:microsoft.com/office/officeart/2016/7/layout/RepeatingBendingProcessNew"/>
    <dgm:cxn modelId="{53AAC96C-5D88-4E88-93C8-76ED766464E6}" type="presOf" srcId="{50266119-C473-1B46-99DE-0C0F01F2C566}" destId="{18C2ECA4-D248-9D49-B54B-D897EA53F94F}" srcOrd="0" destOrd="0" presId="urn:microsoft.com/office/officeart/2016/7/layout/RepeatingBendingProcessNew"/>
    <dgm:cxn modelId="{D719A5BA-DFFF-4399-B5C4-8D2984ED0947}" type="presOf" srcId="{5E8F7F34-4D1F-C64C-8138-DF29721F1FE6}" destId="{DA2F2C8A-2C4E-FF49-B933-32F58E5A99FF}" srcOrd="0" destOrd="0" presId="urn:microsoft.com/office/officeart/2016/7/layout/RepeatingBendingProcessNew"/>
    <dgm:cxn modelId="{55A425F7-5F94-4E22-A344-9F420D58F80C}" type="presOf" srcId="{54D92E34-8299-904C-A309-AF22C47E8021}" destId="{41A9F11B-529E-AD4E-B14F-BDCAD3EC54A1}" srcOrd="0" destOrd="0" presId="urn:microsoft.com/office/officeart/2016/7/layout/RepeatingBendingProcessNew"/>
    <dgm:cxn modelId="{EBE4AD40-A0C9-48DD-98A7-60A875F2981D}" type="presOf" srcId="{8BD59E75-076D-C849-BF9F-36F20F8F5495}" destId="{84B4D8B2-CB0A-C343-B369-23115F722C83}" srcOrd="0" destOrd="0" presId="urn:microsoft.com/office/officeart/2016/7/layout/RepeatingBendingProcessNew"/>
    <dgm:cxn modelId="{7BB4309B-E442-4D65-8999-E0487EA60CD6}" type="presOf" srcId="{8CE079D6-27FA-CB41-A9F8-9D8DF07342C1}" destId="{5979DEF7-527B-C149-B298-FCFA9B3C3649}" srcOrd="0" destOrd="0" presId="urn:microsoft.com/office/officeart/2016/7/layout/RepeatingBendingProcessNew"/>
    <dgm:cxn modelId="{D85158E3-9482-F442-A473-F749F861E0CB}" srcId="{33857CA5-E6E5-F34E-B753-4279C4A20FC7}" destId="{8CE079D6-27FA-CB41-A9F8-9D8DF07342C1}" srcOrd="5" destOrd="0" parTransId="{C63A141A-A7A3-E24C-90B7-252D71768DA9}" sibTransId="{3CE764C9-9955-C041-8995-3E0E1E6CD3B7}"/>
    <dgm:cxn modelId="{0C50DA57-512B-CE4E-AF29-987A5758A2C1}" srcId="{33857CA5-E6E5-F34E-B753-4279C4A20FC7}" destId="{880372AD-84E0-A143-99F4-5D15719D6A45}" srcOrd="3" destOrd="0" parTransId="{90A7476E-2F07-1A4B-8285-0DC52AD5F17E}" sibTransId="{4D5D3910-26B3-9B4A-90C8-6856AF5D12F5}"/>
    <dgm:cxn modelId="{A854C259-3A61-4AB3-9198-C42C05B45D20}" type="presOf" srcId="{33857CA5-E6E5-F34E-B753-4279C4A20FC7}" destId="{E5F42438-F790-1C46-B95C-E355ED6E3239}" srcOrd="0" destOrd="0" presId="urn:microsoft.com/office/officeart/2016/7/layout/RepeatingBendingProcessNew"/>
    <dgm:cxn modelId="{230BCC43-7A9D-4A7A-BE3F-03DB5570769B}" type="presOf" srcId="{FB95FBF7-6055-EA4D-B1CC-A04AAD001553}" destId="{EB94EF93-6626-FD4F-9B4F-8EEC179118C4}" srcOrd="0" destOrd="0" presId="urn:microsoft.com/office/officeart/2016/7/layout/RepeatingBendingProcessNew"/>
    <dgm:cxn modelId="{522B1A47-1ECB-4D13-88F1-7389BDAFD9B4}" type="presOf" srcId="{8048B9EF-D732-804B-8B80-2AA14D749F51}" destId="{BF410920-6E82-BC4F-950E-DFDB0B972D84}" srcOrd="1" destOrd="0" presId="urn:microsoft.com/office/officeart/2016/7/layout/RepeatingBendingProcessNew"/>
    <dgm:cxn modelId="{4865B9AE-B2DE-5C49-A2FE-8D8D7826995D}" srcId="{33857CA5-E6E5-F34E-B753-4279C4A20FC7}" destId="{266AD875-25E9-F944-BD77-F903408B69F0}" srcOrd="4" destOrd="0" parTransId="{8ABD1CFE-590D-BE42-BF7D-E46E190D728F}" sibTransId="{001FCB03-2C73-094D-AB24-D524EED83DB8}"/>
    <dgm:cxn modelId="{99D3045A-8816-3B40-9E2D-34C4935E51FB}" srcId="{33857CA5-E6E5-F34E-B753-4279C4A20FC7}" destId="{54D92E34-8299-904C-A309-AF22C47E8021}" srcOrd="0" destOrd="0" parTransId="{978EAE0C-7A12-1448-A453-1AC69B32C1C0}" sibTransId="{D0B31DD4-2259-C841-834D-2F1C0734EF5A}"/>
    <dgm:cxn modelId="{D00E57F4-8A71-4EE9-A060-CCA61A862637}" type="presOf" srcId="{3CE764C9-9955-C041-8995-3E0E1E6CD3B7}" destId="{2C9093B8-23DE-CB49-9705-992EBDE461E8}" srcOrd="1" destOrd="0" presId="urn:microsoft.com/office/officeart/2016/7/layout/RepeatingBendingProcessNew"/>
    <dgm:cxn modelId="{A9C4C355-AB87-40BD-AF12-A5BA7D076933}" type="presOf" srcId="{D0B31DD4-2259-C841-834D-2F1C0734EF5A}" destId="{DB1D7876-1D74-FD44-958B-43782EF19082}" srcOrd="0" destOrd="0" presId="urn:microsoft.com/office/officeart/2016/7/layout/RepeatingBendingProcessNew"/>
    <dgm:cxn modelId="{C7DCF405-67CF-43F8-8AD2-E1857A7A62FB}" type="presOf" srcId="{880372AD-84E0-A143-99F4-5D15719D6A45}" destId="{1BB0B75B-433C-C343-BA00-FA1EE51DF848}" srcOrd="0" destOrd="0" presId="urn:microsoft.com/office/officeart/2016/7/layout/RepeatingBendingProcessNew"/>
    <dgm:cxn modelId="{F784355D-9D2A-814C-B67C-A9B0D4961DD5}" srcId="{33857CA5-E6E5-F34E-B753-4279C4A20FC7}" destId="{50266119-C473-1B46-99DE-0C0F01F2C566}" srcOrd="2" destOrd="0" parTransId="{29F2FD44-83F1-9C47-8F1E-D8CE4FBF92B4}" sibTransId="{FB95FBF7-6055-EA4D-B1CC-A04AAD001553}"/>
    <dgm:cxn modelId="{178ABC16-9439-40DB-9BBE-78F3207330C4}" type="presOf" srcId="{5E8F7F34-4D1F-C64C-8138-DF29721F1FE6}" destId="{20A1FF81-12D1-614B-A89F-C1482F71BEE2}" srcOrd="1" destOrd="0" presId="urn:microsoft.com/office/officeart/2016/7/layout/RepeatingBendingProcessNew"/>
    <dgm:cxn modelId="{86FD5B6E-786A-9242-BB96-96D1F1497D16}" srcId="{33857CA5-E6E5-F34E-B753-4279C4A20FC7}" destId="{AFDD473D-3E34-104D-B54E-E96B5D2B1D8F}" srcOrd="6" destOrd="0" parTransId="{42838EA5-A331-3441-A64E-149F296BB389}" sibTransId="{8048B9EF-D732-804B-8B80-2AA14D749F51}"/>
    <dgm:cxn modelId="{09ADF848-4A26-42AB-984E-0BDDC4024D47}" type="presOf" srcId="{8048B9EF-D732-804B-8B80-2AA14D749F51}" destId="{A171EAB7-F008-3A43-BCC3-5F09A2065F5F}" srcOrd="0" destOrd="0" presId="urn:microsoft.com/office/officeart/2016/7/layout/RepeatingBendingProcessNew"/>
    <dgm:cxn modelId="{C71B732C-309F-4F9D-9841-F5531A1BCDA1}" type="presOf" srcId="{D0B31DD4-2259-C841-834D-2F1C0734EF5A}" destId="{B23EEC59-19DD-E54C-B28B-B23E9F6A576B}" srcOrd="1" destOrd="0" presId="urn:microsoft.com/office/officeart/2016/7/layout/RepeatingBendingProcessNew"/>
    <dgm:cxn modelId="{DB740671-BBC4-4118-93F9-343B2D9C971E}" type="presParOf" srcId="{E5F42438-F790-1C46-B95C-E355ED6E3239}" destId="{41A9F11B-529E-AD4E-B14F-BDCAD3EC54A1}" srcOrd="0" destOrd="0" presId="urn:microsoft.com/office/officeart/2016/7/layout/RepeatingBendingProcessNew"/>
    <dgm:cxn modelId="{6A2DEE36-7D1F-4F48-AC0C-E370FFE25F5A}" type="presParOf" srcId="{E5F42438-F790-1C46-B95C-E355ED6E3239}" destId="{DB1D7876-1D74-FD44-958B-43782EF19082}" srcOrd="1" destOrd="0" presId="urn:microsoft.com/office/officeart/2016/7/layout/RepeatingBendingProcessNew"/>
    <dgm:cxn modelId="{B648DA41-37E5-4C80-9304-AE33BFE41014}" type="presParOf" srcId="{DB1D7876-1D74-FD44-958B-43782EF19082}" destId="{B23EEC59-19DD-E54C-B28B-B23E9F6A576B}" srcOrd="0" destOrd="0" presId="urn:microsoft.com/office/officeart/2016/7/layout/RepeatingBendingProcessNew"/>
    <dgm:cxn modelId="{9FEF0303-DD09-4410-AC85-3FD32D84A23D}" type="presParOf" srcId="{E5F42438-F790-1C46-B95C-E355ED6E3239}" destId="{84B4D8B2-CB0A-C343-B369-23115F722C83}" srcOrd="2" destOrd="0" presId="urn:microsoft.com/office/officeart/2016/7/layout/RepeatingBendingProcessNew"/>
    <dgm:cxn modelId="{4C73330E-9017-4E0B-B511-AE4DD48F338C}" type="presParOf" srcId="{E5F42438-F790-1C46-B95C-E355ED6E3239}" destId="{DA2F2C8A-2C4E-FF49-B933-32F58E5A99FF}" srcOrd="3" destOrd="0" presId="urn:microsoft.com/office/officeart/2016/7/layout/RepeatingBendingProcessNew"/>
    <dgm:cxn modelId="{6C14D862-75BB-4EFB-A0A1-3767A13106E6}" type="presParOf" srcId="{DA2F2C8A-2C4E-FF49-B933-32F58E5A99FF}" destId="{20A1FF81-12D1-614B-A89F-C1482F71BEE2}" srcOrd="0" destOrd="0" presId="urn:microsoft.com/office/officeart/2016/7/layout/RepeatingBendingProcessNew"/>
    <dgm:cxn modelId="{2D1D14B4-E819-4FC0-9DE4-28DEBA27B3DC}" type="presParOf" srcId="{E5F42438-F790-1C46-B95C-E355ED6E3239}" destId="{18C2ECA4-D248-9D49-B54B-D897EA53F94F}" srcOrd="4" destOrd="0" presId="urn:microsoft.com/office/officeart/2016/7/layout/RepeatingBendingProcessNew"/>
    <dgm:cxn modelId="{57E8A9D9-AB3F-4BBE-8904-B4ABBBB4DD36}" type="presParOf" srcId="{E5F42438-F790-1C46-B95C-E355ED6E3239}" destId="{EB94EF93-6626-FD4F-9B4F-8EEC179118C4}" srcOrd="5" destOrd="0" presId="urn:microsoft.com/office/officeart/2016/7/layout/RepeatingBendingProcessNew"/>
    <dgm:cxn modelId="{00A55880-AA14-4B72-83B0-695D2C1AB6AA}" type="presParOf" srcId="{EB94EF93-6626-FD4F-9B4F-8EEC179118C4}" destId="{85D34779-C141-A84D-8675-0E2A2830F46A}" srcOrd="0" destOrd="0" presId="urn:microsoft.com/office/officeart/2016/7/layout/RepeatingBendingProcessNew"/>
    <dgm:cxn modelId="{20CB40E1-9375-4C67-B39A-58D72877F7B4}" type="presParOf" srcId="{E5F42438-F790-1C46-B95C-E355ED6E3239}" destId="{1BB0B75B-433C-C343-BA00-FA1EE51DF848}" srcOrd="6" destOrd="0" presId="urn:microsoft.com/office/officeart/2016/7/layout/RepeatingBendingProcessNew"/>
    <dgm:cxn modelId="{DA257DD4-E0FD-4A13-9A0E-44E4D97F3630}" type="presParOf" srcId="{E5F42438-F790-1C46-B95C-E355ED6E3239}" destId="{0481C048-45A9-C448-9DEE-1B5678B2C1F4}" srcOrd="7" destOrd="0" presId="urn:microsoft.com/office/officeart/2016/7/layout/RepeatingBendingProcessNew"/>
    <dgm:cxn modelId="{DF247152-A2F0-4075-AB0D-E16A64F39270}" type="presParOf" srcId="{0481C048-45A9-C448-9DEE-1B5678B2C1F4}" destId="{1CB40F73-E814-AB45-956F-E094AC5B06DA}" srcOrd="0" destOrd="0" presId="urn:microsoft.com/office/officeart/2016/7/layout/RepeatingBendingProcessNew"/>
    <dgm:cxn modelId="{4FAB5384-5472-420B-A0B2-25653A14F120}" type="presParOf" srcId="{E5F42438-F790-1C46-B95C-E355ED6E3239}" destId="{7EDED814-6F72-8043-924D-F8D315862959}" srcOrd="8" destOrd="0" presId="urn:microsoft.com/office/officeart/2016/7/layout/RepeatingBendingProcessNew"/>
    <dgm:cxn modelId="{3AFB4355-486E-4C59-A778-6387EE7DD44C}" type="presParOf" srcId="{E5F42438-F790-1C46-B95C-E355ED6E3239}" destId="{CDA01D62-EBB9-D54C-BD96-443CAB70815E}" srcOrd="9" destOrd="0" presId="urn:microsoft.com/office/officeart/2016/7/layout/RepeatingBendingProcessNew"/>
    <dgm:cxn modelId="{0AD4F756-8129-4DB3-AAE0-7041B8AD59BB}" type="presParOf" srcId="{CDA01D62-EBB9-D54C-BD96-443CAB70815E}" destId="{D84D749B-80B8-614C-999F-BF43D2DFED68}" srcOrd="0" destOrd="0" presId="urn:microsoft.com/office/officeart/2016/7/layout/RepeatingBendingProcessNew"/>
    <dgm:cxn modelId="{1D6A1FF7-11B8-4064-B12C-BC7F82A2F893}" type="presParOf" srcId="{E5F42438-F790-1C46-B95C-E355ED6E3239}" destId="{5979DEF7-527B-C149-B298-FCFA9B3C3649}" srcOrd="10" destOrd="0" presId="urn:microsoft.com/office/officeart/2016/7/layout/RepeatingBendingProcessNew"/>
    <dgm:cxn modelId="{F085D8DE-3897-49BC-A9DE-95B38E11CB91}" type="presParOf" srcId="{E5F42438-F790-1C46-B95C-E355ED6E3239}" destId="{5FA2764E-1198-0044-BCF2-B0349A6AEA3E}" srcOrd="11" destOrd="0" presId="urn:microsoft.com/office/officeart/2016/7/layout/RepeatingBendingProcessNew"/>
    <dgm:cxn modelId="{0194CB64-8C9B-4BB6-93CD-02A6C0E413C8}" type="presParOf" srcId="{5FA2764E-1198-0044-BCF2-B0349A6AEA3E}" destId="{2C9093B8-23DE-CB49-9705-992EBDE461E8}" srcOrd="0" destOrd="0" presId="urn:microsoft.com/office/officeart/2016/7/layout/RepeatingBendingProcessNew"/>
    <dgm:cxn modelId="{5DA50A5B-0CA2-4375-89DD-B8E3BC92012F}" type="presParOf" srcId="{E5F42438-F790-1C46-B95C-E355ED6E3239}" destId="{14760C2E-F623-EC4E-A9BC-96A3CC0542AB}" srcOrd="12" destOrd="0" presId="urn:microsoft.com/office/officeart/2016/7/layout/RepeatingBendingProcessNew"/>
    <dgm:cxn modelId="{E43DF328-47F3-46D4-AC4D-97F9CF5297FE}" type="presParOf" srcId="{E5F42438-F790-1C46-B95C-E355ED6E3239}" destId="{A171EAB7-F008-3A43-BCC3-5F09A2065F5F}" srcOrd="13" destOrd="0" presId="urn:microsoft.com/office/officeart/2016/7/layout/RepeatingBendingProcessNew"/>
    <dgm:cxn modelId="{B015F346-7EDE-471B-9A79-C3AEA6082480}" type="presParOf" srcId="{A171EAB7-F008-3A43-BCC3-5F09A2065F5F}" destId="{BF410920-6E82-BC4F-950E-DFDB0B972D84}" srcOrd="0" destOrd="0" presId="urn:microsoft.com/office/officeart/2016/7/layout/RepeatingBendingProcessNew"/>
    <dgm:cxn modelId="{32011531-EFF0-491E-B7F8-234FB8C1E548}" type="presParOf" srcId="{E5F42438-F790-1C46-B95C-E355ED6E3239}" destId="{F30204A9-BE2E-5C4A-8847-BDBB6D1D9A9D}"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C90381-4EB8-4480-92D3-71BC86E1B40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034E54B-3CA5-4DF8-8021-E4FDF6CF52C4}">
      <dgm:prSet/>
      <dgm:spPr/>
      <dgm:t>
        <a:bodyPr/>
        <a:lstStyle/>
        <a:p>
          <a:r>
            <a:rPr lang="en-US" dirty="0"/>
            <a:t>Person Centered Planning </a:t>
          </a:r>
        </a:p>
      </dgm:t>
    </dgm:pt>
    <dgm:pt modelId="{F6EC7F6B-DD09-4D30-BB05-22B85B07F807}" type="parTrans" cxnId="{2887783C-2ED3-4342-AD49-E909174DEADC}">
      <dgm:prSet/>
      <dgm:spPr/>
      <dgm:t>
        <a:bodyPr/>
        <a:lstStyle/>
        <a:p>
          <a:endParaRPr lang="en-US"/>
        </a:p>
      </dgm:t>
    </dgm:pt>
    <dgm:pt modelId="{630F3808-A7FF-4490-B199-82570BA43D7F}" type="sibTrans" cxnId="{2887783C-2ED3-4342-AD49-E909174DEADC}">
      <dgm:prSet/>
      <dgm:spPr/>
      <dgm:t>
        <a:bodyPr/>
        <a:lstStyle/>
        <a:p>
          <a:endParaRPr lang="en-US"/>
        </a:p>
      </dgm:t>
    </dgm:pt>
    <dgm:pt modelId="{E79838F4-9458-4247-96EE-CCB5A0BBAAA7}">
      <dgm:prSet/>
      <dgm:spPr/>
      <dgm:t>
        <a:bodyPr/>
        <a:lstStyle/>
        <a:p>
          <a:r>
            <a:rPr lang="en-US" dirty="0"/>
            <a:t>Universal Design for Learning</a:t>
          </a:r>
        </a:p>
      </dgm:t>
      <dgm:extLst>
        <a:ext uri="{E40237B7-FDA0-4F09-8148-C483321AD2D9}">
          <dgm14:cNvPr xmlns:dgm14="http://schemas.microsoft.com/office/drawing/2010/diagram" id="0" name="" descr="Universal Design for Learning&#10;"/>
        </a:ext>
      </dgm:extLst>
    </dgm:pt>
    <dgm:pt modelId="{2E345530-A322-4309-ACAF-DC7C89705AA2}" type="parTrans" cxnId="{02A94912-EA0F-4389-B9ED-ED62066D2CAC}">
      <dgm:prSet/>
      <dgm:spPr/>
      <dgm:t>
        <a:bodyPr/>
        <a:lstStyle/>
        <a:p>
          <a:endParaRPr lang="en-US"/>
        </a:p>
      </dgm:t>
    </dgm:pt>
    <dgm:pt modelId="{920CCBF2-03D0-4BCB-8AD4-D0F9E473B4F8}" type="sibTrans" cxnId="{02A94912-EA0F-4389-B9ED-ED62066D2CAC}">
      <dgm:prSet/>
      <dgm:spPr/>
      <dgm:t>
        <a:bodyPr/>
        <a:lstStyle/>
        <a:p>
          <a:endParaRPr lang="en-US"/>
        </a:p>
      </dgm:t>
    </dgm:pt>
    <dgm:pt modelId="{E4705A64-8F1B-44D7-A9ED-25572FA7A50E}">
      <dgm:prSet/>
      <dgm:spPr/>
      <dgm:t>
        <a:bodyPr/>
        <a:lstStyle/>
        <a:p>
          <a:r>
            <a:rPr lang="en-US" dirty="0"/>
            <a:t>Offer different options</a:t>
          </a:r>
        </a:p>
      </dgm:t>
    </dgm:pt>
    <dgm:pt modelId="{59C47252-A6ED-48E2-B6C4-F06C860C5D76}" type="parTrans" cxnId="{F5A48772-D82D-4266-9FDF-41C313AEA3A0}">
      <dgm:prSet/>
      <dgm:spPr/>
      <dgm:t>
        <a:bodyPr/>
        <a:lstStyle/>
        <a:p>
          <a:endParaRPr lang="en-US"/>
        </a:p>
      </dgm:t>
    </dgm:pt>
    <dgm:pt modelId="{993BA692-0928-486B-A1F8-2843A2DC168F}" type="sibTrans" cxnId="{F5A48772-D82D-4266-9FDF-41C313AEA3A0}">
      <dgm:prSet/>
      <dgm:spPr/>
      <dgm:t>
        <a:bodyPr/>
        <a:lstStyle/>
        <a:p>
          <a:endParaRPr lang="en-US"/>
        </a:p>
      </dgm:t>
    </dgm:pt>
    <dgm:pt modelId="{00F9878D-8B3C-45CB-BE70-BCD0725F8CBA}">
      <dgm:prSet/>
      <dgm:spPr/>
      <dgm:t>
        <a:bodyPr/>
        <a:lstStyle/>
        <a:p>
          <a:r>
            <a:rPr lang="en-US" dirty="0"/>
            <a:t>Be flexible in what participation looks like</a:t>
          </a:r>
        </a:p>
      </dgm:t>
    </dgm:pt>
    <dgm:pt modelId="{17679879-A8BB-45F6-8504-838BE17CD4DB}" type="parTrans" cxnId="{85C55DB6-EA0F-438B-ACC0-3DBAA9A6C56C}">
      <dgm:prSet/>
      <dgm:spPr/>
      <dgm:t>
        <a:bodyPr/>
        <a:lstStyle/>
        <a:p>
          <a:endParaRPr lang="en-US"/>
        </a:p>
      </dgm:t>
    </dgm:pt>
    <dgm:pt modelId="{40CC149E-E455-4BB7-A689-D04E041F99B7}" type="sibTrans" cxnId="{85C55DB6-EA0F-438B-ACC0-3DBAA9A6C56C}">
      <dgm:prSet/>
      <dgm:spPr/>
      <dgm:t>
        <a:bodyPr/>
        <a:lstStyle/>
        <a:p>
          <a:endParaRPr lang="en-US"/>
        </a:p>
      </dgm:t>
    </dgm:pt>
    <dgm:pt modelId="{20D3CB7C-3C22-448D-A2D8-2D7779249D40}" type="pres">
      <dgm:prSet presAssocID="{0DC90381-4EB8-4480-92D3-71BC86E1B40E}" presName="root" presStyleCnt="0">
        <dgm:presLayoutVars>
          <dgm:dir/>
          <dgm:resizeHandles val="exact"/>
        </dgm:presLayoutVars>
      </dgm:prSet>
      <dgm:spPr/>
      <dgm:t>
        <a:bodyPr/>
        <a:lstStyle/>
        <a:p>
          <a:endParaRPr lang="en-US"/>
        </a:p>
      </dgm:t>
    </dgm:pt>
    <dgm:pt modelId="{4F9971CB-7BE2-4821-9BA8-B4D3604BEBE0}" type="pres">
      <dgm:prSet presAssocID="{D034E54B-3CA5-4DF8-8021-E4FDF6CF52C4}" presName="compNode" presStyleCnt="0"/>
      <dgm:spPr/>
    </dgm:pt>
    <dgm:pt modelId="{1D099EE9-A122-4C3C-9C14-CCD5631068E5}" type="pres">
      <dgm:prSet presAssocID="{D034E54B-3CA5-4DF8-8021-E4FDF6CF52C4}" presName="bgRect" presStyleLbl="bgShp" presStyleIdx="0" presStyleCnt="2"/>
      <dgm:spPr/>
      <dgm:extLst>
        <a:ext uri="{E40237B7-FDA0-4F09-8148-C483321AD2D9}">
          <dgm14:cNvPr xmlns:dgm14="http://schemas.microsoft.com/office/drawing/2010/diagram" id="0" name="" descr="Person Centered Planning &#10;"/>
        </a:ext>
      </dgm:extLst>
    </dgm:pt>
    <dgm:pt modelId="{8B472BA6-A57D-4781-8E9A-57076FF34B52}" type="pres">
      <dgm:prSet presAssocID="{D034E54B-3CA5-4DF8-8021-E4FDF6CF52C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graphic pic of person"/>
        </a:ext>
      </dgm:extLst>
    </dgm:pt>
    <dgm:pt modelId="{6990DFB0-02DC-46EB-8207-339059205DD9}" type="pres">
      <dgm:prSet presAssocID="{D034E54B-3CA5-4DF8-8021-E4FDF6CF52C4}" presName="spaceRect" presStyleCnt="0"/>
      <dgm:spPr/>
    </dgm:pt>
    <dgm:pt modelId="{593EA1CD-676E-4E3A-AA52-C0DF9417F598}" type="pres">
      <dgm:prSet presAssocID="{D034E54B-3CA5-4DF8-8021-E4FDF6CF52C4}" presName="parTx" presStyleLbl="revTx" presStyleIdx="0" presStyleCnt="3">
        <dgm:presLayoutVars>
          <dgm:chMax val="0"/>
          <dgm:chPref val="0"/>
        </dgm:presLayoutVars>
      </dgm:prSet>
      <dgm:spPr/>
      <dgm:t>
        <a:bodyPr/>
        <a:lstStyle/>
        <a:p>
          <a:endParaRPr lang="en-US"/>
        </a:p>
      </dgm:t>
    </dgm:pt>
    <dgm:pt modelId="{9C81F1F6-781C-4388-8F8D-CD40B5824890}" type="pres">
      <dgm:prSet presAssocID="{630F3808-A7FF-4490-B199-82570BA43D7F}" presName="sibTrans" presStyleCnt="0"/>
      <dgm:spPr/>
    </dgm:pt>
    <dgm:pt modelId="{A3ADB429-AAA5-4236-93CB-81D60A1188AB}" type="pres">
      <dgm:prSet presAssocID="{E79838F4-9458-4247-96EE-CCB5A0BBAAA7}" presName="compNode" presStyleCnt="0"/>
      <dgm:spPr/>
    </dgm:pt>
    <dgm:pt modelId="{2242C487-FA45-44BA-994A-56B90F479409}" type="pres">
      <dgm:prSet presAssocID="{E79838F4-9458-4247-96EE-CCB5A0BBAAA7}" presName="bgRect" presStyleLbl="bgShp" presStyleIdx="1" presStyleCnt="2"/>
      <dgm:spPr/>
      <dgm:extLst>
        <a:ext uri="{E40237B7-FDA0-4F09-8148-C483321AD2D9}">
          <dgm14:cNvPr xmlns:dgm14="http://schemas.microsoft.com/office/drawing/2010/diagram" id="0" name="" descr="Offer different options&#10;Be flexible in what participation looks like&#10;"/>
        </a:ext>
      </dgm:extLst>
    </dgm:pt>
    <dgm:pt modelId="{96A3B7E1-0AA3-472D-B32A-B04DE05524C3}" type="pres">
      <dgm:prSet presAssocID="{E79838F4-9458-4247-96EE-CCB5A0BBAAA7}"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B5065378-6617-4888-A161-79F33BD85B2F}" type="pres">
      <dgm:prSet presAssocID="{E79838F4-9458-4247-96EE-CCB5A0BBAAA7}" presName="spaceRect" presStyleCnt="0"/>
      <dgm:spPr/>
    </dgm:pt>
    <dgm:pt modelId="{63AADDA8-9D7B-4481-A156-B350F2018598}" type="pres">
      <dgm:prSet presAssocID="{E79838F4-9458-4247-96EE-CCB5A0BBAAA7}" presName="parTx" presStyleLbl="revTx" presStyleIdx="1" presStyleCnt="3" custScaleX="74919" custLinFactNeighborX="-9358">
        <dgm:presLayoutVars>
          <dgm:chMax val="0"/>
          <dgm:chPref val="0"/>
        </dgm:presLayoutVars>
      </dgm:prSet>
      <dgm:spPr/>
      <dgm:t>
        <a:bodyPr/>
        <a:lstStyle/>
        <a:p>
          <a:endParaRPr lang="en-US"/>
        </a:p>
      </dgm:t>
    </dgm:pt>
    <dgm:pt modelId="{59B58F19-F616-4B1D-8892-23B0F767C7DA}" type="pres">
      <dgm:prSet presAssocID="{E79838F4-9458-4247-96EE-CCB5A0BBAAA7}" presName="desTx" presStyleLbl="revTx" presStyleIdx="2" presStyleCnt="3" custScaleX="144597">
        <dgm:presLayoutVars/>
      </dgm:prSet>
      <dgm:spPr/>
      <dgm:t>
        <a:bodyPr/>
        <a:lstStyle/>
        <a:p>
          <a:endParaRPr lang="en-US"/>
        </a:p>
      </dgm:t>
    </dgm:pt>
  </dgm:ptLst>
  <dgm:cxnLst>
    <dgm:cxn modelId="{F5A48772-D82D-4266-9FDF-41C313AEA3A0}" srcId="{E79838F4-9458-4247-96EE-CCB5A0BBAAA7}" destId="{E4705A64-8F1B-44D7-A9ED-25572FA7A50E}" srcOrd="0" destOrd="0" parTransId="{59C47252-A6ED-48E2-B6C4-F06C860C5D76}" sibTransId="{993BA692-0928-486B-A1F8-2843A2DC168F}"/>
    <dgm:cxn modelId="{02A94912-EA0F-4389-B9ED-ED62066D2CAC}" srcId="{0DC90381-4EB8-4480-92D3-71BC86E1B40E}" destId="{E79838F4-9458-4247-96EE-CCB5A0BBAAA7}" srcOrd="1" destOrd="0" parTransId="{2E345530-A322-4309-ACAF-DC7C89705AA2}" sibTransId="{920CCBF2-03D0-4BCB-8AD4-D0F9E473B4F8}"/>
    <dgm:cxn modelId="{30418848-D08F-4CE9-BBF4-73DB27F742C0}" type="presOf" srcId="{D034E54B-3CA5-4DF8-8021-E4FDF6CF52C4}" destId="{593EA1CD-676E-4E3A-AA52-C0DF9417F598}" srcOrd="0" destOrd="0" presId="urn:microsoft.com/office/officeart/2018/2/layout/IconVerticalSolidList"/>
    <dgm:cxn modelId="{2887783C-2ED3-4342-AD49-E909174DEADC}" srcId="{0DC90381-4EB8-4480-92D3-71BC86E1B40E}" destId="{D034E54B-3CA5-4DF8-8021-E4FDF6CF52C4}" srcOrd="0" destOrd="0" parTransId="{F6EC7F6B-DD09-4D30-BB05-22B85B07F807}" sibTransId="{630F3808-A7FF-4490-B199-82570BA43D7F}"/>
    <dgm:cxn modelId="{B0A54F2B-902B-4FCA-A93A-106898A0405C}" type="presOf" srcId="{E4705A64-8F1B-44D7-A9ED-25572FA7A50E}" destId="{59B58F19-F616-4B1D-8892-23B0F767C7DA}" srcOrd="0" destOrd="0" presId="urn:microsoft.com/office/officeart/2018/2/layout/IconVerticalSolidList"/>
    <dgm:cxn modelId="{7F31B145-07D9-4F89-8146-92DFDE41E972}" type="presOf" srcId="{00F9878D-8B3C-45CB-BE70-BCD0725F8CBA}" destId="{59B58F19-F616-4B1D-8892-23B0F767C7DA}" srcOrd="0" destOrd="1" presId="urn:microsoft.com/office/officeart/2018/2/layout/IconVerticalSolidList"/>
    <dgm:cxn modelId="{9DA3C7D3-5F63-45BF-8AEE-15BCD085F389}" type="presOf" srcId="{0DC90381-4EB8-4480-92D3-71BC86E1B40E}" destId="{20D3CB7C-3C22-448D-A2D8-2D7779249D40}" srcOrd="0" destOrd="0" presId="urn:microsoft.com/office/officeart/2018/2/layout/IconVerticalSolidList"/>
    <dgm:cxn modelId="{85C55DB6-EA0F-438B-ACC0-3DBAA9A6C56C}" srcId="{E79838F4-9458-4247-96EE-CCB5A0BBAAA7}" destId="{00F9878D-8B3C-45CB-BE70-BCD0725F8CBA}" srcOrd="1" destOrd="0" parTransId="{17679879-A8BB-45F6-8504-838BE17CD4DB}" sibTransId="{40CC149E-E455-4BB7-A689-D04E041F99B7}"/>
    <dgm:cxn modelId="{D4A8B94F-F772-4CA5-A873-863AA2588B12}" type="presOf" srcId="{E79838F4-9458-4247-96EE-CCB5A0BBAAA7}" destId="{63AADDA8-9D7B-4481-A156-B350F2018598}" srcOrd="0" destOrd="0" presId="urn:microsoft.com/office/officeart/2018/2/layout/IconVerticalSolidList"/>
    <dgm:cxn modelId="{38508BA2-59AD-46BD-9133-E0018AFB4FAD}" type="presParOf" srcId="{20D3CB7C-3C22-448D-A2D8-2D7779249D40}" destId="{4F9971CB-7BE2-4821-9BA8-B4D3604BEBE0}" srcOrd="0" destOrd="0" presId="urn:microsoft.com/office/officeart/2018/2/layout/IconVerticalSolidList"/>
    <dgm:cxn modelId="{64EEF3C5-E3AF-4929-A909-47B7E27DF721}" type="presParOf" srcId="{4F9971CB-7BE2-4821-9BA8-B4D3604BEBE0}" destId="{1D099EE9-A122-4C3C-9C14-CCD5631068E5}" srcOrd="0" destOrd="0" presId="urn:microsoft.com/office/officeart/2018/2/layout/IconVerticalSolidList"/>
    <dgm:cxn modelId="{355FB2F7-206A-486A-B21E-F367A42FEE1A}" type="presParOf" srcId="{4F9971CB-7BE2-4821-9BA8-B4D3604BEBE0}" destId="{8B472BA6-A57D-4781-8E9A-57076FF34B52}" srcOrd="1" destOrd="0" presId="urn:microsoft.com/office/officeart/2018/2/layout/IconVerticalSolidList"/>
    <dgm:cxn modelId="{761309A8-9CEF-4A12-8E85-09C888C9EBE2}" type="presParOf" srcId="{4F9971CB-7BE2-4821-9BA8-B4D3604BEBE0}" destId="{6990DFB0-02DC-46EB-8207-339059205DD9}" srcOrd="2" destOrd="0" presId="urn:microsoft.com/office/officeart/2018/2/layout/IconVerticalSolidList"/>
    <dgm:cxn modelId="{5B93DCC9-3EAC-44B7-9462-D61D6FA0D961}" type="presParOf" srcId="{4F9971CB-7BE2-4821-9BA8-B4D3604BEBE0}" destId="{593EA1CD-676E-4E3A-AA52-C0DF9417F598}" srcOrd="3" destOrd="0" presId="urn:microsoft.com/office/officeart/2018/2/layout/IconVerticalSolidList"/>
    <dgm:cxn modelId="{0C2910F3-8EAC-4535-A18C-02FE7D42B8EC}" type="presParOf" srcId="{20D3CB7C-3C22-448D-A2D8-2D7779249D40}" destId="{9C81F1F6-781C-4388-8F8D-CD40B5824890}" srcOrd="1" destOrd="0" presId="urn:microsoft.com/office/officeart/2018/2/layout/IconVerticalSolidList"/>
    <dgm:cxn modelId="{4E0CA683-7EFE-4D05-BEE0-D9C101CF77F9}" type="presParOf" srcId="{20D3CB7C-3C22-448D-A2D8-2D7779249D40}" destId="{A3ADB429-AAA5-4236-93CB-81D60A1188AB}" srcOrd="2" destOrd="0" presId="urn:microsoft.com/office/officeart/2018/2/layout/IconVerticalSolidList"/>
    <dgm:cxn modelId="{2C13AE9D-D12E-496C-9DFF-4C3ACD245B9D}" type="presParOf" srcId="{A3ADB429-AAA5-4236-93CB-81D60A1188AB}" destId="{2242C487-FA45-44BA-994A-56B90F479409}" srcOrd="0" destOrd="0" presId="urn:microsoft.com/office/officeart/2018/2/layout/IconVerticalSolidList"/>
    <dgm:cxn modelId="{ACFD0E9D-8265-48BE-A3ED-AFF92EB5550A}" type="presParOf" srcId="{A3ADB429-AAA5-4236-93CB-81D60A1188AB}" destId="{96A3B7E1-0AA3-472D-B32A-B04DE05524C3}" srcOrd="1" destOrd="0" presId="urn:microsoft.com/office/officeart/2018/2/layout/IconVerticalSolidList"/>
    <dgm:cxn modelId="{E4C89BE9-C067-457C-B609-65A944AC13C8}" type="presParOf" srcId="{A3ADB429-AAA5-4236-93CB-81D60A1188AB}" destId="{B5065378-6617-4888-A161-79F33BD85B2F}" srcOrd="2" destOrd="0" presId="urn:microsoft.com/office/officeart/2018/2/layout/IconVerticalSolidList"/>
    <dgm:cxn modelId="{BEEBCE80-D1D5-4F94-B605-65F1A3DFFA9D}" type="presParOf" srcId="{A3ADB429-AAA5-4236-93CB-81D60A1188AB}" destId="{63AADDA8-9D7B-4481-A156-B350F2018598}" srcOrd="3" destOrd="0" presId="urn:microsoft.com/office/officeart/2018/2/layout/IconVerticalSolidList"/>
    <dgm:cxn modelId="{8F1DD95C-6ADB-41C8-939F-51470E8F85BE}" type="presParOf" srcId="{A3ADB429-AAA5-4236-93CB-81D60A1188AB}" destId="{59B58F19-F616-4B1D-8892-23B0F767C7D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AB29A-EFE6-564E-A85A-C2DF7C7BC78F}">
      <dsp:nvSpPr>
        <dsp:cNvPr id="0" name=""/>
        <dsp:cNvSpPr/>
      </dsp:nvSpPr>
      <dsp:spPr>
        <a:xfrm rot="5400000">
          <a:off x="3774036" y="-879188"/>
          <a:ext cx="2301111" cy="463491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Partnership with LVCIL</a:t>
          </a:r>
        </a:p>
        <a:p>
          <a:pPr marL="228600" lvl="1" indent="-228600" algn="l" defTabSz="1111250">
            <a:lnSpc>
              <a:spcPct val="90000"/>
            </a:lnSpc>
            <a:spcBef>
              <a:spcPct val="0"/>
            </a:spcBef>
            <a:spcAft>
              <a:spcPct val="15000"/>
            </a:spcAft>
            <a:buChar char="••"/>
          </a:pPr>
          <a:r>
            <a:rPr lang="en-US" sz="2500" kern="1200" dirty="0"/>
            <a:t>Receive person-centered planning and coaching</a:t>
          </a:r>
        </a:p>
      </dsp:txBody>
      <dsp:txXfrm rot="-5400000">
        <a:off x="2607137" y="400042"/>
        <a:ext cx="4522579" cy="2076449"/>
      </dsp:txXfrm>
    </dsp:sp>
    <dsp:sp modelId="{0D9AF5D5-C98E-544E-8D9E-278FAF4C98B2}">
      <dsp:nvSpPr>
        <dsp:cNvPr id="0" name=""/>
        <dsp:cNvSpPr/>
      </dsp:nvSpPr>
      <dsp:spPr>
        <a:xfrm>
          <a:off x="0" y="71"/>
          <a:ext cx="2607137" cy="28763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t>Inclusive Higher Ed Program at LCCC</a:t>
          </a:r>
        </a:p>
      </dsp:txBody>
      <dsp:txXfrm>
        <a:off x="127270" y="127341"/>
        <a:ext cx="2352597" cy="2621849"/>
      </dsp:txXfrm>
    </dsp:sp>
    <dsp:sp modelId="{64B78B17-130B-6E4A-AD86-A8C8DC98A322}">
      <dsp:nvSpPr>
        <dsp:cNvPr id="0" name=""/>
        <dsp:cNvSpPr/>
      </dsp:nvSpPr>
      <dsp:spPr>
        <a:xfrm rot="5400000">
          <a:off x="3774036" y="2141020"/>
          <a:ext cx="2301111" cy="4634910"/>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21 students</a:t>
          </a:r>
        </a:p>
        <a:p>
          <a:pPr marL="228600" lvl="1" indent="-228600" algn="l" defTabSz="1111250">
            <a:lnSpc>
              <a:spcPct val="90000"/>
            </a:lnSpc>
            <a:spcBef>
              <a:spcPct val="0"/>
            </a:spcBef>
            <a:spcAft>
              <a:spcPct val="15000"/>
            </a:spcAft>
            <a:buChar char="••"/>
          </a:pPr>
          <a:r>
            <a:rPr lang="en-US" sz="2500" kern="1200" dirty="0"/>
            <a:t>Some matriculating, some career track</a:t>
          </a:r>
        </a:p>
        <a:p>
          <a:pPr marL="228600" lvl="1" indent="-228600" algn="l" defTabSz="1111250">
            <a:lnSpc>
              <a:spcPct val="90000"/>
            </a:lnSpc>
            <a:spcBef>
              <a:spcPct val="0"/>
            </a:spcBef>
            <a:spcAft>
              <a:spcPct val="15000"/>
            </a:spcAft>
            <a:buChar char="••"/>
          </a:pPr>
          <a:r>
            <a:rPr lang="en-US" sz="2500" kern="1200" dirty="0"/>
            <a:t>Cross-disability</a:t>
          </a:r>
        </a:p>
        <a:p>
          <a:pPr marL="228600" lvl="1" indent="-228600" algn="l" defTabSz="1111250">
            <a:lnSpc>
              <a:spcPct val="90000"/>
            </a:lnSpc>
            <a:spcBef>
              <a:spcPct val="0"/>
            </a:spcBef>
            <a:spcAft>
              <a:spcPct val="15000"/>
            </a:spcAft>
            <a:buChar char="••"/>
          </a:pPr>
          <a:r>
            <a:rPr lang="en-US" sz="2500" kern="1200" dirty="0"/>
            <a:t>Ages ranging from 18-34</a:t>
          </a:r>
        </a:p>
      </dsp:txBody>
      <dsp:txXfrm rot="-5400000">
        <a:off x="2607137" y="3420251"/>
        <a:ext cx="4522579" cy="2076449"/>
      </dsp:txXfrm>
    </dsp:sp>
    <dsp:sp modelId="{BD556551-9CBA-2D45-8178-E5A9BF740B60}">
      <dsp:nvSpPr>
        <dsp:cNvPr id="0" name=""/>
        <dsp:cNvSpPr/>
      </dsp:nvSpPr>
      <dsp:spPr>
        <a:xfrm>
          <a:off x="0" y="3020281"/>
          <a:ext cx="2607137" cy="287638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t>Our population</a:t>
          </a:r>
        </a:p>
      </dsp:txBody>
      <dsp:txXfrm>
        <a:off x="127270" y="3147551"/>
        <a:ext cx="2352597" cy="2621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278BC-1937-FF4D-854D-69FE58756B80}">
      <dsp:nvSpPr>
        <dsp:cNvPr id="0" name=""/>
        <dsp:cNvSpPr/>
      </dsp:nvSpPr>
      <dsp:spPr>
        <a:xfrm>
          <a:off x="1933228" y="1496364"/>
          <a:ext cx="3468697" cy="346869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a:t>Recognize each component as a social contact</a:t>
          </a:r>
        </a:p>
      </dsp:txBody>
      <dsp:txXfrm>
        <a:off x="2441207" y="2004343"/>
        <a:ext cx="2452739" cy="2452739"/>
      </dsp:txXfrm>
    </dsp:sp>
    <dsp:sp modelId="{95416794-219A-9140-AD1D-5B612ECF5956}">
      <dsp:nvSpPr>
        <dsp:cNvPr id="0" name=""/>
        <dsp:cNvSpPr/>
      </dsp:nvSpPr>
      <dsp:spPr>
        <a:xfrm>
          <a:off x="2800403" y="107017"/>
          <a:ext cx="1734348" cy="173434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Add additional coaching meetings or check ins</a:t>
          </a:r>
        </a:p>
      </dsp:txBody>
      <dsp:txXfrm>
        <a:off x="3054392" y="361006"/>
        <a:ext cx="1226370" cy="1226370"/>
      </dsp:txXfrm>
    </dsp:sp>
    <dsp:sp modelId="{30D0B61F-E13B-F940-9CBD-AE42F3FA87F2}">
      <dsp:nvSpPr>
        <dsp:cNvPr id="0" name=""/>
        <dsp:cNvSpPr/>
      </dsp:nvSpPr>
      <dsp:spPr>
        <a:xfrm>
          <a:off x="4946482" y="1666235"/>
          <a:ext cx="1734348" cy="173434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Transition Resource Staff tutoring to virtual format</a:t>
          </a:r>
        </a:p>
      </dsp:txBody>
      <dsp:txXfrm>
        <a:off x="5200471" y="1920224"/>
        <a:ext cx="1226370" cy="1226370"/>
      </dsp:txXfrm>
    </dsp:sp>
    <dsp:sp modelId="{457299D0-D824-E44E-889D-E9A7F086FDF6}">
      <dsp:nvSpPr>
        <dsp:cNvPr id="0" name=""/>
        <dsp:cNvSpPr/>
      </dsp:nvSpPr>
      <dsp:spPr>
        <a:xfrm>
          <a:off x="4126752" y="4189102"/>
          <a:ext cx="1734348" cy="173434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Confirm regular meetings with their Learning Specialist</a:t>
          </a:r>
        </a:p>
      </dsp:txBody>
      <dsp:txXfrm>
        <a:off x="4380741" y="4443091"/>
        <a:ext cx="1226370" cy="1226370"/>
      </dsp:txXfrm>
    </dsp:sp>
    <dsp:sp modelId="{78FADDBB-6EF9-2B48-B76D-9619E24DBA80}">
      <dsp:nvSpPr>
        <dsp:cNvPr id="0" name=""/>
        <dsp:cNvSpPr/>
      </dsp:nvSpPr>
      <dsp:spPr>
        <a:xfrm>
          <a:off x="1474053" y="4189102"/>
          <a:ext cx="1734348" cy="1734348"/>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Offer comparable social interactions</a:t>
          </a:r>
        </a:p>
      </dsp:txBody>
      <dsp:txXfrm>
        <a:off x="1728042" y="4443091"/>
        <a:ext cx="1226370" cy="1226370"/>
      </dsp:txXfrm>
    </dsp:sp>
    <dsp:sp modelId="{ECCDDF34-1650-DE4A-BC69-8F7E158FB5F6}">
      <dsp:nvSpPr>
        <dsp:cNvPr id="0" name=""/>
        <dsp:cNvSpPr/>
      </dsp:nvSpPr>
      <dsp:spPr>
        <a:xfrm>
          <a:off x="654323" y="1666235"/>
          <a:ext cx="1734348" cy="173434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Maintain schedules as much as possible</a:t>
          </a:r>
        </a:p>
      </dsp:txBody>
      <dsp:txXfrm>
        <a:off x="908312" y="1920224"/>
        <a:ext cx="1226370" cy="1226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177F2-135E-E246-8844-5BE33454512D}">
      <dsp:nvSpPr>
        <dsp:cNvPr id="0" name=""/>
        <dsp:cNvSpPr/>
      </dsp:nvSpPr>
      <dsp:spPr>
        <a:xfrm>
          <a:off x="0" y="3069334"/>
          <a:ext cx="6422901" cy="20138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a:t>What is it that you look to accomplish typically?</a:t>
          </a:r>
        </a:p>
      </dsp:txBody>
      <dsp:txXfrm>
        <a:off x="0" y="3069334"/>
        <a:ext cx="6422901" cy="2013815"/>
      </dsp:txXfrm>
    </dsp:sp>
    <dsp:sp modelId="{E916D509-AE8A-D24A-B468-6A06ECD14F3E}">
      <dsp:nvSpPr>
        <dsp:cNvPr id="0" name=""/>
        <dsp:cNvSpPr/>
      </dsp:nvSpPr>
      <dsp:spPr>
        <a:xfrm rot="10800000">
          <a:off x="0" y="2293"/>
          <a:ext cx="6422901" cy="3097248"/>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a:t>For us:</a:t>
          </a:r>
        </a:p>
      </dsp:txBody>
      <dsp:txXfrm rot="-10800000">
        <a:off x="0" y="2293"/>
        <a:ext cx="6422901" cy="1087134"/>
      </dsp:txXfrm>
    </dsp:sp>
    <dsp:sp modelId="{7EC05212-4A01-3947-AFF2-1149ECAAF851}">
      <dsp:nvSpPr>
        <dsp:cNvPr id="0" name=""/>
        <dsp:cNvSpPr/>
      </dsp:nvSpPr>
      <dsp:spPr>
        <a:xfrm>
          <a:off x="0" y="1089427"/>
          <a:ext cx="1605725" cy="9260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a:t>Engage in age-appropriate social experiences</a:t>
          </a:r>
        </a:p>
      </dsp:txBody>
      <dsp:txXfrm>
        <a:off x="0" y="1089427"/>
        <a:ext cx="1605725" cy="926077"/>
      </dsp:txXfrm>
    </dsp:sp>
    <dsp:sp modelId="{60DB6915-B6B8-E940-89D1-05E967B723D1}">
      <dsp:nvSpPr>
        <dsp:cNvPr id="0" name=""/>
        <dsp:cNvSpPr/>
      </dsp:nvSpPr>
      <dsp:spPr>
        <a:xfrm>
          <a:off x="1605725" y="1089427"/>
          <a:ext cx="1605725" cy="926077"/>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a:t>Access college experiences</a:t>
          </a:r>
        </a:p>
      </dsp:txBody>
      <dsp:txXfrm>
        <a:off x="1605725" y="1089427"/>
        <a:ext cx="1605725" cy="926077"/>
      </dsp:txXfrm>
    </dsp:sp>
    <dsp:sp modelId="{2C7D4894-351D-8547-AF15-FE43F6573000}">
      <dsp:nvSpPr>
        <dsp:cNvPr id="0" name=""/>
        <dsp:cNvSpPr/>
      </dsp:nvSpPr>
      <dsp:spPr>
        <a:xfrm>
          <a:off x="3211450" y="1089427"/>
          <a:ext cx="1605725" cy="926077"/>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a:t>Grow their interpersonal skills</a:t>
          </a:r>
        </a:p>
      </dsp:txBody>
      <dsp:txXfrm>
        <a:off x="3211450" y="1089427"/>
        <a:ext cx="1605725" cy="926077"/>
      </dsp:txXfrm>
    </dsp:sp>
    <dsp:sp modelId="{958E3FE9-BA3E-8447-9242-B9D40A89BE23}">
      <dsp:nvSpPr>
        <dsp:cNvPr id="0" name=""/>
        <dsp:cNvSpPr/>
      </dsp:nvSpPr>
      <dsp:spPr>
        <a:xfrm>
          <a:off x="4817175" y="1089427"/>
          <a:ext cx="1605725" cy="92607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a:t>Take a break and enjoy themselves</a:t>
          </a:r>
        </a:p>
      </dsp:txBody>
      <dsp:txXfrm>
        <a:off x="4817175" y="1089427"/>
        <a:ext cx="1605725" cy="9260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D7876-1D74-FD44-958B-43782EF19082}">
      <dsp:nvSpPr>
        <dsp:cNvPr id="0" name=""/>
        <dsp:cNvSpPr/>
      </dsp:nvSpPr>
      <dsp:spPr>
        <a:xfrm>
          <a:off x="3036281" y="529100"/>
          <a:ext cx="406841" cy="91440"/>
        </a:xfrm>
        <a:custGeom>
          <a:avLst/>
          <a:gdLst/>
          <a:ahLst/>
          <a:cxnLst/>
          <a:rect l="0" t="0" r="0" b="0"/>
          <a:pathLst>
            <a:path>
              <a:moveTo>
                <a:pt x="0" y="45720"/>
              </a:moveTo>
              <a:lnTo>
                <a:pt x="40684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8765" y="572633"/>
        <a:ext cx="21872" cy="4374"/>
      </dsp:txXfrm>
    </dsp:sp>
    <dsp:sp modelId="{41A9F11B-529E-AD4E-B14F-BDCAD3EC54A1}">
      <dsp:nvSpPr>
        <dsp:cNvPr id="0" name=""/>
        <dsp:cNvSpPr/>
      </dsp:nvSpPr>
      <dsp:spPr>
        <a:xfrm>
          <a:off x="1136159" y="4244"/>
          <a:ext cx="1901921" cy="1141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Group vs individual</a:t>
          </a:r>
        </a:p>
      </dsp:txBody>
      <dsp:txXfrm>
        <a:off x="1136159" y="4244"/>
        <a:ext cx="1901921" cy="1141152"/>
      </dsp:txXfrm>
    </dsp:sp>
    <dsp:sp modelId="{DA2F2C8A-2C4E-FF49-B933-32F58E5A99FF}">
      <dsp:nvSpPr>
        <dsp:cNvPr id="0" name=""/>
        <dsp:cNvSpPr/>
      </dsp:nvSpPr>
      <dsp:spPr>
        <a:xfrm>
          <a:off x="2087120" y="1143597"/>
          <a:ext cx="2339363" cy="406841"/>
        </a:xfrm>
        <a:custGeom>
          <a:avLst/>
          <a:gdLst/>
          <a:ahLst/>
          <a:cxnLst/>
          <a:rect l="0" t="0" r="0" b="0"/>
          <a:pathLst>
            <a:path>
              <a:moveTo>
                <a:pt x="2339363" y="0"/>
              </a:moveTo>
              <a:lnTo>
                <a:pt x="2339363" y="220520"/>
              </a:lnTo>
              <a:lnTo>
                <a:pt x="0" y="220520"/>
              </a:lnTo>
              <a:lnTo>
                <a:pt x="0" y="406841"/>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97304" y="1344830"/>
        <a:ext cx="118995" cy="4374"/>
      </dsp:txXfrm>
    </dsp:sp>
    <dsp:sp modelId="{84B4D8B2-CB0A-C343-B369-23115F722C83}">
      <dsp:nvSpPr>
        <dsp:cNvPr id="0" name=""/>
        <dsp:cNvSpPr/>
      </dsp:nvSpPr>
      <dsp:spPr>
        <a:xfrm>
          <a:off x="3475522" y="4244"/>
          <a:ext cx="1901921" cy="114115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Large vs small</a:t>
          </a:r>
        </a:p>
      </dsp:txBody>
      <dsp:txXfrm>
        <a:off x="3475522" y="4244"/>
        <a:ext cx="1901921" cy="1141152"/>
      </dsp:txXfrm>
    </dsp:sp>
    <dsp:sp modelId="{EB94EF93-6626-FD4F-9B4F-8EEC179118C4}">
      <dsp:nvSpPr>
        <dsp:cNvPr id="0" name=""/>
        <dsp:cNvSpPr/>
      </dsp:nvSpPr>
      <dsp:spPr>
        <a:xfrm>
          <a:off x="3036281" y="2107695"/>
          <a:ext cx="406841" cy="91440"/>
        </a:xfrm>
        <a:custGeom>
          <a:avLst/>
          <a:gdLst/>
          <a:ahLst/>
          <a:cxnLst/>
          <a:rect l="0" t="0" r="0" b="0"/>
          <a:pathLst>
            <a:path>
              <a:moveTo>
                <a:pt x="0" y="45720"/>
              </a:moveTo>
              <a:lnTo>
                <a:pt x="406841"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8765" y="2151228"/>
        <a:ext cx="21872" cy="4374"/>
      </dsp:txXfrm>
    </dsp:sp>
    <dsp:sp modelId="{18C2ECA4-D248-9D49-B54B-D897EA53F94F}">
      <dsp:nvSpPr>
        <dsp:cNvPr id="0" name=""/>
        <dsp:cNvSpPr/>
      </dsp:nvSpPr>
      <dsp:spPr>
        <a:xfrm>
          <a:off x="1136159" y="1582839"/>
          <a:ext cx="1901921" cy="114115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Computer-Based vs Non-Computer-Based (activity and report)</a:t>
          </a:r>
        </a:p>
      </dsp:txBody>
      <dsp:txXfrm>
        <a:off x="1136159" y="1582839"/>
        <a:ext cx="1901921" cy="1141152"/>
      </dsp:txXfrm>
    </dsp:sp>
    <dsp:sp modelId="{0481C048-45A9-C448-9DEE-1B5678B2C1F4}">
      <dsp:nvSpPr>
        <dsp:cNvPr id="0" name=""/>
        <dsp:cNvSpPr/>
      </dsp:nvSpPr>
      <dsp:spPr>
        <a:xfrm>
          <a:off x="2087120" y="2722192"/>
          <a:ext cx="2339363" cy="406841"/>
        </a:xfrm>
        <a:custGeom>
          <a:avLst/>
          <a:gdLst/>
          <a:ahLst/>
          <a:cxnLst/>
          <a:rect l="0" t="0" r="0" b="0"/>
          <a:pathLst>
            <a:path>
              <a:moveTo>
                <a:pt x="2339363" y="0"/>
              </a:moveTo>
              <a:lnTo>
                <a:pt x="2339363" y="220520"/>
              </a:lnTo>
              <a:lnTo>
                <a:pt x="0" y="220520"/>
              </a:lnTo>
              <a:lnTo>
                <a:pt x="0" y="406841"/>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97304" y="2923425"/>
        <a:ext cx="118995" cy="4374"/>
      </dsp:txXfrm>
    </dsp:sp>
    <dsp:sp modelId="{1BB0B75B-433C-C343-BA00-FA1EE51DF848}">
      <dsp:nvSpPr>
        <dsp:cNvPr id="0" name=""/>
        <dsp:cNvSpPr/>
      </dsp:nvSpPr>
      <dsp:spPr>
        <a:xfrm>
          <a:off x="3475522" y="1582839"/>
          <a:ext cx="1901921" cy="114115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Time of Day</a:t>
          </a:r>
        </a:p>
      </dsp:txBody>
      <dsp:txXfrm>
        <a:off x="3475522" y="1582839"/>
        <a:ext cx="1901921" cy="1141152"/>
      </dsp:txXfrm>
    </dsp:sp>
    <dsp:sp modelId="{CDA01D62-EBB9-D54C-BD96-443CAB70815E}">
      <dsp:nvSpPr>
        <dsp:cNvPr id="0" name=""/>
        <dsp:cNvSpPr/>
      </dsp:nvSpPr>
      <dsp:spPr>
        <a:xfrm>
          <a:off x="3036281" y="3686290"/>
          <a:ext cx="406841" cy="91440"/>
        </a:xfrm>
        <a:custGeom>
          <a:avLst/>
          <a:gdLst/>
          <a:ahLst/>
          <a:cxnLst/>
          <a:rect l="0" t="0" r="0" b="0"/>
          <a:pathLst>
            <a:path>
              <a:moveTo>
                <a:pt x="0" y="45720"/>
              </a:moveTo>
              <a:lnTo>
                <a:pt x="406841"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8765" y="3729823"/>
        <a:ext cx="21872" cy="4374"/>
      </dsp:txXfrm>
    </dsp:sp>
    <dsp:sp modelId="{7EDED814-6F72-8043-924D-F8D315862959}">
      <dsp:nvSpPr>
        <dsp:cNvPr id="0" name=""/>
        <dsp:cNvSpPr/>
      </dsp:nvSpPr>
      <dsp:spPr>
        <a:xfrm>
          <a:off x="1136159" y="3161433"/>
          <a:ext cx="1901921" cy="114115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Level of Support</a:t>
          </a:r>
        </a:p>
        <a:p>
          <a:pPr lvl="0" algn="ctr" defTabSz="577850">
            <a:lnSpc>
              <a:spcPct val="90000"/>
            </a:lnSpc>
            <a:spcBef>
              <a:spcPct val="0"/>
            </a:spcBef>
            <a:spcAft>
              <a:spcPct val="35000"/>
            </a:spcAft>
          </a:pPr>
          <a:r>
            <a:rPr lang="en-US" sz="1300" kern="1200" dirty="0"/>
            <a:t>Needed</a:t>
          </a:r>
        </a:p>
      </dsp:txBody>
      <dsp:txXfrm>
        <a:off x="1136159" y="3161433"/>
        <a:ext cx="1901921" cy="1141152"/>
      </dsp:txXfrm>
    </dsp:sp>
    <dsp:sp modelId="{5FA2764E-1198-0044-BCF2-B0349A6AEA3E}">
      <dsp:nvSpPr>
        <dsp:cNvPr id="0" name=""/>
        <dsp:cNvSpPr/>
      </dsp:nvSpPr>
      <dsp:spPr>
        <a:xfrm>
          <a:off x="2087120" y="4300786"/>
          <a:ext cx="2339363" cy="406841"/>
        </a:xfrm>
        <a:custGeom>
          <a:avLst/>
          <a:gdLst/>
          <a:ahLst/>
          <a:cxnLst/>
          <a:rect l="0" t="0" r="0" b="0"/>
          <a:pathLst>
            <a:path>
              <a:moveTo>
                <a:pt x="2339363" y="0"/>
              </a:moveTo>
              <a:lnTo>
                <a:pt x="2339363" y="220520"/>
              </a:lnTo>
              <a:lnTo>
                <a:pt x="0" y="220520"/>
              </a:lnTo>
              <a:lnTo>
                <a:pt x="0" y="40684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97304" y="4502020"/>
        <a:ext cx="118995" cy="4374"/>
      </dsp:txXfrm>
    </dsp:sp>
    <dsp:sp modelId="{5979DEF7-527B-C149-B298-FCFA9B3C3649}">
      <dsp:nvSpPr>
        <dsp:cNvPr id="0" name=""/>
        <dsp:cNvSpPr/>
      </dsp:nvSpPr>
      <dsp:spPr>
        <a:xfrm>
          <a:off x="3475522" y="3161433"/>
          <a:ext cx="1901921" cy="11411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Level of Support</a:t>
          </a:r>
        </a:p>
        <a:p>
          <a:pPr lvl="0" algn="ctr" defTabSz="577850">
            <a:lnSpc>
              <a:spcPct val="90000"/>
            </a:lnSpc>
            <a:spcBef>
              <a:spcPct val="0"/>
            </a:spcBef>
            <a:spcAft>
              <a:spcPct val="35000"/>
            </a:spcAft>
          </a:pPr>
          <a:r>
            <a:rPr lang="en-US" sz="1300" kern="1200" dirty="0"/>
            <a:t>Available</a:t>
          </a:r>
        </a:p>
      </dsp:txBody>
      <dsp:txXfrm>
        <a:off x="3475522" y="3161433"/>
        <a:ext cx="1901921" cy="1141152"/>
      </dsp:txXfrm>
    </dsp:sp>
    <dsp:sp modelId="{A171EAB7-F008-3A43-BCC3-5F09A2065F5F}">
      <dsp:nvSpPr>
        <dsp:cNvPr id="0" name=""/>
        <dsp:cNvSpPr/>
      </dsp:nvSpPr>
      <dsp:spPr>
        <a:xfrm>
          <a:off x="3036281" y="5264885"/>
          <a:ext cx="406841" cy="91440"/>
        </a:xfrm>
        <a:custGeom>
          <a:avLst/>
          <a:gdLst/>
          <a:ahLst/>
          <a:cxnLst/>
          <a:rect l="0" t="0" r="0" b="0"/>
          <a:pathLst>
            <a:path>
              <a:moveTo>
                <a:pt x="0" y="45720"/>
              </a:moveTo>
              <a:lnTo>
                <a:pt x="40684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8765" y="5308418"/>
        <a:ext cx="21872" cy="4374"/>
      </dsp:txXfrm>
    </dsp:sp>
    <dsp:sp modelId="{14760C2E-F623-EC4E-A9BC-96A3CC0542AB}">
      <dsp:nvSpPr>
        <dsp:cNvPr id="0" name=""/>
        <dsp:cNvSpPr/>
      </dsp:nvSpPr>
      <dsp:spPr>
        <a:xfrm>
          <a:off x="1136159" y="4740028"/>
          <a:ext cx="1901921" cy="114115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Activity:</a:t>
          </a:r>
        </a:p>
        <a:p>
          <a:pPr lvl="0" algn="ctr" defTabSz="577850">
            <a:lnSpc>
              <a:spcPct val="90000"/>
            </a:lnSpc>
            <a:spcBef>
              <a:spcPct val="0"/>
            </a:spcBef>
            <a:spcAft>
              <a:spcPct val="35000"/>
            </a:spcAft>
          </a:pPr>
          <a:r>
            <a:rPr lang="en-US" sz="1300" kern="1200" dirty="0"/>
            <a:t>Music, Discussion, TV/Movie, Video Games, Challenges, </a:t>
          </a:r>
          <a:r>
            <a:rPr lang="en-US" sz="1300" kern="1200" dirty="0" err="1"/>
            <a:t>etc</a:t>
          </a:r>
          <a:endParaRPr lang="en-US" sz="1300" kern="1200" dirty="0"/>
        </a:p>
      </dsp:txBody>
      <dsp:txXfrm>
        <a:off x="1136159" y="4740028"/>
        <a:ext cx="1901921" cy="1141152"/>
      </dsp:txXfrm>
    </dsp:sp>
    <dsp:sp modelId="{F30204A9-BE2E-5C4A-8847-BDBB6D1D9A9D}">
      <dsp:nvSpPr>
        <dsp:cNvPr id="0" name=""/>
        <dsp:cNvSpPr/>
      </dsp:nvSpPr>
      <dsp:spPr>
        <a:xfrm>
          <a:off x="3475522" y="4740028"/>
          <a:ext cx="1901921" cy="114115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196" tIns="97825" rIns="93196" bIns="97825" numCol="1" spcCol="1270" anchor="ctr" anchorCtr="0">
          <a:noAutofit/>
        </a:bodyPr>
        <a:lstStyle/>
        <a:p>
          <a:pPr lvl="0" algn="ctr" defTabSz="577850">
            <a:lnSpc>
              <a:spcPct val="90000"/>
            </a:lnSpc>
            <a:spcBef>
              <a:spcPct val="0"/>
            </a:spcBef>
            <a:spcAft>
              <a:spcPct val="35000"/>
            </a:spcAft>
          </a:pPr>
          <a:r>
            <a:rPr lang="en-US" sz="1300" kern="1200" dirty="0"/>
            <a:t>Platforms: </a:t>
          </a:r>
        </a:p>
        <a:p>
          <a:pPr lvl="0" algn="ctr" defTabSz="577850">
            <a:lnSpc>
              <a:spcPct val="90000"/>
            </a:lnSpc>
            <a:spcBef>
              <a:spcPct val="0"/>
            </a:spcBef>
            <a:spcAft>
              <a:spcPct val="35000"/>
            </a:spcAft>
          </a:pPr>
          <a:r>
            <a:rPr lang="en-US" sz="1300" kern="1200" dirty="0"/>
            <a:t>Facebook, Zoom, Google Meets, Instagram, Streaming, </a:t>
          </a:r>
          <a:r>
            <a:rPr lang="en-US" sz="1300" kern="1200" dirty="0" err="1"/>
            <a:t>etc</a:t>
          </a:r>
          <a:endParaRPr lang="en-US" sz="1300" kern="1200" dirty="0"/>
        </a:p>
      </dsp:txBody>
      <dsp:txXfrm>
        <a:off x="3475522" y="4740028"/>
        <a:ext cx="1901921" cy="1141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99EE9-A122-4C3C-9C14-CCD5631068E5}">
      <dsp:nvSpPr>
        <dsp:cNvPr id="0" name=""/>
        <dsp:cNvSpPr/>
      </dsp:nvSpPr>
      <dsp:spPr>
        <a:xfrm>
          <a:off x="0" y="962195"/>
          <a:ext cx="6513603" cy="17604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72BA6-A57D-4781-8E9A-57076FF34B52}">
      <dsp:nvSpPr>
        <dsp:cNvPr id="0" name=""/>
        <dsp:cNvSpPr/>
      </dsp:nvSpPr>
      <dsp:spPr>
        <a:xfrm>
          <a:off x="532539" y="1358298"/>
          <a:ext cx="968253" cy="9682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3EA1CD-676E-4E3A-AA52-C0DF9417F598}">
      <dsp:nvSpPr>
        <dsp:cNvPr id="0" name=""/>
        <dsp:cNvSpPr/>
      </dsp:nvSpPr>
      <dsp:spPr>
        <a:xfrm>
          <a:off x="2033331" y="962195"/>
          <a:ext cx="4478284" cy="1760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15" tIns="186315" rIns="186315" bIns="186315" numCol="1" spcCol="1270" anchor="ctr" anchorCtr="0">
          <a:noAutofit/>
        </a:bodyPr>
        <a:lstStyle/>
        <a:p>
          <a:pPr lvl="0" algn="l" defTabSz="1066800">
            <a:lnSpc>
              <a:spcPct val="90000"/>
            </a:lnSpc>
            <a:spcBef>
              <a:spcPct val="0"/>
            </a:spcBef>
            <a:spcAft>
              <a:spcPct val="35000"/>
            </a:spcAft>
          </a:pPr>
          <a:r>
            <a:rPr lang="en-US" sz="2400" kern="1200" dirty="0"/>
            <a:t>Person Centered Planning </a:t>
          </a:r>
        </a:p>
      </dsp:txBody>
      <dsp:txXfrm>
        <a:off x="2033331" y="962195"/>
        <a:ext cx="4478284" cy="1760460"/>
      </dsp:txXfrm>
    </dsp:sp>
    <dsp:sp modelId="{2242C487-FA45-44BA-994A-56B90F479409}">
      <dsp:nvSpPr>
        <dsp:cNvPr id="0" name=""/>
        <dsp:cNvSpPr/>
      </dsp:nvSpPr>
      <dsp:spPr>
        <a:xfrm>
          <a:off x="0" y="3162770"/>
          <a:ext cx="6513603" cy="17604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A3B7E1-0AA3-472D-B32A-B04DE05524C3}">
      <dsp:nvSpPr>
        <dsp:cNvPr id="0" name=""/>
        <dsp:cNvSpPr/>
      </dsp:nvSpPr>
      <dsp:spPr>
        <a:xfrm>
          <a:off x="532539" y="3558874"/>
          <a:ext cx="968253" cy="9682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AADDA8-9D7B-4481-A156-B350F2018598}">
      <dsp:nvSpPr>
        <dsp:cNvPr id="0" name=""/>
        <dsp:cNvSpPr/>
      </dsp:nvSpPr>
      <dsp:spPr>
        <a:xfrm>
          <a:off x="2103218" y="3162770"/>
          <a:ext cx="1645196" cy="1760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15" tIns="186315" rIns="186315" bIns="186315" numCol="1" spcCol="1270" anchor="ctr" anchorCtr="0">
          <a:noAutofit/>
        </a:bodyPr>
        <a:lstStyle/>
        <a:p>
          <a:pPr lvl="0" algn="l" defTabSz="1066800">
            <a:lnSpc>
              <a:spcPct val="90000"/>
            </a:lnSpc>
            <a:spcBef>
              <a:spcPct val="0"/>
            </a:spcBef>
            <a:spcAft>
              <a:spcPct val="35000"/>
            </a:spcAft>
          </a:pPr>
          <a:r>
            <a:rPr lang="en-US" sz="2400" kern="1200" dirty="0"/>
            <a:t>Universal Design for Learning</a:t>
          </a:r>
        </a:p>
      </dsp:txBody>
      <dsp:txXfrm>
        <a:off x="2103218" y="3162770"/>
        <a:ext cx="1645196" cy="1760460"/>
      </dsp:txXfrm>
    </dsp:sp>
    <dsp:sp modelId="{59B58F19-F616-4B1D-8892-23B0F767C7DA}">
      <dsp:nvSpPr>
        <dsp:cNvPr id="0" name=""/>
        <dsp:cNvSpPr/>
      </dsp:nvSpPr>
      <dsp:spPr>
        <a:xfrm>
          <a:off x="3884304" y="3162770"/>
          <a:ext cx="2237151" cy="1760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15" tIns="186315" rIns="186315" bIns="186315" numCol="1" spcCol="1270" anchor="ctr" anchorCtr="0">
          <a:noAutofit/>
        </a:bodyPr>
        <a:lstStyle/>
        <a:p>
          <a:pPr lvl="0" algn="l" defTabSz="666750">
            <a:lnSpc>
              <a:spcPct val="90000"/>
            </a:lnSpc>
            <a:spcBef>
              <a:spcPct val="0"/>
            </a:spcBef>
            <a:spcAft>
              <a:spcPct val="35000"/>
            </a:spcAft>
          </a:pPr>
          <a:r>
            <a:rPr lang="en-US" sz="1500" kern="1200" dirty="0"/>
            <a:t>Offer different options</a:t>
          </a:r>
        </a:p>
        <a:p>
          <a:pPr lvl="0" algn="l" defTabSz="666750">
            <a:lnSpc>
              <a:spcPct val="90000"/>
            </a:lnSpc>
            <a:spcBef>
              <a:spcPct val="0"/>
            </a:spcBef>
            <a:spcAft>
              <a:spcPct val="35000"/>
            </a:spcAft>
          </a:pPr>
          <a:r>
            <a:rPr lang="en-US" sz="1500" kern="1200" dirty="0"/>
            <a:t>Be flexible in what participation looks like</a:t>
          </a:r>
        </a:p>
      </dsp:txBody>
      <dsp:txXfrm>
        <a:off x="3884304" y="3162770"/>
        <a:ext cx="2237151" cy="17604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A4CC1CC1-50C7-4027-BDFA-BF33820F0614}" type="datetimeFigureOut">
              <a:rPr lang="en-US" smtClean="0"/>
              <a:t>4/20/2020</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41A6A982-0A73-4664-B8F0-37E93986083A}" type="slidenum">
              <a:rPr lang="en-US" smtClean="0"/>
              <a:t>‹#›</a:t>
            </a:fld>
            <a:endParaRPr lang="en-US"/>
          </a:p>
        </p:txBody>
      </p:sp>
    </p:spTree>
    <p:extLst>
      <p:ext uri="{BB962C8B-B14F-4D97-AF65-F5344CB8AC3E}">
        <p14:creationId xmlns:p14="http://schemas.microsoft.com/office/powerpoint/2010/main" val="158424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EAF14-ABE1-4C13-B255-A70B936E0E4E}" type="slidenum">
              <a:rPr lang="en-US" smtClean="0"/>
              <a:t>1</a:t>
            </a:fld>
            <a:endParaRPr lang="en-US"/>
          </a:p>
        </p:txBody>
      </p:sp>
    </p:spTree>
    <p:extLst>
      <p:ext uri="{BB962C8B-B14F-4D97-AF65-F5344CB8AC3E}">
        <p14:creationId xmlns:p14="http://schemas.microsoft.com/office/powerpoint/2010/main" val="136316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78754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36301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0840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75822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2561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2766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E0DEAF14-ABE1-4C13-B255-A70B936E0E4E}" type="slidenum">
              <a:rPr lang="en-US">
                <a:solidFill>
                  <a:prstClr val="black"/>
                </a:solidFill>
                <a:latin typeface="Calibri"/>
              </a:rPr>
              <a:pPr defTabSz="939363">
                <a:defRPr/>
              </a:pPr>
              <a:t>18</a:t>
            </a:fld>
            <a:endParaRPr lang="en-US">
              <a:solidFill>
                <a:prstClr val="black"/>
              </a:solidFill>
              <a:latin typeface="Calibri"/>
            </a:endParaRPr>
          </a:p>
        </p:txBody>
      </p:sp>
    </p:spTree>
    <p:extLst>
      <p:ext uri="{BB962C8B-B14F-4D97-AF65-F5344CB8AC3E}">
        <p14:creationId xmlns:p14="http://schemas.microsoft.com/office/powerpoint/2010/main" val="3490107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E0DEAF14-ABE1-4C13-B255-A70B936E0E4E}" type="slidenum">
              <a:rPr lang="en-US">
                <a:solidFill>
                  <a:prstClr val="black"/>
                </a:solidFill>
              </a:rPr>
              <a:pPr defTabSz="939363">
                <a:defRPr/>
              </a:pPr>
              <a:t>31</a:t>
            </a:fld>
            <a:endParaRPr lang="en-US">
              <a:solidFill>
                <a:prstClr val="black"/>
              </a:solidFill>
            </a:endParaRPr>
          </a:p>
        </p:txBody>
      </p:sp>
    </p:spTree>
    <p:extLst>
      <p:ext uri="{BB962C8B-B14F-4D97-AF65-F5344CB8AC3E}">
        <p14:creationId xmlns:p14="http://schemas.microsoft.com/office/powerpoint/2010/main" val="3490107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6A982-0A73-4664-B8F0-37E93986083A}" type="slidenum">
              <a:rPr lang="en-US" smtClean="0"/>
              <a:t>32</a:t>
            </a:fld>
            <a:endParaRPr lang="en-US"/>
          </a:p>
        </p:txBody>
      </p:sp>
    </p:spTree>
    <p:extLst>
      <p:ext uri="{BB962C8B-B14F-4D97-AF65-F5344CB8AC3E}">
        <p14:creationId xmlns:p14="http://schemas.microsoft.com/office/powerpoint/2010/main" val="108579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E0DEAF14-ABE1-4C13-B255-A70B936E0E4E}" type="slidenum">
              <a:rPr lang="en-US">
                <a:solidFill>
                  <a:prstClr val="black"/>
                </a:solidFill>
              </a:rPr>
              <a:pPr defTabSz="939363">
                <a:defRPr/>
              </a:pPr>
              <a:t>34</a:t>
            </a:fld>
            <a:endParaRPr lang="en-US">
              <a:solidFill>
                <a:prstClr val="black"/>
              </a:solidFill>
            </a:endParaRPr>
          </a:p>
        </p:txBody>
      </p:sp>
    </p:spTree>
    <p:extLst>
      <p:ext uri="{BB962C8B-B14F-4D97-AF65-F5344CB8AC3E}">
        <p14:creationId xmlns:p14="http://schemas.microsoft.com/office/powerpoint/2010/main" val="349010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18150" cy="3105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0294">
              <a:defRPr/>
            </a:pPr>
            <a:fld id="{62B53008-E8E5-4109-AEB5-FAD270526371}" type="slidenum">
              <a:rPr lang="en-US">
                <a:solidFill>
                  <a:prstClr val="black"/>
                </a:solidFill>
                <a:latin typeface="Calibri" panose="020F0502020204030204"/>
                <a:cs typeface="Arial"/>
                <a:sym typeface="Arial"/>
              </a:rPr>
              <a:pPr defTabSz="920294">
                <a:defRPr/>
              </a:pPr>
              <a:t>2</a:t>
            </a:fld>
            <a:endParaRPr lang="en-US"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947692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6A982-0A73-4664-B8F0-37E93986083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48867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469682" indent="-234841">
              <a:buClr>
                <a:srgbClr val="000000"/>
              </a:buClr>
              <a:buSzPts val="1400"/>
            </a:pPr>
            <a:endParaRPr sz="1100" dirty="0">
              <a:solidFill>
                <a:srgbClr val="222222"/>
              </a:solidFill>
              <a:latin typeface="Arial"/>
              <a:ea typeface="Arial"/>
              <a:cs typeface="Arial"/>
              <a:sym typeface="Arial"/>
            </a:endParaRPr>
          </a:p>
        </p:txBody>
      </p:sp>
      <p:sp>
        <p:nvSpPr>
          <p:cNvPr id="128" name="Google Shape;128;p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214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EAF14-ABE1-4C13-B255-A70B936E0E4E}" type="slidenum">
              <a:rPr lang="en-US" smtClean="0"/>
              <a:t>53</a:t>
            </a:fld>
            <a:endParaRPr lang="en-US"/>
          </a:p>
        </p:txBody>
      </p:sp>
    </p:spTree>
    <p:extLst>
      <p:ext uri="{BB962C8B-B14F-4D97-AF65-F5344CB8AC3E}">
        <p14:creationId xmlns:p14="http://schemas.microsoft.com/office/powerpoint/2010/main" val="2314843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EAF14-ABE1-4C13-B255-A70B936E0E4E}" type="slidenum">
              <a:rPr lang="en-US" smtClean="0"/>
              <a:t>54</a:t>
            </a:fld>
            <a:endParaRPr lang="en-US"/>
          </a:p>
        </p:txBody>
      </p:sp>
    </p:spTree>
    <p:extLst>
      <p:ext uri="{BB962C8B-B14F-4D97-AF65-F5344CB8AC3E}">
        <p14:creationId xmlns:p14="http://schemas.microsoft.com/office/powerpoint/2010/main" val="1556820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pPr defTabSz="957150">
              <a:defRPr/>
            </a:pPr>
            <a:endParaRPr lang="en-US" dirty="0"/>
          </a:p>
        </p:txBody>
      </p:sp>
      <p:sp>
        <p:nvSpPr>
          <p:cNvPr id="4" name="Slide Number Placeholder 3"/>
          <p:cNvSpPr>
            <a:spLocks noGrp="1"/>
          </p:cNvSpPr>
          <p:nvPr>
            <p:ph type="sldNum" sz="quarter" idx="10"/>
          </p:nvPr>
        </p:nvSpPr>
        <p:spPr/>
        <p:txBody>
          <a:bodyPr/>
          <a:lstStyle/>
          <a:p>
            <a:fld id="{C3825573-6F56-4471-A5CB-E11723F7F2A4}" type="slidenum">
              <a:rPr lang="en-US" smtClean="0"/>
              <a:t>55</a:t>
            </a:fld>
            <a:endParaRPr lang="en-US" dirty="0"/>
          </a:p>
        </p:txBody>
      </p:sp>
    </p:spTree>
    <p:extLst>
      <p:ext uri="{BB962C8B-B14F-4D97-AF65-F5344CB8AC3E}">
        <p14:creationId xmlns:p14="http://schemas.microsoft.com/office/powerpoint/2010/main" val="63738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6A982-0A73-4664-B8F0-37E93986083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9459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63">
              <a:defRPr/>
            </a:pPr>
            <a:fld id="{E0DEAF14-ABE1-4C13-B255-A70B936E0E4E}" type="slidenum">
              <a:rPr lang="en-US">
                <a:solidFill>
                  <a:prstClr val="black"/>
                </a:solidFill>
                <a:latin typeface="Calibri"/>
              </a:rPr>
              <a:pPr defTabSz="939363">
                <a:defRPr/>
              </a:pPr>
              <a:t>6</a:t>
            </a:fld>
            <a:endParaRPr lang="en-US">
              <a:solidFill>
                <a:prstClr val="black"/>
              </a:solidFill>
              <a:latin typeface="Calibri"/>
            </a:endParaRPr>
          </a:p>
        </p:txBody>
      </p:sp>
    </p:spTree>
    <p:extLst>
      <p:ext uri="{BB962C8B-B14F-4D97-AF65-F5344CB8AC3E}">
        <p14:creationId xmlns:p14="http://schemas.microsoft.com/office/powerpoint/2010/main" val="349010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0758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86297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2804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7295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Read objectives aloud for participants</a:t>
            </a:r>
          </a:p>
        </p:txBody>
      </p:sp>
      <p:sp>
        <p:nvSpPr>
          <p:cNvPr id="4" name="Slide Number Placeholder 3"/>
          <p:cNvSpPr>
            <a:spLocks noGrp="1"/>
          </p:cNvSpPr>
          <p:nvPr>
            <p:ph type="sldNum" sz="quarter" idx="10"/>
          </p:nvPr>
        </p:nvSpPr>
        <p:spPr/>
        <p:txBody>
          <a:bodyPr/>
          <a:lstStyle/>
          <a:p>
            <a:fld id="{F3AE7F7E-A2AF-4F8C-B62D-6D48EA19D40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5084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8"/>
        <p:cNvGrpSpPr/>
        <p:nvPr/>
      </p:nvGrpSpPr>
      <p:grpSpPr>
        <a:xfrm>
          <a:off x="0" y="0"/>
          <a:ext cx="0" cy="0"/>
          <a:chOff x="0" y="0"/>
          <a:chExt cx="0" cy="0"/>
        </a:xfrm>
      </p:grpSpPr>
      <p:sp>
        <p:nvSpPr>
          <p:cNvPr id="179" name="Google Shape;179;p2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22"/>
          <p:cNvSpPr txBox="1">
            <a:spLocks noGrp="1"/>
          </p:cNvSpPr>
          <p:nvPr>
            <p:ph type="body" idx="1"/>
          </p:nvPr>
        </p:nvSpPr>
        <p:spPr>
          <a:xfrm>
            <a:off x="609600" y="1600208"/>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1" name="Google Shape;181;p222"/>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2"/>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22"/>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1078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DEE5E1-2D9D-44F0-948D-65972B495D70}" type="datetime1">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3875E-EB36-4EB5-8CDD-33B913D741ED}" type="slidenum">
              <a:rPr lang="en-US" smtClean="0"/>
              <a:t>‹#›</a:t>
            </a:fld>
            <a:endParaRPr lang="en-US"/>
          </a:p>
        </p:txBody>
      </p:sp>
    </p:spTree>
    <p:extLst>
      <p:ext uri="{BB962C8B-B14F-4D97-AF65-F5344CB8AC3E}">
        <p14:creationId xmlns:p14="http://schemas.microsoft.com/office/powerpoint/2010/main" val="104498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a:stretch>
            <a:fillRect/>
          </a:stretch>
        </p:blipFill>
        <p:spPr>
          <a:xfrm>
            <a:off x="2183951" y="2813323"/>
            <a:ext cx="7824100" cy="1231361"/>
          </a:xfrm>
          <a:prstGeom prst="rect">
            <a:avLst/>
          </a:prstGeom>
        </p:spPr>
      </p:pic>
    </p:spTree>
    <p:extLst>
      <p:ext uri="{BB962C8B-B14F-4D97-AF65-F5344CB8AC3E}">
        <p14:creationId xmlns:p14="http://schemas.microsoft.com/office/powerpoint/2010/main" val="192891177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36800" y="4800600"/>
            <a:ext cx="8737600" cy="609600"/>
          </a:xfrm>
        </p:spPr>
        <p:txBody>
          <a:bodyPr>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336800" y="5486400"/>
            <a:ext cx="8534400" cy="838200"/>
          </a:xfrm>
        </p:spPr>
        <p:txBody>
          <a:bodyPr>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rotWithShape="1">
          <a:blip r:embed="rId2"/>
          <a:srcRect l="4905" r="4869"/>
          <a:stretch/>
        </p:blipFill>
        <p:spPr>
          <a:xfrm>
            <a:off x="0" y="1247030"/>
            <a:ext cx="12192000" cy="3096389"/>
          </a:xfrm>
          <a:prstGeom prst="rect">
            <a:avLst/>
          </a:prstGeom>
        </p:spPr>
      </p:pic>
      <p:pic>
        <p:nvPicPr>
          <p:cNvPr id="5" name="Picture 4"/>
          <p:cNvPicPr>
            <a:picLocks noChangeAspect="1"/>
          </p:cNvPicPr>
          <p:nvPr userDrawn="1"/>
        </p:nvPicPr>
        <p:blipFill>
          <a:blip r:embed="rId3"/>
          <a:stretch>
            <a:fillRect/>
          </a:stretch>
        </p:blipFill>
        <p:spPr>
          <a:xfrm>
            <a:off x="6763736" y="308554"/>
            <a:ext cx="4717079" cy="763422"/>
          </a:xfrm>
          <a:prstGeom prst="rect">
            <a:avLst/>
          </a:prstGeom>
        </p:spPr>
      </p:pic>
    </p:spTree>
    <p:extLst>
      <p:ext uri="{BB962C8B-B14F-4D97-AF65-F5344CB8AC3E}">
        <p14:creationId xmlns:p14="http://schemas.microsoft.com/office/powerpoint/2010/main" val="296708710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877484" y="4267200"/>
            <a:ext cx="8534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rotWithShape="1">
          <a:blip r:embed="rId2"/>
          <a:srcRect l="17850" t="41043"/>
          <a:stretch/>
        </p:blipFill>
        <p:spPr>
          <a:xfrm>
            <a:off x="0" y="2"/>
            <a:ext cx="5892800" cy="2891442"/>
          </a:xfrm>
          <a:prstGeom prst="rect">
            <a:avLst/>
          </a:prstGeom>
        </p:spPr>
      </p:pic>
      <p:pic>
        <p:nvPicPr>
          <p:cNvPr id="9" name="Picture 8"/>
          <p:cNvPicPr>
            <a:picLocks noChangeAspect="1"/>
          </p:cNvPicPr>
          <p:nvPr userDrawn="1"/>
        </p:nvPicPr>
        <p:blipFill>
          <a:blip r:embed="rId3"/>
          <a:stretch>
            <a:fillRect/>
          </a:stretch>
        </p:blipFill>
        <p:spPr>
          <a:xfrm>
            <a:off x="2858041" y="838200"/>
            <a:ext cx="6475943" cy="1019188"/>
          </a:xfrm>
          <a:prstGeom prst="rect">
            <a:avLst/>
          </a:prstGeom>
        </p:spPr>
      </p:pic>
      <p:sp>
        <p:nvSpPr>
          <p:cNvPr id="11" name="Title 1"/>
          <p:cNvSpPr>
            <a:spLocks noGrp="1"/>
          </p:cNvSpPr>
          <p:nvPr>
            <p:ph type="ctrTitle"/>
          </p:nvPr>
        </p:nvSpPr>
        <p:spPr>
          <a:xfrm>
            <a:off x="1775884" y="2971800"/>
            <a:ext cx="8737600" cy="1066800"/>
          </a:xfrm>
        </p:spPr>
        <p:txBody>
          <a:bodyPr anchor="t">
            <a:normAutofit fontScale="90000"/>
          </a:bodyPr>
          <a:lstStyle/>
          <a:p>
            <a:r>
              <a:rPr lang="en-US" b="1" dirty="0"/>
              <a:t>Presentation Title Here</a:t>
            </a:r>
          </a:p>
        </p:txBody>
      </p:sp>
    </p:spTree>
    <p:extLst>
      <p:ext uri="{BB962C8B-B14F-4D97-AF65-F5344CB8AC3E}">
        <p14:creationId xmlns:p14="http://schemas.microsoft.com/office/powerpoint/2010/main" val="177672227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9440" y="1275759"/>
            <a:ext cx="10982960" cy="980081"/>
          </a:xfrm>
        </p:spPr>
        <p:txBody>
          <a:bodyPr/>
          <a:lstStyle>
            <a:lvl1pPr algn="ctr">
              <a:defRPr b="1">
                <a:solidFill>
                  <a:srgbClr val="009639"/>
                </a:solidFill>
              </a:defRPr>
            </a:lvl1pPr>
          </a:lstStyle>
          <a:p>
            <a:r>
              <a:rPr lang="en-US" dirty="0"/>
              <a:t>Click to edit Master title style</a:t>
            </a:r>
          </a:p>
        </p:txBody>
      </p:sp>
      <p:sp>
        <p:nvSpPr>
          <p:cNvPr id="3" name="Content Placeholder 2"/>
          <p:cNvSpPr>
            <a:spLocks noGrp="1"/>
          </p:cNvSpPr>
          <p:nvPr>
            <p:ph idx="1"/>
          </p:nvPr>
        </p:nvSpPr>
        <p:spPr>
          <a:xfrm>
            <a:off x="599440" y="2332056"/>
            <a:ext cx="10982960" cy="3840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2" name="Picture 31"/>
          <p:cNvPicPr>
            <a:picLocks noChangeAspect="1"/>
          </p:cNvPicPr>
          <p:nvPr userDrawn="1"/>
        </p:nvPicPr>
        <p:blipFill>
          <a:blip r:embed="rId2"/>
          <a:stretch>
            <a:fillRect/>
          </a:stretch>
        </p:blipFill>
        <p:spPr>
          <a:xfrm>
            <a:off x="80783" y="6362449"/>
            <a:ext cx="12009631" cy="453365"/>
          </a:xfrm>
          <a:prstGeom prst="rect">
            <a:avLst/>
          </a:prstGeom>
        </p:spPr>
      </p:pic>
      <p:sp>
        <p:nvSpPr>
          <p:cNvPr id="4" name="Date Placeholder 3"/>
          <p:cNvSpPr>
            <a:spLocks noGrp="1"/>
          </p:cNvSpPr>
          <p:nvPr>
            <p:ph type="dt" sz="half" idx="10"/>
          </p:nvPr>
        </p:nvSpPr>
        <p:spPr>
          <a:xfrm>
            <a:off x="609600" y="6400819"/>
            <a:ext cx="2844800" cy="365125"/>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400819"/>
            <a:ext cx="386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400819"/>
            <a:ext cx="2844800" cy="365125"/>
          </a:xfrm>
        </p:spPr>
        <p:txBody>
          <a:bodyPr/>
          <a:lstStyle>
            <a:lvl1pPr>
              <a:defRPr b="1">
                <a:solidFill>
                  <a:schemeClr val="bg1"/>
                </a:solidFill>
              </a:defRPr>
            </a:lvl1pPr>
          </a:lstStyle>
          <a:p>
            <a:fld id="{F765AB44-07C5-49CE-86A5-1AD2604BA3BE}" type="slidenum">
              <a:rPr lang="en-US" smtClean="0">
                <a:solidFill>
                  <a:prstClr val="white"/>
                </a:solidFill>
              </a:rPr>
              <a:pPr/>
              <a:t>‹#›</a:t>
            </a:fld>
            <a:endParaRPr lang="en-US" dirty="0">
              <a:solidFill>
                <a:prstClr val="white"/>
              </a:solidFill>
            </a:endParaRPr>
          </a:p>
        </p:txBody>
      </p:sp>
      <p:pic>
        <p:nvPicPr>
          <p:cNvPr id="8" name="Picture 7"/>
          <p:cNvPicPr>
            <a:picLocks noChangeAspect="1"/>
          </p:cNvPicPr>
          <p:nvPr userDrawn="1"/>
        </p:nvPicPr>
        <p:blipFill>
          <a:blip r:embed="rId3"/>
          <a:stretch>
            <a:fillRect/>
          </a:stretch>
        </p:blipFill>
        <p:spPr>
          <a:xfrm>
            <a:off x="609613" y="316158"/>
            <a:ext cx="4175759" cy="674442"/>
          </a:xfrm>
          <a:prstGeom prst="rect">
            <a:avLst/>
          </a:prstGeom>
        </p:spPr>
      </p:pic>
    </p:spTree>
    <p:extLst>
      <p:ext uri="{BB962C8B-B14F-4D97-AF65-F5344CB8AC3E}">
        <p14:creationId xmlns:p14="http://schemas.microsoft.com/office/powerpoint/2010/main" val="55488641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52984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365094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285353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69"/>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5"/>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153832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40"/>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8410769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2"/>
        <p:cNvGrpSpPr/>
        <p:nvPr/>
      </p:nvGrpSpPr>
      <p:grpSpPr>
        <a:xfrm>
          <a:off x="0" y="0"/>
          <a:ext cx="0" cy="0"/>
          <a:chOff x="0" y="0"/>
          <a:chExt cx="0" cy="0"/>
        </a:xfrm>
      </p:grpSpPr>
      <p:sp>
        <p:nvSpPr>
          <p:cNvPr id="193" name="Google Shape;193;p2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225"/>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25"/>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25"/>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59642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909166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832200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84"/>
        <p:cNvGrpSpPr/>
        <p:nvPr/>
      </p:nvGrpSpPr>
      <p:grpSpPr>
        <a:xfrm>
          <a:off x="0" y="0"/>
          <a:ext cx="0" cy="0"/>
          <a:chOff x="0" y="0"/>
          <a:chExt cx="0" cy="0"/>
        </a:xfrm>
      </p:grpSpPr>
      <p:sp>
        <p:nvSpPr>
          <p:cNvPr id="185" name="Google Shape;185;p223"/>
          <p:cNvSpPr txBox="1">
            <a:spLocks noGrp="1"/>
          </p:cNvSpPr>
          <p:nvPr>
            <p:ph type="body" idx="1"/>
          </p:nvPr>
        </p:nvSpPr>
        <p:spPr>
          <a:xfrm>
            <a:off x="282716" y="2092671"/>
            <a:ext cx="3233531" cy="2532062"/>
          </a:xfrm>
          <a:prstGeom prst="rect">
            <a:avLst/>
          </a:prstGeom>
          <a:noFill/>
          <a:ln>
            <a:noFill/>
          </a:ln>
        </p:spPr>
        <p:txBody>
          <a:bodyPr spcFirstLastPara="1" wrap="square" lIns="91425" tIns="45700" rIns="91425" bIns="45700" anchor="t" anchorCtr="0">
            <a:normAutofit/>
          </a:bodyPr>
          <a:lstStyle>
            <a:lvl1pPr marL="457200" lvl="0" indent="-228600" algn="ctr">
              <a:spcBef>
                <a:spcPts val="880"/>
              </a:spcBef>
              <a:spcAft>
                <a:spcPts val="0"/>
              </a:spcAft>
              <a:buClr>
                <a:schemeClr val="lt1"/>
              </a:buClr>
              <a:buSzPts val="4400"/>
              <a:buNone/>
              <a:defRPr sz="44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6" name="Google Shape;186;p223"/>
          <p:cNvSpPr txBox="1">
            <a:spLocks noGrp="1"/>
          </p:cNvSpPr>
          <p:nvPr>
            <p:ph type="body" idx="2"/>
          </p:nvPr>
        </p:nvSpPr>
        <p:spPr>
          <a:xfrm>
            <a:off x="4453479" y="2185988"/>
            <a:ext cx="6625168" cy="24130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 name="Google Shape;187;p223"/>
          <p:cNvSpPr txBox="1">
            <a:spLocks noGrp="1"/>
          </p:cNvSpPr>
          <p:nvPr>
            <p:ph type="sldNum" idx="12"/>
          </p:nvPr>
        </p:nvSpPr>
        <p:spPr>
          <a:xfrm>
            <a:off x="8610600" y="635636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73903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4"/>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93" y="6053328"/>
            <a:ext cx="2999233"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5538" y="6044186"/>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lgn="ctr">
              <a:defRPr cap="all" baseline="0"/>
            </a:lvl1pPr>
          </a:lstStyle>
          <a:p>
            <a:r>
              <a:rPr kumimoji="0" lang="en-US"/>
              <a:t>Click to edit Master title style</a:t>
            </a:r>
            <a:endParaRPr kumimoji="0" lang="en-US" dirty="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Parent Education &amp; Advocacy Leadership Center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713" y="145391"/>
            <a:ext cx="2714824" cy="2036118"/>
          </a:xfrm>
          <a:prstGeom prst="rect">
            <a:avLst/>
          </a:prstGeom>
        </p:spPr>
      </p:pic>
    </p:spTree>
    <p:extLst>
      <p:ext uri="{BB962C8B-B14F-4D97-AF65-F5344CB8AC3E}">
        <p14:creationId xmlns:p14="http://schemas.microsoft.com/office/powerpoint/2010/main" val="859666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23A271A1-F6D6-438B-A432-4747EE7ECD40}" type="datetimeFigureOut">
              <a:rPr lang="en-US" smtClean="0"/>
              <a:pPr/>
              <a:t>4/20/2020</a:t>
            </a:fld>
            <a:endParaRPr lang="en-US" dirty="0"/>
          </a:p>
        </p:txBody>
      </p:sp>
      <p:sp>
        <p:nvSpPr>
          <p:cNvPr id="5" name="Footer Placeholder 4"/>
          <p:cNvSpPr>
            <a:spLocks noGrp="1"/>
          </p:cNvSpPr>
          <p:nvPr>
            <p:ph type="ftr" sz="quarter" idx="11"/>
          </p:nvPr>
        </p:nvSpPr>
        <p:spPr/>
        <p:txBody>
          <a:bodyPr/>
          <a:lstStyle/>
          <a:p>
            <a:r>
              <a:rPr lang="en-US"/>
              <a:t>Parent Education &amp; Advocacy Leadership Center</a:t>
            </a:r>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9253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3" y="2743202"/>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3A271A1-F6D6-438B-A432-4747EE7ECD40}" type="datetimeFigureOut">
              <a:rPr lang="en-US" smtClean="0"/>
              <a:pPr/>
              <a:t>4/20/2020</a:t>
            </a:fld>
            <a:endParaRPr lang="en-US"/>
          </a:p>
        </p:txBody>
      </p:sp>
      <p:sp>
        <p:nvSpPr>
          <p:cNvPr id="14" name="Footer Placeholder 13"/>
          <p:cNvSpPr>
            <a:spLocks noGrp="1"/>
          </p:cNvSpPr>
          <p:nvPr>
            <p:ph type="ftr" sz="quarter" idx="12"/>
          </p:nvPr>
        </p:nvSpPr>
        <p:spPr/>
        <p:txBody>
          <a:bodyPr/>
          <a:lstStyle/>
          <a:p>
            <a:r>
              <a:rPr lang="en-US" dirty="0"/>
              <a:t>Parent Education Advocacy &amp; Leadership Center</a:t>
            </a:r>
          </a:p>
        </p:txBody>
      </p:sp>
      <p:pic>
        <p:nvPicPr>
          <p:cNvPr id="6" name="Picture 5" descr="PealCenter_tealpurplogo (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31" y="1749355"/>
            <a:ext cx="1490493" cy="730341"/>
          </a:xfrm>
          <a:prstGeom prst="rect">
            <a:avLst/>
          </a:prstGeom>
        </p:spPr>
      </p:pic>
    </p:spTree>
    <p:extLst>
      <p:ext uri="{BB962C8B-B14F-4D97-AF65-F5344CB8AC3E}">
        <p14:creationId xmlns:p14="http://schemas.microsoft.com/office/powerpoint/2010/main" val="2244209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3A271A1-F6D6-438B-A432-4747EE7ECD40}" type="datetimeFigureOut">
              <a:rPr lang="en-US" smtClean="0"/>
              <a:pPr/>
              <a:t>4/20/2020</a:t>
            </a:fld>
            <a:endParaRPr lang="en-US"/>
          </a:p>
        </p:txBody>
      </p:sp>
      <p:sp>
        <p:nvSpPr>
          <p:cNvPr id="12" name="Footer Placeholder 11"/>
          <p:cNvSpPr>
            <a:spLocks noGrp="1"/>
          </p:cNvSpPr>
          <p:nvPr>
            <p:ph type="ftr" sz="quarter" idx="17"/>
          </p:nvPr>
        </p:nvSpPr>
        <p:spPr/>
        <p:txBody>
          <a:bodyPr rtlCol="0"/>
          <a:lstStyle/>
          <a:p>
            <a:r>
              <a:rPr lang="en-US"/>
              <a:t>Parent Education &amp; Advocacy Leadership Center</a:t>
            </a:r>
            <a:endParaRPr lang="en-US" dirty="0"/>
          </a:p>
        </p:txBody>
      </p:sp>
    </p:spTree>
    <p:extLst>
      <p:ext uri="{BB962C8B-B14F-4D97-AF65-F5344CB8AC3E}">
        <p14:creationId xmlns:p14="http://schemas.microsoft.com/office/powerpoint/2010/main" val="3671249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23A271A1-F6D6-438B-A432-4747EE7ECD40}" type="datetimeFigureOut">
              <a:rPr lang="en-US" smtClean="0"/>
              <a:pPr/>
              <a:t>4/20/2020</a:t>
            </a:fld>
            <a:endParaRPr lang="en-US"/>
          </a:p>
        </p:txBody>
      </p:sp>
      <p:sp>
        <p:nvSpPr>
          <p:cNvPr id="14" name="Footer Placeholder 13"/>
          <p:cNvSpPr>
            <a:spLocks noGrp="1"/>
          </p:cNvSpPr>
          <p:nvPr>
            <p:ph type="ftr" sz="quarter" idx="17"/>
          </p:nvPr>
        </p:nvSpPr>
        <p:spPr/>
        <p:txBody>
          <a:bodyPr rtlCol="0"/>
          <a:lstStyle/>
          <a:p>
            <a:r>
              <a:rPr lang="en-US"/>
              <a:t>Parent Education &amp; Advocacy Leadership Center</a:t>
            </a:r>
            <a:endParaRPr lang="en-US" dirty="0"/>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3E0E5B"/>
                </a:solidFill>
              </a:defRPr>
            </a:lvl1pPr>
          </a:lstStyle>
          <a:p>
            <a:pPr lvl="0" eaLnBrk="1" latinLnBrk="0" hangingPunct="1"/>
            <a:r>
              <a:rPr kumimoji="0" lang="en-US"/>
              <a:t>Edit Master text styles</a:t>
            </a:r>
          </a:p>
        </p:txBody>
      </p:sp>
      <p:sp>
        <p:nvSpPr>
          <p:cNvPr id="15" name="Text Placeholder 14"/>
          <p:cNvSpPr>
            <a:spLocks noGrp="1"/>
          </p:cNvSpPr>
          <p:nvPr>
            <p:ph type="body" sz="quarter" idx="3"/>
          </p:nvPr>
        </p:nvSpPr>
        <p:spPr>
          <a:xfrm>
            <a:off x="6400800" y="1752600"/>
            <a:ext cx="5181600" cy="640080"/>
          </a:xfrm>
          <a:solidFill>
            <a:schemeClr val="accent5"/>
          </a:solidFill>
        </p:spPr>
        <p:txBody>
          <a:bodyPr rtlCol="0" anchor="ctr"/>
          <a:lstStyle>
            <a:lvl1pPr marL="0" indent="0">
              <a:buFontTx/>
              <a:buNone/>
              <a:defRPr sz="2000" b="1">
                <a:solidFill>
                  <a:srgbClr val="3E0E5B"/>
                </a:solidFill>
              </a:defRPr>
            </a:lvl1pPr>
          </a:lstStyle>
          <a:p>
            <a:pPr lvl="0" eaLnBrk="1" latinLnBrk="0" hangingPunct="1"/>
            <a:r>
              <a:rPr kumimoji="0" lang="en-US"/>
              <a:t>Edit Master text styles</a:t>
            </a:r>
          </a:p>
        </p:txBody>
      </p:sp>
    </p:spTree>
    <p:extLst>
      <p:ext uri="{BB962C8B-B14F-4D97-AF65-F5344CB8AC3E}">
        <p14:creationId xmlns:p14="http://schemas.microsoft.com/office/powerpoint/2010/main" val="652006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3A271A1-F6D6-438B-A432-4747EE7ECD40}" type="datetimeFigureOut">
              <a:rPr lang="en-US" smtClean="0"/>
              <a:pPr/>
              <a:t>4/20/2020</a:t>
            </a:fld>
            <a:endParaRPr lang="en-US"/>
          </a:p>
        </p:txBody>
      </p:sp>
      <p:sp>
        <p:nvSpPr>
          <p:cNvPr id="4" name="Footer Placeholder 3"/>
          <p:cNvSpPr>
            <a:spLocks noGrp="1"/>
          </p:cNvSpPr>
          <p:nvPr>
            <p:ph type="ftr" sz="quarter" idx="11"/>
          </p:nvPr>
        </p:nvSpPr>
        <p:spPr/>
        <p:txBody>
          <a:bodyPr/>
          <a:lstStyle/>
          <a:p>
            <a:r>
              <a:rPr lang="en-US"/>
              <a:t>Parent Education &amp; Advocacy Leadership Center</a:t>
            </a:r>
            <a:endParaRPr lang="en-US" dirty="0"/>
          </a:p>
        </p:txBody>
      </p:sp>
    </p:spTree>
    <p:extLst>
      <p:ext uri="{BB962C8B-B14F-4D97-AF65-F5344CB8AC3E}">
        <p14:creationId xmlns:p14="http://schemas.microsoft.com/office/powerpoint/2010/main" val="2429663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23A271A1-F6D6-438B-A432-4747EE7ECD40}" type="datetimeFigureOut">
              <a:rPr lang="en-US" smtClean="0"/>
              <a:pPr/>
              <a:t>4/20/2020</a:t>
            </a:fld>
            <a:endParaRPr lang="en-US"/>
          </a:p>
        </p:txBody>
      </p:sp>
      <p:sp>
        <p:nvSpPr>
          <p:cNvPr id="6" name="Footer Placeholder 5"/>
          <p:cNvSpPr>
            <a:spLocks noGrp="1"/>
          </p:cNvSpPr>
          <p:nvPr>
            <p:ph type="ftr" sz="quarter" idx="11"/>
          </p:nvPr>
        </p:nvSpPr>
        <p:spPr/>
        <p:txBody>
          <a:bodyPr/>
          <a:lstStyle/>
          <a:p>
            <a:r>
              <a:rPr lang="en-US"/>
              <a:t>Parent Education &amp; Advocacy Leadership Center</a:t>
            </a:r>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solidFill>
                  <a:srgbClr val="3E0E5B"/>
                </a:solidFill>
              </a:defRPr>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56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4"/>
        <p:cNvGrpSpPr/>
        <p:nvPr/>
      </p:nvGrpSpPr>
      <p:grpSpPr>
        <a:xfrm>
          <a:off x="0" y="0"/>
          <a:ext cx="0" cy="0"/>
          <a:chOff x="0" y="0"/>
          <a:chExt cx="0" cy="0"/>
        </a:xfrm>
      </p:grpSpPr>
      <p:sp>
        <p:nvSpPr>
          <p:cNvPr id="205" name="Google Shape;205;p259"/>
          <p:cNvSpPr txBox="1">
            <a:spLocks noGrp="1"/>
          </p:cNvSpPr>
          <p:nvPr>
            <p:ph type="ctrTitle"/>
          </p:nvPr>
        </p:nvSpPr>
        <p:spPr>
          <a:xfrm>
            <a:off x="914400" y="2130440"/>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5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7" name="Google Shape;207;p259"/>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59"/>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59"/>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7021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8" name="Rectangle 7"/>
          <p:cNvSpPr/>
          <p:nvPr/>
        </p:nvSpPr>
        <p:spPr bwMode="white">
          <a:xfrm>
            <a:off x="-12193"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93" y="4663442"/>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60447" y="4654296"/>
            <a:ext cx="10131553"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1" y="0"/>
            <a:ext cx="134113"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31200" y="6248403"/>
            <a:ext cx="3556000" cy="365125"/>
          </a:xfrm>
        </p:spPr>
        <p:txBody>
          <a:bodyPr rtlCol="0"/>
          <a:lstStyle/>
          <a:p>
            <a:fld id="{23A271A1-F6D6-438B-A432-4747EE7ECD40}" type="datetimeFigureOut">
              <a:rPr lang="en-US" smtClean="0"/>
              <a:pPr/>
              <a:t>4/20/2020</a:t>
            </a:fld>
            <a:endParaRPr lang="en-US"/>
          </a:p>
        </p:txBody>
      </p:sp>
      <p:sp>
        <p:nvSpPr>
          <p:cNvPr id="14" name="Footer Placeholder 13"/>
          <p:cNvSpPr>
            <a:spLocks noGrp="1"/>
          </p:cNvSpPr>
          <p:nvPr>
            <p:ph type="ftr" sz="quarter" idx="12"/>
          </p:nvPr>
        </p:nvSpPr>
        <p:spPr>
          <a:xfrm>
            <a:off x="2133600" y="6248209"/>
            <a:ext cx="6096000" cy="365125"/>
          </a:xfrm>
        </p:spPr>
        <p:txBody>
          <a:bodyPr rtlCol="0"/>
          <a:lstStyle/>
          <a:p>
            <a:r>
              <a:rPr lang="en-US"/>
              <a:t>Parent Education &amp; Advocacy Leadership Center </a:t>
            </a:r>
            <a:endParaRPr lang="en-US" dirty="0"/>
          </a:p>
        </p:txBody>
      </p:sp>
      <p:sp>
        <p:nvSpPr>
          <p:cNvPr id="3" name="Picture Placeholder 2"/>
          <p:cNvSpPr>
            <a:spLocks noGrp="1"/>
          </p:cNvSpPr>
          <p:nvPr>
            <p:ph type="pic" idx="1"/>
          </p:nvPr>
        </p:nvSpPr>
        <p:spPr>
          <a:xfrm>
            <a:off x="2080767" y="2"/>
            <a:ext cx="10111233"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4055493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horz"/>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23A271A1-F6D6-438B-A432-4747EE7ECD40}" type="datetimeFigureOut">
              <a:rPr lang="en-US" smtClean="0"/>
              <a:pPr/>
              <a:t>4/20/2020</a:t>
            </a:fld>
            <a:endParaRPr lang="en-US"/>
          </a:p>
        </p:txBody>
      </p:sp>
      <p:sp>
        <p:nvSpPr>
          <p:cNvPr id="5" name="Footer Placeholder 4"/>
          <p:cNvSpPr>
            <a:spLocks noGrp="1"/>
          </p:cNvSpPr>
          <p:nvPr>
            <p:ph type="ftr" sz="quarter" idx="11"/>
          </p:nvPr>
        </p:nvSpPr>
        <p:spPr/>
        <p:txBody>
          <a:bodyPr/>
          <a:lstStyle/>
          <a:p>
            <a:r>
              <a:rPr lang="en-US"/>
              <a:t>Parent Education &amp; Advocacy Leadership Center</a:t>
            </a:r>
            <a:endParaRPr lang="en-US" dirty="0"/>
          </a:p>
        </p:txBody>
      </p:sp>
    </p:spTree>
    <p:extLst>
      <p:ext uri="{BB962C8B-B14F-4D97-AF65-F5344CB8AC3E}">
        <p14:creationId xmlns:p14="http://schemas.microsoft.com/office/powerpoint/2010/main" val="41126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1"/>
            <a:ext cx="7416800" cy="5516564"/>
          </a:xfrm>
        </p:spPr>
        <p:txBody>
          <a:bodyPr vert="horz"/>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a:xfrm>
            <a:off x="8737600" y="6248405"/>
            <a:ext cx="2946400" cy="365125"/>
          </a:xfrm>
        </p:spPr>
        <p:txBody>
          <a:bodyPr/>
          <a:lstStyle/>
          <a:p>
            <a:fld id="{23A271A1-F6D6-438B-A432-4747EE7ECD40}" type="datetimeFigureOut">
              <a:rPr lang="en-US" smtClean="0"/>
              <a:pPr/>
              <a:t>4/20/2020</a:t>
            </a:fld>
            <a:endParaRPr lang="en-US" dirty="0"/>
          </a:p>
        </p:txBody>
      </p:sp>
      <p:sp>
        <p:nvSpPr>
          <p:cNvPr id="5" name="Footer Placeholder 4"/>
          <p:cNvSpPr>
            <a:spLocks noGrp="1"/>
          </p:cNvSpPr>
          <p:nvPr>
            <p:ph type="ftr" sz="quarter" idx="11"/>
          </p:nvPr>
        </p:nvSpPr>
        <p:spPr>
          <a:xfrm>
            <a:off x="609605" y="6248210"/>
            <a:ext cx="7431311" cy="365125"/>
          </a:xfrm>
        </p:spPr>
        <p:txBody>
          <a:bodyPr/>
          <a:lstStyle/>
          <a:p>
            <a:r>
              <a:rPr lang="en-US"/>
              <a:t>Parent Education &amp; Advocacy Leadership Center</a:t>
            </a:r>
            <a:endParaRPr lang="en-US" dirty="0"/>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75781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A271A1-F6D6-438B-A432-4747EE7ECD40}" type="datetimeFigureOut">
              <a:rPr lang="en-US" smtClean="0"/>
              <a:pPr/>
              <a:t>4/20/2020</a:t>
            </a:fld>
            <a:endParaRPr lang="en-US" dirty="0"/>
          </a:p>
        </p:txBody>
      </p:sp>
      <p:sp>
        <p:nvSpPr>
          <p:cNvPr id="4" name="Footer Placeholder 3"/>
          <p:cNvSpPr>
            <a:spLocks noGrp="1"/>
          </p:cNvSpPr>
          <p:nvPr>
            <p:ph type="ftr" sz="quarter" idx="11"/>
          </p:nvPr>
        </p:nvSpPr>
        <p:spPr/>
        <p:txBody>
          <a:bodyPr/>
          <a:lstStyle/>
          <a:p>
            <a:r>
              <a:rPr lang="en-US"/>
              <a:t>Parent Education &amp; Advocacy Leadership Center</a:t>
            </a:r>
            <a:endParaRPr lang="en-US" dirty="0"/>
          </a:p>
        </p:txBody>
      </p:sp>
      <p:sp>
        <p:nvSpPr>
          <p:cNvPr id="5" name="Slide Number Placeholder 4"/>
          <p:cNvSpPr>
            <a:spLocks noGrp="1"/>
          </p:cNvSpPr>
          <p:nvPr>
            <p:ph type="sldNum" sz="quarter" idx="12"/>
          </p:nvPr>
        </p:nvSpPr>
        <p:spPr>
          <a:xfrm>
            <a:off x="0" y="1272222"/>
            <a:ext cx="711200" cy="244476"/>
          </a:xfrm>
          <a:prstGeom prst="rect">
            <a:avLst/>
          </a:prstGeom>
        </p:spPr>
        <p:txBody>
          <a:bodyPr/>
          <a:lstStyle/>
          <a:p>
            <a:pPr algn="ctr"/>
            <a:fld id="{F0C94032-CD4C-4C25-B0C2-CEC720522D92}" type="slidenum">
              <a:rPr lang="en-US" smtClean="0">
                <a:solidFill>
                  <a:prstClr val="black"/>
                </a:solidFill>
              </a:rPr>
              <a:pPr algn="ctr"/>
              <a:t>‹#›</a:t>
            </a:fld>
            <a:endParaRPr lang="en-US" sz="1400" b="1" dirty="0">
              <a:solidFill>
                <a:srgbClr val="FFFFFF"/>
              </a:solidFill>
            </a:endParaRPr>
          </a:p>
        </p:txBody>
      </p:sp>
    </p:spTree>
    <p:extLst>
      <p:ext uri="{BB962C8B-B14F-4D97-AF65-F5344CB8AC3E}">
        <p14:creationId xmlns:p14="http://schemas.microsoft.com/office/powerpoint/2010/main" val="3330392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368861-E1E5-B247-83FC-93F082F969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3465A82-8592-EA4A-9217-01374B026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9D68704-DF05-AA4F-A838-902D7E6BC15E}"/>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7F3E616-7874-814E-8403-EC49BEA71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E1E19E7-0BC5-3448-8EB7-EA0AD91DA30C}"/>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935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09ACB8-15EE-7140-B0FD-A44C8DE42D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70FEB4-97FE-424C-AC18-D1178A908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5F4B2B-042E-F945-BC10-DA0281C18A5A}"/>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84FE9A8-9262-0C4F-9092-08CDBEEB9C9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0A017D3-5EE4-B34D-A7D5-DDA8E191ED89}"/>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649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3EAEED-2DBB-8E4E-9B2E-FC73C285D1E2}"/>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A641999-F4EC-654C-BD3F-AE11FD86EED9}"/>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B4DD145-8CBC-B542-90B9-D96FC1B53A18}"/>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4C03715-FCAC-2749-8B57-1DC1299EB0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67D3BA-38A6-5544-984A-83C7A449ACAE}"/>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25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62F4C5-19F3-2444-8BAB-D435B5451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AEB57FA-D430-9D4D-8B28-40681562E2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0C1A9EF-A854-964A-B224-8CCFCF0C44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A2BD965-DC97-C949-81F2-C1B10B221C3E}"/>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DF1C00F-7C97-8D41-927D-AD4B16E20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D08B407-0198-FE40-8D39-776491199652}"/>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71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7F9250-C151-F74E-878E-1E12419276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FFAB6E6-2414-D64D-9B9B-586B5D5C2F91}"/>
              </a:ext>
            </a:extLst>
          </p:cNvPr>
          <p:cNvSpPr>
            <a:spLocks noGrp="1"/>
          </p:cNvSpPr>
          <p:nvPr>
            <p:ph type="body" idx="1"/>
          </p:nvPr>
        </p:nvSpPr>
        <p:spPr>
          <a:xfrm>
            <a:off x="839789" y="1681165"/>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94173F-8E24-5F44-AE30-E80B90668475}"/>
              </a:ext>
            </a:extLst>
          </p:cNvPr>
          <p:cNvSpPr>
            <a:spLocks noGrp="1"/>
          </p:cNvSpPr>
          <p:nvPr>
            <p:ph sz="half" idx="2"/>
          </p:nvPr>
        </p:nvSpPr>
        <p:spPr>
          <a:xfrm>
            <a:off x="839789"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38F9687-8D24-E843-8D7F-28EA13C37936}"/>
              </a:ext>
            </a:extLst>
          </p:cNvPr>
          <p:cNvSpPr>
            <a:spLocks noGrp="1"/>
          </p:cNvSpPr>
          <p:nvPr>
            <p:ph type="body" sz="quarter" idx="3"/>
          </p:nvPr>
        </p:nvSpPr>
        <p:spPr>
          <a:xfrm>
            <a:off x="6172200" y="168116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9CD95AD-BCD0-0944-87D4-EF33B902E4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433CF2C-43DA-A74D-80EF-00D55FA87D57}"/>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8FF0898-8DDF-C94B-AFAA-1D15BF0DA30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1B1A25BF-B466-334D-83EB-636F17806A84}"/>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67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8CD96B-5BFB-A04A-BAD7-9B494DEC4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4417D89-C57A-E240-8ECA-CFD18189704A}"/>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4781171-5C4B-DA4D-8635-620D761B022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5140DBE-6504-FB40-AAAD-2569230CA629}"/>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3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0"/>
        <p:cNvGrpSpPr/>
        <p:nvPr/>
      </p:nvGrpSpPr>
      <p:grpSpPr>
        <a:xfrm>
          <a:off x="0" y="0"/>
          <a:ext cx="0" cy="0"/>
          <a:chOff x="0" y="0"/>
          <a:chExt cx="0" cy="0"/>
        </a:xfrm>
      </p:grpSpPr>
      <p:sp>
        <p:nvSpPr>
          <p:cNvPr id="211" name="Google Shape;211;p260"/>
          <p:cNvSpPr txBox="1">
            <a:spLocks noGrp="1"/>
          </p:cNvSpPr>
          <p:nvPr>
            <p:ph type="title"/>
          </p:nvPr>
        </p:nvSpPr>
        <p:spPr>
          <a:xfrm>
            <a:off x="963084" y="4406915"/>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60"/>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13" name="Google Shape;213;p260"/>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60"/>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60"/>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30593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BD69B02-9B37-8E40-9D68-85742A136985}"/>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C350298-EB53-ED4A-A4D3-F67E87CC642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784AFB3-ABD9-D243-A898-97E56DE568B6}"/>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518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5562FF-A48B-E543-AE07-8E4161EF6E73}"/>
              </a:ext>
            </a:extLst>
          </p:cNvPr>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E064114-EFE9-EC40-BD4C-0B458DC5D4B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AB52B94-FD6D-2548-B966-B1D3D9BBB90E}"/>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22499BF-0585-0646-BDBB-DDB56CF2BB2C}"/>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3A5613-18D8-904D-A4FA-1AD068EADD4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491D8AA-CABB-6444-B591-63614BA69782}"/>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000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CD2542-4194-324C-ABBE-3664AB6F9433}"/>
              </a:ext>
            </a:extLst>
          </p:cNvPr>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9629DA9-BC6B-F04C-B33A-665FD748DC9F}"/>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D08993A-E219-E04E-A0C0-DBF653759F27}"/>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32672D5-513D-2A4C-9379-D9CFE15E3A60}"/>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13A2E59-01B3-AA4D-9D2D-CEFD6B83F0E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7D787BB-92B0-CB4D-9E6E-84DA705593B8}"/>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302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AE817B-54FF-EC4F-BC86-F17858BC12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900629E-11A2-2E47-9D43-82683FED1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08C134-2D74-6B41-BA19-DADC25A3F2D1}"/>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92D124-6C9E-094D-939F-36B16BAD0A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3B87238-9544-8146-910B-5159A5C31EE5}"/>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445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A5984D0-60A1-3847-851F-C04F56A8DD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17B6525-02BB-A840-8957-251A28DAE0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D5A2EC2-599F-624E-B133-AB75FDCE3436}"/>
              </a:ext>
            </a:extLst>
          </p:cNvPr>
          <p:cNvSpPr>
            <a:spLocks noGrp="1"/>
          </p:cNvSpPr>
          <p:nvPr>
            <p:ph type="dt" sz="half" idx="10"/>
          </p:nvPr>
        </p:nvSpPr>
        <p:spPr/>
        <p:txBody>
          <a:body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AB93E4-CDF2-2C40-AB01-C36D062A56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1234C72-B233-634E-853B-7711D8DEBB20}"/>
              </a:ext>
            </a:extLst>
          </p:cNvPr>
          <p:cNvSpPr>
            <a:spLocks noGrp="1"/>
          </p:cNvSpPr>
          <p:nvPr>
            <p:ph type="sldNum" sz="quarter" idx="12"/>
          </p:nvPr>
        </p:nvSpPr>
        <p:spPr/>
        <p:txBody>
          <a:body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558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smtClean="0"/>
              <a:t>Click to edit Master title style</a:t>
            </a:r>
            <a:endParaRPr lang="en-US"/>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2069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7437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8267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500188"/>
            <a:ext cx="5048250" cy="4243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10250" y="1500188"/>
            <a:ext cx="5048250" cy="4243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81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219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6"/>
        <p:cNvGrpSpPr/>
        <p:nvPr/>
      </p:nvGrpSpPr>
      <p:grpSpPr>
        <a:xfrm>
          <a:off x="0" y="0"/>
          <a:ext cx="0" cy="0"/>
          <a:chOff x="0" y="0"/>
          <a:chExt cx="0" cy="0"/>
        </a:xfrm>
      </p:grpSpPr>
      <p:sp>
        <p:nvSpPr>
          <p:cNvPr id="217" name="Google Shape;217;p2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61"/>
          <p:cNvSpPr txBox="1">
            <a:spLocks noGrp="1"/>
          </p:cNvSpPr>
          <p:nvPr>
            <p:ph type="body" idx="1"/>
          </p:nvPr>
        </p:nvSpPr>
        <p:spPr>
          <a:xfrm>
            <a:off x="609600" y="1535115"/>
            <a:ext cx="538691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19" name="Google Shape;219;p261"/>
          <p:cNvSpPr txBox="1">
            <a:spLocks noGrp="1"/>
          </p:cNvSpPr>
          <p:nvPr>
            <p:ph type="body" idx="2"/>
          </p:nvPr>
        </p:nvSpPr>
        <p:spPr>
          <a:xfrm>
            <a:off x="609600" y="2174877"/>
            <a:ext cx="538691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20" name="Google Shape;220;p261"/>
          <p:cNvSpPr txBox="1">
            <a:spLocks noGrp="1"/>
          </p:cNvSpPr>
          <p:nvPr>
            <p:ph type="body" idx="3"/>
          </p:nvPr>
        </p:nvSpPr>
        <p:spPr>
          <a:xfrm>
            <a:off x="6193376" y="1535115"/>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21" name="Google Shape;221;p261"/>
          <p:cNvSpPr txBox="1">
            <a:spLocks noGrp="1"/>
          </p:cNvSpPr>
          <p:nvPr>
            <p:ph type="body" idx="4"/>
          </p:nvPr>
        </p:nvSpPr>
        <p:spPr>
          <a:xfrm>
            <a:off x="6193376" y="2174877"/>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22" name="Google Shape;222;p261"/>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61"/>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61"/>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88385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5969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4927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468812" y="255985"/>
            <a:ext cx="6389688" cy="54872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5662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240360" y="574477"/>
            <a:ext cx="6858000" cy="3857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1959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3991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470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25"/>
        <p:cNvGrpSpPr/>
        <p:nvPr/>
      </p:nvGrpSpPr>
      <p:grpSpPr>
        <a:xfrm>
          <a:off x="0" y="0"/>
          <a:ext cx="0" cy="0"/>
          <a:chOff x="0" y="0"/>
          <a:chExt cx="0" cy="0"/>
        </a:xfrm>
      </p:grpSpPr>
      <p:sp>
        <p:nvSpPr>
          <p:cNvPr id="226" name="Google Shape;226;p262"/>
          <p:cNvSpPr txBox="1">
            <a:spLocks noGrp="1"/>
          </p:cNvSpPr>
          <p:nvPr>
            <p:ph type="title"/>
          </p:nvPr>
        </p:nvSpPr>
        <p:spPr>
          <a:xfrm>
            <a:off x="609604"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62"/>
          <p:cNvSpPr txBox="1">
            <a:spLocks noGrp="1"/>
          </p:cNvSpPr>
          <p:nvPr>
            <p:ph type="body" idx="1"/>
          </p:nvPr>
        </p:nvSpPr>
        <p:spPr>
          <a:xfrm>
            <a:off x="4766734" y="273065"/>
            <a:ext cx="6815668"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28" name="Google Shape;228;p262"/>
          <p:cNvSpPr txBox="1">
            <a:spLocks noGrp="1"/>
          </p:cNvSpPr>
          <p:nvPr>
            <p:ph type="body" idx="2"/>
          </p:nvPr>
        </p:nvSpPr>
        <p:spPr>
          <a:xfrm>
            <a:off x="609604" y="1435105"/>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29" name="Google Shape;229;p262"/>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62"/>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262"/>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4632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32"/>
        <p:cNvGrpSpPr/>
        <p:nvPr/>
      </p:nvGrpSpPr>
      <p:grpSpPr>
        <a:xfrm>
          <a:off x="0" y="0"/>
          <a:ext cx="0" cy="0"/>
          <a:chOff x="0" y="0"/>
          <a:chExt cx="0" cy="0"/>
        </a:xfrm>
      </p:grpSpPr>
      <p:sp>
        <p:nvSpPr>
          <p:cNvPr id="233" name="Google Shape;233;p263"/>
          <p:cNvSpPr txBox="1">
            <a:spLocks noGrp="1"/>
          </p:cNvSpPr>
          <p:nvPr>
            <p:ph type="title"/>
          </p:nvPr>
        </p:nvSpPr>
        <p:spPr>
          <a:xfrm>
            <a:off x="2389718" y="4800602"/>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263"/>
          <p:cNvSpPr>
            <a:spLocks noGrp="1"/>
          </p:cNvSpPr>
          <p:nvPr>
            <p:ph type="pic" idx="2"/>
          </p:nvPr>
        </p:nvSpPr>
        <p:spPr>
          <a:xfrm>
            <a:off x="2389718"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Google Shape;235;p263"/>
          <p:cNvSpPr txBox="1">
            <a:spLocks noGrp="1"/>
          </p:cNvSpPr>
          <p:nvPr>
            <p:ph type="body" idx="1"/>
          </p:nvPr>
        </p:nvSpPr>
        <p:spPr>
          <a:xfrm>
            <a:off x="2389718" y="5367340"/>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36" name="Google Shape;236;p263"/>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63"/>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263"/>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534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39"/>
        <p:cNvGrpSpPr/>
        <p:nvPr/>
      </p:nvGrpSpPr>
      <p:grpSpPr>
        <a:xfrm>
          <a:off x="0" y="0"/>
          <a:ext cx="0" cy="0"/>
          <a:chOff x="0" y="0"/>
          <a:chExt cx="0" cy="0"/>
        </a:xfrm>
      </p:grpSpPr>
      <p:sp>
        <p:nvSpPr>
          <p:cNvPr id="240" name="Google Shape;240;p26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64"/>
          <p:cNvSpPr txBox="1">
            <a:spLocks noGrp="1"/>
          </p:cNvSpPr>
          <p:nvPr>
            <p:ph type="body" idx="1"/>
          </p:nvPr>
        </p:nvSpPr>
        <p:spPr>
          <a:xfrm rot="5400000">
            <a:off x="3833026"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2" name="Google Shape;242;p264"/>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264"/>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264"/>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7656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45"/>
        <p:cNvGrpSpPr/>
        <p:nvPr/>
      </p:nvGrpSpPr>
      <p:grpSpPr>
        <a:xfrm>
          <a:off x="0" y="0"/>
          <a:ext cx="0" cy="0"/>
          <a:chOff x="0" y="0"/>
          <a:chExt cx="0" cy="0"/>
        </a:xfrm>
      </p:grpSpPr>
      <p:sp>
        <p:nvSpPr>
          <p:cNvPr id="246" name="Google Shape;246;p265"/>
          <p:cNvSpPr txBox="1">
            <a:spLocks noGrp="1"/>
          </p:cNvSpPr>
          <p:nvPr>
            <p:ph type="title"/>
          </p:nvPr>
        </p:nvSpPr>
        <p:spPr>
          <a:xfrm rot="5400000">
            <a:off x="7285049" y="182880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265"/>
          <p:cNvSpPr txBox="1">
            <a:spLocks noGrp="1"/>
          </p:cNvSpPr>
          <p:nvPr>
            <p:ph type="body" idx="1"/>
          </p:nvPr>
        </p:nvSpPr>
        <p:spPr>
          <a:xfrm rot="5400000">
            <a:off x="1697050"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265"/>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265"/>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65"/>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5948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2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9" name="Google Shape;169;p220"/>
          <p:cNvSpPr txBox="1">
            <a:spLocks noGrp="1"/>
          </p:cNvSpPr>
          <p:nvPr>
            <p:ph type="body" idx="1"/>
          </p:nvPr>
        </p:nvSpPr>
        <p:spPr>
          <a:xfrm>
            <a:off x="609600" y="1600208"/>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Google Shape;170;p220"/>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71" name="Google Shape;171;p220"/>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72" name="Google Shape;172;p220"/>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726961881"/>
      </p:ext>
    </p:extLst>
  </p:cSld>
  <p:clrMap bg1="lt1" tx1="dk1" bg2="dk2" tx2="lt2" accent1="accent1" accent2="accent2" accent3="accent3" accent4="accent4" accent5="accent5" accent6="accent6" hlink="hlink" folHlink="folHlink"/>
  <p:sldLayoutIdLst>
    <p:sldLayoutId id="2147483773" r:id="rId1"/>
    <p:sldLayoutId id="2147483776" r:id="rId2"/>
    <p:sldLayoutId id="2147483778" r:id="rId3"/>
    <p:sldLayoutId id="2147483779" r:id="rId4"/>
    <p:sldLayoutId id="2147483780" r:id="rId5"/>
    <p:sldLayoutId id="2147483781" r:id="rId6"/>
    <p:sldLayoutId id="2147483782" r:id="rId7"/>
    <p:sldLayoutId id="2147483783" r:id="rId8"/>
    <p:sldLayoutId id="2147483784" r:id="rId9"/>
    <p:sldLayoutId id="214748381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8"/>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solidFill>
              </a:defRPr>
            </a:lvl1pPr>
          </a:lstStyle>
          <a:p>
            <a:fld id="{321217BE-FE9C-41B1-9939-439DE99A90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4374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815" r:id="rId12"/>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ctr" eaLnBrk="1" latinLnBrk="0" hangingPunct="1">
              <a:defRPr kumimoji="0" sz="1400">
                <a:solidFill>
                  <a:srgbClr val="3E0E5B"/>
                </a:solidFill>
              </a:defRPr>
            </a:lvl1pPr>
          </a:lstStyle>
          <a:p>
            <a:fld id="{23A271A1-F6D6-438B-A432-4747EE7ECD40}" type="datetimeFigureOut">
              <a:rPr lang="en-US" smtClean="0"/>
              <a:pPr/>
              <a:t>4/20/2020</a:t>
            </a:fld>
            <a:endParaRPr lang="en-US" dirty="0"/>
          </a:p>
        </p:txBody>
      </p:sp>
      <p:sp>
        <p:nvSpPr>
          <p:cNvPr id="3" name="Footer Placeholder 2"/>
          <p:cNvSpPr>
            <a:spLocks noGrp="1"/>
          </p:cNvSpPr>
          <p:nvPr>
            <p:ph type="ftr" sz="quarter" idx="3"/>
          </p:nvPr>
        </p:nvSpPr>
        <p:spPr>
          <a:xfrm>
            <a:off x="812803" y="6248209"/>
            <a:ext cx="7228111" cy="365125"/>
          </a:xfrm>
          <a:prstGeom prst="rect">
            <a:avLst/>
          </a:prstGeom>
        </p:spPr>
        <p:txBody>
          <a:bodyPr vert="horz" anchor="ctr"/>
          <a:lstStyle>
            <a:lvl1pPr algn="r" eaLnBrk="1" latinLnBrk="0" hangingPunct="1">
              <a:defRPr kumimoji="0" sz="1400">
                <a:solidFill>
                  <a:srgbClr val="3E0E5B"/>
                </a:solidFill>
              </a:defRPr>
            </a:lvl1pPr>
          </a:lstStyle>
          <a:p>
            <a:r>
              <a:rPr lang="en-US" dirty="0"/>
              <a:t>Parent Education &amp; Advocacy Leadership Center</a:t>
            </a: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6222452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400" kern="1200">
          <a:solidFill>
            <a:schemeClr val="accent1"/>
          </a:solidFill>
          <a:latin typeface="+mj-lt"/>
          <a:ea typeface="+mj-ea"/>
          <a:cs typeface="+mj-cs"/>
        </a:defRPr>
      </a:lvl1pPr>
    </p:titleStyle>
    <p:bodyStyle>
      <a:lvl1pPr marL="320040" indent="-320040" algn="l" rtl="0" eaLnBrk="1" latinLnBrk="0" hangingPunct="1">
        <a:spcBef>
          <a:spcPts val="700"/>
        </a:spcBef>
        <a:buClrTx/>
        <a:buSzPct val="60000"/>
        <a:buFont typeface="Arial"/>
        <a:buChar char="•"/>
        <a:defRPr kumimoji="0" sz="2900" kern="1200">
          <a:solidFill>
            <a:schemeClr val="accent1"/>
          </a:solidFill>
          <a:latin typeface="+mn-lt"/>
          <a:ea typeface="+mn-ea"/>
          <a:cs typeface="+mn-cs"/>
        </a:defRPr>
      </a:lvl1pPr>
      <a:lvl2pPr marL="640080" indent="-274320" algn="l" rtl="0" eaLnBrk="1" latinLnBrk="0" hangingPunct="1">
        <a:spcBef>
          <a:spcPts val="550"/>
        </a:spcBef>
        <a:buClrTx/>
        <a:buSzPct val="70000"/>
        <a:buFont typeface="Arial"/>
        <a:buChar char="•"/>
        <a:defRPr kumimoji="0" sz="2600" kern="1200">
          <a:solidFill>
            <a:schemeClr val="accent1"/>
          </a:solidFill>
          <a:latin typeface="+mn-lt"/>
          <a:ea typeface="+mn-ea"/>
          <a:cs typeface="+mn-cs"/>
        </a:defRPr>
      </a:lvl2pPr>
      <a:lvl3pPr marL="914400" indent="-228600" algn="l" rtl="0" eaLnBrk="1" latinLnBrk="0" hangingPunct="1">
        <a:spcBef>
          <a:spcPts val="500"/>
        </a:spcBef>
        <a:buClrTx/>
        <a:buSzPct val="75000"/>
        <a:buFont typeface="Arial"/>
        <a:buChar char="•"/>
        <a:defRPr kumimoji="0" sz="2300" kern="1200">
          <a:solidFill>
            <a:schemeClr val="accent1"/>
          </a:solidFill>
          <a:latin typeface="+mn-lt"/>
          <a:ea typeface="+mn-ea"/>
          <a:cs typeface="+mn-cs"/>
        </a:defRPr>
      </a:lvl3pPr>
      <a:lvl4pPr marL="1371600" indent="-228600" algn="l" rtl="0" eaLnBrk="1" latinLnBrk="0" hangingPunct="1">
        <a:spcBef>
          <a:spcPts val="400"/>
        </a:spcBef>
        <a:buClrTx/>
        <a:buSzPct val="75000"/>
        <a:buFont typeface="Arial"/>
        <a:buChar char="•"/>
        <a:defRPr kumimoji="0" sz="2000" kern="1200">
          <a:solidFill>
            <a:schemeClr val="accent1"/>
          </a:solidFill>
          <a:latin typeface="+mn-lt"/>
          <a:ea typeface="+mn-ea"/>
          <a:cs typeface="+mn-cs"/>
        </a:defRPr>
      </a:lvl4pPr>
      <a:lvl5pPr marL="1828800" indent="-228600" algn="l" rtl="0" eaLnBrk="1" latinLnBrk="0" hangingPunct="1">
        <a:spcBef>
          <a:spcPts val="400"/>
        </a:spcBef>
        <a:buClrTx/>
        <a:buSzPct val="65000"/>
        <a:buFont typeface="Arial"/>
        <a:buChar char="•"/>
        <a:defRPr kumimoji="0" sz="2000" kern="1200">
          <a:solidFill>
            <a:schemeClr val="accen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8E1E9B-444F-CD4B-8FAB-43BDC23C2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D94AFE4-C672-8A40-B655-2AC980EB0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A7DC4C-6B47-A34F-9D15-B38058648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AE5E4-23F4-7D49-95B1-BCF0D036CD4D}" type="datetimeFigureOut">
              <a:rPr lang="en-US" smtClean="0">
                <a:solidFill>
                  <a:prstClr val="black">
                    <a:tint val="75000"/>
                  </a:prstClr>
                </a:solidFill>
              </a:rPr>
              <a:pPr/>
              <a:t>4/20/2020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B2F35F-0669-A143-A182-F8F65AC7597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12D62F3-F12D-3643-B743-D57E4AEF10E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4ADCE-5244-614F-ABCB-10C9BB503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1493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4/20/2020</a:t>
            </a:fld>
            <a:endParaRPr lang="en-US" dirty="0">
              <a:solidFill>
                <a:prstClr val="black">
                  <a:tint val="75000"/>
                </a:prstClr>
              </a:solidFill>
            </a:endParaRPr>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4985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mailto:ahrasok@lccc.edu"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www.transitionta.org/events-details"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hyperlink" Target="mailto:mallison@able-sc.org" TargetMode="External"/><Relationship Id="rId3" Type="http://schemas.openxmlformats.org/officeDocument/2006/relationships/hyperlink" Target="mailto:eweierbach@pealcenter.org" TargetMode="External"/><Relationship Id="rId7" Type="http://schemas.openxmlformats.org/officeDocument/2006/relationships/hyperlink" Target="mailto:alphonsocmurphy@yahoo.com"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mailto:cooksamanthan@gmail.com" TargetMode="External"/><Relationship Id="rId5" Type="http://schemas.openxmlformats.org/officeDocument/2006/relationships/hyperlink" Target="mailto:Davidquilleon@bestbuddies.org" TargetMode="External"/><Relationship Id="rId4" Type="http://schemas.openxmlformats.org/officeDocument/2006/relationships/hyperlink" Target="mailto:ahrasok@lccc.edu" TargetMode="Externa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hyperlink" Target="https://www.transitionta.org/covid19"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wintac.org/"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hyperlink" Target="mailto:mstoehr@uncc.edu"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s://www.transitionta.org/events-details" TargetMode="Externa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nebraskachildren.org/file_download/7ffd4bf8-9e63-4e5e-bc98-25cc3c22e632" TargetMode="External"/><Relationship Id="rId7" Type="http://schemas.openxmlformats.org/officeDocument/2006/relationships/hyperlink" Target="https://www.search-institute.org/wp-content/uploads/2020/03/Coronavirus-checklist-Search-Institute.pdf"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childmind.org/article/supporting-teenagers-and-young-adults-during-the-coronavirus-crisis/" TargetMode="External"/><Relationship Id="rId5" Type="http://schemas.openxmlformats.org/officeDocument/2006/relationships/hyperlink" Target="https://www.nebraskachildren.org/file_download/11604bcb-146e-4f36-b8e8-0f7becb11e83" TargetMode="External"/><Relationship Id="rId4" Type="http://schemas.openxmlformats.org/officeDocument/2006/relationships/hyperlink" Target="https://ysa.org/covi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unicef.org/media/66761/file/Practical-Tips-on-Engaging-Adolescents-and-Youth-in-the-COVID-19-Response-2020.pdf" TargetMode="External"/><Relationship Id="rId1" Type="http://schemas.openxmlformats.org/officeDocument/2006/relationships/slideLayout" Target="../slideLayouts/slideLayout14.xml"/><Relationship Id="rId6" Type="http://schemas.openxmlformats.org/officeDocument/2006/relationships/hyperlink" Target="https://www.facebook.com/pg/SAU1PA/events/?ref=page_internal" TargetMode="External"/><Relationship Id="rId5" Type="http://schemas.openxmlformats.org/officeDocument/2006/relationships/hyperlink" Target="https://maec.org/covid-19/student-webinar/" TargetMode="External"/><Relationship Id="rId4" Type="http://schemas.openxmlformats.org/officeDocument/2006/relationships/hyperlink" Target="https://youthmovenational.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Davidquilleon@bestbuddies.org" TargetMode="External"/><Relationship Id="rId7" Type="http://schemas.openxmlformats.org/officeDocument/2006/relationships/hyperlink" Target="https://www.transitionta.org/events-details"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hyperlink" Target="mailto:alphonsocmurphy@yahoo.com" TargetMode="External"/><Relationship Id="rId4" Type="http://schemas.openxmlformats.org/officeDocument/2006/relationships/hyperlink" Target="mailto:cooksamanthan@gmail.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1.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1.xml"/><Relationship Id="rId5" Type="http://schemas.openxmlformats.org/officeDocument/2006/relationships/image" Target="../media/image44.jpe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hyperlink" Target="https://www.chronicle.com/article/Why-You-Should-Ignore-All-That/248366?fbclid=IwAR3CTkWDelOCWe7tCn56TKMatTz8oChSfZ7L4UWC6cTw5CLEEIUIPPT0xZU" TargetMode="External"/><Relationship Id="rId2" Type="http://schemas.openxmlformats.org/officeDocument/2006/relationships/hyperlink" Target="https://youthmovenational.org/working-at-home-during-covid-19-how-its-different/" TargetMode="Externa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1.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transitioncoalition.org/blog/webinar/social-media-youth-disabilities-covid/"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transitionta.org/"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zoom.us/meeting/register/tJEtduqsrTIoH9HXO2uP2XZU-68Bz3yjXQtH"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r20.rs6.net/tn.jsp?f=001hM-8hbrynJlFR4yCWxdrDZVwGkSTUxZOHVCpai6x3NIMzP1SCARG3lPjMoUk1CtxthpK3Qj3u6vUfzw-oqgLaX3k86E-7QSlowIZvLo_W4QeuEOA_ZCjFQW9d7tKMnWr-yAfgxNf7zA4FKLWaJxfnC_kjKl9j6iMc7Kc4uwzvG72L27F52_OtwoOS3vLN_nBHhg8SYx4ChLnH5sk6nLbWjULyZk5oe9a&amp;c=Gj1KsCYIaHN8mQ0vkCo59PcTNByArK29bPolgCHdkhoID15nfqXmPQ==&amp;ch=cec_prehP7KmLJ0mk_i058-QDmIyxNALqkRHnP65kAK_pFs7ehMEtA=="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bit.ly/StrategiesandResourcesforStudentswithComplexSupportNeedsinDistanceLearning" TargetMode="External"/><Relationship Id="rId2" Type="http://schemas.openxmlformats.org/officeDocument/2006/relationships/hyperlink" Target="https://bit.ly/InstagramSnapchatTikTokandBeyond" TargetMode="Externa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wintac.org/request-ta"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mailto:ntactmail@uncc.edu" TargetMode="External"/><Relationship Id="rId5" Type="http://schemas.openxmlformats.org/officeDocument/2006/relationships/hyperlink" Target="http://www.wintac.org/" TargetMode="External"/><Relationship Id="rId4" Type="http://schemas.openxmlformats.org/officeDocument/2006/relationships/hyperlink" Target="http://www.transitionta.org/"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hyperlink" Target="http://www.transitionta.org/" TargetMode="External"/><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hyperlink" Target="mailto:ntactmail@uncc.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eweierbach@pealcenter.org"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www.transitionta.org/events-details"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452B833-30AF-A347-9D78-91A42B71446B}"/>
              </a:ext>
            </a:extLst>
          </p:cNvPr>
          <p:cNvSpPr>
            <a:spLocks noGrp="1"/>
          </p:cNvSpPr>
          <p:nvPr>
            <p:ph type="title"/>
          </p:nvPr>
        </p:nvSpPr>
        <p:spPr>
          <a:xfrm>
            <a:off x="643331" y="2735141"/>
            <a:ext cx="10982960" cy="980081"/>
          </a:xfrm>
        </p:spPr>
        <p:txBody>
          <a:bodyPr>
            <a:noAutofit/>
          </a:bodyPr>
          <a:lstStyle/>
          <a:p>
            <a:pPr algn="ctr"/>
            <a:r>
              <a:rPr lang="en-US" sz="4000" dirty="0" smtClean="0">
                <a:solidFill>
                  <a:srgbClr val="002060"/>
                </a:solidFill>
              </a:rPr>
              <a:t>Instagram, </a:t>
            </a:r>
            <a:r>
              <a:rPr lang="en-US" sz="4000" dirty="0" err="1" smtClean="0">
                <a:solidFill>
                  <a:srgbClr val="002060"/>
                </a:solidFill>
              </a:rPr>
              <a:t>TikTok</a:t>
            </a:r>
            <a:r>
              <a:rPr lang="en-US" sz="4000" dirty="0" smtClean="0">
                <a:solidFill>
                  <a:srgbClr val="002060"/>
                </a:solidFill>
              </a:rPr>
              <a:t> &amp; Beyond: Social Media</a:t>
            </a:r>
            <a:br>
              <a:rPr lang="en-US" sz="4000" dirty="0" smtClean="0">
                <a:solidFill>
                  <a:srgbClr val="002060"/>
                </a:solidFill>
              </a:rPr>
            </a:br>
            <a:r>
              <a:rPr lang="en-US" sz="4000" dirty="0" smtClean="0">
                <a:solidFill>
                  <a:srgbClr val="002060"/>
                </a:solidFill>
              </a:rPr>
              <a:t> for </a:t>
            </a:r>
            <a:br>
              <a:rPr lang="en-US" sz="4000" dirty="0" smtClean="0">
                <a:solidFill>
                  <a:srgbClr val="002060"/>
                </a:solidFill>
              </a:rPr>
            </a:br>
            <a:r>
              <a:rPr lang="en-US" sz="4000" dirty="0" smtClean="0">
                <a:solidFill>
                  <a:srgbClr val="002060"/>
                </a:solidFill>
              </a:rPr>
              <a:t>Peer2Peer Engagement</a:t>
            </a:r>
            <a:r>
              <a:rPr lang="en-US" sz="2800" b="0" dirty="0"/>
              <a:t/>
            </a:r>
            <a:br>
              <a:rPr lang="en-US" sz="2800" b="0" dirty="0"/>
            </a:br>
            <a:endParaRPr lang="en-US" sz="2800" b="0" dirty="0"/>
          </a:p>
        </p:txBody>
      </p:sp>
      <p:sp>
        <p:nvSpPr>
          <p:cNvPr id="3" name="Subtitle 2"/>
          <p:cNvSpPr>
            <a:spLocks noGrp="1"/>
          </p:cNvSpPr>
          <p:nvPr>
            <p:ph idx="1"/>
          </p:nvPr>
        </p:nvSpPr>
        <p:spPr>
          <a:xfrm>
            <a:off x="505888" y="4496349"/>
            <a:ext cx="10982960" cy="996362"/>
          </a:xfrm>
        </p:spPr>
        <p:txBody>
          <a:bodyPr>
            <a:normAutofit/>
          </a:bodyPr>
          <a:lstStyle/>
          <a:p>
            <a:pPr marL="0" indent="0" algn="ctr">
              <a:buNone/>
            </a:pPr>
            <a:r>
              <a:rPr lang="en-US" sz="3600" dirty="0" smtClean="0"/>
              <a:t>Tuesday, April </a:t>
            </a:r>
            <a:r>
              <a:rPr lang="en-US" sz="3600" dirty="0" smtClean="0"/>
              <a:t>21</a:t>
            </a:r>
            <a:r>
              <a:rPr lang="en-US" sz="3600" dirty="0" smtClean="0"/>
              <a:t>, </a:t>
            </a:r>
            <a:r>
              <a:rPr lang="en-US" sz="3600" dirty="0"/>
              <a:t>2020</a:t>
            </a:r>
          </a:p>
        </p:txBody>
      </p:sp>
      <p:pic>
        <p:nvPicPr>
          <p:cNvPr id="1026" name="Picture 2" descr="NTACT: National Technical Assistance Center on Transition">
            <a:extLst>
              <a:ext uri="{FF2B5EF4-FFF2-40B4-BE49-F238E27FC236}">
                <a16:creationId xmlns:a16="http://schemas.microsoft.com/office/drawing/2014/main" xmlns="" id="{5BE70613-42AC-3B46-A7CB-66426FCA8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06" y="304800"/>
            <a:ext cx="5023295" cy="886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a:extLst>
              <a:ext uri="{FF2B5EF4-FFF2-40B4-BE49-F238E27FC236}">
                <a16:creationId xmlns:a16="http://schemas.microsoft.com/office/drawing/2014/main" xmlns="" id="{B6EB49E8-18EC-2C47-8729-A61E77D93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564" y="304801"/>
            <a:ext cx="4789284" cy="80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20927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What can we do? </a:t>
            </a:r>
            <a:endParaRPr lang="en-US" dirty="0"/>
          </a:p>
        </p:txBody>
      </p:sp>
      <p:sp>
        <p:nvSpPr>
          <p:cNvPr id="3" name="Content Placeholder 2"/>
          <p:cNvSpPr>
            <a:spLocks noGrp="1"/>
          </p:cNvSpPr>
          <p:nvPr>
            <p:ph sz="quarter" idx="1"/>
          </p:nvPr>
        </p:nvSpPr>
        <p:spPr>
          <a:xfrm>
            <a:off x="721974" y="1867618"/>
            <a:ext cx="10871200" cy="4495800"/>
          </a:xfrm>
        </p:spPr>
        <p:txBody>
          <a:bodyPr>
            <a:normAutofit/>
          </a:bodyPr>
          <a:lstStyle/>
          <a:p>
            <a:pPr>
              <a:spcAft>
                <a:spcPts val="1200"/>
              </a:spcAft>
            </a:pPr>
            <a:r>
              <a:rPr lang="en-US" sz="3600" dirty="0" smtClean="0"/>
              <a:t>Respect their privacy </a:t>
            </a:r>
          </a:p>
          <a:p>
            <a:pPr>
              <a:spcAft>
                <a:spcPts val="1200"/>
              </a:spcAft>
            </a:pPr>
            <a:r>
              <a:rPr lang="en-US" sz="3600" dirty="0" smtClean="0"/>
              <a:t>Provide just enough support</a:t>
            </a:r>
          </a:p>
          <a:p>
            <a:pPr>
              <a:spcAft>
                <a:spcPts val="1200"/>
              </a:spcAft>
            </a:pPr>
            <a:r>
              <a:rPr lang="en-US" sz="3600" dirty="0" smtClean="0"/>
              <a:t>Allow time to socialize independently </a:t>
            </a:r>
          </a:p>
          <a:p>
            <a:pPr>
              <a:spcAft>
                <a:spcPts val="1200"/>
              </a:spcAft>
            </a:pPr>
            <a:r>
              <a:rPr lang="en-US" sz="3600" dirty="0" smtClean="0"/>
              <a:t>Discuss various ways to participate</a:t>
            </a:r>
            <a:endParaRPr lang="en-US" sz="3600" dirty="0"/>
          </a:p>
        </p:txBody>
      </p:sp>
    </p:spTree>
    <p:extLst>
      <p:ext uri="{BB962C8B-B14F-4D97-AF65-F5344CB8AC3E}">
        <p14:creationId xmlns:p14="http://schemas.microsoft.com/office/powerpoint/2010/main" val="2990989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a:t>What are young people saying?</a:t>
            </a:r>
          </a:p>
        </p:txBody>
      </p:sp>
      <p:sp>
        <p:nvSpPr>
          <p:cNvPr id="3" name="Content Placeholder 2"/>
          <p:cNvSpPr>
            <a:spLocks noGrp="1"/>
          </p:cNvSpPr>
          <p:nvPr>
            <p:ph sz="quarter" idx="1"/>
          </p:nvPr>
        </p:nvSpPr>
        <p:spPr/>
        <p:txBody>
          <a:bodyPr/>
          <a:lstStyle/>
          <a:p>
            <a:pPr marL="0" lvl="0" indent="0" algn="ctr">
              <a:spcAft>
                <a:spcPts val="1200"/>
              </a:spcAft>
              <a:buNone/>
            </a:pPr>
            <a:r>
              <a:rPr lang="en-US" sz="3200" dirty="0" smtClean="0"/>
              <a:t>“I’m not used to seeing my teacher in my kitchen!”</a:t>
            </a:r>
          </a:p>
          <a:p>
            <a:pPr marL="0" lvl="0" indent="0" algn="ctr">
              <a:spcAft>
                <a:spcPts val="1200"/>
              </a:spcAft>
              <a:buNone/>
            </a:pPr>
            <a:endParaRPr lang="en-US" sz="2800" dirty="0"/>
          </a:p>
        </p:txBody>
      </p:sp>
      <p:pic>
        <p:nvPicPr>
          <p:cNvPr id="4" name="Picture 3" descr="Photo of a computer camera mounted on a monitor and a faded picture of a woman wav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057" y="2710543"/>
            <a:ext cx="6049835" cy="3043918"/>
          </a:xfrm>
          <a:prstGeom prst="rect">
            <a:avLst/>
          </a:prstGeom>
        </p:spPr>
      </p:pic>
    </p:spTree>
    <p:extLst>
      <p:ext uri="{BB962C8B-B14F-4D97-AF65-F5344CB8AC3E}">
        <p14:creationId xmlns:p14="http://schemas.microsoft.com/office/powerpoint/2010/main" val="3559114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What can we do? </a:t>
            </a:r>
            <a:endParaRPr lang="en-US" dirty="0"/>
          </a:p>
        </p:txBody>
      </p:sp>
      <p:sp>
        <p:nvSpPr>
          <p:cNvPr id="3" name="Content Placeholder 2"/>
          <p:cNvSpPr>
            <a:spLocks noGrp="1"/>
          </p:cNvSpPr>
          <p:nvPr>
            <p:ph sz="quarter" idx="1"/>
          </p:nvPr>
        </p:nvSpPr>
        <p:spPr>
          <a:xfrm>
            <a:off x="765105" y="2031521"/>
            <a:ext cx="10871200" cy="4495800"/>
          </a:xfrm>
        </p:spPr>
        <p:txBody>
          <a:bodyPr/>
          <a:lstStyle/>
          <a:p>
            <a:pPr>
              <a:spcAft>
                <a:spcPts val="1200"/>
              </a:spcAft>
            </a:pPr>
            <a:r>
              <a:rPr lang="en-US" sz="3600" dirty="0" smtClean="0"/>
              <a:t>Separate spaces for school work and friends</a:t>
            </a:r>
          </a:p>
          <a:p>
            <a:pPr>
              <a:spcAft>
                <a:spcPts val="1200"/>
              </a:spcAft>
            </a:pPr>
            <a:r>
              <a:rPr lang="en-US" sz="3600" dirty="0" smtClean="0"/>
              <a:t>Set up stations</a:t>
            </a:r>
          </a:p>
          <a:p>
            <a:pPr>
              <a:spcAft>
                <a:spcPts val="1200"/>
              </a:spcAft>
            </a:pPr>
            <a:r>
              <a:rPr lang="en-US" sz="3600" dirty="0" smtClean="0"/>
              <a:t>Schedule designated times for school and friends (Free time is free time!)</a:t>
            </a:r>
          </a:p>
          <a:p>
            <a:pPr>
              <a:spcAft>
                <a:spcPts val="1200"/>
              </a:spcAft>
            </a:pPr>
            <a:endParaRPr lang="en-US" sz="2800" dirty="0" smtClean="0"/>
          </a:p>
          <a:p>
            <a:pPr>
              <a:spcAft>
                <a:spcPts val="1200"/>
              </a:spcAft>
            </a:pPr>
            <a:endParaRPr lang="en-US" dirty="0"/>
          </a:p>
        </p:txBody>
      </p:sp>
    </p:spTree>
    <p:extLst>
      <p:ext uri="{BB962C8B-B14F-4D97-AF65-F5344CB8AC3E}">
        <p14:creationId xmlns:p14="http://schemas.microsoft.com/office/powerpoint/2010/main" val="661761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a:t>What are young people saying?</a:t>
            </a:r>
          </a:p>
        </p:txBody>
      </p:sp>
      <p:sp>
        <p:nvSpPr>
          <p:cNvPr id="3" name="Content Placeholder 2"/>
          <p:cNvSpPr>
            <a:spLocks noGrp="1"/>
          </p:cNvSpPr>
          <p:nvPr>
            <p:ph sz="quarter" idx="1"/>
          </p:nvPr>
        </p:nvSpPr>
        <p:spPr/>
        <p:txBody>
          <a:bodyPr/>
          <a:lstStyle/>
          <a:p>
            <a:pPr marL="0" lvl="0" indent="0" algn="ctr">
              <a:spcAft>
                <a:spcPts val="1200"/>
              </a:spcAft>
              <a:buNone/>
            </a:pPr>
            <a:r>
              <a:rPr lang="en-US" sz="2800" dirty="0" smtClean="0"/>
              <a:t>“I went from having certain “screen time” to being on my computer all the time.”</a:t>
            </a:r>
          </a:p>
          <a:p>
            <a:pPr marL="0" lvl="0" indent="0" algn="ctr">
              <a:spcAft>
                <a:spcPts val="1200"/>
              </a:spcAft>
              <a:buNone/>
            </a:pPr>
            <a:endParaRPr lang="en-US" sz="2800" dirty="0"/>
          </a:p>
        </p:txBody>
      </p:sp>
      <p:pic>
        <p:nvPicPr>
          <p:cNvPr id="7" name="Picture 6" descr="Picture of a dogl laying on a deck sleeping with the words - &quot;Tired - Just Tired&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277" y="3088142"/>
            <a:ext cx="5558381" cy="3007858"/>
          </a:xfrm>
          <a:prstGeom prst="rect">
            <a:avLst/>
          </a:prstGeom>
        </p:spPr>
      </p:pic>
    </p:spTree>
    <p:extLst>
      <p:ext uri="{BB962C8B-B14F-4D97-AF65-F5344CB8AC3E}">
        <p14:creationId xmlns:p14="http://schemas.microsoft.com/office/powerpoint/2010/main" val="3807930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What can we do? </a:t>
            </a:r>
            <a:endParaRPr lang="en-US" dirty="0"/>
          </a:p>
        </p:txBody>
      </p:sp>
      <p:sp>
        <p:nvSpPr>
          <p:cNvPr id="3" name="Content Placeholder 2"/>
          <p:cNvSpPr>
            <a:spLocks noGrp="1"/>
          </p:cNvSpPr>
          <p:nvPr>
            <p:ph sz="quarter" idx="1"/>
          </p:nvPr>
        </p:nvSpPr>
        <p:spPr/>
        <p:txBody>
          <a:bodyPr/>
          <a:lstStyle/>
          <a:p>
            <a:pPr>
              <a:spcAft>
                <a:spcPts val="1200"/>
              </a:spcAft>
            </a:pPr>
            <a:r>
              <a:rPr lang="en-US" sz="3200" dirty="0" smtClean="0"/>
              <a:t>Give them a break! (and while you’re at it, take one yourself!)</a:t>
            </a:r>
          </a:p>
          <a:p>
            <a:pPr>
              <a:spcAft>
                <a:spcPts val="1200"/>
              </a:spcAft>
            </a:pPr>
            <a:r>
              <a:rPr lang="en-US" sz="3200" dirty="0" smtClean="0"/>
              <a:t>Adjust lighting, atmosphere, screen distance </a:t>
            </a:r>
          </a:p>
          <a:p>
            <a:pPr>
              <a:spcAft>
                <a:spcPts val="1200"/>
              </a:spcAft>
            </a:pPr>
            <a:r>
              <a:rPr lang="en-US" sz="3200" dirty="0" smtClean="0"/>
              <a:t>Stretch, change position, get moving </a:t>
            </a:r>
          </a:p>
          <a:p>
            <a:pPr>
              <a:spcAft>
                <a:spcPts val="1200"/>
              </a:spcAft>
            </a:pPr>
            <a:r>
              <a:rPr lang="en-US" sz="3200" dirty="0" smtClean="0"/>
              <a:t>Stay away from screens during down time </a:t>
            </a:r>
          </a:p>
          <a:p>
            <a:pPr marL="0" indent="0">
              <a:spcAft>
                <a:spcPts val="1200"/>
              </a:spcAft>
              <a:buNone/>
            </a:pPr>
            <a:endParaRPr lang="en-US" dirty="0"/>
          </a:p>
        </p:txBody>
      </p:sp>
    </p:spTree>
    <p:extLst>
      <p:ext uri="{BB962C8B-B14F-4D97-AF65-F5344CB8AC3E}">
        <p14:creationId xmlns:p14="http://schemas.microsoft.com/office/powerpoint/2010/main" val="2008602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a:t>What are young people saying?</a:t>
            </a:r>
          </a:p>
        </p:txBody>
      </p:sp>
      <p:sp>
        <p:nvSpPr>
          <p:cNvPr id="3" name="Content Placeholder 2"/>
          <p:cNvSpPr>
            <a:spLocks noGrp="1"/>
          </p:cNvSpPr>
          <p:nvPr>
            <p:ph sz="quarter" idx="1"/>
          </p:nvPr>
        </p:nvSpPr>
        <p:spPr>
          <a:xfrm>
            <a:off x="816864" y="1600200"/>
            <a:ext cx="10871200" cy="4748842"/>
          </a:xfrm>
        </p:spPr>
        <p:txBody>
          <a:bodyPr/>
          <a:lstStyle/>
          <a:p>
            <a:pPr marL="0" lvl="0" indent="0" algn="ctr">
              <a:spcAft>
                <a:spcPts val="1200"/>
              </a:spcAft>
              <a:buNone/>
            </a:pPr>
            <a:r>
              <a:rPr lang="en-US" sz="2800" dirty="0" smtClean="0"/>
              <a:t>“When will </a:t>
            </a:r>
            <a:r>
              <a:rPr lang="en-US" sz="2800" dirty="0" smtClean="0"/>
              <a:t>this all </a:t>
            </a:r>
            <a:r>
              <a:rPr lang="en-US" sz="2800" dirty="0" smtClean="0"/>
              <a:t>be </a:t>
            </a:r>
            <a:r>
              <a:rPr lang="en-US" sz="2800" dirty="0" smtClean="0"/>
              <a:t>over? </a:t>
            </a:r>
          </a:p>
          <a:p>
            <a:pPr marL="0" lvl="0" indent="0" algn="ctr">
              <a:spcAft>
                <a:spcPts val="1200"/>
              </a:spcAft>
              <a:buNone/>
            </a:pPr>
            <a:r>
              <a:rPr lang="en-US" sz="2800" dirty="0" smtClean="0"/>
              <a:t>It’s </a:t>
            </a:r>
            <a:r>
              <a:rPr lang="en-US" sz="2800" dirty="0" smtClean="0"/>
              <a:t>hard to focus on anything else.”</a:t>
            </a:r>
          </a:p>
          <a:p>
            <a:pPr marL="0" lvl="0" indent="0" algn="ctr">
              <a:spcAft>
                <a:spcPts val="1200"/>
              </a:spcAft>
              <a:buNone/>
            </a:pPr>
            <a:endParaRPr lang="en-US" sz="2800" dirty="0"/>
          </a:p>
        </p:txBody>
      </p:sp>
      <p:pic>
        <p:nvPicPr>
          <p:cNvPr id="4" name="Picture 3" descr="Picture of a panda bear laying on a flat rock with the caption - Is it over y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560" y="3053190"/>
            <a:ext cx="6097815" cy="3042810"/>
          </a:xfrm>
          <a:prstGeom prst="rect">
            <a:avLst/>
          </a:prstGeom>
        </p:spPr>
      </p:pic>
    </p:spTree>
    <p:extLst>
      <p:ext uri="{BB962C8B-B14F-4D97-AF65-F5344CB8AC3E}">
        <p14:creationId xmlns:p14="http://schemas.microsoft.com/office/powerpoint/2010/main" val="3148826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What can we do? </a:t>
            </a:r>
            <a:endParaRPr lang="en-US" dirty="0"/>
          </a:p>
        </p:txBody>
      </p:sp>
      <p:sp>
        <p:nvSpPr>
          <p:cNvPr id="3" name="Content Placeholder 2"/>
          <p:cNvSpPr>
            <a:spLocks noGrp="1"/>
          </p:cNvSpPr>
          <p:nvPr>
            <p:ph sz="quarter" idx="1"/>
          </p:nvPr>
        </p:nvSpPr>
        <p:spPr/>
        <p:txBody>
          <a:bodyPr>
            <a:normAutofit/>
          </a:bodyPr>
          <a:lstStyle/>
          <a:p>
            <a:pPr>
              <a:spcAft>
                <a:spcPts val="1200"/>
              </a:spcAft>
            </a:pPr>
            <a:r>
              <a:rPr lang="en-US" dirty="0" smtClean="0"/>
              <a:t>Talk about it </a:t>
            </a:r>
          </a:p>
          <a:p>
            <a:pPr>
              <a:spcAft>
                <a:spcPts val="1200"/>
              </a:spcAft>
            </a:pPr>
            <a:r>
              <a:rPr lang="en-US" dirty="0" smtClean="0"/>
              <a:t>Use social stories, schedules and calendars</a:t>
            </a:r>
          </a:p>
          <a:p>
            <a:pPr>
              <a:spcAft>
                <a:spcPts val="1200"/>
              </a:spcAft>
            </a:pPr>
            <a:r>
              <a:rPr lang="en-US" dirty="0" smtClean="0"/>
              <a:t>Focus on concrete things and what you can control</a:t>
            </a:r>
          </a:p>
          <a:p>
            <a:pPr>
              <a:spcAft>
                <a:spcPts val="1200"/>
              </a:spcAft>
            </a:pPr>
            <a:r>
              <a:rPr lang="en-US" dirty="0" smtClean="0"/>
              <a:t>Do not make false promises</a:t>
            </a:r>
            <a:endParaRPr lang="en-US" dirty="0"/>
          </a:p>
          <a:p>
            <a:pPr>
              <a:spcAft>
                <a:spcPts val="1200"/>
              </a:spcAft>
            </a:pPr>
            <a:r>
              <a:rPr lang="en-US" dirty="0" smtClean="0"/>
              <a:t>Find things to look forward to</a:t>
            </a:r>
          </a:p>
          <a:p>
            <a:pPr>
              <a:spcAft>
                <a:spcPts val="1200"/>
              </a:spcAft>
            </a:pPr>
            <a:r>
              <a:rPr lang="en-US" dirty="0" smtClean="0"/>
              <a:t>Allow control and decision-making whenever possible </a:t>
            </a:r>
          </a:p>
          <a:p>
            <a:pPr>
              <a:spcAft>
                <a:spcPts val="1200"/>
              </a:spcAft>
            </a:pPr>
            <a:endParaRPr lang="en-US" dirty="0" smtClean="0"/>
          </a:p>
          <a:p>
            <a:pPr>
              <a:spcAft>
                <a:spcPts val="1200"/>
              </a:spcAft>
            </a:pPr>
            <a:endParaRPr lang="en-US" dirty="0" smtClean="0"/>
          </a:p>
          <a:p>
            <a:pPr>
              <a:spcAft>
                <a:spcPts val="1200"/>
              </a:spcAft>
            </a:pPr>
            <a:endParaRPr lang="en-US" dirty="0" smtClean="0"/>
          </a:p>
        </p:txBody>
      </p:sp>
    </p:spTree>
    <p:extLst>
      <p:ext uri="{BB962C8B-B14F-4D97-AF65-F5344CB8AC3E}">
        <p14:creationId xmlns:p14="http://schemas.microsoft.com/office/powerpoint/2010/main" val="3761344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Most importantly…</a:t>
            </a:r>
            <a:endParaRPr lang="en-US" dirty="0"/>
          </a:p>
        </p:txBody>
      </p:sp>
      <p:sp>
        <p:nvSpPr>
          <p:cNvPr id="3" name="Content Placeholder 2"/>
          <p:cNvSpPr>
            <a:spLocks noGrp="1"/>
          </p:cNvSpPr>
          <p:nvPr>
            <p:ph sz="quarter" idx="1"/>
          </p:nvPr>
        </p:nvSpPr>
        <p:spPr/>
        <p:txBody>
          <a:bodyPr>
            <a:normAutofit/>
          </a:bodyPr>
          <a:lstStyle/>
          <a:p>
            <a:pPr marL="0" indent="0" algn="ctr">
              <a:spcAft>
                <a:spcPts val="1200"/>
              </a:spcAft>
              <a:buNone/>
            </a:pPr>
            <a:r>
              <a:rPr lang="en-US" dirty="0" smtClean="0"/>
              <a:t>Remember to breathe!  </a:t>
            </a:r>
            <a:endParaRPr lang="en-US" dirty="0"/>
          </a:p>
        </p:txBody>
      </p:sp>
      <p:pic>
        <p:nvPicPr>
          <p:cNvPr id="5" name="Picture 4" descr="Picture of an ape laying on the grass face up with the caption - Asshh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677" y="2725146"/>
            <a:ext cx="6357578" cy="3174912"/>
          </a:xfrm>
          <a:prstGeom prst="rect">
            <a:avLst/>
          </a:prstGeom>
        </p:spPr>
      </p:pic>
    </p:spTree>
    <p:extLst>
      <p:ext uri="{BB962C8B-B14F-4D97-AF65-F5344CB8AC3E}">
        <p14:creationId xmlns:p14="http://schemas.microsoft.com/office/powerpoint/2010/main" val="4161022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568" y="3060174"/>
            <a:ext cx="10982960" cy="980081"/>
          </a:xfrm>
        </p:spPr>
        <p:txBody>
          <a:bodyPr>
            <a:normAutofit fontScale="90000"/>
          </a:bodyPr>
          <a:lstStyle/>
          <a:p>
            <a:r>
              <a:rPr lang="en-US" sz="4900" dirty="0">
                <a:solidFill>
                  <a:srgbClr val="00B050"/>
                </a:solidFill>
              </a:rPr>
              <a:t>Virtual </a:t>
            </a:r>
            <a:r>
              <a:rPr lang="en-US" sz="4900" dirty="0" smtClean="0">
                <a:solidFill>
                  <a:srgbClr val="00B050"/>
                </a:solidFill>
              </a:rPr>
              <a:t>Social Experiences</a:t>
            </a:r>
            <a:r>
              <a:rPr lang="en-US" sz="4900" dirty="0">
                <a:solidFill>
                  <a:srgbClr val="00B050"/>
                </a:solidFill>
              </a:rPr>
              <a:t>: </a:t>
            </a:r>
            <a:r>
              <a:rPr lang="en-US" sz="4900" dirty="0" smtClean="0">
                <a:solidFill>
                  <a:srgbClr val="00B050"/>
                </a:solidFill>
              </a:rPr>
              <a:t/>
            </a:r>
            <a:br>
              <a:rPr lang="en-US" sz="4900" dirty="0" smtClean="0">
                <a:solidFill>
                  <a:srgbClr val="00B050"/>
                </a:solidFill>
              </a:rPr>
            </a:br>
            <a:r>
              <a:rPr lang="en-US" sz="4900" dirty="0" smtClean="0">
                <a:solidFill>
                  <a:srgbClr val="00B050"/>
                </a:solidFill>
              </a:rPr>
              <a:t>Peer </a:t>
            </a:r>
            <a:r>
              <a:rPr lang="en-US" sz="4900" dirty="0">
                <a:solidFill>
                  <a:srgbClr val="00B050"/>
                </a:solidFill>
              </a:rPr>
              <a:t>to </a:t>
            </a:r>
            <a:r>
              <a:rPr lang="en-US" sz="4900" dirty="0" smtClean="0">
                <a:solidFill>
                  <a:srgbClr val="00B050"/>
                </a:solidFill>
              </a:rPr>
              <a:t>Peer Engagement </a:t>
            </a:r>
            <a:r>
              <a:rPr lang="en-US" sz="4000" b="0" dirty="0">
                <a:solidFill>
                  <a:srgbClr val="00B050"/>
                </a:solidFill>
              </a:rPr>
              <a:t/>
            </a:r>
            <a:br>
              <a:rPr lang="en-US" sz="4000" b="0" dirty="0">
                <a:solidFill>
                  <a:srgbClr val="00B050"/>
                </a:solidFill>
              </a:rPr>
            </a:br>
            <a:r>
              <a:rPr lang="en-US" sz="4000" b="0" dirty="0" smtClean="0">
                <a:solidFill>
                  <a:srgbClr val="00B050"/>
                </a:solidFill>
              </a:rPr>
              <a:t>Ali </a:t>
            </a:r>
            <a:r>
              <a:rPr lang="en-US" sz="4000" b="0" dirty="0" err="1">
                <a:solidFill>
                  <a:srgbClr val="00B050"/>
                </a:solidFill>
              </a:rPr>
              <a:t>Hrasok</a:t>
            </a:r>
            <a:r>
              <a:rPr lang="en-US" sz="4000" b="0" dirty="0">
                <a:solidFill>
                  <a:srgbClr val="00B050"/>
                </a:solidFill>
              </a:rPr>
              <a:t> </a:t>
            </a:r>
            <a:r>
              <a:rPr lang="en-US" sz="3100" b="0" dirty="0">
                <a:solidFill>
                  <a:srgbClr val="00B050"/>
                </a:solidFill>
              </a:rPr>
              <a:t/>
            </a:r>
            <a:br>
              <a:rPr lang="en-US" sz="3100" b="0" dirty="0">
                <a:solidFill>
                  <a:srgbClr val="00B050"/>
                </a:solidFill>
              </a:rPr>
            </a:br>
            <a:r>
              <a:rPr lang="en-US" sz="3100" b="0" dirty="0" smtClean="0">
                <a:solidFill>
                  <a:srgbClr val="00B050"/>
                </a:solidFill>
                <a:hlinkClick r:id="rId3"/>
              </a:rPr>
              <a:t>ahrasok@lccc.edu</a:t>
            </a:r>
            <a:r>
              <a:rPr lang="en-US" sz="3100" b="0" dirty="0" smtClean="0">
                <a:solidFill>
                  <a:srgbClr val="00B050"/>
                </a:solidFill>
              </a:rPr>
              <a:t>   </a:t>
            </a:r>
            <a:r>
              <a:rPr lang="en-US" sz="4000" b="0" dirty="0">
                <a:solidFill>
                  <a:srgbClr val="00B050"/>
                </a:solidFill>
              </a:rPr>
              <a:t/>
            </a:r>
            <a:br>
              <a:rPr lang="en-US" sz="4000" b="0" dirty="0">
                <a:solidFill>
                  <a:srgbClr val="00B050"/>
                </a:solidFill>
              </a:rPr>
            </a:br>
            <a:endParaRPr lang="en-US" sz="4000" b="0" dirty="0">
              <a:solidFill>
                <a:srgbClr val="00B050"/>
              </a:solidFill>
            </a:endParaRPr>
          </a:p>
        </p:txBody>
      </p:sp>
      <p:sp>
        <p:nvSpPr>
          <p:cNvPr id="4" name="Slide Number Placeholder 3"/>
          <p:cNvSpPr>
            <a:spLocks noGrp="1"/>
          </p:cNvSpPr>
          <p:nvPr>
            <p:ph type="sldNum" sz="quarter" idx="12"/>
          </p:nvPr>
        </p:nvSpPr>
        <p:spPr/>
        <p:txBody>
          <a:bodyPr/>
          <a:lstStyle/>
          <a:p>
            <a:fld id="{00000000-1234-1234-1234-123412341234}" type="slidenum">
              <a:rPr lang="en-US">
                <a:solidFill>
                  <a:prstClr val="black"/>
                </a:solidFill>
                <a:latin typeface="Calibri"/>
              </a:rPr>
              <a:pPr/>
              <a:t>18</a:t>
            </a:fld>
            <a:endParaRPr lang="en-US">
              <a:solidFill>
                <a:prstClr val="black"/>
              </a:solidFill>
              <a:latin typeface="Calibri"/>
            </a:endParaRPr>
          </a:p>
        </p:txBody>
      </p:sp>
      <p:pic>
        <p:nvPicPr>
          <p:cNvPr id="6" name="Picture 5" descr="Home">
            <a:extLst>
              <a:ext uri="{FF2B5EF4-FFF2-40B4-BE49-F238E27FC236}">
                <a16:creationId xmlns:a16="http://schemas.microsoft.com/office/drawing/2014/main" xmlns="" id="{718E8EC0-4F5B-9B44-988A-559A8CF12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664" y="205653"/>
            <a:ext cx="2918865" cy="659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656" y="5326601"/>
            <a:ext cx="10351363" cy="923330"/>
          </a:xfrm>
          <a:prstGeom prst="rect">
            <a:avLst/>
          </a:prstGeom>
          <a:noFill/>
        </p:spPr>
        <p:txBody>
          <a:bodyPr wrap="square" rtlCol="0">
            <a:spAutoFit/>
          </a:bodyPr>
          <a:lstStyle/>
          <a:p>
            <a:r>
              <a:rPr lang="en-US" b="1" dirty="0" smtClean="0">
                <a:solidFill>
                  <a:srgbClr val="FF0000"/>
                </a:solidFill>
              </a:rPr>
              <a:t>Reminders</a:t>
            </a:r>
            <a:r>
              <a:rPr lang="en-US" dirty="0" smtClean="0"/>
              <a:t>: The </a:t>
            </a:r>
            <a:r>
              <a:rPr lang="en-US" b="1" dirty="0">
                <a:solidFill>
                  <a:srgbClr val="7030A0"/>
                </a:solidFill>
              </a:rPr>
              <a:t>PowerPoint</a:t>
            </a:r>
            <a:r>
              <a:rPr lang="en-US" dirty="0">
                <a:solidFill>
                  <a:srgbClr val="7030A0"/>
                </a:solidFill>
              </a:rPr>
              <a:t> </a:t>
            </a:r>
            <a:r>
              <a:rPr lang="en-US" dirty="0" smtClean="0"/>
              <a:t>and </a:t>
            </a:r>
            <a:r>
              <a:rPr lang="en-US" dirty="0"/>
              <a:t>all resources </a:t>
            </a:r>
            <a:r>
              <a:rPr lang="en-US" dirty="0" smtClean="0"/>
              <a:t>are </a:t>
            </a:r>
            <a:r>
              <a:rPr lang="en-US" b="1" dirty="0" smtClean="0">
                <a:solidFill>
                  <a:srgbClr val="7030A0"/>
                </a:solidFill>
              </a:rPr>
              <a:t>available</a:t>
            </a:r>
            <a:r>
              <a:rPr lang="en-US" dirty="0" smtClean="0">
                <a:solidFill>
                  <a:srgbClr val="7030A0"/>
                </a:solidFill>
              </a:rPr>
              <a:t> </a:t>
            </a:r>
            <a:r>
              <a:rPr lang="en-US" dirty="0" smtClean="0"/>
              <a:t>at: </a:t>
            </a:r>
            <a:r>
              <a:rPr lang="en-US" dirty="0">
                <a:hlinkClick r:id="rId5"/>
              </a:rPr>
              <a:t>https://</a:t>
            </a:r>
            <a:r>
              <a:rPr lang="en-US" dirty="0" smtClean="0">
                <a:hlinkClick r:id="rId5"/>
              </a:rPr>
              <a:t>www.transitionta.org/events-details</a:t>
            </a:r>
            <a:endParaRPr lang="en-US" dirty="0" smtClean="0"/>
          </a:p>
          <a:p>
            <a:r>
              <a:rPr lang="en-US" dirty="0"/>
              <a:t>Use </a:t>
            </a:r>
            <a:r>
              <a:rPr lang="en-US" dirty="0" smtClean="0"/>
              <a:t>Zoom </a:t>
            </a:r>
            <a:r>
              <a:rPr lang="en-US" b="1" dirty="0" smtClean="0">
                <a:solidFill>
                  <a:srgbClr val="FF0000"/>
                </a:solidFill>
              </a:rPr>
              <a:t>Q &amp; A Feature </a:t>
            </a:r>
            <a:r>
              <a:rPr lang="en-US" dirty="0" smtClean="0"/>
              <a:t>for </a:t>
            </a:r>
            <a:r>
              <a:rPr lang="en-US" b="1" dirty="0" smtClean="0">
                <a:solidFill>
                  <a:srgbClr val="FF0000"/>
                </a:solidFill>
              </a:rPr>
              <a:t>Content Questions </a:t>
            </a:r>
            <a:r>
              <a:rPr lang="en-US" dirty="0" smtClean="0"/>
              <a:t>and to Share Any </a:t>
            </a:r>
            <a:r>
              <a:rPr lang="en-US" b="1" dirty="0" smtClean="0">
                <a:solidFill>
                  <a:srgbClr val="FF0000"/>
                </a:solidFill>
              </a:rPr>
              <a:t>Resource Suggestions</a:t>
            </a:r>
          </a:p>
          <a:p>
            <a:r>
              <a:rPr lang="en-US" dirty="0" smtClean="0"/>
              <a:t>Use Zoom </a:t>
            </a:r>
            <a:r>
              <a:rPr lang="en-US" b="1" dirty="0" smtClean="0">
                <a:solidFill>
                  <a:srgbClr val="00B050"/>
                </a:solidFill>
              </a:rPr>
              <a:t>Chat Feature </a:t>
            </a:r>
            <a:r>
              <a:rPr lang="en-US" dirty="0" smtClean="0"/>
              <a:t>for </a:t>
            </a:r>
            <a:r>
              <a:rPr lang="en-US" b="1" dirty="0" smtClean="0">
                <a:solidFill>
                  <a:srgbClr val="00B050"/>
                </a:solidFill>
              </a:rPr>
              <a:t>Technology Difficulty </a:t>
            </a:r>
            <a:endParaRPr lang="en-US" b="1" dirty="0">
              <a:solidFill>
                <a:srgbClr val="00B050"/>
              </a:solidFill>
            </a:endParaRPr>
          </a:p>
        </p:txBody>
      </p:sp>
    </p:spTree>
    <p:extLst>
      <p:ext uri="{BB962C8B-B14F-4D97-AF65-F5344CB8AC3E}">
        <p14:creationId xmlns:p14="http://schemas.microsoft.com/office/powerpoint/2010/main" val="8700645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 xmlns:a16="http://schemas.microsoft.com/office/drawing/2014/main" id="{0DE6A193-4755-479A-BC6F-A7EBCA73BE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Success Enggaement Education Determination (SEED) logo">
            <a:extLst>
              <a:ext uri="{FF2B5EF4-FFF2-40B4-BE49-F238E27FC236}">
                <a16:creationId xmlns="" xmlns:a16="http://schemas.microsoft.com/office/drawing/2014/main" id="{7C6A8775-D999-374F-A5DE-D649E797E2F2}"/>
              </a:ext>
            </a:extLst>
          </p:cNvPr>
          <p:cNvPicPr>
            <a:picLocks noChangeAspect="1"/>
          </p:cNvPicPr>
          <p:nvPr/>
        </p:nvPicPr>
        <p:blipFill>
          <a:blip r:embed="rId2"/>
          <a:stretch>
            <a:fillRect/>
          </a:stretch>
        </p:blipFill>
        <p:spPr>
          <a:xfrm>
            <a:off x="7296900" y="2142691"/>
            <a:ext cx="4904991" cy="1827109"/>
          </a:xfrm>
          <a:prstGeom prst="rect">
            <a:avLst/>
          </a:prstGeom>
        </p:spPr>
      </p:pic>
      <p:pic>
        <p:nvPicPr>
          <p:cNvPr id="5" name="Picture 4" descr="Lehigh Carbon Community College  logo&#10;&#10;">
            <a:extLst>
              <a:ext uri="{FF2B5EF4-FFF2-40B4-BE49-F238E27FC236}">
                <a16:creationId xmlns="" xmlns:a16="http://schemas.microsoft.com/office/drawing/2014/main" id="{9E7B42D2-ED40-CF41-8A4D-65556977D508}"/>
              </a:ext>
            </a:extLst>
          </p:cNvPr>
          <p:cNvPicPr>
            <a:picLocks noChangeAspect="1"/>
          </p:cNvPicPr>
          <p:nvPr/>
        </p:nvPicPr>
        <p:blipFill>
          <a:blip r:embed="rId3"/>
          <a:stretch>
            <a:fillRect/>
          </a:stretch>
        </p:blipFill>
        <p:spPr>
          <a:xfrm>
            <a:off x="7782309" y="4995894"/>
            <a:ext cx="3934168" cy="836010"/>
          </a:xfrm>
          <a:prstGeom prst="rect">
            <a:avLst/>
          </a:prstGeom>
        </p:spPr>
      </p:pic>
      <p:sp>
        <p:nvSpPr>
          <p:cNvPr id="84" name="Freeform: Shape 83">
            <a:extLst>
              <a:ext uri="{FF2B5EF4-FFF2-40B4-BE49-F238E27FC236}">
                <a16:creationId xmlns="" xmlns:a16="http://schemas.microsoft.com/office/drawing/2014/main" id="{AB8B8498-A488-40AF-99EB-F622ED9AD6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2"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86" name="Freeform: Shape 85">
            <a:extLst>
              <a:ext uri="{FF2B5EF4-FFF2-40B4-BE49-F238E27FC236}">
                <a16:creationId xmlns="" xmlns:a16="http://schemas.microsoft.com/office/drawing/2014/main" id="{2F033D07-FE42-4E5C-A00A-FFE1D42C0F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3" y="-477"/>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05657E85-F26B-F34C-ADD1-677CE157F15D}"/>
              </a:ext>
            </a:extLst>
          </p:cNvPr>
          <p:cNvSpPr>
            <a:spLocks noGrp="1"/>
          </p:cNvSpPr>
          <p:nvPr>
            <p:ph type="ctrTitle"/>
          </p:nvPr>
        </p:nvSpPr>
        <p:spPr>
          <a:xfrm>
            <a:off x="804673" y="415095"/>
            <a:ext cx="5294376" cy="3072384"/>
          </a:xfrm>
        </p:spPr>
        <p:txBody>
          <a:bodyPr anchor="b">
            <a:normAutofit/>
          </a:bodyPr>
          <a:lstStyle/>
          <a:p>
            <a:pPr algn="l"/>
            <a:r>
              <a:rPr lang="en-US" sz="5400"/>
              <a:t>A Virtual Social Experience</a:t>
            </a:r>
          </a:p>
        </p:txBody>
      </p:sp>
      <p:sp>
        <p:nvSpPr>
          <p:cNvPr id="3" name="Subtitle 2">
            <a:extLst>
              <a:ext uri="{FF2B5EF4-FFF2-40B4-BE49-F238E27FC236}">
                <a16:creationId xmlns="" xmlns:a16="http://schemas.microsoft.com/office/drawing/2014/main" id="{47D3A8B8-1E69-F04D-BA6E-1E7A7AAF68C0}"/>
              </a:ext>
            </a:extLst>
          </p:cNvPr>
          <p:cNvSpPr>
            <a:spLocks noGrp="1"/>
          </p:cNvSpPr>
          <p:nvPr>
            <p:ph type="subTitle" idx="1"/>
          </p:nvPr>
        </p:nvSpPr>
        <p:spPr>
          <a:xfrm>
            <a:off x="804673" y="3633785"/>
            <a:ext cx="4167376" cy="1155525"/>
          </a:xfrm>
        </p:spPr>
        <p:txBody>
          <a:bodyPr anchor="t">
            <a:normAutofit/>
          </a:bodyPr>
          <a:lstStyle/>
          <a:p>
            <a:pPr algn="l"/>
            <a:r>
              <a:rPr lang="en-US" sz="1900" dirty="0"/>
              <a:t>Ali </a:t>
            </a:r>
            <a:r>
              <a:rPr lang="en-US" sz="1900" dirty="0" err="1"/>
              <a:t>Hrasok</a:t>
            </a:r>
            <a:r>
              <a:rPr lang="en-US" sz="1900" dirty="0"/>
              <a:t>, MA</a:t>
            </a:r>
          </a:p>
          <a:p>
            <a:pPr algn="l"/>
            <a:r>
              <a:rPr lang="en-US" sz="1900" dirty="0"/>
              <a:t>SEED Program Redesign Coordinator</a:t>
            </a:r>
          </a:p>
          <a:p>
            <a:pPr algn="l"/>
            <a:r>
              <a:rPr lang="en-US" sz="1900" dirty="0"/>
              <a:t>Career/Academic Coach</a:t>
            </a:r>
          </a:p>
        </p:txBody>
      </p:sp>
    </p:spTree>
    <p:extLst>
      <p:ext uri="{BB962C8B-B14F-4D97-AF65-F5344CB8AC3E}">
        <p14:creationId xmlns:p14="http://schemas.microsoft.com/office/powerpoint/2010/main" val="349724271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6" y="1078578"/>
            <a:ext cx="11131825" cy="777638"/>
          </a:xfrm>
        </p:spPr>
        <p:txBody>
          <a:bodyPr/>
          <a:lstStyle/>
          <a:p>
            <a:r>
              <a:rPr lang="en-US" sz="4500" dirty="0">
                <a:solidFill>
                  <a:srgbClr val="00B050"/>
                </a:solidFill>
              </a:rPr>
              <a:t>Presenters</a:t>
            </a:r>
          </a:p>
        </p:txBody>
      </p:sp>
      <p:sp>
        <p:nvSpPr>
          <p:cNvPr id="4" name="Slide Number Placeholder 3"/>
          <p:cNvSpPr>
            <a:spLocks noGrp="1"/>
          </p:cNvSpPr>
          <p:nvPr>
            <p:ph type="sldNum" sz="quarter" idx="12"/>
          </p:nvPr>
        </p:nvSpPr>
        <p:spPr/>
        <p:txBody>
          <a:bodyPr/>
          <a:lstStyle/>
          <a:p>
            <a:pPr defTabSz="685800">
              <a:defRPr/>
            </a:pPr>
            <a:fld id="{A7F8E3F6-DE14-48B2-B2BC-6FABA9630FB8}" type="slidenum">
              <a:rPr lang="en-US" sz="750" b="0">
                <a:solidFill>
                  <a:srgbClr val="545E74"/>
                </a:solidFill>
                <a:latin typeface="Book Antiqua"/>
                <a:sym typeface="Book Antiqua"/>
              </a:rPr>
              <a:pPr defTabSz="685800">
                <a:defRPr/>
              </a:pPr>
              <a:t>2</a:t>
            </a:fld>
            <a:endParaRPr lang="en-US" sz="750" b="0" dirty="0">
              <a:solidFill>
                <a:srgbClr val="545E74"/>
              </a:solidFill>
              <a:latin typeface="Book Antiqua"/>
              <a:sym typeface="Book Antiqua"/>
            </a:endParaRPr>
          </a:p>
        </p:txBody>
      </p:sp>
      <p:sp>
        <p:nvSpPr>
          <p:cNvPr id="15" name="Content Placeholder 2"/>
          <p:cNvSpPr>
            <a:spLocks noGrp="1"/>
          </p:cNvSpPr>
          <p:nvPr>
            <p:ph type="body" idx="1"/>
          </p:nvPr>
        </p:nvSpPr>
        <p:spPr>
          <a:xfrm>
            <a:off x="408374" y="1855825"/>
            <a:ext cx="11629748" cy="4372449"/>
          </a:xfrm>
        </p:spPr>
        <p:txBody>
          <a:bodyPr>
            <a:noAutofit/>
          </a:bodyPr>
          <a:lstStyle/>
          <a:p>
            <a:pPr marL="0" indent="0">
              <a:spcBef>
                <a:spcPts val="0"/>
              </a:spcBef>
              <a:buNone/>
            </a:pPr>
            <a:endParaRPr lang="en-US" sz="1650" dirty="0"/>
          </a:p>
          <a:p>
            <a:pPr marL="0" indent="0">
              <a:spcBef>
                <a:spcPts val="0"/>
              </a:spcBef>
              <a:buNone/>
            </a:pPr>
            <a:r>
              <a:rPr lang="en-US" u="sng" dirty="0" smtClean="0">
                <a:solidFill>
                  <a:srgbClr val="0000FF"/>
                </a:solidFill>
                <a:ea typeface="Calibri"/>
                <a:cs typeface="Times New Roman"/>
                <a:hlinkClick r:id="rId3"/>
              </a:rPr>
              <a:t>Erin </a:t>
            </a:r>
            <a:r>
              <a:rPr lang="en-US" u="sng" dirty="0" err="1" smtClean="0">
                <a:solidFill>
                  <a:srgbClr val="0000FF"/>
                </a:solidFill>
                <a:ea typeface="Calibri"/>
                <a:cs typeface="Times New Roman"/>
                <a:hlinkClick r:id="rId3"/>
              </a:rPr>
              <a:t>Weierbach</a:t>
            </a:r>
            <a:r>
              <a:rPr lang="en-US" sz="2400" dirty="0">
                <a:ea typeface="Calibri"/>
                <a:cs typeface="Times New Roman"/>
              </a:rPr>
              <a:t>– Parent Education &amp; Advocacy Leadership (PEAL) Center </a:t>
            </a:r>
            <a:endParaRPr lang="en-US" sz="2400" dirty="0" smtClean="0">
              <a:ea typeface="Calibri"/>
              <a:cs typeface="Times New Roman"/>
            </a:endParaRPr>
          </a:p>
          <a:p>
            <a:pPr marL="0" lvl="0" indent="0">
              <a:spcBef>
                <a:spcPts val="0"/>
              </a:spcBef>
              <a:buNone/>
            </a:pPr>
            <a:r>
              <a:rPr lang="en-US" dirty="0">
                <a:solidFill>
                  <a:prstClr val="black"/>
                </a:solidFill>
                <a:hlinkClick r:id="rId4"/>
              </a:rPr>
              <a:t>Ali </a:t>
            </a:r>
            <a:r>
              <a:rPr lang="en-US" dirty="0" err="1" smtClean="0">
                <a:solidFill>
                  <a:prstClr val="black"/>
                </a:solidFill>
                <a:hlinkClick r:id="rId4"/>
              </a:rPr>
              <a:t>Hrasok</a:t>
            </a:r>
            <a:r>
              <a:rPr lang="en-US" dirty="0">
                <a:solidFill>
                  <a:prstClr val="black"/>
                </a:solidFill>
              </a:rPr>
              <a:t> - </a:t>
            </a:r>
            <a:r>
              <a:rPr lang="en-US" sz="2400" dirty="0">
                <a:solidFill>
                  <a:prstClr val="black"/>
                </a:solidFill>
              </a:rPr>
              <a:t>Lehigh Carbon Community College </a:t>
            </a:r>
            <a:endParaRPr lang="en-US" dirty="0">
              <a:solidFill>
                <a:prstClr val="black"/>
              </a:solidFill>
            </a:endParaRPr>
          </a:p>
          <a:p>
            <a:pPr marL="0" lvl="0" indent="0">
              <a:spcBef>
                <a:spcPts val="0"/>
              </a:spcBef>
              <a:buNone/>
            </a:pPr>
            <a:r>
              <a:rPr lang="en-US" dirty="0">
                <a:solidFill>
                  <a:prstClr val="black"/>
                </a:solidFill>
                <a:hlinkClick r:id="rId5"/>
              </a:rPr>
              <a:t>David </a:t>
            </a:r>
            <a:r>
              <a:rPr lang="en-US" dirty="0" err="1" smtClean="0">
                <a:solidFill>
                  <a:prstClr val="black"/>
                </a:solidFill>
                <a:hlinkClick r:id="rId5"/>
              </a:rPr>
              <a:t>Quilleon</a:t>
            </a:r>
            <a:r>
              <a:rPr lang="en-US" dirty="0">
                <a:solidFill>
                  <a:prstClr val="black"/>
                </a:solidFill>
              </a:rPr>
              <a:t> - </a:t>
            </a:r>
            <a:r>
              <a:rPr lang="en-US" sz="2400" dirty="0">
                <a:solidFill>
                  <a:prstClr val="black"/>
                </a:solidFill>
              </a:rPr>
              <a:t>Best Buddies International </a:t>
            </a:r>
            <a:endParaRPr lang="en-US" sz="2400" dirty="0" smtClean="0">
              <a:solidFill>
                <a:prstClr val="black"/>
              </a:solidFill>
            </a:endParaRPr>
          </a:p>
          <a:p>
            <a:pPr marL="0" lvl="0" indent="0">
              <a:spcBef>
                <a:spcPts val="0"/>
              </a:spcBef>
              <a:buNone/>
            </a:pPr>
            <a:r>
              <a:rPr lang="en-US" dirty="0">
                <a:solidFill>
                  <a:prstClr val="black"/>
                </a:solidFill>
                <a:hlinkClick r:id="rId6"/>
              </a:rPr>
              <a:t>Samantha </a:t>
            </a:r>
            <a:r>
              <a:rPr lang="en-US" dirty="0" smtClean="0">
                <a:solidFill>
                  <a:prstClr val="black"/>
                </a:solidFill>
                <a:hlinkClick r:id="rId6"/>
              </a:rPr>
              <a:t>Cook</a:t>
            </a:r>
            <a:r>
              <a:rPr lang="en-US" dirty="0" smtClean="0">
                <a:solidFill>
                  <a:prstClr val="black"/>
                </a:solidFill>
              </a:rPr>
              <a:t> - </a:t>
            </a:r>
            <a:r>
              <a:rPr lang="en-US" sz="2400" dirty="0">
                <a:solidFill>
                  <a:prstClr val="black"/>
                </a:solidFill>
              </a:rPr>
              <a:t>Best Buddies International </a:t>
            </a:r>
          </a:p>
          <a:p>
            <a:pPr marL="0" lvl="0" indent="0">
              <a:spcBef>
                <a:spcPts val="0"/>
              </a:spcBef>
              <a:buNone/>
            </a:pPr>
            <a:r>
              <a:rPr lang="en-US" dirty="0">
                <a:solidFill>
                  <a:prstClr val="black"/>
                </a:solidFill>
                <a:hlinkClick r:id="rId7"/>
              </a:rPr>
              <a:t>Alphonso </a:t>
            </a:r>
            <a:r>
              <a:rPr lang="en-US" dirty="0" smtClean="0">
                <a:solidFill>
                  <a:prstClr val="black"/>
                </a:solidFill>
                <a:hlinkClick r:id="rId7"/>
              </a:rPr>
              <a:t>Murphy</a:t>
            </a:r>
            <a:r>
              <a:rPr lang="en-US" dirty="0" smtClean="0">
                <a:solidFill>
                  <a:prstClr val="black"/>
                </a:solidFill>
              </a:rPr>
              <a:t> </a:t>
            </a:r>
            <a:r>
              <a:rPr lang="en-US" dirty="0">
                <a:solidFill>
                  <a:prstClr val="black"/>
                </a:solidFill>
              </a:rPr>
              <a:t>- </a:t>
            </a:r>
            <a:r>
              <a:rPr lang="en-US" sz="2400" dirty="0">
                <a:solidFill>
                  <a:prstClr val="black"/>
                </a:solidFill>
              </a:rPr>
              <a:t>Best Buddies International </a:t>
            </a:r>
          </a:p>
          <a:p>
            <a:pPr marL="0" lvl="0" indent="0">
              <a:spcBef>
                <a:spcPts val="0"/>
              </a:spcBef>
              <a:buNone/>
            </a:pPr>
            <a:r>
              <a:rPr lang="en-US" u="sng" dirty="0" smtClean="0">
                <a:solidFill>
                  <a:srgbClr val="0000FF"/>
                </a:solidFill>
                <a:ea typeface="Calibri"/>
                <a:cs typeface="Times New Roman"/>
                <a:hlinkClick r:id="rId8"/>
              </a:rPr>
              <a:t>Michael </a:t>
            </a:r>
            <a:r>
              <a:rPr lang="en-US" u="sng" dirty="0">
                <a:solidFill>
                  <a:srgbClr val="0000FF"/>
                </a:solidFill>
                <a:ea typeface="Calibri"/>
                <a:cs typeface="Times New Roman"/>
                <a:hlinkClick r:id="rId8"/>
              </a:rPr>
              <a:t>Stoehr </a:t>
            </a:r>
            <a:r>
              <a:rPr lang="en-US" sz="2400" dirty="0">
                <a:solidFill>
                  <a:prstClr val="black"/>
                </a:solidFill>
                <a:ea typeface="Calibri"/>
                <a:cs typeface="Times New Roman"/>
              </a:rPr>
              <a:t>– NTACT</a:t>
            </a:r>
            <a:endParaRPr lang="en-US" u="sng" dirty="0">
              <a:solidFill>
                <a:srgbClr val="0000FF"/>
              </a:solidFill>
              <a:ea typeface="Calibri"/>
              <a:cs typeface="Times New Roman"/>
              <a:hlinkClick r:id="rId8"/>
            </a:endParaRPr>
          </a:p>
          <a:p>
            <a:pPr marL="0" indent="0">
              <a:spcBef>
                <a:spcPts val="0"/>
              </a:spcBef>
              <a:buNone/>
            </a:pPr>
            <a:endParaRPr lang="en-US" sz="2400" dirty="0" smtClean="0"/>
          </a:p>
        </p:txBody>
      </p:sp>
      <p:pic>
        <p:nvPicPr>
          <p:cNvPr id="10" name="Picture 9" descr="Home">
            <a:extLst>
              <a:ext uri="{FF2B5EF4-FFF2-40B4-BE49-F238E27FC236}">
                <a16:creationId xmlns:a16="http://schemas.microsoft.com/office/drawing/2014/main" xmlns="" id="{42FA9F75-5A6A-7548-8BD1-11BA443EB8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7759" y="284747"/>
            <a:ext cx="3454400" cy="58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1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A5B4632-C963-4296-86F0-79AA9EA5A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8328" y="303593"/>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descr="A bit about SEED">
            <a:extLst>
              <a:ext uri="{FF2B5EF4-FFF2-40B4-BE49-F238E27FC236}">
                <a16:creationId xmlns="" xmlns:a16="http://schemas.microsoft.com/office/drawing/2014/main" id="{FB31CDCC-52C9-0042-8554-65E7AFF3FDA0}"/>
              </a:ext>
            </a:extLst>
          </p:cNvPr>
          <p:cNvSpPr>
            <a:spLocks noGrp="1"/>
          </p:cNvSpPr>
          <p:nvPr>
            <p:ph type="title"/>
          </p:nvPr>
        </p:nvSpPr>
        <p:spPr>
          <a:xfrm>
            <a:off x="594362" y="637125"/>
            <a:ext cx="3163824" cy="5256371"/>
          </a:xfrm>
        </p:spPr>
        <p:txBody>
          <a:bodyPr>
            <a:normAutofit/>
          </a:bodyPr>
          <a:lstStyle/>
          <a:p>
            <a:r>
              <a:rPr lang="en-US" dirty="0">
                <a:solidFill>
                  <a:schemeClr val="bg1"/>
                </a:solidFill>
              </a:rPr>
              <a:t>A bit about SEED</a:t>
            </a:r>
          </a:p>
        </p:txBody>
      </p:sp>
      <p:graphicFrame>
        <p:nvGraphicFramePr>
          <p:cNvPr id="5" name="Content Placeholder 2">
            <a:extLst>
              <a:ext uri="{FF2B5EF4-FFF2-40B4-BE49-F238E27FC236}">
                <a16:creationId xmlns="" xmlns:a16="http://schemas.microsoft.com/office/drawing/2014/main" id="{BA8CAFA8-2096-4653-9075-DC79D8C406AA}"/>
              </a:ext>
            </a:extLst>
          </p:cNvPr>
          <p:cNvGraphicFramePr>
            <a:graphicFrameLocks noGrp="1"/>
          </p:cNvGraphicFramePr>
          <p:nvPr>
            <p:ph idx="1"/>
            <p:extLst>
              <p:ext uri="{D42A27DB-BD31-4B8C-83A1-F6EECF244321}">
                <p14:modId xmlns:p14="http://schemas.microsoft.com/office/powerpoint/2010/main" val="1718090233"/>
              </p:ext>
            </p:extLst>
          </p:nvPr>
        </p:nvGraphicFramePr>
        <p:xfrm>
          <a:off x="4517136" y="303593"/>
          <a:ext cx="7242048"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103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 xmlns:a16="http://schemas.microsoft.com/office/drawing/2014/main" id="{1CD81A2A-6ED4-4EF4-A14C-912D31E148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9" name="Freeform: Shape 18">
            <a:extLst>
              <a:ext uri="{FF2B5EF4-FFF2-40B4-BE49-F238E27FC236}">
                <a16:creationId xmlns="" xmlns:a16="http://schemas.microsoft.com/office/drawing/2014/main" id="{1661932C-CA15-4E17-B115-FAE7CBEE47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198656" y="3"/>
            <a:ext cx="1155143"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aphicFrame>
        <p:nvGraphicFramePr>
          <p:cNvPr id="5" name="Content Placeholder 4">
            <a:extLst>
              <a:ext uri="{FF2B5EF4-FFF2-40B4-BE49-F238E27FC236}">
                <a16:creationId xmlns="" xmlns:a16="http://schemas.microsoft.com/office/drawing/2014/main" id="{AFB73A80-33D1-6E4D-9404-BE14512A8B50}"/>
              </a:ext>
            </a:extLst>
          </p:cNvPr>
          <p:cNvGraphicFramePr>
            <a:graphicFrameLocks noGrp="1"/>
          </p:cNvGraphicFramePr>
          <p:nvPr>
            <p:ph idx="1"/>
            <p:extLst>
              <p:ext uri="{D42A27DB-BD31-4B8C-83A1-F6EECF244321}">
                <p14:modId xmlns:p14="http://schemas.microsoft.com/office/powerpoint/2010/main" val="561333974"/>
              </p:ext>
            </p:extLst>
          </p:nvPr>
        </p:nvGraphicFramePr>
        <p:xfrm>
          <a:off x="-341570" y="430357"/>
          <a:ext cx="7335155" cy="6030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Oval 20">
            <a:extLst>
              <a:ext uri="{FF2B5EF4-FFF2-40B4-BE49-F238E27FC236}">
                <a16:creationId xmlns="" xmlns:a16="http://schemas.microsoft.com/office/drawing/2014/main" id="{8590ADD5-9383-4D3D-9047-3DA2593CCB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08186" y="3423961"/>
            <a:ext cx="540823"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raphic 6" descr="Chat">
            <a:extLst>
              <a:ext uri="{FF2B5EF4-FFF2-40B4-BE49-F238E27FC236}">
                <a16:creationId xmlns="" xmlns:a16="http://schemas.microsoft.com/office/drawing/2014/main" id="{2AF81AA9-D668-4FDA-940A-A748C81A5A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887187" y="1216487"/>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 xmlns:a16="http://schemas.microsoft.com/office/drawing/2014/main" id="{DABE3E45-88CF-45D8-8D40-C773324D93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49602" y="3"/>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solidFill>
                <a:prstClr val="black"/>
              </a:solidFill>
            </a:endParaRPr>
          </a:p>
        </p:txBody>
      </p:sp>
      <p:cxnSp>
        <p:nvCxnSpPr>
          <p:cNvPr id="25" name="Straight Connector 24">
            <a:extLst>
              <a:ext uri="{FF2B5EF4-FFF2-40B4-BE49-F238E27FC236}">
                <a16:creationId xmlns="" xmlns:a16="http://schemas.microsoft.com/office/drawing/2014/main" id="{49CD1692-827B-4C8D-B4A1-134FD04CF4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 xmlns:a16="http://schemas.microsoft.com/office/drawing/2014/main" id="{B91ECDA9-56DC-4270-8F33-01C5637B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463438">
            <a:off x="7456580" y="5166684"/>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solidFill>
                <a:prstClr val="black"/>
              </a:solidFill>
            </a:endParaRPr>
          </a:p>
        </p:txBody>
      </p:sp>
      <p:sp>
        <p:nvSpPr>
          <p:cNvPr id="29" name="Freeform: Shape 28">
            <a:extLst>
              <a:ext uri="{FF2B5EF4-FFF2-40B4-BE49-F238E27FC236}">
                <a16:creationId xmlns="" xmlns:a16="http://schemas.microsoft.com/office/drawing/2014/main" id="{75F47824-961D-465D-84F9-EAE11BC617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09529" y="6033797"/>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31" name="Freeform: Shape 30">
            <a:extLst>
              <a:ext uri="{FF2B5EF4-FFF2-40B4-BE49-F238E27FC236}">
                <a16:creationId xmlns="" xmlns:a16="http://schemas.microsoft.com/office/drawing/2014/main" id="{FEC9DA3E-C1D7-472D-B7C0-F71AE41FBA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51696" y="5519198"/>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solidFill>
                <a:prstClr val="black"/>
              </a:solidFill>
            </a:endParaRPr>
          </a:p>
        </p:txBody>
      </p:sp>
    </p:spTree>
    <p:extLst>
      <p:ext uri="{BB962C8B-B14F-4D97-AF65-F5344CB8AC3E}">
        <p14:creationId xmlns:p14="http://schemas.microsoft.com/office/powerpoint/2010/main" val="2536389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 xmlns:a16="http://schemas.microsoft.com/office/drawing/2014/main" id="{2EB492CD-616E-47F8-933B-5E2D952A05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1" name="Arc 30">
            <a:extLst>
              <a:ext uri="{FF2B5EF4-FFF2-40B4-BE49-F238E27FC236}">
                <a16:creationId xmlns="" xmlns:a16="http://schemas.microsoft.com/office/drawing/2014/main" id="{59383CF9-23B5-4335-9B21-1791C4CF1C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3967198" flipH="1">
            <a:off x="8631348" y="49049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endParaRPr>
          </a:p>
        </p:txBody>
      </p:sp>
      <p:sp>
        <p:nvSpPr>
          <p:cNvPr id="2" name="Title 1">
            <a:extLst>
              <a:ext uri="{FF2B5EF4-FFF2-40B4-BE49-F238E27FC236}">
                <a16:creationId xmlns="" xmlns:a16="http://schemas.microsoft.com/office/drawing/2014/main" id="{89C03CE1-4C03-7B44-A594-4ABDDB267C60}"/>
              </a:ext>
            </a:extLst>
          </p:cNvPr>
          <p:cNvSpPr>
            <a:spLocks noGrp="1"/>
          </p:cNvSpPr>
          <p:nvPr>
            <p:ph type="title"/>
          </p:nvPr>
        </p:nvSpPr>
        <p:spPr>
          <a:xfrm>
            <a:off x="5894962" y="1321660"/>
            <a:ext cx="5458838" cy="1325563"/>
          </a:xfrm>
        </p:spPr>
        <p:txBody>
          <a:bodyPr>
            <a:normAutofit/>
          </a:bodyPr>
          <a:lstStyle/>
          <a:p>
            <a:r>
              <a:rPr lang="en-US" dirty="0"/>
              <a:t>What being social looks like for us now</a:t>
            </a:r>
          </a:p>
        </p:txBody>
      </p:sp>
      <p:sp>
        <p:nvSpPr>
          <p:cNvPr id="33" name="Freeform: Shape 32">
            <a:extLst>
              <a:ext uri="{FF2B5EF4-FFF2-40B4-BE49-F238E27FC236}">
                <a16:creationId xmlns="" xmlns:a16="http://schemas.microsoft.com/office/drawing/2014/main" id="{0007FE00-9498-4706-B255-6437B0252C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7" name="Graphic 6" descr="User Network">
            <a:extLst>
              <a:ext uri="{FF2B5EF4-FFF2-40B4-BE49-F238E27FC236}">
                <a16:creationId xmlns="" xmlns:a16="http://schemas.microsoft.com/office/drawing/2014/main" id="{48A303F0-6C9D-457A-93F6-6E22585C2B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3185" y="955439"/>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 xmlns:a16="http://schemas.microsoft.com/office/drawing/2014/main" id="{604D66C3-1855-BF41-9296-F7795B67F01D}"/>
              </a:ext>
            </a:extLst>
          </p:cNvPr>
          <p:cNvSpPr>
            <a:spLocks noGrp="1"/>
          </p:cNvSpPr>
          <p:nvPr>
            <p:ph idx="1"/>
          </p:nvPr>
        </p:nvSpPr>
        <p:spPr>
          <a:xfrm>
            <a:off x="5894962" y="2934146"/>
            <a:ext cx="5458838" cy="4192520"/>
          </a:xfrm>
        </p:spPr>
        <p:txBody>
          <a:bodyPr>
            <a:normAutofit/>
          </a:bodyPr>
          <a:lstStyle/>
          <a:p>
            <a:r>
              <a:rPr lang="en-US" dirty="0"/>
              <a:t>Peer Facilitator was maintained</a:t>
            </a:r>
          </a:p>
          <a:p>
            <a:pPr lvl="1"/>
            <a:r>
              <a:rPr lang="en-US" dirty="0"/>
              <a:t>Individual meetings</a:t>
            </a:r>
          </a:p>
          <a:p>
            <a:pPr lvl="1"/>
            <a:r>
              <a:rPr lang="en-US" dirty="0"/>
              <a:t>App-based platform for communication</a:t>
            </a:r>
          </a:p>
          <a:p>
            <a:pPr lvl="1"/>
            <a:r>
              <a:rPr lang="en-US" dirty="0"/>
              <a:t>SEED Social Hour with </a:t>
            </a:r>
            <a:r>
              <a:rPr lang="en-US" dirty="0" err="1"/>
              <a:t>Jackbox</a:t>
            </a:r>
            <a:r>
              <a:rPr lang="en-US" dirty="0"/>
              <a:t> games</a:t>
            </a:r>
          </a:p>
        </p:txBody>
      </p:sp>
    </p:spTree>
    <p:extLst>
      <p:ext uri="{BB962C8B-B14F-4D97-AF65-F5344CB8AC3E}">
        <p14:creationId xmlns:p14="http://schemas.microsoft.com/office/powerpoint/2010/main" val="558135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screenshot of a cell phone&#10;&#10;Description automatically generated">
            <a:extLst>
              <a:ext uri="{FF2B5EF4-FFF2-40B4-BE49-F238E27FC236}">
                <a16:creationId xmlns="" xmlns:a16="http://schemas.microsoft.com/office/drawing/2014/main" id="{4C79E4F0-738E-8640-B0F4-C81C6C6A73EA}"/>
              </a:ext>
            </a:extLst>
          </p:cNvPr>
          <p:cNvPicPr>
            <a:picLocks noChangeAspect="1"/>
          </p:cNvPicPr>
          <p:nvPr/>
        </p:nvPicPr>
        <p:blipFill>
          <a:blip r:embed="rId2"/>
          <a:stretch>
            <a:fillRect/>
          </a:stretch>
        </p:blipFill>
        <p:spPr>
          <a:xfrm>
            <a:off x="7597140" y="194696"/>
            <a:ext cx="3034020" cy="6560049"/>
          </a:xfrm>
          <a:prstGeom prst="rect">
            <a:avLst/>
          </a:prstGeom>
        </p:spPr>
      </p:pic>
      <p:pic>
        <p:nvPicPr>
          <p:cNvPr id="5" name="Content Placeholder 4" descr="A screenshot of a cell phone&#10;&#10;Description automatically generated">
            <a:extLst>
              <a:ext uri="{FF2B5EF4-FFF2-40B4-BE49-F238E27FC236}">
                <a16:creationId xmlns="" xmlns:a16="http://schemas.microsoft.com/office/drawing/2014/main" id="{B850B802-9A5B-BD4F-BB3F-D5F81061C84A}"/>
              </a:ext>
            </a:extLst>
          </p:cNvPr>
          <p:cNvPicPr>
            <a:picLocks noGrp="1" noChangeAspect="1"/>
          </p:cNvPicPr>
          <p:nvPr>
            <p:ph idx="1"/>
          </p:nvPr>
        </p:nvPicPr>
        <p:blipFill rotWithShape="1">
          <a:blip r:embed="rId3"/>
          <a:srcRect t="5283" r="-3" b="-3"/>
          <a:stretch/>
        </p:blipFill>
        <p:spPr>
          <a:xfrm>
            <a:off x="186836" y="194696"/>
            <a:ext cx="5593478" cy="3006607"/>
          </a:xfrm>
          <a:prstGeom prst="rect">
            <a:avLst/>
          </a:prstGeom>
        </p:spPr>
      </p:pic>
      <p:sp>
        <p:nvSpPr>
          <p:cNvPr id="17" name="Rectangle 19">
            <a:extLst>
              <a:ext uri="{FF2B5EF4-FFF2-40B4-BE49-F238E27FC236}">
                <a16:creationId xmlns=""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21">
            <a:extLst>
              <a:ext uri="{FF2B5EF4-FFF2-40B4-BE49-F238E27FC236}">
                <a16:creationId xmlns=""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A screenshot of a cell phone&#10;&#10;Description automatically generated">
            <a:extLst>
              <a:ext uri="{FF2B5EF4-FFF2-40B4-BE49-F238E27FC236}">
                <a16:creationId xmlns="" xmlns:a16="http://schemas.microsoft.com/office/drawing/2014/main" id="{0BBD7728-FAF3-8643-BEF8-72FB6AB0507F}"/>
              </a:ext>
            </a:extLst>
          </p:cNvPr>
          <p:cNvPicPr>
            <a:picLocks noChangeAspect="1"/>
          </p:cNvPicPr>
          <p:nvPr/>
        </p:nvPicPr>
        <p:blipFill rotWithShape="1">
          <a:blip r:embed="rId4"/>
          <a:srcRect b="49826"/>
          <a:stretch/>
        </p:blipFill>
        <p:spPr>
          <a:xfrm>
            <a:off x="1015934" y="3494148"/>
            <a:ext cx="3578928" cy="3260596"/>
          </a:xfrm>
          <a:prstGeom prst="rect">
            <a:avLst/>
          </a:prstGeom>
        </p:spPr>
      </p:pic>
    </p:spTree>
    <p:extLst>
      <p:ext uri="{BB962C8B-B14F-4D97-AF65-F5344CB8AC3E}">
        <p14:creationId xmlns:p14="http://schemas.microsoft.com/office/powerpoint/2010/main" val="315052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screenshot of a computer screen&#10;&#10;Description automatically generated">
            <a:extLst>
              <a:ext uri="{FF2B5EF4-FFF2-40B4-BE49-F238E27FC236}">
                <a16:creationId xmlns="" xmlns:a16="http://schemas.microsoft.com/office/drawing/2014/main" id="{07E75CF8-CEA4-0F49-9812-21F0980B20AA}"/>
              </a:ext>
            </a:extLst>
          </p:cNvPr>
          <p:cNvPicPr>
            <a:picLocks noChangeAspect="1"/>
          </p:cNvPicPr>
          <p:nvPr/>
        </p:nvPicPr>
        <p:blipFill rotWithShape="1">
          <a:blip r:embed="rId2"/>
          <a:srcRect t="1480" r="-1" b="-1"/>
          <a:stretch/>
        </p:blipFill>
        <p:spPr>
          <a:xfrm>
            <a:off x="5419267" y="3265082"/>
            <a:ext cx="6129269" cy="3592925"/>
          </a:xfrm>
          <a:prstGeom prst="rect">
            <a:avLst/>
          </a:prstGeom>
        </p:spPr>
      </p:pic>
      <p:pic>
        <p:nvPicPr>
          <p:cNvPr id="11" name="Content Placeholder 10" descr="A screen shot of a computer&#10;&#10;Description automatically generated">
            <a:extLst>
              <a:ext uri="{FF2B5EF4-FFF2-40B4-BE49-F238E27FC236}">
                <a16:creationId xmlns="" xmlns:a16="http://schemas.microsoft.com/office/drawing/2014/main" id="{EFBCDDE4-E877-6A43-B843-11CD4314D6A1}"/>
              </a:ext>
            </a:extLst>
          </p:cNvPr>
          <p:cNvPicPr>
            <a:picLocks noGrp="1" noChangeAspect="1"/>
          </p:cNvPicPr>
          <p:nvPr>
            <p:ph idx="1"/>
          </p:nvPr>
        </p:nvPicPr>
        <p:blipFill rotWithShape="1">
          <a:blip r:embed="rId3"/>
          <a:srcRect l="304" r="-1" b="-1"/>
          <a:stretch/>
        </p:blipFill>
        <p:spPr>
          <a:xfrm>
            <a:off x="643470"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7">
            <a:extLst>
              <a:ext uri="{FF2B5EF4-FFF2-40B4-BE49-F238E27FC236}">
                <a16:creationId xmlns="" xmlns:a16="http://schemas.microsoft.com/office/drawing/2014/main" id="{E97C36FC-DEAA-4DCA-B0AB-7F9357FA40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87045" y="643469"/>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a:extLst>
              <a:ext uri="{FF2B5EF4-FFF2-40B4-BE49-F238E27FC236}">
                <a16:creationId xmlns="" xmlns:a16="http://schemas.microsoft.com/office/drawing/2014/main" id="{278C38CD-A630-49FF-8417-6792A2B13F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8" y="4080065"/>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 xmlns:a16="http://schemas.microsoft.com/office/drawing/2014/main" id="{AABC96EB-500E-8B4C-982A-E6A265E6CEF4}"/>
              </a:ext>
            </a:extLst>
          </p:cNvPr>
          <p:cNvCxnSpPr>
            <a:cxnSpLocks/>
          </p:cNvCxnSpPr>
          <p:nvPr/>
        </p:nvCxnSpPr>
        <p:spPr>
          <a:xfrm flipH="1">
            <a:off x="7109237" y="1810266"/>
            <a:ext cx="7620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AB6150D7-BA4E-6D42-BD98-151000168032}"/>
              </a:ext>
            </a:extLst>
          </p:cNvPr>
          <p:cNvCxnSpPr>
            <a:cxnSpLocks/>
          </p:cNvCxnSpPr>
          <p:nvPr/>
        </p:nvCxnSpPr>
        <p:spPr>
          <a:xfrm>
            <a:off x="4337223" y="5138353"/>
            <a:ext cx="712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A56579EA-50CC-834F-A0A5-C644F5DF1DF7}"/>
              </a:ext>
            </a:extLst>
          </p:cNvPr>
          <p:cNvSpPr txBox="1"/>
          <p:nvPr/>
        </p:nvSpPr>
        <p:spPr>
          <a:xfrm>
            <a:off x="7957637" y="755375"/>
            <a:ext cx="3504513" cy="2308324"/>
          </a:xfrm>
          <a:prstGeom prst="rect">
            <a:avLst/>
          </a:prstGeom>
          <a:noFill/>
        </p:spPr>
        <p:txBody>
          <a:bodyPr wrap="square" rtlCol="0">
            <a:spAutoFit/>
          </a:bodyPr>
          <a:lstStyle/>
          <a:p>
            <a:r>
              <a:rPr lang="en-US" dirty="0">
                <a:solidFill>
                  <a:prstClr val="black"/>
                </a:solidFill>
              </a:rPr>
              <a:t>Open Twitch app in gaming console</a:t>
            </a:r>
          </a:p>
          <a:p>
            <a:endParaRPr lang="en-US" dirty="0">
              <a:solidFill>
                <a:prstClr val="black"/>
              </a:solidFill>
            </a:endParaRPr>
          </a:p>
          <a:p>
            <a:r>
              <a:rPr lang="en-US" dirty="0">
                <a:solidFill>
                  <a:prstClr val="black"/>
                </a:solidFill>
              </a:rPr>
              <a:t>Name your stream</a:t>
            </a:r>
          </a:p>
          <a:p>
            <a:endParaRPr lang="en-US" dirty="0">
              <a:solidFill>
                <a:prstClr val="black"/>
              </a:solidFill>
            </a:endParaRPr>
          </a:p>
          <a:p>
            <a:r>
              <a:rPr lang="en-US" dirty="0">
                <a:solidFill>
                  <a:prstClr val="black"/>
                </a:solidFill>
              </a:rPr>
              <a:t>Select to start your broadcast</a:t>
            </a:r>
          </a:p>
          <a:p>
            <a:endParaRPr lang="en-US" dirty="0">
              <a:solidFill>
                <a:prstClr val="black"/>
              </a:solidFill>
            </a:endParaRPr>
          </a:p>
          <a:p>
            <a:r>
              <a:rPr lang="en-US" dirty="0">
                <a:solidFill>
                  <a:prstClr val="black"/>
                </a:solidFill>
              </a:rPr>
              <a:t>Enter </a:t>
            </a:r>
            <a:r>
              <a:rPr lang="en-US" dirty="0" err="1">
                <a:solidFill>
                  <a:prstClr val="black"/>
                </a:solidFill>
              </a:rPr>
              <a:t>Jackbox</a:t>
            </a:r>
            <a:r>
              <a:rPr lang="en-US" dirty="0">
                <a:solidFill>
                  <a:prstClr val="black"/>
                </a:solidFill>
              </a:rPr>
              <a:t> app on gaming console</a:t>
            </a:r>
          </a:p>
        </p:txBody>
      </p:sp>
      <p:sp>
        <p:nvSpPr>
          <p:cNvPr id="22" name="TextBox 21">
            <a:extLst>
              <a:ext uri="{FF2B5EF4-FFF2-40B4-BE49-F238E27FC236}">
                <a16:creationId xmlns="" xmlns:a16="http://schemas.microsoft.com/office/drawing/2014/main" id="{CFED163B-1EC6-0243-B785-BAA176C51E67}"/>
              </a:ext>
            </a:extLst>
          </p:cNvPr>
          <p:cNvSpPr txBox="1"/>
          <p:nvPr/>
        </p:nvSpPr>
        <p:spPr>
          <a:xfrm>
            <a:off x="873423" y="4280973"/>
            <a:ext cx="3434951" cy="1754326"/>
          </a:xfrm>
          <a:prstGeom prst="rect">
            <a:avLst/>
          </a:prstGeom>
          <a:noFill/>
        </p:spPr>
        <p:txBody>
          <a:bodyPr wrap="square" rtlCol="0">
            <a:spAutoFit/>
          </a:bodyPr>
          <a:lstStyle/>
          <a:p>
            <a:r>
              <a:rPr lang="en-US" dirty="0">
                <a:solidFill>
                  <a:prstClr val="black"/>
                </a:solidFill>
              </a:rPr>
              <a:t>Open a browser on your computer</a:t>
            </a:r>
          </a:p>
          <a:p>
            <a:endParaRPr lang="en-US" dirty="0">
              <a:solidFill>
                <a:prstClr val="black"/>
              </a:solidFill>
            </a:endParaRPr>
          </a:p>
          <a:p>
            <a:r>
              <a:rPr lang="en-US" dirty="0">
                <a:solidFill>
                  <a:prstClr val="black"/>
                </a:solidFill>
              </a:rPr>
              <a:t> Log into your Twitch account</a:t>
            </a:r>
          </a:p>
          <a:p>
            <a:endParaRPr lang="en-US" dirty="0">
              <a:solidFill>
                <a:prstClr val="black"/>
              </a:solidFill>
            </a:endParaRPr>
          </a:p>
          <a:p>
            <a:r>
              <a:rPr lang="en-US" dirty="0">
                <a:solidFill>
                  <a:prstClr val="black"/>
                </a:solidFill>
              </a:rPr>
              <a:t>Invite people to virtual meeting and share your screen</a:t>
            </a:r>
          </a:p>
        </p:txBody>
      </p:sp>
    </p:spTree>
    <p:extLst>
      <p:ext uri="{BB962C8B-B14F-4D97-AF65-F5344CB8AC3E}">
        <p14:creationId xmlns:p14="http://schemas.microsoft.com/office/powerpoint/2010/main" val="3556214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 xmlns:a16="http://schemas.microsoft.com/office/drawing/2014/main" id="{8BE54B6F-2239-E44F-8183-3243863310A9}"/>
              </a:ext>
            </a:extLst>
          </p:cNvPr>
          <p:cNvPicPr>
            <a:picLocks noChangeAspect="1"/>
          </p:cNvPicPr>
          <p:nvPr/>
        </p:nvPicPr>
        <p:blipFill rotWithShape="1">
          <a:blip r:embed="rId2"/>
          <a:srcRect l="3189" r="1" b="1"/>
          <a:stretch/>
        </p:blipFill>
        <p:spPr>
          <a:xfrm>
            <a:off x="5419267" y="3265082"/>
            <a:ext cx="6129269" cy="3592925"/>
          </a:xfrm>
          <a:prstGeom prst="rect">
            <a:avLst/>
          </a:prstGeom>
        </p:spPr>
      </p:pic>
      <p:pic>
        <p:nvPicPr>
          <p:cNvPr id="5" name="Picture 4" descr="A screen shot of a computer&#10;&#10;Description automatically generated">
            <a:extLst>
              <a:ext uri="{FF2B5EF4-FFF2-40B4-BE49-F238E27FC236}">
                <a16:creationId xmlns="" xmlns:a16="http://schemas.microsoft.com/office/drawing/2014/main" id="{216D690D-DCA7-054B-AD7A-8BA68AB07071}"/>
              </a:ext>
            </a:extLst>
          </p:cNvPr>
          <p:cNvPicPr>
            <a:picLocks noChangeAspect="1"/>
          </p:cNvPicPr>
          <p:nvPr/>
        </p:nvPicPr>
        <p:blipFill rotWithShape="1">
          <a:blip r:embed="rId3"/>
          <a:srcRect l="304" r="-1" b="-1"/>
          <a:stretch/>
        </p:blipFill>
        <p:spPr>
          <a:xfrm>
            <a:off x="643470"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2" name="Rectangle 11">
            <a:extLst>
              <a:ext uri="{FF2B5EF4-FFF2-40B4-BE49-F238E27FC236}">
                <a16:creationId xmlns="" xmlns:a16="http://schemas.microsoft.com/office/drawing/2014/main" id="{E97C36FC-DEAA-4DCA-B0AB-7F9357FA40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87045" y="643469"/>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 xmlns:a16="http://schemas.microsoft.com/office/drawing/2014/main" id="{278C38CD-A630-49FF-8417-6792A2B13F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8" y="4080065"/>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 xmlns:a16="http://schemas.microsoft.com/office/drawing/2014/main" id="{8F9B7484-7E02-C140-A2F1-34C244594195}"/>
              </a:ext>
            </a:extLst>
          </p:cNvPr>
          <p:cNvSpPr txBox="1"/>
          <p:nvPr/>
        </p:nvSpPr>
        <p:spPr>
          <a:xfrm>
            <a:off x="794971" y="4210418"/>
            <a:ext cx="3542253" cy="2031325"/>
          </a:xfrm>
          <a:prstGeom prst="rect">
            <a:avLst/>
          </a:prstGeom>
          <a:noFill/>
        </p:spPr>
        <p:txBody>
          <a:bodyPr wrap="square" rtlCol="0">
            <a:spAutoFit/>
          </a:bodyPr>
          <a:lstStyle/>
          <a:p>
            <a:r>
              <a:rPr lang="en-US" dirty="0">
                <a:solidFill>
                  <a:prstClr val="black"/>
                </a:solidFill>
              </a:rPr>
              <a:t>Join </a:t>
            </a:r>
            <a:r>
              <a:rPr lang="en-US" dirty="0" err="1">
                <a:solidFill>
                  <a:prstClr val="black"/>
                </a:solidFill>
              </a:rPr>
              <a:t>jackbox.tv</a:t>
            </a:r>
            <a:r>
              <a:rPr lang="en-US" dirty="0">
                <a:solidFill>
                  <a:prstClr val="black"/>
                </a:solidFill>
              </a:rPr>
              <a:t> on your computer or smartphone</a:t>
            </a:r>
          </a:p>
          <a:p>
            <a:endParaRPr lang="en-US" dirty="0">
              <a:solidFill>
                <a:prstClr val="black"/>
              </a:solidFill>
            </a:endParaRPr>
          </a:p>
          <a:p>
            <a:r>
              <a:rPr lang="en-US" dirty="0">
                <a:solidFill>
                  <a:prstClr val="black"/>
                </a:solidFill>
              </a:rPr>
              <a:t>Enter 4-letter room code and name</a:t>
            </a:r>
          </a:p>
          <a:p>
            <a:endParaRPr lang="en-US" dirty="0">
              <a:solidFill>
                <a:prstClr val="black"/>
              </a:solidFill>
            </a:endParaRPr>
          </a:p>
          <a:p>
            <a:r>
              <a:rPr lang="en-US" dirty="0">
                <a:solidFill>
                  <a:prstClr val="black"/>
                </a:solidFill>
              </a:rPr>
              <a:t>Select “Play” and wait for the game to start!</a:t>
            </a:r>
          </a:p>
        </p:txBody>
      </p:sp>
      <p:cxnSp>
        <p:nvCxnSpPr>
          <p:cNvPr id="11" name="Straight Arrow Connector 10">
            <a:extLst>
              <a:ext uri="{FF2B5EF4-FFF2-40B4-BE49-F238E27FC236}">
                <a16:creationId xmlns="" xmlns:a16="http://schemas.microsoft.com/office/drawing/2014/main" id="{0FAA02DE-8069-F340-9507-80F8B18E1BC4}"/>
              </a:ext>
            </a:extLst>
          </p:cNvPr>
          <p:cNvCxnSpPr>
            <a:cxnSpLocks/>
          </p:cNvCxnSpPr>
          <p:nvPr/>
        </p:nvCxnSpPr>
        <p:spPr>
          <a:xfrm>
            <a:off x="4337223" y="5138353"/>
            <a:ext cx="712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8D3FA96E-784B-5749-916C-1B2452C1EFF7}"/>
              </a:ext>
            </a:extLst>
          </p:cNvPr>
          <p:cNvSpPr txBox="1"/>
          <p:nvPr/>
        </p:nvSpPr>
        <p:spPr>
          <a:xfrm>
            <a:off x="7938767" y="996676"/>
            <a:ext cx="3542253" cy="1754326"/>
          </a:xfrm>
          <a:prstGeom prst="rect">
            <a:avLst/>
          </a:prstGeom>
          <a:noFill/>
        </p:spPr>
        <p:txBody>
          <a:bodyPr wrap="square" rtlCol="0">
            <a:spAutoFit/>
          </a:bodyPr>
          <a:lstStyle/>
          <a:p>
            <a:r>
              <a:rPr lang="en-US" dirty="0">
                <a:solidFill>
                  <a:prstClr val="black"/>
                </a:solidFill>
              </a:rPr>
              <a:t>Select the game to play on </a:t>
            </a:r>
            <a:r>
              <a:rPr lang="en-US" dirty="0" err="1">
                <a:solidFill>
                  <a:prstClr val="black"/>
                </a:solidFill>
              </a:rPr>
              <a:t>Jackbox</a:t>
            </a:r>
            <a:endParaRPr lang="en-US" dirty="0">
              <a:solidFill>
                <a:prstClr val="black"/>
              </a:solidFill>
            </a:endParaRPr>
          </a:p>
          <a:p>
            <a:endParaRPr lang="en-US" dirty="0">
              <a:solidFill>
                <a:prstClr val="black"/>
              </a:solidFill>
            </a:endParaRPr>
          </a:p>
          <a:p>
            <a:r>
              <a:rPr lang="en-US" dirty="0">
                <a:solidFill>
                  <a:prstClr val="black"/>
                </a:solidFill>
              </a:rPr>
              <a:t>Change settings as desired</a:t>
            </a:r>
          </a:p>
          <a:p>
            <a:endParaRPr lang="en-US" dirty="0">
              <a:solidFill>
                <a:prstClr val="black"/>
              </a:solidFill>
            </a:endParaRPr>
          </a:p>
          <a:p>
            <a:r>
              <a:rPr lang="en-US" dirty="0">
                <a:solidFill>
                  <a:prstClr val="black"/>
                </a:solidFill>
              </a:rPr>
              <a:t>Wait for all participants to join, then start the game!</a:t>
            </a:r>
          </a:p>
        </p:txBody>
      </p:sp>
      <p:cxnSp>
        <p:nvCxnSpPr>
          <p:cNvPr id="15" name="Straight Arrow Connector 14">
            <a:extLst>
              <a:ext uri="{FF2B5EF4-FFF2-40B4-BE49-F238E27FC236}">
                <a16:creationId xmlns="" xmlns:a16="http://schemas.microsoft.com/office/drawing/2014/main" id="{675D6987-C256-3242-BF6E-0D0F6F4C7218}"/>
              </a:ext>
            </a:extLst>
          </p:cNvPr>
          <p:cNvCxnSpPr>
            <a:cxnSpLocks/>
          </p:cNvCxnSpPr>
          <p:nvPr/>
        </p:nvCxnSpPr>
        <p:spPr>
          <a:xfrm flipH="1">
            <a:off x="7109237" y="1810266"/>
            <a:ext cx="7620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590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1709F1D5-B0F1-4714-A239-E5B61C1619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7" y="0"/>
            <a:ext cx="121889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Rounded Corners 9">
            <a:extLst>
              <a:ext uri="{FF2B5EF4-FFF2-40B4-BE49-F238E27FC236}">
                <a16:creationId xmlns="" xmlns:a16="http://schemas.microsoft.com/office/drawing/2014/main" id="{228FB460-D3FF-4440-A020-05982A09E5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0548" y="1011047"/>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313AADD7-BB86-3C48-9B34-3544850C1E4F}"/>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The Process of Change</a:t>
            </a:r>
          </a:p>
        </p:txBody>
      </p:sp>
      <p:sp>
        <p:nvSpPr>
          <p:cNvPr id="12" name="Freeform: Shape 11">
            <a:extLst>
              <a:ext uri="{FF2B5EF4-FFF2-40B4-BE49-F238E27FC236}">
                <a16:creationId xmlns="" xmlns:a16="http://schemas.microsoft.com/office/drawing/2014/main" id="{14847E93-7DC1-4D4B-8829-B19AA7137C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30530" y="0"/>
            <a:ext cx="1155143"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14" name="Freeform: Shape 13">
            <a:extLst>
              <a:ext uri="{FF2B5EF4-FFF2-40B4-BE49-F238E27FC236}">
                <a16:creationId xmlns="" xmlns:a16="http://schemas.microsoft.com/office/drawing/2014/main" id="{5566D6E1-03A1-4D73-A4E0-35D74D568A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961513"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solidFill>
                <a:prstClr val="black"/>
              </a:solidFill>
            </a:endParaRPr>
          </a:p>
        </p:txBody>
      </p:sp>
      <p:sp>
        <p:nvSpPr>
          <p:cNvPr id="16" name="Freeform: Shape 15">
            <a:extLst>
              <a:ext uri="{FF2B5EF4-FFF2-40B4-BE49-F238E27FC236}">
                <a16:creationId xmlns="" xmlns:a16="http://schemas.microsoft.com/office/drawing/2014/main" id="{9F835A99-04AC-494A-A572-AFE8413CC9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3" name="Content Placeholder 2">
            <a:extLst>
              <a:ext uri="{FF2B5EF4-FFF2-40B4-BE49-F238E27FC236}">
                <a16:creationId xmlns="" xmlns:a16="http://schemas.microsoft.com/office/drawing/2014/main" id="{7DDC63C5-0F1F-8446-8470-369AC7F7D382}"/>
              </a:ext>
            </a:extLst>
          </p:cNvPr>
          <p:cNvSpPr>
            <a:spLocks noGrp="1"/>
          </p:cNvSpPr>
          <p:nvPr>
            <p:ph idx="1"/>
          </p:nvPr>
        </p:nvSpPr>
        <p:spPr>
          <a:xfrm>
            <a:off x="6096003" y="820880"/>
            <a:ext cx="5257799" cy="4889350"/>
          </a:xfrm>
        </p:spPr>
        <p:txBody>
          <a:bodyPr anchor="t">
            <a:normAutofit/>
          </a:bodyPr>
          <a:lstStyle/>
          <a:p>
            <a:pPr marL="0" indent="0">
              <a:buNone/>
            </a:pPr>
            <a:r>
              <a:rPr lang="en-US" dirty="0"/>
              <a:t>1) Forget the idea “I can’t do ____ online!”</a:t>
            </a:r>
          </a:p>
          <a:p>
            <a:pPr marL="0" indent="0">
              <a:buNone/>
            </a:pPr>
            <a:endParaRPr lang="en-US" dirty="0"/>
          </a:p>
          <a:p>
            <a:pPr marL="0" indent="0">
              <a:buNone/>
            </a:pPr>
            <a:r>
              <a:rPr lang="en-US" dirty="0"/>
              <a:t>2) What are the goals of what you usually do?</a:t>
            </a:r>
          </a:p>
          <a:p>
            <a:pPr marL="0" indent="0">
              <a:buNone/>
            </a:pPr>
            <a:endParaRPr lang="en-US" dirty="0"/>
          </a:p>
          <a:p>
            <a:pPr marL="0" indent="0">
              <a:buNone/>
            </a:pPr>
            <a:r>
              <a:rPr lang="en-US" dirty="0"/>
              <a:t>3) How can we accomplish those goals virtually?</a:t>
            </a:r>
          </a:p>
          <a:p>
            <a:pPr marL="0" indent="0">
              <a:buNone/>
            </a:pPr>
            <a:endParaRPr lang="en-US" dirty="0"/>
          </a:p>
          <a:p>
            <a:pPr marL="0" indent="0">
              <a:buNone/>
            </a:pPr>
            <a:r>
              <a:rPr lang="en-US" dirty="0"/>
              <a:t>4) What do </a:t>
            </a:r>
            <a:r>
              <a:rPr lang="en-US" b="1" u="sng" dirty="0"/>
              <a:t>our</a:t>
            </a:r>
            <a:r>
              <a:rPr lang="en-US" dirty="0"/>
              <a:t> </a:t>
            </a:r>
            <a:r>
              <a:rPr lang="en-US" b="1" u="sng" dirty="0"/>
              <a:t>youth</a:t>
            </a:r>
            <a:r>
              <a:rPr lang="en-US" dirty="0"/>
              <a:t> enjoy?</a:t>
            </a:r>
          </a:p>
        </p:txBody>
      </p:sp>
      <p:sp>
        <p:nvSpPr>
          <p:cNvPr id="18" name="Freeform: Shape 17">
            <a:extLst>
              <a:ext uri="{FF2B5EF4-FFF2-40B4-BE49-F238E27FC236}">
                <a16:creationId xmlns="" xmlns:a16="http://schemas.microsoft.com/office/drawing/2014/main" id="{7B786209-1B0B-4CA9-9BDD-F7327066A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5835651"/>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solidFill>
                <a:prstClr val="black"/>
              </a:solidFill>
            </a:endParaRPr>
          </a:p>
        </p:txBody>
      </p:sp>
      <p:sp>
        <p:nvSpPr>
          <p:cNvPr id="20" name="Freeform: Shape 19">
            <a:extLst>
              <a:ext uri="{FF2B5EF4-FFF2-40B4-BE49-F238E27FC236}">
                <a16:creationId xmlns="" xmlns:a16="http://schemas.microsoft.com/office/drawing/2014/main" id="{2D2964BB-484D-45AE-AD66-D407D06296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418311" y="5717907"/>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solidFill>
                <a:prstClr val="black"/>
              </a:solidFill>
            </a:endParaRPr>
          </a:p>
        </p:txBody>
      </p:sp>
      <p:sp>
        <p:nvSpPr>
          <p:cNvPr id="22" name="Freeform: Shape 21">
            <a:extLst>
              <a:ext uri="{FF2B5EF4-FFF2-40B4-BE49-F238E27FC236}">
                <a16:creationId xmlns="" xmlns:a16="http://schemas.microsoft.com/office/drawing/2014/main" id="{6691AC69-A76E-4DAB-B565-468B6B87A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132973" y="6258757"/>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Tree>
    <p:extLst>
      <p:ext uri="{BB962C8B-B14F-4D97-AF65-F5344CB8AC3E}">
        <p14:creationId xmlns:p14="http://schemas.microsoft.com/office/powerpoint/2010/main" val="3237276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a:extLst>
              <a:ext uri="{FF2B5EF4-FFF2-40B4-BE49-F238E27FC236}">
                <a16:creationId xmlns="" xmlns:a16="http://schemas.microsoft.com/office/drawing/2014/main" id="{E2AFEB20-FC68-6D43-9701-B42C4F1C008E}"/>
              </a:ext>
            </a:extLst>
          </p:cNvPr>
          <p:cNvSpPr/>
          <p:nvPr/>
        </p:nvSpPr>
        <p:spPr>
          <a:xfrm>
            <a:off x="5320200" y="3522259"/>
            <a:ext cx="1413398" cy="484632"/>
          </a:xfrm>
          <a:prstGeom prst="rightArrow">
            <a:avLst/>
          </a:prstGeom>
          <a:solidFill>
            <a:schemeClr val="accent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72B44C1D-6DB5-CB47-BFAB-99796C3949FB}"/>
              </a:ext>
            </a:extLst>
          </p:cNvPr>
          <p:cNvSpPr>
            <a:spLocks noGrp="1"/>
          </p:cNvSpPr>
          <p:nvPr>
            <p:ph type="title"/>
          </p:nvPr>
        </p:nvSpPr>
        <p:spPr/>
        <p:txBody>
          <a:bodyPr/>
          <a:lstStyle/>
          <a:p>
            <a:r>
              <a:rPr lang="en-US" dirty="0"/>
              <a:t>Suspending Doubts and Fears</a:t>
            </a:r>
          </a:p>
        </p:txBody>
      </p:sp>
      <p:sp>
        <p:nvSpPr>
          <p:cNvPr id="7" name="Down Arrow 6" descr="Down arrow">
            <a:extLst>
              <a:ext uri="{FF2B5EF4-FFF2-40B4-BE49-F238E27FC236}">
                <a16:creationId xmlns="" xmlns:a16="http://schemas.microsoft.com/office/drawing/2014/main" id="{3AC5E642-6698-A442-82CC-E50ECB44E724}"/>
              </a:ext>
            </a:extLst>
          </p:cNvPr>
          <p:cNvSpPr/>
          <p:nvPr/>
        </p:nvSpPr>
        <p:spPr>
          <a:xfrm>
            <a:off x="3764691" y="2123590"/>
            <a:ext cx="1581665" cy="34059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Down Arrow 7" descr="Up arrow">
            <a:extLst>
              <a:ext uri="{FF2B5EF4-FFF2-40B4-BE49-F238E27FC236}">
                <a16:creationId xmlns="" xmlns:a16="http://schemas.microsoft.com/office/drawing/2014/main" id="{ADE4481C-2C8A-7945-8217-5983D51B4F1F}"/>
              </a:ext>
            </a:extLst>
          </p:cNvPr>
          <p:cNvSpPr/>
          <p:nvPr/>
        </p:nvSpPr>
        <p:spPr>
          <a:xfrm rot="10800000">
            <a:off x="6628501" y="1472720"/>
            <a:ext cx="1581665" cy="486626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descr="Arrow point right - reading However">
            <a:extLst>
              <a:ext uri="{FF2B5EF4-FFF2-40B4-BE49-F238E27FC236}">
                <a16:creationId xmlns="" xmlns:a16="http://schemas.microsoft.com/office/drawing/2014/main" id="{F74F740A-4F53-1A41-B505-ECE99D8110F3}"/>
              </a:ext>
            </a:extLst>
          </p:cNvPr>
          <p:cNvSpPr txBox="1"/>
          <p:nvPr/>
        </p:nvSpPr>
        <p:spPr>
          <a:xfrm>
            <a:off x="5312569" y="3533743"/>
            <a:ext cx="1421028" cy="461665"/>
          </a:xfrm>
          <a:prstGeom prst="rect">
            <a:avLst/>
          </a:prstGeom>
          <a:noFill/>
        </p:spPr>
        <p:txBody>
          <a:bodyPr wrap="square" rtlCol="0">
            <a:spAutoFit/>
          </a:bodyPr>
          <a:lstStyle/>
          <a:p>
            <a:pPr algn="ctr"/>
            <a:r>
              <a:rPr lang="en-US" sz="2400" dirty="0">
                <a:solidFill>
                  <a:prstClr val="black"/>
                </a:solidFill>
              </a:rPr>
              <a:t>However</a:t>
            </a:r>
          </a:p>
        </p:txBody>
      </p:sp>
      <p:sp>
        <p:nvSpPr>
          <p:cNvPr id="10" name="Rounded Rectangle 9">
            <a:extLst>
              <a:ext uri="{FF2B5EF4-FFF2-40B4-BE49-F238E27FC236}">
                <a16:creationId xmlns="" xmlns:a16="http://schemas.microsoft.com/office/drawing/2014/main" id="{7AB5116A-8C59-B94B-841C-5EAB88FA5D59}"/>
              </a:ext>
            </a:extLst>
          </p:cNvPr>
          <p:cNvSpPr/>
          <p:nvPr/>
        </p:nvSpPr>
        <p:spPr>
          <a:xfrm>
            <a:off x="210065" y="2196174"/>
            <a:ext cx="3410465" cy="650693"/>
          </a:xfrm>
          <a:prstGeom prst="roundRect">
            <a:avLst/>
          </a:prstGeom>
          <a:solidFill>
            <a:srgbClr val="AF0E0A">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a:extLst>
              <a:ext uri="{FF2B5EF4-FFF2-40B4-BE49-F238E27FC236}">
                <a16:creationId xmlns="" xmlns:a16="http://schemas.microsoft.com/office/drawing/2014/main" id="{34CB3263-C43A-2545-8734-1AFCA4F5E250}"/>
              </a:ext>
            </a:extLst>
          </p:cNvPr>
          <p:cNvSpPr/>
          <p:nvPr/>
        </p:nvSpPr>
        <p:spPr>
          <a:xfrm>
            <a:off x="240956" y="3580509"/>
            <a:ext cx="3410465" cy="650693"/>
          </a:xfrm>
          <a:prstGeom prst="roundRect">
            <a:avLst/>
          </a:prstGeom>
          <a:solidFill>
            <a:srgbClr val="AF0E0A">
              <a:alpha val="6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a:extLst>
              <a:ext uri="{FF2B5EF4-FFF2-40B4-BE49-F238E27FC236}">
                <a16:creationId xmlns="" xmlns:a16="http://schemas.microsoft.com/office/drawing/2014/main" id="{4B9F910D-E2C8-C249-A8EF-DFBB1327B7BE}"/>
              </a:ext>
            </a:extLst>
          </p:cNvPr>
          <p:cNvSpPr/>
          <p:nvPr/>
        </p:nvSpPr>
        <p:spPr>
          <a:xfrm>
            <a:off x="210065" y="4878737"/>
            <a:ext cx="3410465" cy="650693"/>
          </a:xfrm>
          <a:prstGeom prst="roundRect">
            <a:avLst/>
          </a:prstGeom>
          <a:solidFill>
            <a:srgbClr val="AF0E0A">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a:extLst>
              <a:ext uri="{FF2B5EF4-FFF2-40B4-BE49-F238E27FC236}">
                <a16:creationId xmlns="" xmlns:a16="http://schemas.microsoft.com/office/drawing/2014/main" id="{20156DDC-E1E9-3143-80D1-CF04B01091CB}"/>
              </a:ext>
            </a:extLst>
          </p:cNvPr>
          <p:cNvSpPr/>
          <p:nvPr/>
        </p:nvSpPr>
        <p:spPr>
          <a:xfrm>
            <a:off x="8367840" y="1702217"/>
            <a:ext cx="3410465" cy="650693"/>
          </a:xfrm>
          <a:prstGeom prst="roundRect">
            <a:avLst/>
          </a:prstGeom>
          <a:solidFill>
            <a:srgbClr val="006F32">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a:extLst>
              <a:ext uri="{FF2B5EF4-FFF2-40B4-BE49-F238E27FC236}">
                <a16:creationId xmlns="" xmlns:a16="http://schemas.microsoft.com/office/drawing/2014/main" id="{1A619C7A-A9D8-3C40-B60A-17665BD3E362}"/>
              </a:ext>
            </a:extLst>
          </p:cNvPr>
          <p:cNvSpPr/>
          <p:nvPr/>
        </p:nvSpPr>
        <p:spPr>
          <a:xfrm>
            <a:off x="8391596" y="3014576"/>
            <a:ext cx="3410465" cy="650693"/>
          </a:xfrm>
          <a:prstGeom prst="roundRect">
            <a:avLst/>
          </a:prstGeom>
          <a:solidFill>
            <a:srgbClr val="006F32">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a:extLst>
              <a:ext uri="{FF2B5EF4-FFF2-40B4-BE49-F238E27FC236}">
                <a16:creationId xmlns="" xmlns:a16="http://schemas.microsoft.com/office/drawing/2014/main" id="{407F66C6-35E7-6B4C-AE4E-429DAE7C822C}"/>
              </a:ext>
            </a:extLst>
          </p:cNvPr>
          <p:cNvSpPr/>
          <p:nvPr/>
        </p:nvSpPr>
        <p:spPr>
          <a:xfrm>
            <a:off x="8391596" y="4383616"/>
            <a:ext cx="3410465" cy="650693"/>
          </a:xfrm>
          <a:prstGeom prst="roundRect">
            <a:avLst/>
          </a:prstGeom>
          <a:solidFill>
            <a:srgbClr val="006F32">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a:extLst>
              <a:ext uri="{FF2B5EF4-FFF2-40B4-BE49-F238E27FC236}">
                <a16:creationId xmlns="" xmlns:a16="http://schemas.microsoft.com/office/drawing/2014/main" id="{97B785D5-407F-4E42-857A-64F85AA0D4CA}"/>
              </a:ext>
            </a:extLst>
          </p:cNvPr>
          <p:cNvSpPr/>
          <p:nvPr/>
        </p:nvSpPr>
        <p:spPr>
          <a:xfrm>
            <a:off x="8367840" y="5667323"/>
            <a:ext cx="3410465" cy="650693"/>
          </a:xfrm>
          <a:prstGeom prst="roundRect">
            <a:avLst/>
          </a:prstGeom>
          <a:solidFill>
            <a:srgbClr val="006F32">
              <a:alpha val="8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 xmlns:a16="http://schemas.microsoft.com/office/drawing/2014/main" id="{B2DCE3C7-1BC6-6F4C-9737-FA7290BEDD24}"/>
              </a:ext>
            </a:extLst>
          </p:cNvPr>
          <p:cNvSpPr txBox="1"/>
          <p:nvPr/>
        </p:nvSpPr>
        <p:spPr>
          <a:xfrm>
            <a:off x="328484" y="2196172"/>
            <a:ext cx="3156384" cy="646331"/>
          </a:xfrm>
          <a:prstGeom prst="rect">
            <a:avLst/>
          </a:prstGeom>
          <a:noFill/>
        </p:spPr>
        <p:txBody>
          <a:bodyPr wrap="square" rtlCol="0">
            <a:spAutoFit/>
          </a:bodyPr>
          <a:lstStyle/>
          <a:p>
            <a:pPr algn="ctr"/>
            <a:r>
              <a:rPr lang="en-US" dirty="0">
                <a:solidFill>
                  <a:prstClr val="black"/>
                </a:solidFill>
              </a:rPr>
              <a:t>Having to socially distance ourselves is scary</a:t>
            </a:r>
          </a:p>
        </p:txBody>
      </p:sp>
      <p:sp>
        <p:nvSpPr>
          <p:cNvPr id="18" name="TextBox 17">
            <a:extLst>
              <a:ext uri="{FF2B5EF4-FFF2-40B4-BE49-F238E27FC236}">
                <a16:creationId xmlns="" xmlns:a16="http://schemas.microsoft.com/office/drawing/2014/main" id="{6945DE0C-80EB-5245-8544-DA78A33F2FC8}"/>
              </a:ext>
            </a:extLst>
          </p:cNvPr>
          <p:cNvSpPr txBox="1"/>
          <p:nvPr/>
        </p:nvSpPr>
        <p:spPr>
          <a:xfrm>
            <a:off x="367998" y="3584871"/>
            <a:ext cx="3156384" cy="646331"/>
          </a:xfrm>
          <a:prstGeom prst="rect">
            <a:avLst/>
          </a:prstGeom>
          <a:noFill/>
        </p:spPr>
        <p:txBody>
          <a:bodyPr wrap="square" rtlCol="0">
            <a:spAutoFit/>
          </a:bodyPr>
          <a:lstStyle/>
          <a:p>
            <a:pPr algn="ctr"/>
            <a:r>
              <a:rPr lang="en-US" dirty="0">
                <a:solidFill>
                  <a:prstClr val="black"/>
                </a:solidFill>
              </a:rPr>
              <a:t>Being online is </a:t>
            </a:r>
          </a:p>
          <a:p>
            <a:pPr algn="ctr"/>
            <a:r>
              <a:rPr lang="en-US" dirty="0">
                <a:solidFill>
                  <a:prstClr val="black"/>
                </a:solidFill>
              </a:rPr>
              <a:t>different</a:t>
            </a:r>
          </a:p>
        </p:txBody>
      </p:sp>
      <p:sp>
        <p:nvSpPr>
          <p:cNvPr id="19" name="TextBox 18">
            <a:extLst>
              <a:ext uri="{FF2B5EF4-FFF2-40B4-BE49-F238E27FC236}">
                <a16:creationId xmlns="" xmlns:a16="http://schemas.microsoft.com/office/drawing/2014/main" id="{6C1452CF-1EA6-9447-A36D-FB21F2569DEB}"/>
              </a:ext>
            </a:extLst>
          </p:cNvPr>
          <p:cNvSpPr txBox="1"/>
          <p:nvPr/>
        </p:nvSpPr>
        <p:spPr>
          <a:xfrm>
            <a:off x="389939" y="4894917"/>
            <a:ext cx="3156384" cy="646331"/>
          </a:xfrm>
          <a:prstGeom prst="rect">
            <a:avLst/>
          </a:prstGeom>
          <a:noFill/>
        </p:spPr>
        <p:txBody>
          <a:bodyPr wrap="square" rtlCol="0">
            <a:spAutoFit/>
          </a:bodyPr>
          <a:lstStyle/>
          <a:p>
            <a:pPr algn="ctr"/>
            <a:r>
              <a:rPr lang="en-US" dirty="0">
                <a:solidFill>
                  <a:prstClr val="black"/>
                </a:solidFill>
              </a:rPr>
              <a:t>It feels like it happening at lightning speed</a:t>
            </a:r>
          </a:p>
        </p:txBody>
      </p:sp>
      <p:sp>
        <p:nvSpPr>
          <p:cNvPr id="20" name="TextBox 19">
            <a:extLst>
              <a:ext uri="{FF2B5EF4-FFF2-40B4-BE49-F238E27FC236}">
                <a16:creationId xmlns="" xmlns:a16="http://schemas.microsoft.com/office/drawing/2014/main" id="{562B0CA3-D991-CE41-85F5-E50CC1A04279}"/>
              </a:ext>
            </a:extLst>
          </p:cNvPr>
          <p:cNvSpPr txBox="1"/>
          <p:nvPr/>
        </p:nvSpPr>
        <p:spPr>
          <a:xfrm>
            <a:off x="8518638" y="1716398"/>
            <a:ext cx="3156384" cy="646331"/>
          </a:xfrm>
          <a:prstGeom prst="rect">
            <a:avLst/>
          </a:prstGeom>
          <a:noFill/>
        </p:spPr>
        <p:txBody>
          <a:bodyPr wrap="square" rtlCol="0">
            <a:spAutoFit/>
          </a:bodyPr>
          <a:lstStyle/>
          <a:p>
            <a:r>
              <a:rPr lang="en-US" dirty="0">
                <a:solidFill>
                  <a:prstClr val="black"/>
                </a:solidFill>
              </a:rPr>
              <a:t>Our youth have grown up in a more digital age than any of us</a:t>
            </a:r>
          </a:p>
        </p:txBody>
      </p:sp>
      <p:sp>
        <p:nvSpPr>
          <p:cNvPr id="21" name="TextBox 20">
            <a:extLst>
              <a:ext uri="{FF2B5EF4-FFF2-40B4-BE49-F238E27FC236}">
                <a16:creationId xmlns="" xmlns:a16="http://schemas.microsoft.com/office/drawing/2014/main" id="{B935AE34-B3E1-3145-8545-00774119149D}"/>
              </a:ext>
            </a:extLst>
          </p:cNvPr>
          <p:cNvSpPr txBox="1"/>
          <p:nvPr/>
        </p:nvSpPr>
        <p:spPr>
          <a:xfrm>
            <a:off x="8540059" y="3051912"/>
            <a:ext cx="3156384" cy="646331"/>
          </a:xfrm>
          <a:prstGeom prst="rect">
            <a:avLst/>
          </a:prstGeom>
          <a:noFill/>
        </p:spPr>
        <p:txBody>
          <a:bodyPr wrap="square" rtlCol="0">
            <a:spAutoFit/>
          </a:bodyPr>
          <a:lstStyle/>
          <a:p>
            <a:pPr algn="ctr"/>
            <a:r>
              <a:rPr lang="en-US" dirty="0">
                <a:solidFill>
                  <a:prstClr val="black"/>
                </a:solidFill>
              </a:rPr>
              <a:t>Technology has gotten </a:t>
            </a:r>
          </a:p>
          <a:p>
            <a:pPr algn="ctr"/>
            <a:r>
              <a:rPr lang="en-US" dirty="0">
                <a:solidFill>
                  <a:prstClr val="black"/>
                </a:solidFill>
              </a:rPr>
              <a:t>vastly better</a:t>
            </a:r>
          </a:p>
        </p:txBody>
      </p:sp>
      <p:sp>
        <p:nvSpPr>
          <p:cNvPr id="22" name="TextBox 21">
            <a:extLst>
              <a:ext uri="{FF2B5EF4-FFF2-40B4-BE49-F238E27FC236}">
                <a16:creationId xmlns="" xmlns:a16="http://schemas.microsoft.com/office/drawing/2014/main" id="{276B0264-AA35-C545-8376-70B167491FC2}"/>
              </a:ext>
            </a:extLst>
          </p:cNvPr>
          <p:cNvSpPr txBox="1"/>
          <p:nvPr/>
        </p:nvSpPr>
        <p:spPr>
          <a:xfrm>
            <a:off x="8540059" y="4383670"/>
            <a:ext cx="3156384" cy="646331"/>
          </a:xfrm>
          <a:prstGeom prst="rect">
            <a:avLst/>
          </a:prstGeom>
          <a:noFill/>
        </p:spPr>
        <p:txBody>
          <a:bodyPr wrap="square" rtlCol="0">
            <a:spAutoFit/>
          </a:bodyPr>
          <a:lstStyle/>
          <a:p>
            <a:pPr algn="ctr"/>
            <a:r>
              <a:rPr lang="en-US" dirty="0">
                <a:solidFill>
                  <a:prstClr val="black"/>
                </a:solidFill>
              </a:rPr>
              <a:t>Sometimes not being productive is okay</a:t>
            </a:r>
          </a:p>
        </p:txBody>
      </p:sp>
      <p:sp>
        <p:nvSpPr>
          <p:cNvPr id="23" name="TextBox 22">
            <a:extLst>
              <a:ext uri="{FF2B5EF4-FFF2-40B4-BE49-F238E27FC236}">
                <a16:creationId xmlns="" xmlns:a16="http://schemas.microsoft.com/office/drawing/2014/main" id="{067E097F-209A-C144-ACCB-806EE1E3F3DB}"/>
              </a:ext>
            </a:extLst>
          </p:cNvPr>
          <p:cNvSpPr txBox="1"/>
          <p:nvPr/>
        </p:nvSpPr>
        <p:spPr>
          <a:xfrm>
            <a:off x="8540059" y="5669501"/>
            <a:ext cx="3156384" cy="646331"/>
          </a:xfrm>
          <a:prstGeom prst="rect">
            <a:avLst/>
          </a:prstGeom>
          <a:noFill/>
        </p:spPr>
        <p:txBody>
          <a:bodyPr wrap="square" rtlCol="0">
            <a:spAutoFit/>
          </a:bodyPr>
          <a:lstStyle/>
          <a:p>
            <a:pPr algn="ctr"/>
            <a:r>
              <a:rPr lang="en-US" dirty="0">
                <a:solidFill>
                  <a:prstClr val="black"/>
                </a:solidFill>
              </a:rPr>
              <a:t>We can re-create formats to accomplish our goals</a:t>
            </a:r>
          </a:p>
        </p:txBody>
      </p:sp>
    </p:spTree>
    <p:extLst>
      <p:ext uri="{BB962C8B-B14F-4D97-AF65-F5344CB8AC3E}">
        <p14:creationId xmlns:p14="http://schemas.microsoft.com/office/powerpoint/2010/main" val="265151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F6F39C2-8746-4599-843B-CED156C408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 xmlns:a16="http://schemas.microsoft.com/office/drawing/2014/main" id="{A5D714AD-9E94-4752-AA45-D4B0EAAB52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534654"/>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FFCF2887-1FBE-F54B-9DDE-10888308BAA9}"/>
              </a:ext>
            </a:extLst>
          </p:cNvPr>
          <p:cNvSpPr>
            <a:spLocks noGrp="1"/>
          </p:cNvSpPr>
          <p:nvPr>
            <p:ph type="title"/>
          </p:nvPr>
        </p:nvSpPr>
        <p:spPr>
          <a:xfrm>
            <a:off x="599411" y="767260"/>
            <a:ext cx="3209335" cy="5323484"/>
          </a:xfrm>
        </p:spPr>
        <p:txBody>
          <a:bodyPr>
            <a:normAutofit/>
          </a:bodyPr>
          <a:lstStyle/>
          <a:p>
            <a:pPr algn="ctr"/>
            <a:r>
              <a:rPr lang="en-US" sz="2800">
                <a:solidFill>
                  <a:schemeClr val="bg1"/>
                </a:solidFill>
              </a:rPr>
              <a:t>What are your social goals?</a:t>
            </a:r>
          </a:p>
        </p:txBody>
      </p:sp>
      <p:sp>
        <p:nvSpPr>
          <p:cNvPr id="14" name="Rectangle 13">
            <a:extLst>
              <a:ext uri="{FF2B5EF4-FFF2-40B4-BE49-F238E27FC236}">
                <a16:creationId xmlns="" xmlns:a16="http://schemas.microsoft.com/office/drawing/2014/main" id="{7FF89E09-42FB-4694-96E4-95652B1D83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 xmlns:a16="http://schemas.microsoft.com/office/drawing/2014/main" id="{25D3C032-881F-4579-A4BF-0FA966E9F3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5" name="Content Placeholder 2">
            <a:extLst>
              <a:ext uri="{FF2B5EF4-FFF2-40B4-BE49-F238E27FC236}">
                <a16:creationId xmlns="" xmlns:a16="http://schemas.microsoft.com/office/drawing/2014/main" id="{C8263274-C426-4D0E-9750-36B0AED9A415}"/>
              </a:ext>
            </a:extLst>
          </p:cNvPr>
          <p:cNvGraphicFramePr>
            <a:graphicFrameLocks noGrp="1"/>
          </p:cNvGraphicFramePr>
          <p:nvPr>
            <p:ph idx="1"/>
            <p:extLst>
              <p:ext uri="{D42A27DB-BD31-4B8C-83A1-F6EECF244321}">
                <p14:modId xmlns:p14="http://schemas.microsoft.com/office/powerpoint/2010/main" val="2687484354"/>
              </p:ext>
            </p:extLst>
          </p:nvPr>
        </p:nvGraphicFramePr>
        <p:xfrm>
          <a:off x="5242920" y="1005298"/>
          <a:ext cx="6422901" cy="5085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9005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4098" y="470926"/>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endParaRPr>
          </a:p>
        </p:txBody>
      </p:sp>
      <p:sp>
        <p:nvSpPr>
          <p:cNvPr id="2" name="Title 1" descr="What other ways accomplish these goals?">
            <a:extLst>
              <a:ext uri="{FF2B5EF4-FFF2-40B4-BE49-F238E27FC236}">
                <a16:creationId xmlns="" xmlns:a16="http://schemas.microsoft.com/office/drawing/2014/main" id="{156137BF-9E4D-C54B-8FAB-8CF3BCA57DD4}"/>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What other ways accomplish these goals?</a:t>
            </a:r>
          </a:p>
        </p:txBody>
      </p:sp>
      <p:graphicFrame>
        <p:nvGraphicFramePr>
          <p:cNvPr id="5" name="Diagram 4">
            <a:extLst>
              <a:ext uri="{FF2B5EF4-FFF2-40B4-BE49-F238E27FC236}">
                <a16:creationId xmlns="" xmlns:a16="http://schemas.microsoft.com/office/drawing/2014/main" id="{4233A93E-1C34-044B-A379-36209823264C}"/>
              </a:ext>
            </a:extLst>
          </p:cNvPr>
          <p:cNvGraphicFramePr/>
          <p:nvPr>
            <p:extLst>
              <p:ext uri="{D42A27DB-BD31-4B8C-83A1-F6EECF244321}">
                <p14:modId xmlns:p14="http://schemas.microsoft.com/office/powerpoint/2010/main" val="1370358061"/>
              </p:ext>
            </p:extLst>
          </p:nvPr>
        </p:nvGraphicFramePr>
        <p:xfrm>
          <a:off x="5194302"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16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50"/>
                </a:solidFill>
                <a:hlinkClick r:id="rId3"/>
              </a:rPr>
              <a:t>https://www.transitionta.org/covid19</a:t>
            </a:r>
            <a:r>
              <a:rPr lang="en-US" dirty="0">
                <a:solidFill>
                  <a:srgbClr val="00B050"/>
                </a:solidFill>
              </a:rPr>
              <a:t>  </a:t>
            </a:r>
            <a:br>
              <a:rPr lang="en-US" dirty="0">
                <a:solidFill>
                  <a:srgbClr val="00B050"/>
                </a:solidFill>
              </a:rPr>
            </a:br>
            <a:r>
              <a:rPr lang="en-US" dirty="0">
                <a:solidFill>
                  <a:srgbClr val="00B050"/>
                </a:solidFill>
                <a:hlinkClick r:id="rId4"/>
              </a:rPr>
              <a:t>http://www.wintac.org</a:t>
            </a:r>
            <a:r>
              <a:rPr lang="en-US" dirty="0">
                <a:solidFill>
                  <a:srgbClr val="00B050"/>
                </a:solidFill>
              </a:rPr>
              <a:t> </a:t>
            </a:r>
            <a:endParaRPr lang="en-US" sz="3600" dirty="0">
              <a:solidFill>
                <a:srgbClr val="00B050"/>
              </a:solidFill>
            </a:endParaRPr>
          </a:p>
        </p:txBody>
      </p:sp>
      <p:sp>
        <p:nvSpPr>
          <p:cNvPr id="4" name="Slide Number Placeholder 3"/>
          <p:cNvSpPr>
            <a:spLocks noGrp="1"/>
          </p:cNvSpPr>
          <p:nvPr>
            <p:ph type="sldNum" idx="12"/>
          </p:nvPr>
        </p:nvSpPr>
        <p:spPr/>
        <p:txBody>
          <a:bodyPr/>
          <a:lstStyle/>
          <a:p>
            <a:fld id="{00000000-1234-1234-1234-123412341234}" type="slidenum">
              <a:rPr lang="en-US" smtClean="0"/>
              <a:pPr/>
              <a:t>3</a:t>
            </a:fld>
            <a:endParaRPr lang="en-US"/>
          </a:p>
        </p:txBody>
      </p:sp>
      <p:pic>
        <p:nvPicPr>
          <p:cNvPr id="1026" name="Picture 2" descr="Screen shot of the NTACT - COVID -19 Pag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 y="1835566"/>
            <a:ext cx="5991938" cy="45286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WINTAC webstie front page highlighing COVID-19 resourc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349" y="1835566"/>
            <a:ext cx="5880548" cy="4528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6391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4098" y="470926"/>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endParaRPr>
          </a:p>
        </p:txBody>
      </p:sp>
      <p:sp>
        <p:nvSpPr>
          <p:cNvPr id="2" name="Title 1" descr="Stick to Best Practices">
            <a:extLst>
              <a:ext uri="{FF2B5EF4-FFF2-40B4-BE49-F238E27FC236}">
                <a16:creationId xmlns="" xmlns:a16="http://schemas.microsoft.com/office/drawing/2014/main" id="{0EF40FA9-1B04-B246-A859-4BE35B4FBFF2}"/>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Stick to Best Practices</a:t>
            </a:r>
          </a:p>
        </p:txBody>
      </p:sp>
      <p:graphicFrame>
        <p:nvGraphicFramePr>
          <p:cNvPr id="5" name="Content Placeholder 2">
            <a:extLst>
              <a:ext uri="{FF2B5EF4-FFF2-40B4-BE49-F238E27FC236}">
                <a16:creationId xmlns="" xmlns:a16="http://schemas.microsoft.com/office/drawing/2014/main" id="{37EBB7CD-9170-4736-B327-1306284657FB}"/>
              </a:ext>
            </a:extLst>
          </p:cNvPr>
          <p:cNvGraphicFramePr>
            <a:graphicFrameLocks noGrp="1"/>
          </p:cNvGraphicFramePr>
          <p:nvPr>
            <p:ph idx="1"/>
            <p:extLst>
              <p:ext uri="{D42A27DB-BD31-4B8C-83A1-F6EECF244321}">
                <p14:modId xmlns:p14="http://schemas.microsoft.com/office/powerpoint/2010/main" val="2984693541"/>
              </p:ext>
            </p:extLst>
          </p:nvPr>
        </p:nvGraphicFramePr>
        <p:xfrm>
          <a:off x="5194302"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7996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8568" y="3060174"/>
            <a:ext cx="10982960" cy="980081"/>
          </a:xfrm>
        </p:spPr>
        <p:txBody>
          <a:bodyPr>
            <a:normAutofit fontScale="90000"/>
          </a:bodyPr>
          <a:lstStyle/>
          <a:p>
            <a:r>
              <a:rPr lang="en-US" sz="4900" dirty="0">
                <a:solidFill>
                  <a:srgbClr val="00B050"/>
                </a:solidFill>
              </a:rPr>
              <a:t>Youth/Young Adult Engagement Resources </a:t>
            </a:r>
            <a:r>
              <a:rPr lang="en-US" sz="4000" b="0" dirty="0">
                <a:solidFill>
                  <a:srgbClr val="00B050"/>
                </a:solidFill>
              </a:rPr>
              <a:t/>
            </a:r>
            <a:br>
              <a:rPr lang="en-US" sz="4000" b="0" dirty="0">
                <a:solidFill>
                  <a:srgbClr val="00B050"/>
                </a:solidFill>
              </a:rPr>
            </a:br>
            <a:r>
              <a:rPr lang="en-US" sz="4000" b="0" dirty="0" smtClean="0">
                <a:solidFill>
                  <a:srgbClr val="00B050"/>
                </a:solidFill>
              </a:rPr>
              <a:t>Michael Stoehr</a:t>
            </a:r>
            <a:r>
              <a:rPr lang="en-US" sz="3100" b="0" dirty="0">
                <a:solidFill>
                  <a:srgbClr val="00B050"/>
                </a:solidFill>
              </a:rPr>
              <a:t/>
            </a:r>
            <a:br>
              <a:rPr lang="en-US" sz="3100" b="0" dirty="0">
                <a:solidFill>
                  <a:srgbClr val="00B050"/>
                </a:solidFill>
              </a:rPr>
            </a:br>
            <a:r>
              <a:rPr lang="en-US" sz="3100" b="0" dirty="0" smtClean="0">
                <a:solidFill>
                  <a:srgbClr val="00B050"/>
                </a:solidFill>
                <a:hlinkClick r:id="rId3"/>
              </a:rPr>
              <a:t>mstoehr@uncc.edu</a:t>
            </a:r>
            <a:r>
              <a:rPr lang="en-US" sz="3100" b="0" dirty="0" smtClean="0">
                <a:solidFill>
                  <a:srgbClr val="00B050"/>
                </a:solidFill>
              </a:rPr>
              <a:t>  </a:t>
            </a:r>
            <a:r>
              <a:rPr lang="en-US" sz="4000" b="0" dirty="0">
                <a:solidFill>
                  <a:srgbClr val="00B050"/>
                </a:solidFill>
              </a:rPr>
              <a:t/>
            </a:r>
            <a:br>
              <a:rPr lang="en-US" sz="4000" b="0" dirty="0">
                <a:solidFill>
                  <a:srgbClr val="00B050"/>
                </a:solidFill>
              </a:rPr>
            </a:br>
            <a:endParaRPr lang="en-US" sz="4000" b="0" dirty="0">
              <a:solidFill>
                <a:srgbClr val="00B050"/>
              </a:solidFill>
            </a:endParaRPr>
          </a:p>
        </p:txBody>
      </p:sp>
      <p:sp>
        <p:nvSpPr>
          <p:cNvPr id="4" name="Slide Number Placeholder 3"/>
          <p:cNvSpPr>
            <a:spLocks noGrp="1"/>
          </p:cNvSpPr>
          <p:nvPr>
            <p:ph type="sldNum" sz="quarter" idx="12"/>
          </p:nvPr>
        </p:nvSpPr>
        <p:spPr/>
        <p:txBody>
          <a:bodyPr/>
          <a:lstStyle/>
          <a:p>
            <a:fld id="{00000000-1234-1234-1234-123412341234}" type="slidenum">
              <a:rPr lang="en-US">
                <a:solidFill>
                  <a:prstClr val="black"/>
                </a:solidFill>
              </a:rPr>
              <a:pPr/>
              <a:t>31</a:t>
            </a:fld>
            <a:endParaRPr lang="en-US">
              <a:solidFill>
                <a:prstClr val="black"/>
              </a:solidFill>
            </a:endParaRPr>
          </a:p>
        </p:txBody>
      </p:sp>
      <p:pic>
        <p:nvPicPr>
          <p:cNvPr id="6" name="Picture 5" descr="Home">
            <a:extLst>
              <a:ext uri="{FF2B5EF4-FFF2-40B4-BE49-F238E27FC236}">
                <a16:creationId xmlns:a16="http://schemas.microsoft.com/office/drawing/2014/main" xmlns="" id="{718E8EC0-4F5B-9B44-988A-559A8CF12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664" y="205653"/>
            <a:ext cx="2918865" cy="659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656" y="5326601"/>
            <a:ext cx="10351363" cy="923330"/>
          </a:xfrm>
          <a:prstGeom prst="rect">
            <a:avLst/>
          </a:prstGeom>
          <a:noFill/>
        </p:spPr>
        <p:txBody>
          <a:bodyPr wrap="square" rtlCol="0">
            <a:spAutoFit/>
          </a:bodyPr>
          <a:lstStyle/>
          <a:p>
            <a:r>
              <a:rPr lang="en-US" b="1" dirty="0" smtClean="0">
                <a:solidFill>
                  <a:srgbClr val="FF0000"/>
                </a:solidFill>
              </a:rPr>
              <a:t>Reminders</a:t>
            </a:r>
            <a:r>
              <a:rPr lang="en-US" dirty="0" smtClean="0">
                <a:solidFill>
                  <a:prstClr val="black"/>
                </a:solidFill>
              </a:rPr>
              <a:t>: The </a:t>
            </a:r>
            <a:r>
              <a:rPr lang="en-US" b="1" dirty="0">
                <a:solidFill>
                  <a:srgbClr val="7030A0"/>
                </a:solidFill>
              </a:rPr>
              <a:t>PowerPoint</a:t>
            </a:r>
            <a:r>
              <a:rPr lang="en-US" dirty="0">
                <a:solidFill>
                  <a:srgbClr val="7030A0"/>
                </a:solidFill>
              </a:rPr>
              <a:t> </a:t>
            </a:r>
            <a:r>
              <a:rPr lang="en-US" dirty="0" smtClean="0">
                <a:solidFill>
                  <a:prstClr val="black"/>
                </a:solidFill>
              </a:rPr>
              <a:t>and </a:t>
            </a:r>
            <a:r>
              <a:rPr lang="en-US" dirty="0">
                <a:solidFill>
                  <a:prstClr val="black"/>
                </a:solidFill>
              </a:rPr>
              <a:t>all resources </a:t>
            </a:r>
            <a:r>
              <a:rPr lang="en-US" dirty="0" smtClean="0">
                <a:solidFill>
                  <a:prstClr val="black"/>
                </a:solidFill>
              </a:rPr>
              <a:t>are </a:t>
            </a:r>
            <a:r>
              <a:rPr lang="en-US" b="1" dirty="0" smtClean="0">
                <a:solidFill>
                  <a:srgbClr val="7030A0"/>
                </a:solidFill>
              </a:rPr>
              <a:t>available</a:t>
            </a:r>
            <a:r>
              <a:rPr lang="en-US" dirty="0" smtClean="0">
                <a:solidFill>
                  <a:srgbClr val="7030A0"/>
                </a:solidFill>
              </a:rPr>
              <a:t> </a:t>
            </a:r>
            <a:r>
              <a:rPr lang="en-US" dirty="0" smtClean="0">
                <a:solidFill>
                  <a:prstClr val="black"/>
                </a:solidFill>
              </a:rPr>
              <a:t>at: </a:t>
            </a:r>
            <a:r>
              <a:rPr lang="en-US" dirty="0">
                <a:solidFill>
                  <a:prstClr val="black"/>
                </a:solidFill>
                <a:hlinkClick r:id="rId5"/>
              </a:rPr>
              <a:t>https://</a:t>
            </a:r>
            <a:r>
              <a:rPr lang="en-US" dirty="0" smtClean="0">
                <a:solidFill>
                  <a:prstClr val="black"/>
                </a:solidFill>
                <a:hlinkClick r:id="rId5"/>
              </a:rPr>
              <a:t>www.transitionta.org/events-details</a:t>
            </a:r>
            <a:endParaRPr lang="en-US" dirty="0" smtClean="0">
              <a:solidFill>
                <a:prstClr val="black"/>
              </a:solidFill>
            </a:endParaRPr>
          </a:p>
          <a:p>
            <a:r>
              <a:rPr lang="en-US" dirty="0">
                <a:solidFill>
                  <a:prstClr val="black"/>
                </a:solidFill>
              </a:rPr>
              <a:t>Use </a:t>
            </a:r>
            <a:r>
              <a:rPr lang="en-US" dirty="0" smtClean="0">
                <a:solidFill>
                  <a:prstClr val="black"/>
                </a:solidFill>
              </a:rPr>
              <a:t>Zoom </a:t>
            </a:r>
            <a:r>
              <a:rPr lang="en-US" b="1" dirty="0" smtClean="0">
                <a:solidFill>
                  <a:srgbClr val="FF0000"/>
                </a:solidFill>
              </a:rPr>
              <a:t>Q &amp; A Feature </a:t>
            </a:r>
            <a:r>
              <a:rPr lang="en-US" dirty="0" smtClean="0">
                <a:solidFill>
                  <a:prstClr val="black"/>
                </a:solidFill>
              </a:rPr>
              <a:t>for </a:t>
            </a:r>
            <a:r>
              <a:rPr lang="en-US" b="1" dirty="0" smtClean="0">
                <a:solidFill>
                  <a:srgbClr val="FF0000"/>
                </a:solidFill>
              </a:rPr>
              <a:t>Content Questions </a:t>
            </a:r>
            <a:r>
              <a:rPr lang="en-US" dirty="0" smtClean="0">
                <a:solidFill>
                  <a:prstClr val="black"/>
                </a:solidFill>
              </a:rPr>
              <a:t>and to Share Any </a:t>
            </a:r>
            <a:r>
              <a:rPr lang="en-US" b="1" dirty="0" smtClean="0">
                <a:solidFill>
                  <a:srgbClr val="FF0000"/>
                </a:solidFill>
              </a:rPr>
              <a:t>Resource Suggestions</a:t>
            </a:r>
          </a:p>
          <a:p>
            <a:r>
              <a:rPr lang="en-US" dirty="0" smtClean="0">
                <a:solidFill>
                  <a:prstClr val="black"/>
                </a:solidFill>
              </a:rPr>
              <a:t>Use Zoom </a:t>
            </a:r>
            <a:r>
              <a:rPr lang="en-US" b="1" dirty="0" smtClean="0">
                <a:solidFill>
                  <a:srgbClr val="00B050"/>
                </a:solidFill>
              </a:rPr>
              <a:t>Chat Feature </a:t>
            </a:r>
            <a:r>
              <a:rPr lang="en-US" dirty="0" smtClean="0">
                <a:solidFill>
                  <a:prstClr val="black"/>
                </a:solidFill>
              </a:rPr>
              <a:t>for </a:t>
            </a:r>
            <a:r>
              <a:rPr lang="en-US" b="1" dirty="0" smtClean="0">
                <a:solidFill>
                  <a:srgbClr val="00B050"/>
                </a:solidFill>
              </a:rPr>
              <a:t>Technology Difficulty </a:t>
            </a:r>
            <a:endParaRPr lang="en-US" b="1" dirty="0">
              <a:solidFill>
                <a:srgbClr val="00B050"/>
              </a:solidFill>
            </a:endParaRPr>
          </a:p>
        </p:txBody>
      </p:sp>
    </p:spTree>
    <p:extLst>
      <p:ext uri="{BB962C8B-B14F-4D97-AF65-F5344CB8AC3E}">
        <p14:creationId xmlns:p14="http://schemas.microsoft.com/office/powerpoint/2010/main" val="424623371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74" y="902899"/>
            <a:ext cx="10982960" cy="980081"/>
          </a:xfrm>
        </p:spPr>
        <p:txBody>
          <a:bodyPr/>
          <a:lstStyle/>
          <a:p>
            <a:r>
              <a:rPr lang="en-US" dirty="0" smtClean="0">
                <a:solidFill>
                  <a:srgbClr val="00B050"/>
                </a:solidFill>
              </a:rPr>
              <a:t>Teen &amp; Young Adult Resources</a:t>
            </a:r>
            <a:endParaRPr lang="en-US" dirty="0">
              <a:solidFill>
                <a:srgbClr val="00B050"/>
              </a:solidFill>
            </a:endParaRPr>
          </a:p>
        </p:txBody>
      </p:sp>
      <p:sp>
        <p:nvSpPr>
          <p:cNvPr id="3" name="Rectangle 2"/>
          <p:cNvSpPr/>
          <p:nvPr/>
        </p:nvSpPr>
        <p:spPr>
          <a:xfrm>
            <a:off x="508957" y="1843439"/>
            <a:ext cx="10463843" cy="4146648"/>
          </a:xfrm>
          <a:prstGeom prst="rect">
            <a:avLst/>
          </a:prstGeom>
        </p:spPr>
        <p:txBody>
          <a:bodyPr wrap="square">
            <a:spAutoFit/>
          </a:bodyPr>
          <a:lstStyle/>
          <a:p>
            <a:pPr marL="285750" indent="-285750">
              <a:buFont typeface="Arial" panose="020B0604020202020204" pitchFamily="34" charset="0"/>
              <a:buChar char="•"/>
            </a:pPr>
            <a:r>
              <a:rPr lang="en-US" sz="2000" u="sng" dirty="0" smtClean="0">
                <a:solidFill>
                  <a:srgbClr val="0000FF"/>
                </a:solidFill>
                <a:ea typeface="Calibri"/>
                <a:cs typeface="Times New Roman"/>
                <a:hlinkClick r:id="rId3"/>
              </a:rPr>
              <a:t>Managing </a:t>
            </a:r>
            <a:r>
              <a:rPr lang="en-US" sz="2000" u="sng" dirty="0">
                <a:solidFill>
                  <a:srgbClr val="0000FF"/>
                </a:solidFill>
                <a:ea typeface="Calibri"/>
                <a:cs typeface="Times New Roman"/>
                <a:hlinkClick r:id="rId3"/>
              </a:rPr>
              <a:t>Social Distancing So It Doesn't Suck</a:t>
            </a:r>
            <a:r>
              <a:rPr lang="en-US" sz="2000" dirty="0">
                <a:ea typeface="Calibri"/>
                <a:cs typeface="Times New Roman"/>
              </a:rPr>
              <a:t> – </a:t>
            </a:r>
            <a:r>
              <a:rPr lang="en-US" sz="2000" dirty="0" smtClean="0">
                <a:solidFill>
                  <a:srgbClr val="00B050"/>
                </a:solidFill>
                <a:ea typeface="Calibri"/>
                <a:cs typeface="Times New Roman"/>
              </a:rPr>
              <a:t>(</a:t>
            </a:r>
            <a:r>
              <a:rPr lang="en-US" sz="2000" b="1" dirty="0" smtClean="0">
                <a:solidFill>
                  <a:srgbClr val="00B050"/>
                </a:solidFill>
                <a:ea typeface="Calibri"/>
                <a:cs typeface="Times New Roman"/>
              </a:rPr>
              <a:t>Participant Handout) </a:t>
            </a:r>
          </a:p>
          <a:p>
            <a:endParaRPr lang="en-US" sz="2000" b="1" dirty="0" smtClean="0">
              <a:solidFill>
                <a:srgbClr val="00B050"/>
              </a:solidFill>
              <a:ea typeface="Calibri"/>
              <a:cs typeface="Times New Roman"/>
            </a:endParaRPr>
          </a:p>
          <a:p>
            <a:pPr marL="285750" indent="-285750">
              <a:buFont typeface="Arial" panose="020B0604020202020204" pitchFamily="34" charset="0"/>
              <a:buChar char="•"/>
            </a:pPr>
            <a:r>
              <a:rPr lang="en-US" sz="2000" u="sng" dirty="0" smtClean="0">
                <a:solidFill>
                  <a:srgbClr val="0000FF"/>
                </a:solidFill>
                <a:ea typeface="Calibri"/>
                <a:cs typeface="Times New Roman"/>
                <a:hlinkClick r:id="rId4"/>
              </a:rPr>
              <a:t>Ideas </a:t>
            </a:r>
            <a:r>
              <a:rPr lang="en-US" sz="2000" u="sng" dirty="0">
                <a:solidFill>
                  <a:srgbClr val="0000FF"/>
                </a:solidFill>
                <a:ea typeface="Calibri"/>
                <a:cs typeface="Times New Roman"/>
                <a:hlinkClick r:id="rId4"/>
              </a:rPr>
              <a:t>to Act for the Common Good - Youth Service </a:t>
            </a:r>
            <a:r>
              <a:rPr lang="en-US" sz="2000" u="sng" dirty="0" smtClean="0">
                <a:solidFill>
                  <a:srgbClr val="0000FF"/>
                </a:solidFill>
                <a:ea typeface="Calibri"/>
                <a:cs typeface="Times New Roman"/>
                <a:hlinkClick r:id="rId4"/>
              </a:rPr>
              <a:t>America</a:t>
            </a:r>
            <a:endParaRPr lang="en-US" sz="2000" u="sng" dirty="0" smtClean="0">
              <a:solidFill>
                <a:srgbClr val="0000FF"/>
              </a:solidFill>
              <a:ea typeface="Calibri"/>
              <a:cs typeface="Times New Roman"/>
            </a:endParaRPr>
          </a:p>
          <a:p>
            <a:endParaRPr lang="en-US" sz="2000" dirty="0">
              <a:ea typeface="Calibri"/>
              <a:cs typeface="Times New Roman"/>
            </a:endParaRPr>
          </a:p>
          <a:p>
            <a:pPr marL="285750" indent="-285750">
              <a:buFont typeface="Arial" panose="020B0604020202020204" pitchFamily="34" charset="0"/>
              <a:buChar char="•"/>
            </a:pPr>
            <a:r>
              <a:rPr lang="en-US" sz="2000" u="sng" dirty="0">
                <a:solidFill>
                  <a:srgbClr val="0000FF"/>
                </a:solidFill>
                <a:ea typeface="Calibri"/>
                <a:cs typeface="Times New Roman"/>
                <a:hlinkClick r:id="rId5"/>
              </a:rPr>
              <a:t>The People's Supper - A Story-Sharing and Listening </a:t>
            </a:r>
            <a:r>
              <a:rPr lang="en-US" sz="2000" u="sng" dirty="0" smtClean="0">
                <a:solidFill>
                  <a:srgbClr val="0000FF"/>
                </a:solidFill>
                <a:ea typeface="Calibri"/>
                <a:cs typeface="Times New Roman"/>
                <a:hlinkClick r:id="rId5"/>
              </a:rPr>
              <a:t>Guidebook</a:t>
            </a:r>
            <a:endParaRPr lang="en-US" sz="2000" u="sng" dirty="0" smtClean="0">
              <a:solidFill>
                <a:srgbClr val="0000FF"/>
              </a:solidFill>
              <a:ea typeface="Calibri"/>
              <a:cs typeface="Times New Roman"/>
            </a:endParaRPr>
          </a:p>
          <a:p>
            <a:pPr marL="285750" indent="-285750">
              <a:buFont typeface="Arial" panose="020B0604020202020204" pitchFamily="34" charset="0"/>
              <a:buChar char="•"/>
            </a:pPr>
            <a:endParaRPr lang="en-US" sz="2000" dirty="0">
              <a:ea typeface="Calibri"/>
              <a:cs typeface="Times New Roman"/>
            </a:endParaRPr>
          </a:p>
          <a:p>
            <a:pPr marL="285750" indent="-285750">
              <a:buFont typeface="Arial" panose="020B0604020202020204" pitchFamily="34" charset="0"/>
              <a:buChar char="•"/>
            </a:pPr>
            <a:r>
              <a:rPr lang="en-US" sz="2000" u="sng" dirty="0">
                <a:solidFill>
                  <a:srgbClr val="0000FF"/>
                </a:solidFill>
                <a:ea typeface="Calibri"/>
                <a:cs typeface="Times New Roman"/>
                <a:hlinkClick r:id="rId6"/>
              </a:rPr>
              <a:t>Supporting Teenagers &amp; Young Adults During the Coronavirus - Child Mind Inst</a:t>
            </a:r>
            <a:r>
              <a:rPr lang="en-US" sz="2000" u="sng" dirty="0" smtClean="0">
                <a:solidFill>
                  <a:srgbClr val="0000FF"/>
                </a:solidFill>
                <a:ea typeface="Calibri"/>
                <a:cs typeface="Times New Roman"/>
                <a:hlinkClick r:id="rId6"/>
              </a:rPr>
              <a:t>.</a:t>
            </a:r>
            <a:endParaRPr lang="en-US" sz="2000" u="sng" dirty="0" smtClean="0">
              <a:solidFill>
                <a:srgbClr val="0000FF"/>
              </a:solidFill>
              <a:ea typeface="Calibri"/>
              <a:cs typeface="Times New Roman"/>
            </a:endParaRPr>
          </a:p>
          <a:p>
            <a:endParaRPr lang="en-US" sz="2000" dirty="0">
              <a:ea typeface="Calibri"/>
              <a:cs typeface="Times New Roman"/>
            </a:endParaRPr>
          </a:p>
          <a:p>
            <a:pPr marL="285750" indent="-285750">
              <a:buFont typeface="Arial" panose="020B0604020202020204" pitchFamily="34" charset="0"/>
              <a:buChar char="•"/>
            </a:pPr>
            <a:r>
              <a:rPr lang="en-US" sz="2000" u="sng" dirty="0">
                <a:solidFill>
                  <a:srgbClr val="0000FF"/>
                </a:solidFill>
                <a:ea typeface="Calibri"/>
                <a:cs typeface="Times New Roman"/>
                <a:hlinkClick r:id="rId7"/>
              </a:rPr>
              <a:t>Checklist - Building Developmental Relationships During COVID-19 for Teens</a:t>
            </a:r>
            <a:endParaRPr lang="en-US" sz="2000" dirty="0">
              <a:ea typeface="Calibri"/>
              <a:cs typeface="Times New Roman"/>
            </a:endParaRPr>
          </a:p>
          <a:p>
            <a:pPr>
              <a:lnSpc>
                <a:spcPct val="107000"/>
              </a:lnSpc>
            </a:pPr>
            <a:endParaRPr lang="en-US" dirty="0">
              <a:latin typeface="Calibri"/>
              <a:ea typeface="Calibri"/>
              <a:cs typeface="Times New Roman"/>
            </a:endParaRPr>
          </a:p>
          <a:p>
            <a:pPr>
              <a:lnSpc>
                <a:spcPct val="107000"/>
              </a:lnSpc>
            </a:pPr>
            <a:endParaRPr lang="en-US" sz="2000" dirty="0" smtClean="0">
              <a:latin typeface="Calibri"/>
              <a:ea typeface="Calibri"/>
              <a:cs typeface="Times New Roman"/>
            </a:endParaRPr>
          </a:p>
          <a:p>
            <a:pPr>
              <a:lnSpc>
                <a:spcPct val="107000"/>
              </a:lnSpc>
            </a:pPr>
            <a:endParaRPr lang="en-US" sz="2000" dirty="0">
              <a:latin typeface="Calibri"/>
              <a:ea typeface="Calibri"/>
              <a:cs typeface="Times New Roman"/>
            </a:endParaRPr>
          </a:p>
          <a:p>
            <a:pPr>
              <a:lnSpc>
                <a:spcPct val="107000"/>
              </a:lnSpc>
            </a:pPr>
            <a:r>
              <a:rPr lang="en-US" sz="2000" dirty="0">
                <a:latin typeface="Calibri"/>
                <a:ea typeface="Calibri"/>
                <a:cs typeface="Times New Roman"/>
              </a:rPr>
              <a:t> </a:t>
            </a:r>
            <a:endParaRPr lang="en-US" sz="2000" b="1" u="sng" dirty="0">
              <a:latin typeface="Calibri"/>
              <a:ea typeface="Calibri"/>
              <a:cs typeface="Times New Roman"/>
            </a:endParaRPr>
          </a:p>
        </p:txBody>
      </p:sp>
      <p:pic>
        <p:nvPicPr>
          <p:cNvPr id="5" name="Picture 4" descr="Home">
            <a:extLst>
              <a:ext uri="{FF2B5EF4-FFF2-40B4-BE49-F238E27FC236}">
                <a16:creationId xmlns:a16="http://schemas.microsoft.com/office/drawing/2014/main" xmlns="" id="{718E8EC0-4F5B-9B44-988A-559A8CF124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2997" y="227733"/>
            <a:ext cx="3118836" cy="49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4431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74" y="902899"/>
            <a:ext cx="10982960" cy="980081"/>
          </a:xfrm>
        </p:spPr>
        <p:txBody>
          <a:bodyPr/>
          <a:lstStyle/>
          <a:p>
            <a:r>
              <a:rPr lang="en-US" dirty="0" smtClean="0">
                <a:solidFill>
                  <a:srgbClr val="00B050"/>
                </a:solidFill>
              </a:rPr>
              <a:t>Teen &amp; Young Adult Resources</a:t>
            </a:r>
            <a:endParaRPr lang="en-US" dirty="0">
              <a:solidFill>
                <a:srgbClr val="00B050"/>
              </a:solidFill>
            </a:endParaRPr>
          </a:p>
        </p:txBody>
      </p:sp>
      <p:sp>
        <p:nvSpPr>
          <p:cNvPr id="3" name="Rectangle 2"/>
          <p:cNvSpPr/>
          <p:nvPr/>
        </p:nvSpPr>
        <p:spPr>
          <a:xfrm>
            <a:off x="328212" y="1879308"/>
            <a:ext cx="11588436" cy="3322905"/>
          </a:xfrm>
          <a:prstGeom prst="rect">
            <a:avLst/>
          </a:prstGeom>
        </p:spPr>
        <p:txBody>
          <a:bodyPr wrap="square">
            <a:spAutoFit/>
          </a:bodyPr>
          <a:lstStyle/>
          <a:p>
            <a:pPr>
              <a:lnSpc>
                <a:spcPct val="115000"/>
              </a:lnSpc>
              <a:spcAft>
                <a:spcPts val="1000"/>
              </a:spcAft>
            </a:pPr>
            <a:r>
              <a:rPr lang="en-US" u="sng" dirty="0" smtClean="0">
                <a:solidFill>
                  <a:srgbClr val="0000FF"/>
                </a:solidFill>
                <a:ea typeface="Calibri"/>
                <a:cs typeface="Times New Roman"/>
                <a:hlinkClick r:id="rId2"/>
              </a:rPr>
              <a:t>UNICEF </a:t>
            </a:r>
            <a:r>
              <a:rPr lang="en-US" u="sng" dirty="0">
                <a:solidFill>
                  <a:srgbClr val="0000FF"/>
                </a:solidFill>
                <a:ea typeface="Calibri"/>
                <a:cs typeface="Times New Roman"/>
                <a:hlinkClick r:id="rId2"/>
              </a:rPr>
              <a:t>- Risk Communication &amp; Community Engagement: Tips on Engaging Youth</a:t>
            </a:r>
            <a:endParaRPr lang="en-US" dirty="0">
              <a:ea typeface="Calibri"/>
              <a:cs typeface="Times New Roman"/>
            </a:endParaRPr>
          </a:p>
          <a:p>
            <a:pPr>
              <a:lnSpc>
                <a:spcPct val="115000"/>
              </a:lnSpc>
              <a:spcAft>
                <a:spcPts val="1000"/>
              </a:spcAft>
            </a:pPr>
            <a:r>
              <a:rPr lang="en-US" dirty="0">
                <a:ea typeface="Calibri"/>
                <a:cs typeface="Times New Roman"/>
              </a:rPr>
              <a:t>While the COVID-19 response will need to address priorities and needs of adolescents and youth, they should not only be considered as affected populations but also as highly effective partners in the COVID-19 efforts. They can meaningfully engage to be educators and change agents among their peers and in their communities.  This brief provides practical tips regarding engaging adolescents and youth as part of the COVID-19 preparedness and response.</a:t>
            </a:r>
          </a:p>
          <a:p>
            <a:pPr>
              <a:lnSpc>
                <a:spcPct val="107000"/>
              </a:lnSpc>
            </a:pPr>
            <a:endParaRPr lang="en-US" dirty="0">
              <a:latin typeface="Calibri"/>
              <a:ea typeface="Calibri"/>
              <a:cs typeface="Times New Roman"/>
            </a:endParaRPr>
          </a:p>
          <a:p>
            <a:pPr>
              <a:lnSpc>
                <a:spcPct val="107000"/>
              </a:lnSpc>
            </a:pPr>
            <a:endParaRPr lang="en-US" sz="2000" dirty="0" smtClean="0">
              <a:latin typeface="Calibri"/>
              <a:ea typeface="Calibri"/>
              <a:cs typeface="Times New Roman"/>
            </a:endParaRPr>
          </a:p>
          <a:p>
            <a:pPr>
              <a:lnSpc>
                <a:spcPct val="107000"/>
              </a:lnSpc>
            </a:pPr>
            <a:endParaRPr lang="en-US" sz="2000" dirty="0">
              <a:latin typeface="Calibri"/>
              <a:ea typeface="Calibri"/>
              <a:cs typeface="Times New Roman"/>
            </a:endParaRPr>
          </a:p>
          <a:p>
            <a:pPr>
              <a:lnSpc>
                <a:spcPct val="107000"/>
              </a:lnSpc>
            </a:pPr>
            <a:r>
              <a:rPr lang="en-US" sz="2000" dirty="0">
                <a:latin typeface="Calibri"/>
                <a:ea typeface="Calibri"/>
                <a:cs typeface="Times New Roman"/>
              </a:rPr>
              <a:t> </a:t>
            </a:r>
            <a:endParaRPr lang="en-US" sz="2000" b="1" u="sng" dirty="0">
              <a:latin typeface="Calibri"/>
              <a:ea typeface="Calibri"/>
              <a:cs typeface="Times New Roman"/>
            </a:endParaRPr>
          </a:p>
        </p:txBody>
      </p:sp>
      <p:pic>
        <p:nvPicPr>
          <p:cNvPr id="5" name="Picture 4" descr="Home">
            <a:extLst>
              <a:ext uri="{FF2B5EF4-FFF2-40B4-BE49-F238E27FC236}">
                <a16:creationId xmlns:a16="http://schemas.microsoft.com/office/drawing/2014/main" xmlns="" id="{718E8EC0-4F5B-9B44-988A-559A8CF12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2997" y="227733"/>
            <a:ext cx="3118836" cy="491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6815" y="4020495"/>
            <a:ext cx="11386868" cy="1857432"/>
          </a:xfrm>
          <a:prstGeom prst="rect">
            <a:avLst/>
          </a:prstGeom>
        </p:spPr>
        <p:txBody>
          <a:bodyPr wrap="square">
            <a:spAutoFit/>
          </a:bodyPr>
          <a:lstStyle/>
          <a:p>
            <a:pPr algn="ctr">
              <a:lnSpc>
                <a:spcPct val="115000"/>
              </a:lnSpc>
              <a:spcAft>
                <a:spcPts val="1000"/>
              </a:spcAft>
            </a:pPr>
            <a:r>
              <a:rPr lang="en-US" sz="2400" b="1" dirty="0">
                <a:ea typeface="Calibri"/>
                <a:cs typeface="Times New Roman"/>
              </a:rPr>
              <a:t>Additional National and State/local Webinars, Events, and </a:t>
            </a:r>
            <a:r>
              <a:rPr lang="en-US" sz="2400" b="1" dirty="0" smtClean="0">
                <a:ea typeface="Calibri"/>
                <a:cs typeface="Times New Roman"/>
              </a:rPr>
              <a:t>Resources</a:t>
            </a:r>
            <a:endParaRPr lang="en-US" sz="2400" b="1" dirty="0">
              <a:ea typeface="Calibri"/>
              <a:cs typeface="Times New Roman"/>
            </a:endParaRPr>
          </a:p>
          <a:p>
            <a:pPr>
              <a:lnSpc>
                <a:spcPct val="115000"/>
              </a:lnSpc>
              <a:spcAft>
                <a:spcPts val="1000"/>
              </a:spcAft>
            </a:pPr>
            <a:r>
              <a:rPr lang="en-US" u="sng" dirty="0">
                <a:solidFill>
                  <a:srgbClr val="0000FF"/>
                </a:solidFill>
                <a:ea typeface="Calibri"/>
                <a:cs typeface="Times New Roman"/>
                <a:hlinkClick r:id="rId4"/>
              </a:rPr>
              <a:t>Youth Move National</a:t>
            </a:r>
            <a:r>
              <a:rPr lang="en-US" dirty="0">
                <a:ea typeface="Calibri"/>
                <a:cs typeface="Times New Roman"/>
              </a:rPr>
              <a:t>  (scroll to “latest news” section)</a:t>
            </a:r>
          </a:p>
          <a:p>
            <a:pPr>
              <a:lnSpc>
                <a:spcPct val="115000"/>
              </a:lnSpc>
              <a:spcAft>
                <a:spcPts val="1000"/>
              </a:spcAft>
            </a:pPr>
            <a:r>
              <a:rPr lang="en-US" u="sng" dirty="0">
                <a:solidFill>
                  <a:srgbClr val="0000FF"/>
                </a:solidFill>
                <a:ea typeface="Calibri"/>
                <a:cs typeface="Times New Roman"/>
                <a:hlinkClick r:id="rId5"/>
              </a:rPr>
              <a:t>MAEC - A Conversation with Students - How COVID-19 is Affecting Their Ed. Experience</a:t>
            </a:r>
            <a:endParaRPr lang="en-US" dirty="0">
              <a:ea typeface="Calibri"/>
              <a:cs typeface="Times New Roman"/>
            </a:endParaRPr>
          </a:p>
          <a:p>
            <a:pPr>
              <a:lnSpc>
                <a:spcPct val="115000"/>
              </a:lnSpc>
              <a:spcAft>
                <a:spcPts val="1000"/>
              </a:spcAft>
            </a:pPr>
            <a:r>
              <a:rPr lang="en-US" u="sng" dirty="0">
                <a:solidFill>
                  <a:srgbClr val="0000FF"/>
                </a:solidFill>
                <a:ea typeface="Calibri"/>
                <a:cs typeface="Times New Roman"/>
                <a:hlinkClick r:id="rId6"/>
              </a:rPr>
              <a:t>Self-Advocates United as One - Events</a:t>
            </a:r>
            <a:endParaRPr lang="en-US" dirty="0">
              <a:ea typeface="Calibri"/>
              <a:cs typeface="Times New Roman"/>
            </a:endParaRPr>
          </a:p>
        </p:txBody>
      </p:sp>
    </p:spTree>
    <p:extLst>
      <p:ext uri="{BB962C8B-B14F-4D97-AF65-F5344CB8AC3E}">
        <p14:creationId xmlns:p14="http://schemas.microsoft.com/office/powerpoint/2010/main" val="287521333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0821" y="4808185"/>
            <a:ext cx="11540971" cy="980081"/>
          </a:xfrm>
        </p:spPr>
        <p:txBody>
          <a:bodyPr>
            <a:normAutofit fontScale="90000"/>
          </a:bodyPr>
          <a:lstStyle/>
          <a:p>
            <a:r>
              <a:rPr lang="en-US" sz="4100" dirty="0">
                <a:solidFill>
                  <a:srgbClr val="00B050"/>
                </a:solidFill>
              </a:rPr>
              <a:t>Program Spotlight: Best Buddies </a:t>
            </a:r>
            <a:r>
              <a:rPr lang="en-US" sz="4100" dirty="0" smtClean="0">
                <a:solidFill>
                  <a:srgbClr val="00B050"/>
                </a:solidFill>
              </a:rPr>
              <a:t>International</a:t>
            </a:r>
            <a:br>
              <a:rPr lang="en-US" sz="4100" dirty="0" smtClean="0">
                <a:solidFill>
                  <a:srgbClr val="00B050"/>
                </a:solidFill>
              </a:rPr>
            </a:br>
            <a:r>
              <a:rPr lang="en-US" sz="4100" dirty="0" smtClean="0">
                <a:solidFill>
                  <a:srgbClr val="00B050"/>
                </a:solidFill>
              </a:rPr>
              <a:t> </a:t>
            </a:r>
            <a:r>
              <a:rPr lang="en-US" sz="4000" b="0" dirty="0">
                <a:solidFill>
                  <a:srgbClr val="00B050"/>
                </a:solidFill>
              </a:rPr>
              <a:t/>
            </a:r>
            <a:br>
              <a:rPr lang="en-US" sz="4000" b="0" dirty="0">
                <a:solidFill>
                  <a:srgbClr val="00B050"/>
                </a:solidFill>
              </a:rPr>
            </a:br>
            <a:r>
              <a:rPr lang="en-US" sz="4000" b="0" dirty="0" smtClean="0">
                <a:solidFill>
                  <a:srgbClr val="00B050"/>
                </a:solidFill>
              </a:rPr>
              <a:t>David </a:t>
            </a:r>
            <a:r>
              <a:rPr lang="en-US" sz="4000" b="0" dirty="0" err="1" smtClean="0">
                <a:solidFill>
                  <a:srgbClr val="00B050"/>
                </a:solidFill>
              </a:rPr>
              <a:t>Quilleon</a:t>
            </a:r>
            <a:r>
              <a:rPr lang="en-US" sz="4000" b="0" dirty="0" smtClean="0">
                <a:solidFill>
                  <a:srgbClr val="00B050"/>
                </a:solidFill>
              </a:rPr>
              <a:t> </a:t>
            </a:r>
            <a:r>
              <a:rPr lang="en-US" sz="4000" b="0" dirty="0">
                <a:solidFill>
                  <a:srgbClr val="00B050"/>
                </a:solidFill>
              </a:rPr>
              <a:t>- </a:t>
            </a:r>
            <a:r>
              <a:rPr lang="en-US" sz="4000" b="0" dirty="0" smtClean="0">
                <a:solidFill>
                  <a:srgbClr val="00B050"/>
                </a:solidFill>
                <a:hlinkClick r:id="rId3"/>
              </a:rPr>
              <a:t>Davidquilleon@bestbuddies.org</a:t>
            </a:r>
            <a:r>
              <a:rPr lang="en-US" sz="4000" b="0" dirty="0" smtClean="0">
                <a:solidFill>
                  <a:srgbClr val="00B050"/>
                </a:solidFill>
              </a:rPr>
              <a:t>  </a:t>
            </a:r>
            <a:br>
              <a:rPr lang="en-US" sz="4000" b="0" dirty="0" smtClean="0">
                <a:solidFill>
                  <a:srgbClr val="00B050"/>
                </a:solidFill>
              </a:rPr>
            </a:br>
            <a:r>
              <a:rPr lang="en-US" sz="4000" b="0" dirty="0">
                <a:solidFill>
                  <a:srgbClr val="00B050"/>
                </a:solidFill>
              </a:rPr>
              <a:t>Samantha Cook - </a:t>
            </a:r>
            <a:r>
              <a:rPr lang="en-US" sz="4000" b="0" dirty="0" smtClean="0">
                <a:solidFill>
                  <a:srgbClr val="00B050"/>
                </a:solidFill>
                <a:hlinkClick r:id="rId4"/>
              </a:rPr>
              <a:t>cooksamanthan@gmail.com</a:t>
            </a:r>
            <a:r>
              <a:rPr lang="en-US" sz="4000" b="0" dirty="0" smtClean="0">
                <a:solidFill>
                  <a:srgbClr val="00B050"/>
                </a:solidFill>
              </a:rPr>
              <a:t> </a:t>
            </a:r>
            <a:br>
              <a:rPr lang="en-US" sz="4000" b="0" dirty="0" smtClean="0">
                <a:solidFill>
                  <a:srgbClr val="00B050"/>
                </a:solidFill>
              </a:rPr>
            </a:br>
            <a:r>
              <a:rPr lang="en-US" sz="4000" b="0" dirty="0">
                <a:solidFill>
                  <a:srgbClr val="00B050"/>
                </a:solidFill>
              </a:rPr>
              <a:t>Alphonso Murphy - </a:t>
            </a:r>
            <a:r>
              <a:rPr lang="en-US" sz="4000" b="0" dirty="0" smtClean="0">
                <a:solidFill>
                  <a:srgbClr val="00B050"/>
                </a:solidFill>
                <a:hlinkClick r:id="rId5"/>
              </a:rPr>
              <a:t>alphonsocmurphy@yahoo.com</a:t>
            </a:r>
            <a:r>
              <a:rPr lang="en-US" sz="4000" b="0" dirty="0" smtClean="0">
                <a:solidFill>
                  <a:srgbClr val="00B050"/>
                </a:solidFill>
              </a:rPr>
              <a:t> </a:t>
            </a:r>
            <a:r>
              <a:rPr lang="en-US" sz="4000" b="0" dirty="0">
                <a:solidFill>
                  <a:srgbClr val="00B050"/>
                </a:solidFill>
              </a:rPr>
              <a:t/>
            </a:r>
            <a:br>
              <a:rPr lang="en-US" sz="4000" b="0" dirty="0">
                <a:solidFill>
                  <a:srgbClr val="00B050"/>
                </a:solidFill>
              </a:rPr>
            </a:br>
            <a:r>
              <a:rPr lang="en-US" sz="4000" b="0" dirty="0">
                <a:solidFill>
                  <a:srgbClr val="00B050"/>
                </a:solidFill>
              </a:rPr>
              <a:t/>
            </a:r>
            <a:br>
              <a:rPr lang="en-US" sz="4000" b="0" dirty="0">
                <a:solidFill>
                  <a:srgbClr val="00B050"/>
                </a:solidFill>
              </a:rPr>
            </a:br>
            <a:r>
              <a:rPr lang="en-US" sz="4000" b="0" dirty="0">
                <a:solidFill>
                  <a:srgbClr val="00B050"/>
                </a:solidFill>
              </a:rPr>
              <a:t/>
            </a:r>
            <a:br>
              <a:rPr lang="en-US" sz="4000" b="0" dirty="0">
                <a:solidFill>
                  <a:srgbClr val="00B050"/>
                </a:solidFill>
              </a:rPr>
            </a:br>
            <a:r>
              <a:rPr lang="en-US" sz="4000" b="0" dirty="0">
                <a:solidFill>
                  <a:srgbClr val="00B050"/>
                </a:solidFill>
              </a:rPr>
              <a:t/>
            </a:r>
            <a:br>
              <a:rPr lang="en-US" sz="4000" b="0" dirty="0">
                <a:solidFill>
                  <a:srgbClr val="00B050"/>
                </a:solidFill>
              </a:rPr>
            </a:br>
            <a:r>
              <a:rPr lang="en-US" sz="4000" b="0" dirty="0" smtClean="0">
                <a:solidFill>
                  <a:srgbClr val="00B050"/>
                </a:solidFill>
              </a:rPr>
              <a:t/>
            </a:r>
            <a:br>
              <a:rPr lang="en-US" sz="4000" b="0" dirty="0" smtClean="0">
                <a:solidFill>
                  <a:srgbClr val="00B050"/>
                </a:solidFill>
              </a:rPr>
            </a:br>
            <a:r>
              <a:rPr lang="en-US" sz="4000" b="0" dirty="0">
                <a:solidFill>
                  <a:srgbClr val="00B050"/>
                </a:solidFill>
              </a:rPr>
              <a:t/>
            </a:r>
            <a:br>
              <a:rPr lang="en-US" sz="4000" b="0" dirty="0">
                <a:solidFill>
                  <a:srgbClr val="00B050"/>
                </a:solidFill>
              </a:rPr>
            </a:br>
            <a:r>
              <a:rPr lang="en-US" sz="4000" b="0" dirty="0">
                <a:solidFill>
                  <a:srgbClr val="00B050"/>
                </a:solidFill>
              </a:rPr>
              <a:t/>
            </a:r>
            <a:br>
              <a:rPr lang="en-US" sz="4000" b="0" dirty="0">
                <a:solidFill>
                  <a:srgbClr val="00B050"/>
                </a:solidFill>
              </a:rPr>
            </a:br>
            <a:r>
              <a:rPr lang="en-US" sz="4000" b="0" dirty="0">
                <a:solidFill>
                  <a:srgbClr val="00B050"/>
                </a:solidFill>
              </a:rPr>
              <a:t/>
            </a:r>
            <a:br>
              <a:rPr lang="en-US" sz="4000" b="0" dirty="0">
                <a:solidFill>
                  <a:srgbClr val="00B050"/>
                </a:solidFill>
              </a:rPr>
            </a:br>
            <a:endParaRPr lang="en-US" sz="4000" b="0" dirty="0">
              <a:solidFill>
                <a:srgbClr val="00B050"/>
              </a:solidFill>
            </a:endParaRPr>
          </a:p>
        </p:txBody>
      </p:sp>
      <p:sp>
        <p:nvSpPr>
          <p:cNvPr id="4" name="Slide Number Placeholder 3"/>
          <p:cNvSpPr>
            <a:spLocks noGrp="1"/>
          </p:cNvSpPr>
          <p:nvPr>
            <p:ph type="sldNum" sz="quarter" idx="12"/>
          </p:nvPr>
        </p:nvSpPr>
        <p:spPr/>
        <p:txBody>
          <a:bodyPr/>
          <a:lstStyle/>
          <a:p>
            <a:fld id="{00000000-1234-1234-1234-123412341234}" type="slidenum">
              <a:rPr lang="en-US">
                <a:solidFill>
                  <a:prstClr val="black"/>
                </a:solidFill>
              </a:rPr>
              <a:pPr/>
              <a:t>34</a:t>
            </a:fld>
            <a:endParaRPr lang="en-US">
              <a:solidFill>
                <a:prstClr val="black"/>
              </a:solidFill>
            </a:endParaRPr>
          </a:p>
        </p:txBody>
      </p:sp>
      <p:pic>
        <p:nvPicPr>
          <p:cNvPr id="6" name="Picture 5" descr="Home">
            <a:extLst>
              <a:ext uri="{FF2B5EF4-FFF2-40B4-BE49-F238E27FC236}">
                <a16:creationId xmlns:a16="http://schemas.microsoft.com/office/drawing/2014/main" xmlns="" id="{718E8EC0-4F5B-9B44-988A-559A8CF124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2664" y="205653"/>
            <a:ext cx="2918865" cy="659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656" y="5326601"/>
            <a:ext cx="10351363" cy="923330"/>
          </a:xfrm>
          <a:prstGeom prst="rect">
            <a:avLst/>
          </a:prstGeom>
          <a:noFill/>
        </p:spPr>
        <p:txBody>
          <a:bodyPr wrap="square" rtlCol="0">
            <a:spAutoFit/>
          </a:bodyPr>
          <a:lstStyle/>
          <a:p>
            <a:r>
              <a:rPr lang="en-US" b="1" dirty="0" smtClean="0">
                <a:solidFill>
                  <a:srgbClr val="FF0000"/>
                </a:solidFill>
              </a:rPr>
              <a:t>Reminders</a:t>
            </a:r>
            <a:r>
              <a:rPr lang="en-US" dirty="0" smtClean="0">
                <a:solidFill>
                  <a:prstClr val="black"/>
                </a:solidFill>
              </a:rPr>
              <a:t>: The </a:t>
            </a:r>
            <a:r>
              <a:rPr lang="en-US" b="1" dirty="0">
                <a:solidFill>
                  <a:srgbClr val="7030A0"/>
                </a:solidFill>
              </a:rPr>
              <a:t>PowerPoint</a:t>
            </a:r>
            <a:r>
              <a:rPr lang="en-US" dirty="0">
                <a:solidFill>
                  <a:srgbClr val="7030A0"/>
                </a:solidFill>
              </a:rPr>
              <a:t> </a:t>
            </a:r>
            <a:r>
              <a:rPr lang="en-US" dirty="0" smtClean="0">
                <a:solidFill>
                  <a:prstClr val="black"/>
                </a:solidFill>
              </a:rPr>
              <a:t>and </a:t>
            </a:r>
            <a:r>
              <a:rPr lang="en-US" dirty="0">
                <a:solidFill>
                  <a:prstClr val="black"/>
                </a:solidFill>
              </a:rPr>
              <a:t>all resources </a:t>
            </a:r>
            <a:r>
              <a:rPr lang="en-US" dirty="0" smtClean="0">
                <a:solidFill>
                  <a:prstClr val="black"/>
                </a:solidFill>
              </a:rPr>
              <a:t>are </a:t>
            </a:r>
            <a:r>
              <a:rPr lang="en-US" b="1" dirty="0" smtClean="0">
                <a:solidFill>
                  <a:srgbClr val="7030A0"/>
                </a:solidFill>
              </a:rPr>
              <a:t>available</a:t>
            </a:r>
            <a:r>
              <a:rPr lang="en-US" dirty="0" smtClean="0">
                <a:solidFill>
                  <a:srgbClr val="7030A0"/>
                </a:solidFill>
              </a:rPr>
              <a:t> </a:t>
            </a:r>
            <a:r>
              <a:rPr lang="en-US" dirty="0" smtClean="0">
                <a:solidFill>
                  <a:prstClr val="black"/>
                </a:solidFill>
              </a:rPr>
              <a:t>at: </a:t>
            </a:r>
            <a:r>
              <a:rPr lang="en-US" dirty="0">
                <a:solidFill>
                  <a:prstClr val="black"/>
                </a:solidFill>
                <a:hlinkClick r:id="rId7"/>
              </a:rPr>
              <a:t>https://</a:t>
            </a:r>
            <a:r>
              <a:rPr lang="en-US" dirty="0" smtClean="0">
                <a:solidFill>
                  <a:prstClr val="black"/>
                </a:solidFill>
                <a:hlinkClick r:id="rId7"/>
              </a:rPr>
              <a:t>www.transitionta.org/events-details</a:t>
            </a:r>
            <a:endParaRPr lang="en-US" dirty="0" smtClean="0">
              <a:solidFill>
                <a:prstClr val="black"/>
              </a:solidFill>
            </a:endParaRPr>
          </a:p>
          <a:p>
            <a:r>
              <a:rPr lang="en-US" dirty="0">
                <a:solidFill>
                  <a:prstClr val="black"/>
                </a:solidFill>
              </a:rPr>
              <a:t>Use </a:t>
            </a:r>
            <a:r>
              <a:rPr lang="en-US" dirty="0" smtClean="0">
                <a:solidFill>
                  <a:prstClr val="black"/>
                </a:solidFill>
              </a:rPr>
              <a:t>Zoom </a:t>
            </a:r>
            <a:r>
              <a:rPr lang="en-US" b="1" dirty="0" smtClean="0">
                <a:solidFill>
                  <a:srgbClr val="FF0000"/>
                </a:solidFill>
              </a:rPr>
              <a:t>Q &amp; A Feature </a:t>
            </a:r>
            <a:r>
              <a:rPr lang="en-US" dirty="0" smtClean="0">
                <a:solidFill>
                  <a:prstClr val="black"/>
                </a:solidFill>
              </a:rPr>
              <a:t>for </a:t>
            </a:r>
            <a:r>
              <a:rPr lang="en-US" b="1" dirty="0" smtClean="0">
                <a:solidFill>
                  <a:srgbClr val="FF0000"/>
                </a:solidFill>
              </a:rPr>
              <a:t>Content Questions </a:t>
            </a:r>
            <a:r>
              <a:rPr lang="en-US" dirty="0" smtClean="0">
                <a:solidFill>
                  <a:prstClr val="black"/>
                </a:solidFill>
              </a:rPr>
              <a:t>and to Share Any </a:t>
            </a:r>
            <a:r>
              <a:rPr lang="en-US" b="1" dirty="0" smtClean="0">
                <a:solidFill>
                  <a:srgbClr val="FF0000"/>
                </a:solidFill>
              </a:rPr>
              <a:t>Resource Suggestions</a:t>
            </a:r>
          </a:p>
          <a:p>
            <a:r>
              <a:rPr lang="en-US" dirty="0" smtClean="0">
                <a:solidFill>
                  <a:prstClr val="black"/>
                </a:solidFill>
              </a:rPr>
              <a:t>Use Zoom </a:t>
            </a:r>
            <a:r>
              <a:rPr lang="en-US" b="1" dirty="0" smtClean="0">
                <a:solidFill>
                  <a:srgbClr val="00B050"/>
                </a:solidFill>
              </a:rPr>
              <a:t>Chat Feature </a:t>
            </a:r>
            <a:r>
              <a:rPr lang="en-US" dirty="0" smtClean="0">
                <a:solidFill>
                  <a:prstClr val="black"/>
                </a:solidFill>
              </a:rPr>
              <a:t>for </a:t>
            </a:r>
            <a:r>
              <a:rPr lang="en-US" b="1" dirty="0" smtClean="0">
                <a:solidFill>
                  <a:srgbClr val="00B050"/>
                </a:solidFill>
              </a:rPr>
              <a:t>Technology Difficulty </a:t>
            </a:r>
            <a:endParaRPr lang="en-US" b="1" dirty="0">
              <a:solidFill>
                <a:srgbClr val="00B050"/>
              </a:solidFill>
            </a:endParaRPr>
          </a:p>
        </p:txBody>
      </p:sp>
    </p:spTree>
    <p:extLst>
      <p:ext uri="{BB962C8B-B14F-4D97-AF65-F5344CB8AC3E}">
        <p14:creationId xmlns:p14="http://schemas.microsoft.com/office/powerpoint/2010/main" val="42348543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2" name="AutoShape 2"/>
          <p:cNvSpPr/>
          <p:nvPr/>
        </p:nvSpPr>
        <p:spPr>
          <a:xfrm rot="-1024233">
            <a:off x="-1255979" y="-2212494"/>
            <a:ext cx="14938803" cy="4157234"/>
          </a:xfrm>
          <a:prstGeom prst="rect">
            <a:avLst/>
          </a:prstGeom>
          <a:solidFill>
            <a:srgbClr val="8FD1C4"/>
          </a:solidFill>
        </p:spPr>
      </p:sp>
      <p:sp>
        <p:nvSpPr>
          <p:cNvPr id="3" name="AutoShape 3"/>
          <p:cNvSpPr/>
          <p:nvPr/>
        </p:nvSpPr>
        <p:spPr>
          <a:xfrm rot="1211570">
            <a:off x="124755" y="-2081780"/>
            <a:ext cx="16355225" cy="4260202"/>
          </a:xfrm>
          <a:prstGeom prst="rect">
            <a:avLst/>
          </a:prstGeom>
          <a:solidFill>
            <a:srgbClr val="FAFEFF"/>
          </a:solidFill>
        </p:spPr>
      </p:sp>
      <p:pic>
        <p:nvPicPr>
          <p:cNvPr id="4" name="Picture 4" descr="Photo of Alphonso Murphy"/>
          <p:cNvPicPr>
            <a:picLocks noChangeAspect="1"/>
          </p:cNvPicPr>
          <p:nvPr/>
        </p:nvPicPr>
        <p:blipFill>
          <a:blip r:embed="rId2"/>
          <a:srcRect l="6534" r="8005" b="4317"/>
          <a:stretch>
            <a:fillRect/>
          </a:stretch>
        </p:blipFill>
        <p:spPr>
          <a:xfrm>
            <a:off x="4220668" y="1"/>
            <a:ext cx="4081701" cy="4097834"/>
          </a:xfrm>
          <a:prstGeom prst="rect">
            <a:avLst/>
          </a:prstGeom>
        </p:spPr>
      </p:pic>
      <p:pic>
        <p:nvPicPr>
          <p:cNvPr id="5" name="Picture 5" descr="Photo of Samantha Cook"/>
          <p:cNvPicPr>
            <a:picLocks noChangeAspect="1"/>
          </p:cNvPicPr>
          <p:nvPr/>
        </p:nvPicPr>
        <p:blipFill>
          <a:blip r:embed="rId3"/>
          <a:srcRect l="7927" r="6415" b="1780"/>
          <a:stretch>
            <a:fillRect/>
          </a:stretch>
        </p:blipFill>
        <p:spPr>
          <a:xfrm>
            <a:off x="8468870" y="1"/>
            <a:ext cx="3985513" cy="4097834"/>
          </a:xfrm>
          <a:prstGeom prst="rect">
            <a:avLst/>
          </a:prstGeom>
        </p:spPr>
      </p:pic>
      <p:pic>
        <p:nvPicPr>
          <p:cNvPr id="6" name="Picture 6" descr="Photo of David Quilleon"/>
          <p:cNvPicPr>
            <a:picLocks noChangeAspect="1"/>
          </p:cNvPicPr>
          <p:nvPr/>
        </p:nvPicPr>
        <p:blipFill>
          <a:blip r:embed="rId4"/>
          <a:srcRect l="948" r="12303" b="25309"/>
          <a:stretch>
            <a:fillRect/>
          </a:stretch>
        </p:blipFill>
        <p:spPr>
          <a:xfrm>
            <a:off x="1" y="1"/>
            <a:ext cx="4029583" cy="4097834"/>
          </a:xfrm>
          <a:prstGeom prst="rect">
            <a:avLst/>
          </a:prstGeom>
        </p:spPr>
      </p:pic>
      <p:grpSp>
        <p:nvGrpSpPr>
          <p:cNvPr id="7" name="Group 7"/>
          <p:cNvGrpSpPr/>
          <p:nvPr/>
        </p:nvGrpSpPr>
        <p:grpSpPr>
          <a:xfrm>
            <a:off x="123160" y="4598717"/>
            <a:ext cx="3783265" cy="1668671"/>
            <a:chOff x="0" y="-95250"/>
            <a:chExt cx="4035482" cy="2373221"/>
          </a:xfrm>
        </p:grpSpPr>
        <p:sp>
          <p:nvSpPr>
            <p:cNvPr id="8" name="TextBox 8"/>
            <p:cNvSpPr txBox="1"/>
            <p:nvPr/>
          </p:nvSpPr>
          <p:spPr>
            <a:xfrm>
              <a:off x="0" y="-95250"/>
              <a:ext cx="4035482" cy="601874"/>
            </a:xfrm>
            <a:prstGeom prst="rect">
              <a:avLst/>
            </a:prstGeom>
          </p:spPr>
          <p:txBody>
            <a:bodyPr lIns="0" tIns="0" rIns="0" bIns="0" rtlCol="0" anchor="t">
              <a:spAutoFit/>
            </a:bodyPr>
            <a:lstStyle/>
            <a:p>
              <a:pPr algn="ctr">
                <a:lnSpc>
                  <a:spcPts val="3301"/>
                </a:lnSpc>
              </a:pPr>
              <a:r>
                <a:rPr lang="en-US" sz="2539" spc="190" dirty="0">
                  <a:solidFill>
                    <a:srgbClr val="C3EBE2"/>
                  </a:solidFill>
                  <a:latin typeface="Cooper Hewitt"/>
                </a:rPr>
                <a:t>DAVID QUILLEON</a:t>
              </a:r>
            </a:p>
          </p:txBody>
        </p:sp>
        <p:sp>
          <p:nvSpPr>
            <p:cNvPr id="9" name="TextBox 9"/>
            <p:cNvSpPr txBox="1"/>
            <p:nvPr/>
          </p:nvSpPr>
          <p:spPr>
            <a:xfrm>
              <a:off x="0" y="691212"/>
              <a:ext cx="4035482" cy="1586759"/>
            </a:xfrm>
            <a:prstGeom prst="rect">
              <a:avLst/>
            </a:prstGeom>
          </p:spPr>
          <p:txBody>
            <a:bodyPr lIns="0" tIns="0" rIns="0" bIns="0" rtlCol="0" anchor="t">
              <a:spAutoFit/>
            </a:bodyPr>
            <a:lstStyle/>
            <a:p>
              <a:pPr algn="ctr">
                <a:lnSpc>
                  <a:spcPts val="2856"/>
                </a:lnSpc>
              </a:pPr>
              <a:r>
                <a:rPr lang="en-US" sz="1904" spc="19" dirty="0">
                  <a:solidFill>
                    <a:srgbClr val="FAFEFF"/>
                  </a:solidFill>
                  <a:latin typeface="Cooper Hewitt"/>
                </a:rPr>
                <a:t>Senior Vice President, Global Mission, State Development &amp; Operations</a:t>
              </a:r>
            </a:p>
          </p:txBody>
        </p:sp>
      </p:grpSp>
      <p:grpSp>
        <p:nvGrpSpPr>
          <p:cNvPr id="10" name="Group 10"/>
          <p:cNvGrpSpPr/>
          <p:nvPr/>
        </p:nvGrpSpPr>
        <p:grpSpPr>
          <a:xfrm>
            <a:off x="4401165" y="4549115"/>
            <a:ext cx="3805014" cy="1686510"/>
            <a:chOff x="0" y="-95251"/>
            <a:chExt cx="4058681" cy="2398592"/>
          </a:xfrm>
        </p:grpSpPr>
        <p:sp>
          <p:nvSpPr>
            <p:cNvPr id="11" name="TextBox 11"/>
            <p:cNvSpPr txBox="1"/>
            <p:nvPr/>
          </p:nvSpPr>
          <p:spPr>
            <a:xfrm>
              <a:off x="0" y="-95251"/>
              <a:ext cx="4058681" cy="601875"/>
            </a:xfrm>
            <a:prstGeom prst="rect">
              <a:avLst/>
            </a:prstGeom>
          </p:spPr>
          <p:txBody>
            <a:bodyPr lIns="0" tIns="0" rIns="0" bIns="0" rtlCol="0" anchor="t">
              <a:spAutoFit/>
            </a:bodyPr>
            <a:lstStyle/>
            <a:p>
              <a:pPr algn="ctr">
                <a:lnSpc>
                  <a:spcPts val="3301"/>
                </a:lnSpc>
              </a:pPr>
              <a:r>
                <a:rPr lang="en-US" sz="2539" spc="190" dirty="0">
                  <a:solidFill>
                    <a:srgbClr val="C3EBE2"/>
                  </a:solidFill>
                  <a:latin typeface="Cooper Hewitt"/>
                </a:rPr>
                <a:t>ALPHONSO MURPHY</a:t>
              </a:r>
            </a:p>
          </p:txBody>
        </p:sp>
        <p:sp>
          <p:nvSpPr>
            <p:cNvPr id="12" name="TextBox 12"/>
            <p:cNvSpPr txBox="1"/>
            <p:nvPr/>
          </p:nvSpPr>
          <p:spPr>
            <a:xfrm>
              <a:off x="0" y="1245502"/>
              <a:ext cx="4058681" cy="1057839"/>
            </a:xfrm>
            <a:prstGeom prst="rect">
              <a:avLst/>
            </a:prstGeom>
          </p:spPr>
          <p:txBody>
            <a:bodyPr lIns="0" tIns="0" rIns="0" bIns="0" rtlCol="0" anchor="t">
              <a:spAutoFit/>
            </a:bodyPr>
            <a:lstStyle/>
            <a:p>
              <a:pPr algn="ctr">
                <a:lnSpc>
                  <a:spcPts val="2856"/>
                </a:lnSpc>
              </a:pPr>
              <a:r>
                <a:rPr lang="en-US" sz="1904" spc="19" dirty="0">
                  <a:solidFill>
                    <a:srgbClr val="FAFEFF"/>
                  </a:solidFill>
                  <a:latin typeface="Cooper Hewitt"/>
                </a:rPr>
                <a:t>Vice Chair, Best Buddies Young Leaders Council (YLC)</a:t>
              </a:r>
            </a:p>
          </p:txBody>
        </p:sp>
      </p:grpSp>
      <p:grpSp>
        <p:nvGrpSpPr>
          <p:cNvPr id="13" name="Group 13"/>
          <p:cNvGrpSpPr/>
          <p:nvPr/>
        </p:nvGrpSpPr>
        <p:grpSpPr>
          <a:xfrm>
            <a:off x="8567485" y="4549115"/>
            <a:ext cx="3497515" cy="1686509"/>
            <a:chOff x="0" y="-95251"/>
            <a:chExt cx="3730682" cy="2398592"/>
          </a:xfrm>
        </p:grpSpPr>
        <p:sp>
          <p:nvSpPr>
            <p:cNvPr id="14" name="TextBox 14"/>
            <p:cNvSpPr txBox="1"/>
            <p:nvPr/>
          </p:nvSpPr>
          <p:spPr>
            <a:xfrm>
              <a:off x="0" y="-95251"/>
              <a:ext cx="3730682" cy="601875"/>
            </a:xfrm>
            <a:prstGeom prst="rect">
              <a:avLst/>
            </a:prstGeom>
          </p:spPr>
          <p:txBody>
            <a:bodyPr lIns="0" tIns="0" rIns="0" bIns="0" rtlCol="0" anchor="t">
              <a:spAutoFit/>
            </a:bodyPr>
            <a:lstStyle/>
            <a:p>
              <a:pPr algn="ctr">
                <a:lnSpc>
                  <a:spcPts val="3301"/>
                </a:lnSpc>
              </a:pPr>
              <a:r>
                <a:rPr lang="en-US" sz="2539" spc="190" dirty="0">
                  <a:solidFill>
                    <a:srgbClr val="C3EBE2"/>
                  </a:solidFill>
                  <a:latin typeface="Cooper Hewitt"/>
                </a:rPr>
                <a:t>SAMANTHA COOK</a:t>
              </a:r>
            </a:p>
          </p:txBody>
        </p:sp>
        <p:sp>
          <p:nvSpPr>
            <p:cNvPr id="15" name="TextBox 15"/>
            <p:cNvSpPr txBox="1"/>
            <p:nvPr/>
          </p:nvSpPr>
          <p:spPr>
            <a:xfrm>
              <a:off x="0" y="1245501"/>
              <a:ext cx="3730682" cy="1057840"/>
            </a:xfrm>
            <a:prstGeom prst="rect">
              <a:avLst/>
            </a:prstGeom>
          </p:spPr>
          <p:txBody>
            <a:bodyPr lIns="0" tIns="0" rIns="0" bIns="0" rtlCol="0" anchor="t">
              <a:spAutoFit/>
            </a:bodyPr>
            <a:lstStyle/>
            <a:p>
              <a:pPr algn="ctr">
                <a:lnSpc>
                  <a:spcPts val="2856"/>
                </a:lnSpc>
              </a:pPr>
              <a:r>
                <a:rPr lang="en-US" sz="1904" spc="19" dirty="0">
                  <a:solidFill>
                    <a:srgbClr val="FAFEFF"/>
                  </a:solidFill>
                  <a:latin typeface="Cooper Hewitt"/>
                </a:rPr>
                <a:t>Board Member, Best Buddies International</a:t>
              </a:r>
            </a:p>
          </p:txBody>
        </p:sp>
      </p:grpSp>
    </p:spTree>
    <p:extLst>
      <p:ext uri="{BB962C8B-B14F-4D97-AF65-F5344CB8AC3E}">
        <p14:creationId xmlns:p14="http://schemas.microsoft.com/office/powerpoint/2010/main" val="1098878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pic>
        <p:nvPicPr>
          <p:cNvPr id="2" name="Picture 2" descr="Picture of 3 young woman wearing blue Best Buddies tee shirts - smiling and waving "/>
          <p:cNvPicPr>
            <a:picLocks noChangeAspect="1"/>
          </p:cNvPicPr>
          <p:nvPr/>
        </p:nvPicPr>
        <p:blipFill rotWithShape="1">
          <a:blip r:embed="rId2"/>
          <a:srcRect l="1618" t="9118" b="9118"/>
          <a:stretch/>
        </p:blipFill>
        <p:spPr>
          <a:xfrm>
            <a:off x="0" y="4670602"/>
            <a:ext cx="8773410" cy="2187399"/>
          </a:xfrm>
          <a:prstGeom prst="rect">
            <a:avLst/>
          </a:prstGeom>
        </p:spPr>
      </p:pic>
      <p:pic>
        <p:nvPicPr>
          <p:cNvPr id="3" name="Picture 3" descr="Picture of two young women looking foward hugging each other"/>
          <p:cNvPicPr>
            <a:picLocks noChangeAspect="1"/>
          </p:cNvPicPr>
          <p:nvPr/>
        </p:nvPicPr>
        <p:blipFill>
          <a:blip r:embed="rId3"/>
          <a:srcRect t="8293" b="8293"/>
          <a:stretch>
            <a:fillRect/>
          </a:stretch>
        </p:blipFill>
        <p:spPr>
          <a:xfrm>
            <a:off x="5278620" y="1"/>
            <a:ext cx="3494790" cy="2186357"/>
          </a:xfrm>
          <a:prstGeom prst="rect">
            <a:avLst/>
          </a:prstGeom>
        </p:spPr>
      </p:pic>
      <p:pic>
        <p:nvPicPr>
          <p:cNvPr id="4" name="Picture 4" descr="Photo of two young adult guys sitting on a set of steps - arms around each other"/>
          <p:cNvPicPr>
            <a:picLocks noChangeAspect="1"/>
          </p:cNvPicPr>
          <p:nvPr/>
        </p:nvPicPr>
        <p:blipFill rotWithShape="1">
          <a:blip r:embed="rId4"/>
          <a:srcRect l="2999" t="212" b="13957"/>
          <a:stretch/>
        </p:blipFill>
        <p:spPr>
          <a:xfrm>
            <a:off x="0" y="1"/>
            <a:ext cx="5151620" cy="2183715"/>
          </a:xfrm>
          <a:prstGeom prst="rect">
            <a:avLst/>
          </a:prstGeom>
        </p:spPr>
      </p:pic>
      <p:pic>
        <p:nvPicPr>
          <p:cNvPr id="5" name="Picture 5" descr="Picture of a young man in a suit and tie - smiling and standing in fromt of a building with the building name John Hancock in the background"/>
          <p:cNvPicPr>
            <a:picLocks noChangeAspect="1"/>
          </p:cNvPicPr>
          <p:nvPr/>
        </p:nvPicPr>
        <p:blipFill>
          <a:blip r:embed="rId5"/>
          <a:srcRect l="37499" r="37499"/>
          <a:stretch>
            <a:fillRect/>
          </a:stretch>
        </p:blipFill>
        <p:spPr>
          <a:xfrm>
            <a:off x="8900410" y="-34528"/>
            <a:ext cx="2605790" cy="6927056"/>
          </a:xfrm>
          <a:prstGeom prst="rect">
            <a:avLst/>
          </a:prstGeom>
        </p:spPr>
      </p:pic>
      <p:sp>
        <p:nvSpPr>
          <p:cNvPr id="6" name="AutoShape 6"/>
          <p:cNvSpPr/>
          <p:nvPr/>
        </p:nvSpPr>
        <p:spPr>
          <a:xfrm rot="4561478">
            <a:off x="9029649" y="1282319"/>
            <a:ext cx="5799443" cy="2022994"/>
          </a:xfrm>
          <a:prstGeom prst="rect">
            <a:avLst/>
          </a:prstGeom>
          <a:solidFill>
            <a:srgbClr val="FAFEFF"/>
          </a:solidFill>
        </p:spPr>
      </p:sp>
      <p:sp>
        <p:nvSpPr>
          <p:cNvPr id="7" name="AutoShape 7"/>
          <p:cNvSpPr/>
          <p:nvPr/>
        </p:nvSpPr>
        <p:spPr>
          <a:xfrm rot="6311844">
            <a:off x="9069381" y="3037533"/>
            <a:ext cx="6796684" cy="2079638"/>
          </a:xfrm>
          <a:prstGeom prst="rect">
            <a:avLst/>
          </a:prstGeom>
          <a:solidFill>
            <a:srgbClr val="8FD1C4"/>
          </a:solidFill>
        </p:spPr>
      </p:sp>
      <p:sp>
        <p:nvSpPr>
          <p:cNvPr id="8" name="TextBox 8"/>
          <p:cNvSpPr txBox="1"/>
          <p:nvPr/>
        </p:nvSpPr>
        <p:spPr>
          <a:xfrm>
            <a:off x="189083" y="2364191"/>
            <a:ext cx="8584329" cy="1000274"/>
          </a:xfrm>
          <a:prstGeom prst="rect">
            <a:avLst/>
          </a:prstGeom>
        </p:spPr>
        <p:txBody>
          <a:bodyPr lIns="0" tIns="0" rIns="0" bIns="0" rtlCol="0" anchor="t">
            <a:spAutoFit/>
          </a:bodyPr>
          <a:lstStyle/>
          <a:p>
            <a:pPr algn="ctr">
              <a:lnSpc>
                <a:spcPts val="3900"/>
              </a:lnSpc>
            </a:pPr>
            <a:r>
              <a:rPr lang="en-US" sz="2600" spc="26" dirty="0">
                <a:solidFill>
                  <a:srgbClr val="8FD1C4"/>
                </a:solidFill>
                <a:latin typeface="Cooper Hewitt Bold"/>
              </a:rPr>
              <a:t>Best Buddies is a global non-profit dedicated to inclusion for people with intellectual and developmental disabilities</a:t>
            </a:r>
          </a:p>
        </p:txBody>
      </p:sp>
      <p:sp>
        <p:nvSpPr>
          <p:cNvPr id="9" name="TextBox 9"/>
          <p:cNvSpPr txBox="1"/>
          <p:nvPr/>
        </p:nvSpPr>
        <p:spPr>
          <a:xfrm>
            <a:off x="189083" y="3863040"/>
            <a:ext cx="8584329" cy="692497"/>
          </a:xfrm>
          <a:prstGeom prst="rect">
            <a:avLst/>
          </a:prstGeom>
        </p:spPr>
        <p:txBody>
          <a:bodyPr lIns="0" tIns="0" rIns="0" bIns="0" rtlCol="0" anchor="t">
            <a:spAutoFit/>
          </a:bodyPr>
          <a:lstStyle/>
          <a:p>
            <a:pPr algn="ctr">
              <a:lnSpc>
                <a:spcPts val="2700"/>
              </a:lnSpc>
              <a:spcBef>
                <a:spcPct val="0"/>
              </a:spcBef>
            </a:pPr>
            <a:r>
              <a:rPr lang="en-US" dirty="0">
                <a:solidFill>
                  <a:srgbClr val="FFFFFF"/>
                </a:solidFill>
                <a:latin typeface="Cooper Hewitt"/>
              </a:rPr>
              <a:t>Our Mission: </a:t>
            </a:r>
          </a:p>
          <a:p>
            <a:pPr algn="ctr">
              <a:lnSpc>
                <a:spcPts val="2700"/>
              </a:lnSpc>
              <a:spcBef>
                <a:spcPct val="0"/>
              </a:spcBef>
            </a:pPr>
            <a:r>
              <a:rPr lang="en-US" dirty="0">
                <a:solidFill>
                  <a:srgbClr val="FFFFFF"/>
                </a:solidFill>
                <a:latin typeface="Cooper Hewitt"/>
              </a:rPr>
              <a:t>Friendships. Jobs. Leadership. Inclusive Living.</a:t>
            </a:r>
          </a:p>
        </p:txBody>
      </p:sp>
    </p:spTree>
    <p:extLst>
      <p:ext uri="{BB962C8B-B14F-4D97-AF65-F5344CB8AC3E}">
        <p14:creationId xmlns:p14="http://schemas.microsoft.com/office/powerpoint/2010/main" val="752099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grpSp>
        <p:nvGrpSpPr>
          <p:cNvPr id="2" name="Group 2"/>
          <p:cNvGrpSpPr/>
          <p:nvPr/>
        </p:nvGrpSpPr>
        <p:grpSpPr>
          <a:xfrm>
            <a:off x="5550166" y="3064979"/>
            <a:ext cx="3726925" cy="1856403"/>
            <a:chOff x="0" y="-95250"/>
            <a:chExt cx="3975387" cy="2640217"/>
          </a:xfrm>
        </p:grpSpPr>
        <p:sp>
          <p:nvSpPr>
            <p:cNvPr id="3" name="TextBox 3"/>
            <p:cNvSpPr txBox="1"/>
            <p:nvPr/>
          </p:nvSpPr>
          <p:spPr>
            <a:xfrm>
              <a:off x="0" y="1450651"/>
              <a:ext cx="3975387" cy="1094316"/>
            </a:xfrm>
            <a:prstGeom prst="rect">
              <a:avLst/>
            </a:prstGeom>
          </p:spPr>
          <p:txBody>
            <a:bodyPr lIns="0" tIns="0" rIns="0" bIns="0" rtlCol="0" anchor="t">
              <a:spAutoFit/>
            </a:bodyPr>
            <a:lstStyle/>
            <a:p>
              <a:pPr>
                <a:lnSpc>
                  <a:spcPts val="3000"/>
                </a:lnSpc>
              </a:pPr>
              <a:r>
                <a:rPr lang="en-US" sz="2000" spc="20" dirty="0">
                  <a:solidFill>
                    <a:srgbClr val="C3EBE2"/>
                  </a:solidFill>
                  <a:latin typeface="Cooper Hewitt"/>
                </a:rPr>
                <a:t>Accessibility to communication tools and technology.</a:t>
              </a:r>
            </a:p>
          </p:txBody>
        </p:sp>
        <p:sp>
          <p:nvSpPr>
            <p:cNvPr id="4" name="TextBox 4"/>
            <p:cNvSpPr txBox="1"/>
            <p:nvPr/>
          </p:nvSpPr>
          <p:spPr>
            <a:xfrm>
              <a:off x="0" y="-95250"/>
              <a:ext cx="3975387" cy="1313180"/>
            </a:xfrm>
            <a:prstGeom prst="rect">
              <a:avLst/>
            </a:prstGeom>
          </p:spPr>
          <p:txBody>
            <a:bodyPr lIns="0" tIns="0" rIns="0" bIns="0" rtlCol="0" anchor="t">
              <a:spAutoFit/>
            </a:bodyPr>
            <a:lstStyle/>
            <a:p>
              <a:pPr>
                <a:lnSpc>
                  <a:spcPts val="3640"/>
                </a:lnSpc>
              </a:pPr>
              <a:r>
                <a:rPr lang="en-US" sz="2800" spc="210" dirty="0">
                  <a:solidFill>
                    <a:srgbClr val="FAFEFF"/>
                  </a:solidFill>
                  <a:latin typeface="Cooper Hewitt"/>
                </a:rPr>
                <a:t>UTILIZE NEW &amp; EXISTING TOOLS</a:t>
              </a:r>
            </a:p>
          </p:txBody>
        </p:sp>
      </p:grpSp>
      <p:grpSp>
        <p:nvGrpSpPr>
          <p:cNvPr id="5" name="Group 5"/>
          <p:cNvGrpSpPr/>
          <p:nvPr/>
        </p:nvGrpSpPr>
        <p:grpSpPr>
          <a:xfrm>
            <a:off x="914400" y="3064978"/>
            <a:ext cx="3726925" cy="2241124"/>
            <a:chOff x="0" y="-95250"/>
            <a:chExt cx="3975387" cy="3187375"/>
          </a:xfrm>
        </p:grpSpPr>
        <p:sp>
          <p:nvSpPr>
            <p:cNvPr id="6" name="TextBox 6"/>
            <p:cNvSpPr txBox="1"/>
            <p:nvPr/>
          </p:nvSpPr>
          <p:spPr>
            <a:xfrm>
              <a:off x="0" y="1450651"/>
              <a:ext cx="3975387" cy="1641474"/>
            </a:xfrm>
            <a:prstGeom prst="rect">
              <a:avLst/>
            </a:prstGeom>
          </p:spPr>
          <p:txBody>
            <a:bodyPr lIns="0" tIns="0" rIns="0" bIns="0" rtlCol="0" anchor="t">
              <a:spAutoFit/>
            </a:bodyPr>
            <a:lstStyle/>
            <a:p>
              <a:pPr>
                <a:lnSpc>
                  <a:spcPts val="3000"/>
                </a:lnSpc>
              </a:pPr>
              <a:r>
                <a:rPr lang="en-US" sz="2000" spc="20" dirty="0">
                  <a:solidFill>
                    <a:srgbClr val="C3EBE2"/>
                  </a:solidFill>
                  <a:latin typeface="Cooper Hewitt"/>
                </a:rPr>
                <a:t>Strategies for ensuring connections continue during social distancing.</a:t>
              </a:r>
            </a:p>
          </p:txBody>
        </p:sp>
        <p:sp>
          <p:nvSpPr>
            <p:cNvPr id="7" name="TextBox 7"/>
            <p:cNvSpPr txBox="1"/>
            <p:nvPr/>
          </p:nvSpPr>
          <p:spPr>
            <a:xfrm>
              <a:off x="0" y="-95250"/>
              <a:ext cx="3975387" cy="1313180"/>
            </a:xfrm>
            <a:prstGeom prst="rect">
              <a:avLst/>
            </a:prstGeom>
          </p:spPr>
          <p:txBody>
            <a:bodyPr lIns="0" tIns="0" rIns="0" bIns="0" rtlCol="0" anchor="t">
              <a:spAutoFit/>
            </a:bodyPr>
            <a:lstStyle/>
            <a:p>
              <a:pPr>
                <a:lnSpc>
                  <a:spcPts val="3640"/>
                </a:lnSpc>
              </a:pPr>
              <a:r>
                <a:rPr lang="en-US" sz="2800" spc="210" dirty="0">
                  <a:solidFill>
                    <a:srgbClr val="FAFEFF"/>
                  </a:solidFill>
                  <a:latin typeface="Cooper Hewitt"/>
                </a:rPr>
                <a:t>MAINTAIN CONNECTIONS</a:t>
              </a:r>
            </a:p>
          </p:txBody>
        </p:sp>
      </p:grpSp>
      <p:grpSp>
        <p:nvGrpSpPr>
          <p:cNvPr id="8" name="Group 8"/>
          <p:cNvGrpSpPr/>
          <p:nvPr/>
        </p:nvGrpSpPr>
        <p:grpSpPr>
          <a:xfrm>
            <a:off x="9677936" y="-953128"/>
            <a:ext cx="5908789" cy="8764259"/>
            <a:chOff x="0" y="0"/>
            <a:chExt cx="6302709" cy="12464724"/>
          </a:xfrm>
        </p:grpSpPr>
        <p:sp>
          <p:nvSpPr>
            <p:cNvPr id="9" name="AutoShape 9"/>
            <p:cNvSpPr/>
            <p:nvPr/>
          </p:nvSpPr>
          <p:spPr>
            <a:xfrm rot="4205909">
              <a:off x="-707284" y="2151268"/>
              <a:ext cx="6931260" cy="3357790"/>
            </a:xfrm>
            <a:prstGeom prst="rect">
              <a:avLst/>
            </a:prstGeom>
            <a:solidFill>
              <a:srgbClr val="FAFEFF"/>
            </a:solidFill>
          </p:spPr>
        </p:sp>
        <p:sp>
          <p:nvSpPr>
            <p:cNvPr id="10" name="AutoShape 10"/>
            <p:cNvSpPr/>
            <p:nvPr/>
          </p:nvSpPr>
          <p:spPr>
            <a:xfrm rot="6435628">
              <a:off x="-2057202" y="5454144"/>
              <a:ext cx="10774517" cy="2877936"/>
            </a:xfrm>
            <a:prstGeom prst="rect">
              <a:avLst/>
            </a:prstGeom>
            <a:solidFill>
              <a:srgbClr val="8FD1C4"/>
            </a:solidFill>
          </p:spPr>
        </p:sp>
      </p:grpSp>
      <p:sp>
        <p:nvSpPr>
          <p:cNvPr id="11" name="TextBox 11"/>
          <p:cNvSpPr txBox="1"/>
          <p:nvPr/>
        </p:nvSpPr>
        <p:spPr>
          <a:xfrm>
            <a:off x="914402" y="1776631"/>
            <a:ext cx="9101604" cy="743793"/>
          </a:xfrm>
          <a:prstGeom prst="rect">
            <a:avLst/>
          </a:prstGeom>
        </p:spPr>
        <p:txBody>
          <a:bodyPr lIns="0" tIns="0" rIns="0" bIns="0" rtlCol="0" anchor="t">
            <a:spAutoFit/>
          </a:bodyPr>
          <a:lstStyle/>
          <a:p>
            <a:pPr>
              <a:lnSpc>
                <a:spcPts val="5759"/>
              </a:lnSpc>
            </a:pPr>
            <a:r>
              <a:rPr lang="en-US" sz="4800" dirty="0">
                <a:solidFill>
                  <a:srgbClr val="C3EBE2"/>
                </a:solidFill>
                <a:latin typeface="Cooper Hewitt Heavy"/>
              </a:rPr>
              <a:t>Peer to Peer Connections</a:t>
            </a:r>
          </a:p>
        </p:txBody>
      </p:sp>
    </p:spTree>
    <p:extLst>
      <p:ext uri="{BB962C8B-B14F-4D97-AF65-F5344CB8AC3E}">
        <p14:creationId xmlns:p14="http://schemas.microsoft.com/office/powerpoint/2010/main" val="700306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2" name="AutoShape 2"/>
          <p:cNvSpPr/>
          <p:nvPr/>
        </p:nvSpPr>
        <p:spPr>
          <a:xfrm rot="-4867202">
            <a:off x="-1836012" y="-308480"/>
            <a:ext cx="8540339" cy="7288929"/>
          </a:xfrm>
          <a:prstGeom prst="rect">
            <a:avLst/>
          </a:prstGeom>
          <a:solidFill>
            <a:srgbClr val="FAFEFF"/>
          </a:solidFill>
        </p:spPr>
      </p:sp>
      <p:pic>
        <p:nvPicPr>
          <p:cNvPr id="3" name="Picture 3" descr="Picture of a Teenage guy working on a laptop computer with an older man assisting"/>
          <p:cNvPicPr>
            <a:picLocks noChangeAspect="1"/>
          </p:cNvPicPr>
          <p:nvPr/>
        </p:nvPicPr>
        <p:blipFill>
          <a:blip r:embed="rId2"/>
          <a:srcRect l="2697" r="38709"/>
          <a:stretch>
            <a:fillRect/>
          </a:stretch>
        </p:blipFill>
        <p:spPr>
          <a:xfrm rot="463938">
            <a:off x="-3299580" y="-687364"/>
            <a:ext cx="9536875" cy="7746503"/>
          </a:xfrm>
          <a:prstGeom prst="rect">
            <a:avLst/>
          </a:prstGeom>
        </p:spPr>
      </p:pic>
      <p:grpSp>
        <p:nvGrpSpPr>
          <p:cNvPr id="4" name="Group 4"/>
          <p:cNvGrpSpPr/>
          <p:nvPr/>
        </p:nvGrpSpPr>
        <p:grpSpPr>
          <a:xfrm>
            <a:off x="6888772" y="1825220"/>
            <a:ext cx="4865078" cy="3207563"/>
            <a:chOff x="0" y="0"/>
            <a:chExt cx="8101295" cy="7121618"/>
          </a:xfrm>
        </p:grpSpPr>
        <p:sp>
          <p:nvSpPr>
            <p:cNvPr id="5" name="Freeform 5"/>
            <p:cNvSpPr/>
            <p:nvPr/>
          </p:nvSpPr>
          <p:spPr>
            <a:xfrm>
              <a:off x="0" y="0"/>
              <a:ext cx="8101295" cy="7121618"/>
            </a:xfrm>
            <a:custGeom>
              <a:avLst/>
              <a:gdLst/>
              <a:ahLst/>
              <a:cxnLst/>
              <a:rect l="l" t="t" r="r" b="b"/>
              <a:pathLst>
                <a:path w="8101295" h="7121618">
                  <a:moveTo>
                    <a:pt x="0" y="0"/>
                  </a:moveTo>
                  <a:lnTo>
                    <a:pt x="0" y="7121618"/>
                  </a:lnTo>
                  <a:lnTo>
                    <a:pt x="8101295" y="7121618"/>
                  </a:lnTo>
                  <a:lnTo>
                    <a:pt x="8101295" y="0"/>
                  </a:lnTo>
                  <a:lnTo>
                    <a:pt x="0" y="0"/>
                  </a:lnTo>
                  <a:close/>
                  <a:moveTo>
                    <a:pt x="8040336" y="7060658"/>
                  </a:moveTo>
                  <a:lnTo>
                    <a:pt x="59690" y="7060658"/>
                  </a:lnTo>
                  <a:lnTo>
                    <a:pt x="59690" y="59690"/>
                  </a:lnTo>
                  <a:lnTo>
                    <a:pt x="8040336" y="59690"/>
                  </a:lnTo>
                  <a:lnTo>
                    <a:pt x="8040336" y="7060658"/>
                  </a:lnTo>
                  <a:close/>
                </a:path>
              </a:pathLst>
            </a:custGeom>
            <a:solidFill>
              <a:srgbClr val="8FD1C4"/>
            </a:solidFill>
          </p:spPr>
        </p:sp>
      </p:grpSp>
      <p:sp>
        <p:nvSpPr>
          <p:cNvPr id="6" name="TextBox 6"/>
          <p:cNvSpPr txBox="1"/>
          <p:nvPr/>
        </p:nvSpPr>
        <p:spPr>
          <a:xfrm>
            <a:off x="7396417" y="1908650"/>
            <a:ext cx="3849788" cy="551433"/>
          </a:xfrm>
          <a:prstGeom prst="rect">
            <a:avLst/>
          </a:prstGeom>
        </p:spPr>
        <p:txBody>
          <a:bodyPr lIns="0" tIns="0" rIns="0" bIns="0" rtlCol="0" anchor="t">
            <a:spAutoFit/>
          </a:bodyPr>
          <a:lstStyle/>
          <a:p>
            <a:pPr algn="ctr">
              <a:lnSpc>
                <a:spcPts val="4320"/>
              </a:lnSpc>
            </a:pPr>
            <a:r>
              <a:rPr lang="en-US" sz="3600" dirty="0" smtClean="0">
                <a:solidFill>
                  <a:srgbClr val="C3EBE2"/>
                </a:solidFill>
                <a:latin typeface="Cooper Hewitt Heavy"/>
              </a:rPr>
              <a:t>E-BUDDIES</a:t>
            </a:r>
            <a:endParaRPr lang="en-US" sz="3600" spc="36" dirty="0">
              <a:solidFill>
                <a:srgbClr val="C3EBE2"/>
              </a:solidFill>
              <a:latin typeface="Cooper Hewitt Heavy Bold"/>
            </a:endParaRPr>
          </a:p>
        </p:txBody>
      </p:sp>
      <p:sp>
        <p:nvSpPr>
          <p:cNvPr id="7" name="TextBox 7"/>
          <p:cNvSpPr txBox="1"/>
          <p:nvPr/>
        </p:nvSpPr>
        <p:spPr>
          <a:xfrm>
            <a:off x="7226609" y="2545123"/>
            <a:ext cx="4224484" cy="2539157"/>
          </a:xfrm>
          <a:prstGeom prst="rect">
            <a:avLst/>
          </a:prstGeom>
        </p:spPr>
        <p:txBody>
          <a:bodyPr lIns="0" tIns="0" rIns="0" bIns="0" rtlCol="0" anchor="t">
            <a:spAutoFit/>
          </a:bodyPr>
          <a:lstStyle/>
          <a:p>
            <a:pPr algn="ctr">
              <a:lnSpc>
                <a:spcPts val="3299"/>
              </a:lnSpc>
            </a:pPr>
            <a:r>
              <a:rPr lang="en-US" sz="2200" spc="22" dirty="0">
                <a:solidFill>
                  <a:srgbClr val="FAFEFF"/>
                </a:solidFill>
                <a:latin typeface="Cooper Hewitt"/>
              </a:rPr>
              <a:t>Promotes online social </a:t>
            </a:r>
          </a:p>
          <a:p>
            <a:pPr algn="ctr">
              <a:lnSpc>
                <a:spcPts val="3299"/>
              </a:lnSpc>
            </a:pPr>
            <a:r>
              <a:rPr lang="en-US" sz="2200" spc="22" dirty="0">
                <a:solidFill>
                  <a:srgbClr val="FAFEFF"/>
                </a:solidFill>
                <a:latin typeface="Cooper Hewitt"/>
              </a:rPr>
              <a:t>inclusion for people with </a:t>
            </a:r>
          </a:p>
          <a:p>
            <a:pPr algn="ctr">
              <a:lnSpc>
                <a:spcPts val="3299"/>
              </a:lnSpc>
            </a:pPr>
            <a:r>
              <a:rPr lang="en-US" sz="2200" spc="22" dirty="0">
                <a:solidFill>
                  <a:srgbClr val="FAFEFF"/>
                </a:solidFill>
                <a:latin typeface="Cooper Hewitt"/>
              </a:rPr>
              <a:t>intellectual and </a:t>
            </a:r>
          </a:p>
          <a:p>
            <a:pPr algn="ctr">
              <a:lnSpc>
                <a:spcPts val="3299"/>
              </a:lnSpc>
            </a:pPr>
            <a:r>
              <a:rPr lang="en-US" sz="2200" spc="22" dirty="0">
                <a:solidFill>
                  <a:srgbClr val="FAFEFF"/>
                </a:solidFill>
                <a:latin typeface="Cooper Hewitt"/>
              </a:rPr>
              <a:t>developmental disabilities through the exchange of </a:t>
            </a:r>
          </a:p>
          <a:p>
            <a:pPr algn="ctr">
              <a:lnSpc>
                <a:spcPts val="3300"/>
              </a:lnSpc>
            </a:pPr>
            <a:r>
              <a:rPr lang="en-US" sz="2200" spc="22" dirty="0">
                <a:solidFill>
                  <a:srgbClr val="FAFEFF"/>
                </a:solidFill>
                <a:latin typeface="Cooper Hewitt"/>
              </a:rPr>
              <a:t>e-mails.</a:t>
            </a:r>
          </a:p>
        </p:txBody>
      </p:sp>
    </p:spTree>
    <p:extLst>
      <p:ext uri="{BB962C8B-B14F-4D97-AF65-F5344CB8AC3E}">
        <p14:creationId xmlns:p14="http://schemas.microsoft.com/office/powerpoint/2010/main" val="2286373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pic>
        <p:nvPicPr>
          <p:cNvPr id="2" name="Picture 2" descr="Picture of a young adult man working on a laptop"/>
          <p:cNvPicPr>
            <a:picLocks noChangeAspect="1"/>
          </p:cNvPicPr>
          <p:nvPr/>
        </p:nvPicPr>
        <p:blipFill>
          <a:blip r:embed="rId2"/>
          <a:srcRect l="16334" r="48779"/>
          <a:stretch>
            <a:fillRect/>
          </a:stretch>
        </p:blipFill>
        <p:spPr>
          <a:xfrm rot="-616070">
            <a:off x="8451499" y="-655685"/>
            <a:ext cx="5294478" cy="7574234"/>
          </a:xfrm>
          <a:prstGeom prst="rect">
            <a:avLst/>
          </a:prstGeom>
        </p:spPr>
      </p:pic>
      <p:grpSp>
        <p:nvGrpSpPr>
          <p:cNvPr id="3" name="Group 3"/>
          <p:cNvGrpSpPr/>
          <p:nvPr/>
        </p:nvGrpSpPr>
        <p:grpSpPr>
          <a:xfrm>
            <a:off x="319089" y="463313"/>
            <a:ext cx="6061465" cy="5931378"/>
            <a:chOff x="0" y="0"/>
            <a:chExt cx="6465562" cy="8435737"/>
          </a:xfrm>
        </p:grpSpPr>
        <p:grpSp>
          <p:nvGrpSpPr>
            <p:cNvPr id="4" name="Group 4"/>
            <p:cNvGrpSpPr/>
            <p:nvPr/>
          </p:nvGrpSpPr>
          <p:grpSpPr>
            <a:xfrm>
              <a:off x="0" y="0"/>
              <a:ext cx="6465562" cy="8435737"/>
              <a:chOff x="0" y="0"/>
              <a:chExt cx="10093511" cy="13169187"/>
            </a:xfrm>
          </p:grpSpPr>
          <p:sp>
            <p:nvSpPr>
              <p:cNvPr id="5" name="Freeform 5"/>
              <p:cNvSpPr/>
              <p:nvPr/>
            </p:nvSpPr>
            <p:spPr>
              <a:xfrm>
                <a:off x="0" y="0"/>
                <a:ext cx="10093510" cy="13169187"/>
              </a:xfrm>
              <a:custGeom>
                <a:avLst/>
                <a:gdLst/>
                <a:ahLst/>
                <a:cxnLst/>
                <a:rect l="l" t="t" r="r" b="b"/>
                <a:pathLst>
                  <a:path w="10093510" h="13169187">
                    <a:moveTo>
                      <a:pt x="0" y="0"/>
                    </a:moveTo>
                    <a:lnTo>
                      <a:pt x="0" y="13169187"/>
                    </a:lnTo>
                    <a:lnTo>
                      <a:pt x="10093510" y="13169187"/>
                    </a:lnTo>
                    <a:lnTo>
                      <a:pt x="10093510" y="0"/>
                    </a:lnTo>
                    <a:lnTo>
                      <a:pt x="0" y="0"/>
                    </a:lnTo>
                    <a:close/>
                    <a:moveTo>
                      <a:pt x="10032550" y="13108228"/>
                    </a:moveTo>
                    <a:lnTo>
                      <a:pt x="59690" y="13108228"/>
                    </a:lnTo>
                    <a:lnTo>
                      <a:pt x="59690" y="59690"/>
                    </a:lnTo>
                    <a:lnTo>
                      <a:pt x="10032550" y="59690"/>
                    </a:lnTo>
                    <a:lnTo>
                      <a:pt x="10032550" y="13108228"/>
                    </a:lnTo>
                    <a:close/>
                  </a:path>
                </a:pathLst>
              </a:custGeom>
              <a:solidFill>
                <a:srgbClr val="8FD1C4"/>
              </a:solidFill>
            </p:spPr>
          </p:sp>
        </p:grpSp>
        <p:sp>
          <p:nvSpPr>
            <p:cNvPr id="6" name="TextBox 6"/>
            <p:cNvSpPr txBox="1"/>
            <p:nvPr/>
          </p:nvSpPr>
          <p:spPr>
            <a:xfrm>
              <a:off x="616469" y="4249089"/>
              <a:ext cx="5232625" cy="984885"/>
            </a:xfrm>
            <a:prstGeom prst="rect">
              <a:avLst/>
            </a:prstGeom>
          </p:spPr>
          <p:txBody>
            <a:bodyPr lIns="0" tIns="0" rIns="0" bIns="0" rtlCol="0" anchor="t">
              <a:spAutoFit/>
            </a:bodyPr>
            <a:lstStyle/>
            <a:p>
              <a:pPr>
                <a:lnSpc>
                  <a:spcPts val="2699"/>
                </a:lnSpc>
              </a:pPr>
              <a:r>
                <a:rPr lang="en-US" sz="1799" spc="17" dirty="0">
                  <a:solidFill>
                    <a:srgbClr val="C3EBE2"/>
                  </a:solidFill>
                  <a:latin typeface="Cooper Hewitt"/>
                </a:rPr>
                <a:t>Matches are made specifically to </a:t>
              </a:r>
            </a:p>
            <a:p>
              <a:pPr>
                <a:lnSpc>
                  <a:spcPts val="2699"/>
                </a:lnSpc>
              </a:pPr>
              <a:r>
                <a:rPr lang="en-US" sz="1799" spc="17" dirty="0">
                  <a:solidFill>
                    <a:srgbClr val="C3EBE2"/>
                  </a:solidFill>
                  <a:latin typeface="Cooper Hewitt"/>
                </a:rPr>
                <a:t>partner people who are close in age.</a:t>
              </a:r>
            </a:p>
          </p:txBody>
        </p:sp>
        <p:sp>
          <p:nvSpPr>
            <p:cNvPr id="7" name="TextBox 7"/>
            <p:cNvSpPr txBox="1"/>
            <p:nvPr/>
          </p:nvSpPr>
          <p:spPr>
            <a:xfrm>
              <a:off x="616469" y="1354871"/>
              <a:ext cx="5232625" cy="1477328"/>
            </a:xfrm>
            <a:prstGeom prst="rect">
              <a:avLst/>
            </a:prstGeom>
          </p:spPr>
          <p:txBody>
            <a:bodyPr lIns="0" tIns="0" rIns="0" bIns="0" rtlCol="0" anchor="t">
              <a:spAutoFit/>
            </a:bodyPr>
            <a:lstStyle/>
            <a:p>
              <a:pPr>
                <a:lnSpc>
                  <a:spcPts val="2699"/>
                </a:lnSpc>
              </a:pPr>
              <a:r>
                <a:rPr lang="en-US" sz="1799" spc="17" dirty="0">
                  <a:solidFill>
                    <a:srgbClr val="C3EBE2"/>
                  </a:solidFill>
                  <a:latin typeface="Cooper Hewitt"/>
                </a:rPr>
                <a:t>Participants are matched based on </a:t>
              </a:r>
            </a:p>
            <a:p>
              <a:pPr>
                <a:lnSpc>
                  <a:spcPts val="2699"/>
                </a:lnSpc>
              </a:pPr>
              <a:r>
                <a:rPr lang="en-US" sz="1799" spc="17" dirty="0">
                  <a:solidFill>
                    <a:srgbClr val="C3EBE2"/>
                  </a:solidFill>
                  <a:latin typeface="Cooper Hewitt"/>
                </a:rPr>
                <a:t>similar interests, which are collected and evaluated during the sign-up process.</a:t>
              </a:r>
            </a:p>
          </p:txBody>
        </p:sp>
        <p:sp>
          <p:nvSpPr>
            <p:cNvPr id="8" name="TextBox 8"/>
            <p:cNvSpPr txBox="1"/>
            <p:nvPr/>
          </p:nvSpPr>
          <p:spPr>
            <a:xfrm>
              <a:off x="616469" y="6228906"/>
              <a:ext cx="5232625" cy="984885"/>
            </a:xfrm>
            <a:prstGeom prst="rect">
              <a:avLst/>
            </a:prstGeom>
          </p:spPr>
          <p:txBody>
            <a:bodyPr lIns="0" tIns="0" rIns="0" bIns="0" rtlCol="0" anchor="t">
              <a:spAutoFit/>
            </a:bodyPr>
            <a:lstStyle/>
            <a:p>
              <a:pPr>
                <a:lnSpc>
                  <a:spcPts val="2699"/>
                </a:lnSpc>
              </a:pPr>
              <a:r>
                <a:rPr lang="en-US" sz="1799" spc="17" dirty="0">
                  <a:solidFill>
                    <a:srgbClr val="C3EBE2"/>
                  </a:solidFill>
                  <a:latin typeface="Cooper Hewitt"/>
                </a:rPr>
                <a:t>Individuals are matched with a person who does not live in their geographical location.</a:t>
              </a:r>
            </a:p>
          </p:txBody>
        </p:sp>
        <p:sp>
          <p:nvSpPr>
            <p:cNvPr id="9" name="TextBox 9"/>
            <p:cNvSpPr txBox="1"/>
            <p:nvPr/>
          </p:nvSpPr>
          <p:spPr>
            <a:xfrm>
              <a:off x="616469" y="3620862"/>
              <a:ext cx="5232625" cy="565397"/>
            </a:xfrm>
            <a:prstGeom prst="rect">
              <a:avLst/>
            </a:prstGeom>
          </p:spPr>
          <p:txBody>
            <a:bodyPr lIns="0" tIns="0" rIns="0" bIns="0" rtlCol="0" anchor="t">
              <a:spAutoFit/>
            </a:bodyPr>
            <a:lstStyle/>
            <a:p>
              <a:pPr>
                <a:lnSpc>
                  <a:spcPts val="3120"/>
                </a:lnSpc>
              </a:pPr>
              <a:r>
                <a:rPr lang="en-US" sz="2400" spc="180" dirty="0">
                  <a:solidFill>
                    <a:srgbClr val="FAFEFF"/>
                  </a:solidFill>
                  <a:latin typeface="Cooper Hewitt"/>
                </a:rPr>
                <a:t>AGE</a:t>
              </a:r>
            </a:p>
          </p:txBody>
        </p:sp>
        <p:sp>
          <p:nvSpPr>
            <p:cNvPr id="10" name="TextBox 10"/>
            <p:cNvSpPr txBox="1"/>
            <p:nvPr/>
          </p:nvSpPr>
          <p:spPr>
            <a:xfrm>
              <a:off x="616469" y="726647"/>
              <a:ext cx="5232625" cy="565397"/>
            </a:xfrm>
            <a:prstGeom prst="rect">
              <a:avLst/>
            </a:prstGeom>
          </p:spPr>
          <p:txBody>
            <a:bodyPr lIns="0" tIns="0" rIns="0" bIns="0" rtlCol="0" anchor="t">
              <a:spAutoFit/>
            </a:bodyPr>
            <a:lstStyle/>
            <a:p>
              <a:pPr>
                <a:lnSpc>
                  <a:spcPts val="3120"/>
                </a:lnSpc>
              </a:pPr>
              <a:r>
                <a:rPr lang="en-US" sz="2400" spc="180" dirty="0">
                  <a:solidFill>
                    <a:srgbClr val="FAFEFF"/>
                  </a:solidFill>
                  <a:latin typeface="Cooper Hewitt"/>
                </a:rPr>
                <a:t>INTERESTS</a:t>
              </a:r>
            </a:p>
          </p:txBody>
        </p:sp>
        <p:sp>
          <p:nvSpPr>
            <p:cNvPr id="11" name="TextBox 11"/>
            <p:cNvSpPr txBox="1"/>
            <p:nvPr/>
          </p:nvSpPr>
          <p:spPr>
            <a:xfrm>
              <a:off x="616469" y="5600678"/>
              <a:ext cx="5232625" cy="565397"/>
            </a:xfrm>
            <a:prstGeom prst="rect">
              <a:avLst/>
            </a:prstGeom>
          </p:spPr>
          <p:txBody>
            <a:bodyPr lIns="0" tIns="0" rIns="0" bIns="0" rtlCol="0" anchor="t">
              <a:spAutoFit/>
            </a:bodyPr>
            <a:lstStyle/>
            <a:p>
              <a:pPr>
                <a:lnSpc>
                  <a:spcPts val="3120"/>
                </a:lnSpc>
              </a:pPr>
              <a:r>
                <a:rPr lang="en-US" sz="2400" spc="180" dirty="0">
                  <a:solidFill>
                    <a:srgbClr val="FAFEFF"/>
                  </a:solidFill>
                  <a:latin typeface="Cooper Hewitt"/>
                </a:rPr>
                <a:t>LOCATION</a:t>
              </a:r>
            </a:p>
          </p:txBody>
        </p:sp>
      </p:grpSp>
      <p:sp>
        <p:nvSpPr>
          <p:cNvPr id="12" name="AutoShape 12"/>
          <p:cNvSpPr/>
          <p:nvPr/>
        </p:nvSpPr>
        <p:spPr>
          <a:xfrm rot="-6162607">
            <a:off x="4214645" y="3201985"/>
            <a:ext cx="8806951" cy="983008"/>
          </a:xfrm>
          <a:prstGeom prst="rect">
            <a:avLst/>
          </a:prstGeom>
          <a:solidFill>
            <a:srgbClr val="8FD1C4"/>
          </a:solidFill>
        </p:spPr>
      </p:sp>
    </p:spTree>
    <p:extLst>
      <p:ext uri="{BB962C8B-B14F-4D97-AF65-F5344CB8AC3E}">
        <p14:creationId xmlns:p14="http://schemas.microsoft.com/office/powerpoint/2010/main" val="1461087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88895-27DB-4857-98BB-6DEFCF1E3D70}"/>
              </a:ext>
            </a:extLst>
          </p:cNvPr>
          <p:cNvSpPr>
            <a:spLocks noGrp="1"/>
          </p:cNvSpPr>
          <p:nvPr>
            <p:ph type="title"/>
          </p:nvPr>
        </p:nvSpPr>
        <p:spPr>
          <a:xfrm>
            <a:off x="581333" y="1067530"/>
            <a:ext cx="10982960" cy="498720"/>
          </a:xfrm>
        </p:spPr>
        <p:txBody>
          <a:bodyPr>
            <a:normAutofit fontScale="90000"/>
          </a:bodyPr>
          <a:lstStyle/>
          <a:p>
            <a:r>
              <a:rPr lang="en-US" sz="3600" dirty="0" smtClean="0"/>
              <a:t>These Continue to Be Challenging Times</a:t>
            </a:r>
            <a:endParaRPr lang="en-US" sz="3600" dirty="0"/>
          </a:p>
        </p:txBody>
      </p:sp>
      <p:sp>
        <p:nvSpPr>
          <p:cNvPr id="3" name="Content Placeholder 2">
            <a:extLst>
              <a:ext uri="{FF2B5EF4-FFF2-40B4-BE49-F238E27FC236}">
                <a16:creationId xmlns="" xmlns:a16="http://schemas.microsoft.com/office/drawing/2014/main" id="{B03DA24C-5E44-4076-8363-AE576D45A622}"/>
              </a:ext>
            </a:extLst>
          </p:cNvPr>
          <p:cNvSpPr>
            <a:spLocks noGrp="1"/>
          </p:cNvSpPr>
          <p:nvPr>
            <p:ph idx="1"/>
          </p:nvPr>
        </p:nvSpPr>
        <p:spPr>
          <a:xfrm>
            <a:off x="241540" y="1747318"/>
            <a:ext cx="11697418" cy="4671587"/>
          </a:xfrm>
        </p:spPr>
        <p:txBody>
          <a:bodyPr>
            <a:normAutofit fontScale="55000" lnSpcReduction="20000"/>
          </a:bodyPr>
          <a:lstStyle/>
          <a:p>
            <a:pPr marL="0" marR="0" indent="0">
              <a:lnSpc>
                <a:spcPct val="115000"/>
              </a:lnSpc>
              <a:spcBef>
                <a:spcPts val="0"/>
              </a:spcBef>
              <a:spcAft>
                <a:spcPts val="1000"/>
              </a:spcAft>
              <a:buNone/>
            </a:pPr>
            <a:r>
              <a:rPr lang="en-US" sz="4500" dirty="0">
                <a:ea typeface="Calibri"/>
                <a:cs typeface="Times New Roman"/>
              </a:rPr>
              <a:t>B</a:t>
            </a:r>
            <a:r>
              <a:rPr lang="en-US" sz="4500" dirty="0" smtClean="0">
                <a:ea typeface="Calibri"/>
                <a:cs typeface="Times New Roman"/>
              </a:rPr>
              <a:t>e </a:t>
            </a:r>
            <a:r>
              <a:rPr lang="en-US" sz="4500" dirty="0">
                <a:ea typeface="Calibri"/>
                <a:cs typeface="Times New Roman"/>
              </a:rPr>
              <a:t>mindful of self-care including:</a:t>
            </a:r>
          </a:p>
          <a:p>
            <a:pPr lvl="1">
              <a:lnSpc>
                <a:spcPct val="115000"/>
              </a:lnSpc>
              <a:spcBef>
                <a:spcPts val="0"/>
              </a:spcBef>
              <a:buFont typeface="Symbol"/>
              <a:buChar char=""/>
            </a:pPr>
            <a:r>
              <a:rPr lang="en-US" sz="3800" dirty="0">
                <a:ea typeface="Calibri"/>
                <a:cs typeface="Times New Roman"/>
              </a:rPr>
              <a:t>Make time for yourself</a:t>
            </a:r>
          </a:p>
          <a:p>
            <a:pPr lvl="1">
              <a:lnSpc>
                <a:spcPct val="115000"/>
              </a:lnSpc>
              <a:spcBef>
                <a:spcPts val="0"/>
              </a:spcBef>
              <a:buFont typeface="Symbol"/>
              <a:buChar char=""/>
            </a:pPr>
            <a:r>
              <a:rPr lang="en-US" sz="3800" dirty="0">
                <a:ea typeface="Calibri"/>
                <a:cs typeface="Times New Roman"/>
              </a:rPr>
              <a:t>Prioritize healthy choices</a:t>
            </a:r>
          </a:p>
          <a:p>
            <a:pPr lvl="1">
              <a:lnSpc>
                <a:spcPct val="115000"/>
              </a:lnSpc>
              <a:spcBef>
                <a:spcPts val="0"/>
              </a:spcBef>
              <a:buFont typeface="Symbol"/>
              <a:buChar char=""/>
            </a:pPr>
            <a:r>
              <a:rPr lang="en-US" sz="3800" dirty="0">
                <a:ea typeface="Calibri"/>
                <a:cs typeface="Times New Roman"/>
              </a:rPr>
              <a:t>Be realistic</a:t>
            </a:r>
          </a:p>
          <a:p>
            <a:pPr lvl="1">
              <a:lnSpc>
                <a:spcPct val="115000"/>
              </a:lnSpc>
              <a:spcBef>
                <a:spcPts val="0"/>
              </a:spcBef>
              <a:buFont typeface="Symbol"/>
              <a:buChar char=""/>
            </a:pPr>
            <a:r>
              <a:rPr lang="en-US" sz="3800" dirty="0">
                <a:ea typeface="Calibri"/>
                <a:cs typeface="Times New Roman"/>
              </a:rPr>
              <a:t>Set boundaries </a:t>
            </a:r>
          </a:p>
          <a:p>
            <a:pPr lvl="1">
              <a:lnSpc>
                <a:spcPct val="115000"/>
              </a:lnSpc>
              <a:spcBef>
                <a:spcPts val="0"/>
              </a:spcBef>
              <a:spcAft>
                <a:spcPts val="1000"/>
              </a:spcAft>
              <a:buFont typeface="Symbol"/>
              <a:buChar char=""/>
            </a:pPr>
            <a:r>
              <a:rPr lang="en-US" sz="3800" dirty="0">
                <a:ea typeface="Calibri"/>
                <a:cs typeface="Times New Roman"/>
              </a:rPr>
              <a:t>Reconnect with things you </a:t>
            </a:r>
            <a:r>
              <a:rPr lang="en-US" sz="3800" dirty="0" smtClean="0">
                <a:ea typeface="Calibri"/>
                <a:cs typeface="Times New Roman"/>
              </a:rPr>
              <a:t>enjoy</a:t>
            </a:r>
          </a:p>
          <a:p>
            <a:pPr marL="457200" lvl="1" indent="0">
              <a:lnSpc>
                <a:spcPct val="115000"/>
              </a:lnSpc>
              <a:spcBef>
                <a:spcPts val="0"/>
              </a:spcBef>
              <a:spcAft>
                <a:spcPts val="1000"/>
              </a:spcAft>
              <a:buNone/>
            </a:pPr>
            <a:endParaRPr lang="en-US" sz="3800" dirty="0">
              <a:ea typeface="Calibri"/>
              <a:cs typeface="Times New Roman"/>
            </a:endParaRPr>
          </a:p>
          <a:p>
            <a:pPr marL="0" marR="0" indent="0">
              <a:lnSpc>
                <a:spcPct val="115000"/>
              </a:lnSpc>
              <a:spcBef>
                <a:spcPts val="0"/>
              </a:spcBef>
              <a:spcAft>
                <a:spcPts val="1000"/>
              </a:spcAft>
              <a:buNone/>
            </a:pPr>
            <a:r>
              <a:rPr lang="en-US" sz="4500" dirty="0" smtClean="0">
                <a:ea typeface="Calibri"/>
                <a:cs typeface="Times New Roman"/>
              </a:rPr>
              <a:t>Articles that help put things into perspective</a:t>
            </a:r>
            <a:r>
              <a:rPr lang="en-US" sz="4500" dirty="0" smtClean="0">
                <a:ea typeface="Calibri"/>
                <a:cs typeface="Times New Roman"/>
              </a:rPr>
              <a:t>:</a:t>
            </a:r>
          </a:p>
          <a:p>
            <a:pPr lvl="0">
              <a:lnSpc>
                <a:spcPct val="115000"/>
              </a:lnSpc>
              <a:spcBef>
                <a:spcPts val="0"/>
              </a:spcBef>
              <a:buFont typeface="Symbol"/>
              <a:buChar char=""/>
            </a:pPr>
            <a:r>
              <a:rPr lang="en-US" sz="4500" u="sng" dirty="0">
                <a:solidFill>
                  <a:srgbClr val="0000FF"/>
                </a:solidFill>
                <a:ea typeface="Calibri"/>
                <a:cs typeface="Times New Roman"/>
                <a:hlinkClick r:id="rId2"/>
              </a:rPr>
              <a:t>Working at Home During COVID-10:How it's </a:t>
            </a:r>
            <a:r>
              <a:rPr lang="en-US" sz="4500" u="sng" dirty="0" smtClean="0">
                <a:solidFill>
                  <a:srgbClr val="0000FF"/>
                </a:solidFill>
                <a:ea typeface="Calibri"/>
                <a:cs typeface="Times New Roman"/>
                <a:hlinkClick r:id="rId2"/>
              </a:rPr>
              <a:t>Different</a:t>
            </a:r>
            <a:endParaRPr lang="en-US" sz="4500" u="sng" dirty="0" smtClean="0">
              <a:solidFill>
                <a:srgbClr val="0000FF"/>
              </a:solidFill>
              <a:ea typeface="Calibri"/>
              <a:cs typeface="Times New Roman"/>
            </a:endParaRPr>
          </a:p>
          <a:p>
            <a:pPr marL="0" lvl="0" indent="0">
              <a:lnSpc>
                <a:spcPct val="115000"/>
              </a:lnSpc>
              <a:spcBef>
                <a:spcPts val="0"/>
              </a:spcBef>
              <a:buNone/>
            </a:pPr>
            <a:endParaRPr lang="en-US" sz="4500" dirty="0">
              <a:ea typeface="Calibri"/>
              <a:cs typeface="Times New Roman"/>
            </a:endParaRPr>
          </a:p>
          <a:p>
            <a:pPr lvl="0">
              <a:lnSpc>
                <a:spcPct val="115000"/>
              </a:lnSpc>
              <a:spcBef>
                <a:spcPts val="0"/>
              </a:spcBef>
              <a:spcAft>
                <a:spcPts val="1000"/>
              </a:spcAft>
              <a:buFont typeface="Symbol"/>
              <a:buChar char=""/>
            </a:pPr>
            <a:r>
              <a:rPr lang="en-US" sz="4500" u="sng" dirty="0">
                <a:solidFill>
                  <a:srgbClr val="0000FF"/>
                </a:solidFill>
                <a:ea typeface="Calibri"/>
                <a:cs typeface="Times New Roman"/>
                <a:hlinkClick r:id="rId3"/>
              </a:rPr>
              <a:t>Why You Should Ignore All That </a:t>
            </a:r>
            <a:r>
              <a:rPr lang="en-US" sz="4500" u="sng" dirty="0" err="1">
                <a:solidFill>
                  <a:srgbClr val="0000FF"/>
                </a:solidFill>
                <a:ea typeface="Calibri"/>
                <a:cs typeface="Times New Roman"/>
                <a:hlinkClick r:id="rId3"/>
              </a:rPr>
              <a:t>Cornoavirus</a:t>
            </a:r>
            <a:r>
              <a:rPr lang="en-US" sz="4500" u="sng" dirty="0">
                <a:solidFill>
                  <a:srgbClr val="0000FF"/>
                </a:solidFill>
                <a:ea typeface="Calibri"/>
                <a:cs typeface="Times New Roman"/>
                <a:hlinkClick r:id="rId3"/>
              </a:rPr>
              <a:t>-Inspired Productivity Pressure</a:t>
            </a:r>
            <a:endParaRPr lang="en-US" sz="4500" dirty="0">
              <a:ea typeface="Calibri"/>
              <a:cs typeface="Times New Roman"/>
            </a:endParaRPr>
          </a:p>
          <a:p>
            <a:pPr marL="0" marR="0" indent="0">
              <a:lnSpc>
                <a:spcPct val="115000"/>
              </a:lnSpc>
              <a:spcBef>
                <a:spcPts val="0"/>
              </a:spcBef>
              <a:spcAft>
                <a:spcPts val="1000"/>
              </a:spcAft>
              <a:buNone/>
            </a:pPr>
            <a:endParaRPr lang="en-US" sz="4800" dirty="0">
              <a:ea typeface="Calibri"/>
              <a:cs typeface="Times New Roman"/>
            </a:endParaRPr>
          </a:p>
          <a:p>
            <a:pPr marL="114300" lvl="1" indent="0">
              <a:lnSpc>
                <a:spcPct val="115000"/>
              </a:lnSpc>
              <a:spcBef>
                <a:spcPts val="0"/>
              </a:spcBef>
              <a:spcAft>
                <a:spcPts val="1000"/>
              </a:spcAft>
              <a:buNone/>
            </a:pPr>
            <a:endParaRPr lang="en-US" dirty="0"/>
          </a:p>
        </p:txBody>
      </p:sp>
      <p:pic>
        <p:nvPicPr>
          <p:cNvPr id="4" name="Picture 3" descr="Home">
            <a:extLst>
              <a:ext uri="{FF2B5EF4-FFF2-40B4-BE49-F238E27FC236}">
                <a16:creationId xmlns:a16="http://schemas.microsoft.com/office/drawing/2014/main" xmlns="" id="{42FA9F75-5A6A-7548-8BD1-11BA443EB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936" y="284747"/>
            <a:ext cx="3454400" cy="58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06112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grpSp>
        <p:nvGrpSpPr>
          <p:cNvPr id="2" name="Group 2"/>
          <p:cNvGrpSpPr/>
          <p:nvPr/>
        </p:nvGrpSpPr>
        <p:grpSpPr>
          <a:xfrm>
            <a:off x="-2401719" y="-985390"/>
            <a:ext cx="5406220" cy="8882203"/>
            <a:chOff x="0" y="0"/>
            <a:chExt cx="5766634" cy="12632467"/>
          </a:xfrm>
        </p:grpSpPr>
        <p:sp>
          <p:nvSpPr>
            <p:cNvPr id="3" name="AutoShape 3"/>
            <p:cNvSpPr/>
            <p:nvPr/>
          </p:nvSpPr>
          <p:spPr>
            <a:xfrm rot="-4331990">
              <a:off x="-1557410" y="3115518"/>
              <a:ext cx="8881455" cy="3205020"/>
            </a:xfrm>
            <a:prstGeom prst="rect">
              <a:avLst/>
            </a:prstGeom>
            <a:solidFill>
              <a:srgbClr val="FAFEFF"/>
            </a:solidFill>
          </p:spPr>
        </p:sp>
        <p:sp>
          <p:nvSpPr>
            <p:cNvPr id="4" name="AutoShape 4"/>
            <p:cNvSpPr/>
            <p:nvPr/>
          </p:nvSpPr>
          <p:spPr>
            <a:xfrm rot="-6824472">
              <a:off x="-974944" y="7451554"/>
              <a:ext cx="7434064" cy="2535908"/>
            </a:xfrm>
            <a:prstGeom prst="rect">
              <a:avLst/>
            </a:prstGeom>
            <a:solidFill>
              <a:srgbClr val="8FD1C4"/>
            </a:solidFill>
          </p:spPr>
        </p:sp>
      </p:grpSp>
      <p:sp>
        <p:nvSpPr>
          <p:cNvPr id="5" name="TextBox 5"/>
          <p:cNvSpPr txBox="1"/>
          <p:nvPr/>
        </p:nvSpPr>
        <p:spPr>
          <a:xfrm>
            <a:off x="6091133" y="4726539"/>
            <a:ext cx="2540266" cy="692497"/>
          </a:xfrm>
          <a:prstGeom prst="rect">
            <a:avLst/>
          </a:prstGeom>
        </p:spPr>
        <p:txBody>
          <a:bodyPr lIns="0" tIns="0" rIns="0" bIns="0" rtlCol="0" anchor="t">
            <a:spAutoFit/>
          </a:bodyPr>
          <a:lstStyle/>
          <a:p>
            <a:pPr algn="ctr">
              <a:lnSpc>
                <a:spcPts val="2700"/>
              </a:lnSpc>
            </a:pPr>
            <a:r>
              <a:rPr lang="en-US" dirty="0">
                <a:solidFill>
                  <a:srgbClr val="FAFEFF"/>
                </a:solidFill>
                <a:latin typeface="Cooper Hewitt"/>
              </a:rPr>
              <a:t>Text messaging and video sharing</a:t>
            </a:r>
          </a:p>
        </p:txBody>
      </p:sp>
      <p:sp>
        <p:nvSpPr>
          <p:cNvPr id="6" name="TextBox 6"/>
          <p:cNvSpPr txBox="1"/>
          <p:nvPr/>
        </p:nvSpPr>
        <p:spPr>
          <a:xfrm>
            <a:off x="6062548" y="4134459"/>
            <a:ext cx="2540266" cy="397545"/>
          </a:xfrm>
          <a:prstGeom prst="rect">
            <a:avLst/>
          </a:prstGeom>
        </p:spPr>
        <p:txBody>
          <a:bodyPr lIns="0" tIns="0" rIns="0" bIns="0" rtlCol="0" anchor="t">
            <a:spAutoFit/>
          </a:bodyPr>
          <a:lstStyle/>
          <a:p>
            <a:pPr algn="ctr">
              <a:lnSpc>
                <a:spcPts val="3120"/>
              </a:lnSpc>
            </a:pPr>
            <a:r>
              <a:rPr lang="en-US" sz="2400" spc="180" dirty="0">
                <a:solidFill>
                  <a:srgbClr val="C3EBE2"/>
                </a:solidFill>
                <a:latin typeface="Cooper Hewitt"/>
              </a:rPr>
              <a:t>MESSAGING</a:t>
            </a:r>
          </a:p>
        </p:txBody>
      </p:sp>
      <p:grpSp>
        <p:nvGrpSpPr>
          <p:cNvPr id="7" name="Group 7"/>
          <p:cNvGrpSpPr/>
          <p:nvPr/>
        </p:nvGrpSpPr>
        <p:grpSpPr>
          <a:xfrm>
            <a:off x="9414656" y="4159015"/>
            <a:ext cx="2540266" cy="1260020"/>
            <a:chOff x="0" y="-104775"/>
            <a:chExt cx="2709618" cy="1792028"/>
          </a:xfrm>
        </p:grpSpPr>
        <p:sp>
          <p:nvSpPr>
            <p:cNvPr id="8" name="TextBox 8"/>
            <p:cNvSpPr txBox="1"/>
            <p:nvPr/>
          </p:nvSpPr>
          <p:spPr>
            <a:xfrm>
              <a:off x="0" y="702369"/>
              <a:ext cx="2709618" cy="984884"/>
            </a:xfrm>
            <a:prstGeom prst="rect">
              <a:avLst/>
            </a:prstGeom>
          </p:spPr>
          <p:txBody>
            <a:bodyPr lIns="0" tIns="0" rIns="0" bIns="0" rtlCol="0" anchor="t">
              <a:spAutoFit/>
            </a:bodyPr>
            <a:lstStyle/>
            <a:p>
              <a:pPr algn="ctr">
                <a:lnSpc>
                  <a:spcPts val="2700"/>
                </a:lnSpc>
              </a:pPr>
              <a:r>
                <a:rPr lang="en-US" dirty="0">
                  <a:solidFill>
                    <a:srgbClr val="FAFEFF"/>
                  </a:solidFill>
                  <a:latin typeface="Cooper Hewitt"/>
                </a:rPr>
                <a:t>Peer to Peer locally and nationwide</a:t>
              </a:r>
            </a:p>
          </p:txBody>
        </p:sp>
        <p:sp>
          <p:nvSpPr>
            <p:cNvPr id="9" name="TextBox 9"/>
            <p:cNvSpPr txBox="1"/>
            <p:nvPr/>
          </p:nvSpPr>
          <p:spPr>
            <a:xfrm>
              <a:off x="0" y="-104775"/>
              <a:ext cx="2709618" cy="565397"/>
            </a:xfrm>
            <a:prstGeom prst="rect">
              <a:avLst/>
            </a:prstGeom>
          </p:spPr>
          <p:txBody>
            <a:bodyPr lIns="0" tIns="0" rIns="0" bIns="0" rtlCol="0" anchor="t">
              <a:spAutoFit/>
            </a:bodyPr>
            <a:lstStyle/>
            <a:p>
              <a:pPr algn="ctr">
                <a:lnSpc>
                  <a:spcPts val="3120"/>
                </a:lnSpc>
              </a:pPr>
              <a:r>
                <a:rPr lang="en-US" sz="2400" spc="180" dirty="0">
                  <a:solidFill>
                    <a:srgbClr val="C3EBE2"/>
                  </a:solidFill>
                  <a:latin typeface="Cooper Hewitt"/>
                </a:rPr>
                <a:t>FRIENDSHIPS</a:t>
              </a:r>
            </a:p>
          </p:txBody>
        </p:sp>
      </p:grpSp>
      <p:grpSp>
        <p:nvGrpSpPr>
          <p:cNvPr id="10" name="Group 10"/>
          <p:cNvGrpSpPr/>
          <p:nvPr/>
        </p:nvGrpSpPr>
        <p:grpSpPr>
          <a:xfrm>
            <a:off x="3062821" y="2256754"/>
            <a:ext cx="2010011" cy="1507508"/>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FD1C4"/>
            </a:solidFill>
          </p:spPr>
        </p:sp>
      </p:grpSp>
      <p:pic>
        <p:nvPicPr>
          <p:cNvPr id="12" name="Picture 12" descr="computer monitor graphic"/>
          <p:cNvPicPr>
            <a:picLocks noChangeAspect="1"/>
          </p:cNvPicPr>
          <p:nvPr/>
        </p:nvPicPr>
        <p:blipFill>
          <a:blip r:embed="rId2"/>
          <a:srcRect/>
          <a:stretch>
            <a:fillRect/>
          </a:stretch>
        </p:blipFill>
        <p:spPr>
          <a:xfrm>
            <a:off x="3340253" y="2541529"/>
            <a:ext cx="1455146" cy="937956"/>
          </a:xfrm>
          <a:prstGeom prst="rect">
            <a:avLst/>
          </a:prstGeom>
        </p:spPr>
      </p:pic>
      <p:grpSp>
        <p:nvGrpSpPr>
          <p:cNvPr id="13" name="Group 13"/>
          <p:cNvGrpSpPr/>
          <p:nvPr/>
        </p:nvGrpSpPr>
        <p:grpSpPr>
          <a:xfrm>
            <a:off x="2797693" y="4159014"/>
            <a:ext cx="2540266" cy="1606269"/>
            <a:chOff x="0" y="-104775"/>
            <a:chExt cx="2709618" cy="2284470"/>
          </a:xfrm>
        </p:grpSpPr>
        <p:sp>
          <p:nvSpPr>
            <p:cNvPr id="14" name="TextBox 14"/>
            <p:cNvSpPr txBox="1"/>
            <p:nvPr/>
          </p:nvSpPr>
          <p:spPr>
            <a:xfrm>
              <a:off x="0" y="702368"/>
              <a:ext cx="2709618" cy="1477327"/>
            </a:xfrm>
            <a:prstGeom prst="rect">
              <a:avLst/>
            </a:prstGeom>
          </p:spPr>
          <p:txBody>
            <a:bodyPr lIns="0" tIns="0" rIns="0" bIns="0" rtlCol="0" anchor="t">
              <a:spAutoFit/>
            </a:bodyPr>
            <a:lstStyle/>
            <a:p>
              <a:pPr algn="ctr">
                <a:lnSpc>
                  <a:spcPts val="2700"/>
                </a:lnSpc>
              </a:pPr>
              <a:r>
                <a:rPr lang="en-US" dirty="0">
                  <a:solidFill>
                    <a:srgbClr val="FAFEFF"/>
                  </a:solidFill>
                  <a:latin typeface="Cooper Hewitt"/>
                </a:rPr>
                <a:t>Through Zoom, Google Hangouts, &amp; Social Media</a:t>
              </a:r>
            </a:p>
          </p:txBody>
        </p:sp>
        <p:sp>
          <p:nvSpPr>
            <p:cNvPr id="15" name="TextBox 15"/>
            <p:cNvSpPr txBox="1"/>
            <p:nvPr/>
          </p:nvSpPr>
          <p:spPr>
            <a:xfrm>
              <a:off x="0" y="-104775"/>
              <a:ext cx="2709618" cy="565397"/>
            </a:xfrm>
            <a:prstGeom prst="rect">
              <a:avLst/>
            </a:prstGeom>
          </p:spPr>
          <p:txBody>
            <a:bodyPr lIns="0" tIns="0" rIns="0" bIns="0" rtlCol="0" anchor="t">
              <a:spAutoFit/>
            </a:bodyPr>
            <a:lstStyle/>
            <a:p>
              <a:pPr algn="ctr">
                <a:lnSpc>
                  <a:spcPts val="3120"/>
                </a:lnSpc>
              </a:pPr>
              <a:r>
                <a:rPr lang="en-US" sz="2400" spc="180" dirty="0">
                  <a:solidFill>
                    <a:srgbClr val="C3EBE2"/>
                  </a:solidFill>
                  <a:latin typeface="Cooper Hewitt"/>
                </a:rPr>
                <a:t>ONLINE</a:t>
              </a:r>
            </a:p>
          </p:txBody>
        </p:sp>
      </p:grpSp>
      <p:grpSp>
        <p:nvGrpSpPr>
          <p:cNvPr id="16" name="Group 16"/>
          <p:cNvGrpSpPr/>
          <p:nvPr/>
        </p:nvGrpSpPr>
        <p:grpSpPr>
          <a:xfrm>
            <a:off x="6327677" y="2256754"/>
            <a:ext cx="2010011" cy="1507508"/>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FD1C4"/>
            </a:solidFill>
          </p:spPr>
        </p:sp>
      </p:grpSp>
      <p:grpSp>
        <p:nvGrpSpPr>
          <p:cNvPr id="18" name="Group 18"/>
          <p:cNvGrpSpPr/>
          <p:nvPr/>
        </p:nvGrpSpPr>
        <p:grpSpPr>
          <a:xfrm>
            <a:off x="9679783" y="2256754"/>
            <a:ext cx="2010011" cy="1507508"/>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FD1C4"/>
            </a:solidFill>
          </p:spPr>
        </p:sp>
      </p:grpSp>
      <p:pic>
        <p:nvPicPr>
          <p:cNvPr id="20" name="Picture 20" descr="Message bubbles"/>
          <p:cNvPicPr>
            <a:picLocks noChangeAspect="1"/>
          </p:cNvPicPr>
          <p:nvPr/>
        </p:nvPicPr>
        <p:blipFill>
          <a:blip r:embed="rId3"/>
          <a:srcRect/>
          <a:stretch>
            <a:fillRect/>
          </a:stretch>
        </p:blipFill>
        <p:spPr>
          <a:xfrm>
            <a:off x="6506923" y="2601757"/>
            <a:ext cx="1651519" cy="817502"/>
          </a:xfrm>
          <a:prstGeom prst="rect">
            <a:avLst/>
          </a:prstGeom>
        </p:spPr>
      </p:pic>
      <p:pic>
        <p:nvPicPr>
          <p:cNvPr id="21" name="Picture 21" descr="Graphic of two individuals hugging each other"/>
          <p:cNvPicPr>
            <a:picLocks noChangeAspect="1"/>
          </p:cNvPicPr>
          <p:nvPr/>
        </p:nvPicPr>
        <p:blipFill>
          <a:blip r:embed="rId4"/>
          <a:srcRect/>
          <a:stretch>
            <a:fillRect/>
          </a:stretch>
        </p:blipFill>
        <p:spPr>
          <a:xfrm>
            <a:off x="10007468" y="2374527"/>
            <a:ext cx="1354641" cy="1271963"/>
          </a:xfrm>
          <a:prstGeom prst="rect">
            <a:avLst/>
          </a:prstGeom>
        </p:spPr>
      </p:pic>
      <p:sp>
        <p:nvSpPr>
          <p:cNvPr id="22" name="TextBox 22"/>
          <p:cNvSpPr txBox="1"/>
          <p:nvPr/>
        </p:nvSpPr>
        <p:spPr>
          <a:xfrm>
            <a:off x="2710443" y="935009"/>
            <a:ext cx="9244479" cy="641201"/>
          </a:xfrm>
          <a:prstGeom prst="rect">
            <a:avLst/>
          </a:prstGeom>
        </p:spPr>
        <p:txBody>
          <a:bodyPr lIns="0" tIns="0" rIns="0" bIns="0" rtlCol="0" anchor="t">
            <a:spAutoFit/>
          </a:bodyPr>
          <a:lstStyle/>
          <a:p>
            <a:pPr>
              <a:lnSpc>
                <a:spcPts val="5040"/>
              </a:lnSpc>
            </a:pPr>
            <a:r>
              <a:rPr lang="en-US" sz="4200" dirty="0">
                <a:solidFill>
                  <a:srgbClr val="8FD1C4"/>
                </a:solidFill>
                <a:latin typeface="Cooper Hewitt Heavy"/>
              </a:rPr>
              <a:t>Virtual Program Engagement</a:t>
            </a:r>
          </a:p>
        </p:txBody>
      </p:sp>
    </p:spTree>
    <p:extLst>
      <p:ext uri="{BB962C8B-B14F-4D97-AF65-F5344CB8AC3E}">
        <p14:creationId xmlns:p14="http://schemas.microsoft.com/office/powerpoint/2010/main" val="3214654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rcRect l="6332" t="7799" r="12894" b="14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735587" y="3963402"/>
            <a:ext cx="5485929" cy="4417598"/>
            <a:chOff x="0" y="0"/>
            <a:chExt cx="5851657" cy="6282805"/>
          </a:xfrm>
        </p:grpSpPr>
        <p:sp>
          <p:nvSpPr>
            <p:cNvPr id="3" name="AutoShape 3"/>
            <p:cNvSpPr/>
            <p:nvPr/>
          </p:nvSpPr>
          <p:spPr>
            <a:xfrm rot="3790950">
              <a:off x="-597687" y="1763060"/>
              <a:ext cx="5029607" cy="1753745"/>
            </a:xfrm>
            <a:prstGeom prst="rect">
              <a:avLst/>
            </a:prstGeom>
            <a:solidFill>
              <a:srgbClr val="FAFEFF"/>
            </a:solidFill>
          </p:spPr>
        </p:sp>
        <p:sp>
          <p:nvSpPr>
            <p:cNvPr id="4" name="AutoShape 4"/>
            <p:cNvSpPr/>
            <p:nvPr/>
          </p:nvSpPr>
          <p:spPr>
            <a:xfrm rot="1687673">
              <a:off x="705661" y="3447039"/>
              <a:ext cx="5029607" cy="1753745"/>
            </a:xfrm>
            <a:prstGeom prst="rect">
              <a:avLst/>
            </a:prstGeom>
            <a:solidFill>
              <a:srgbClr val="5A3F98"/>
            </a:solidFill>
          </p:spPr>
        </p:sp>
      </p:grpSp>
      <p:grpSp>
        <p:nvGrpSpPr>
          <p:cNvPr id="5" name="Group 5"/>
          <p:cNvGrpSpPr/>
          <p:nvPr/>
        </p:nvGrpSpPr>
        <p:grpSpPr>
          <a:xfrm>
            <a:off x="8249949" y="-1568383"/>
            <a:ext cx="5869354" cy="4508366"/>
            <a:chOff x="0" y="0"/>
            <a:chExt cx="6260644" cy="6411899"/>
          </a:xfrm>
        </p:grpSpPr>
        <p:sp>
          <p:nvSpPr>
            <p:cNvPr id="6" name="AutoShape 6"/>
            <p:cNvSpPr/>
            <p:nvPr/>
          </p:nvSpPr>
          <p:spPr>
            <a:xfrm rot="2212923">
              <a:off x="23701" y="1374998"/>
              <a:ext cx="5184870" cy="1807882"/>
            </a:xfrm>
            <a:prstGeom prst="rect">
              <a:avLst/>
            </a:prstGeom>
            <a:solidFill>
              <a:srgbClr val="FAFEFF"/>
            </a:solidFill>
          </p:spPr>
        </p:sp>
        <p:sp>
          <p:nvSpPr>
            <p:cNvPr id="7" name="AutoShape 7"/>
            <p:cNvSpPr/>
            <p:nvPr/>
          </p:nvSpPr>
          <p:spPr>
            <a:xfrm rot="3696239">
              <a:off x="1640163" y="2797560"/>
              <a:ext cx="5184870" cy="1807882"/>
            </a:xfrm>
            <a:prstGeom prst="rect">
              <a:avLst/>
            </a:prstGeom>
            <a:solidFill>
              <a:srgbClr val="5A3F98"/>
            </a:solidFill>
          </p:spPr>
        </p:sp>
      </p:grpSp>
      <p:grpSp>
        <p:nvGrpSpPr>
          <p:cNvPr id="8" name="Group 8"/>
          <p:cNvGrpSpPr/>
          <p:nvPr/>
        </p:nvGrpSpPr>
        <p:grpSpPr>
          <a:xfrm>
            <a:off x="1007378" y="1162672"/>
            <a:ext cx="10177249" cy="4532657"/>
            <a:chOff x="0" y="0"/>
            <a:chExt cx="18572836" cy="11029083"/>
          </a:xfrm>
        </p:grpSpPr>
        <p:sp>
          <p:nvSpPr>
            <p:cNvPr id="9" name="Freeform 9"/>
            <p:cNvSpPr/>
            <p:nvPr/>
          </p:nvSpPr>
          <p:spPr>
            <a:xfrm>
              <a:off x="0" y="0"/>
              <a:ext cx="18572835" cy="11029083"/>
            </a:xfrm>
            <a:custGeom>
              <a:avLst/>
              <a:gdLst/>
              <a:ahLst/>
              <a:cxnLst/>
              <a:rect l="l" t="t" r="r" b="b"/>
              <a:pathLst>
                <a:path w="18572835" h="11029083">
                  <a:moveTo>
                    <a:pt x="0" y="0"/>
                  </a:moveTo>
                  <a:lnTo>
                    <a:pt x="0" y="11029083"/>
                  </a:lnTo>
                  <a:lnTo>
                    <a:pt x="18572835" y="11029083"/>
                  </a:lnTo>
                  <a:lnTo>
                    <a:pt x="18572835" y="0"/>
                  </a:lnTo>
                  <a:lnTo>
                    <a:pt x="0" y="0"/>
                  </a:lnTo>
                  <a:close/>
                  <a:moveTo>
                    <a:pt x="18511876" y="10968124"/>
                  </a:moveTo>
                  <a:lnTo>
                    <a:pt x="59690" y="10968124"/>
                  </a:lnTo>
                  <a:lnTo>
                    <a:pt x="59690" y="59690"/>
                  </a:lnTo>
                  <a:lnTo>
                    <a:pt x="18511876" y="59690"/>
                  </a:lnTo>
                  <a:lnTo>
                    <a:pt x="18511876" y="10968124"/>
                  </a:lnTo>
                  <a:close/>
                </a:path>
              </a:pathLst>
            </a:custGeom>
            <a:solidFill>
              <a:srgbClr val="FAFEFF"/>
            </a:solidFill>
          </p:spPr>
        </p:sp>
      </p:grpSp>
      <p:sp>
        <p:nvSpPr>
          <p:cNvPr id="10" name="TextBox 10"/>
          <p:cNvSpPr txBox="1"/>
          <p:nvPr/>
        </p:nvSpPr>
        <p:spPr>
          <a:xfrm>
            <a:off x="1143001" y="1420895"/>
            <a:ext cx="9810750" cy="2385268"/>
          </a:xfrm>
          <a:prstGeom prst="rect">
            <a:avLst/>
          </a:prstGeom>
        </p:spPr>
        <p:txBody>
          <a:bodyPr wrap="square" lIns="0" tIns="0" rIns="0" bIns="0" rtlCol="0" anchor="t">
            <a:spAutoFit/>
          </a:bodyPr>
          <a:lstStyle/>
          <a:p>
            <a:pPr algn="ctr">
              <a:lnSpc>
                <a:spcPts val="6239"/>
              </a:lnSpc>
            </a:pPr>
            <a:r>
              <a:rPr lang="en-US" sz="4800" dirty="0" smtClean="0">
                <a:solidFill>
                  <a:srgbClr val="8FD1C4"/>
                </a:solidFill>
                <a:latin typeface="Cooper Hewitt Heavy"/>
              </a:rPr>
              <a:t>Best Buddies</a:t>
            </a:r>
          </a:p>
          <a:p>
            <a:pPr algn="ctr">
              <a:lnSpc>
                <a:spcPts val="6239"/>
              </a:lnSpc>
            </a:pPr>
            <a:r>
              <a:rPr lang="en-US" sz="4800" dirty="0" smtClean="0">
                <a:solidFill>
                  <a:srgbClr val="8FD1C4"/>
                </a:solidFill>
                <a:latin typeface="Cooper Hewitt Heavy"/>
              </a:rPr>
              <a:t>Young Leaders Council</a:t>
            </a:r>
            <a:endParaRPr lang="en-US" sz="4800" dirty="0">
              <a:solidFill>
                <a:srgbClr val="8FD1C4"/>
              </a:solidFill>
              <a:latin typeface="Cooper Hewitt Heavy"/>
            </a:endParaRPr>
          </a:p>
          <a:p>
            <a:pPr algn="ctr">
              <a:lnSpc>
                <a:spcPts val="6239"/>
              </a:lnSpc>
            </a:pPr>
            <a:endParaRPr lang="en-US" sz="4799" spc="47" dirty="0">
              <a:solidFill>
                <a:srgbClr val="8FD1C4"/>
              </a:solidFill>
              <a:latin typeface="Cooper Hewitt Heavy Bold"/>
            </a:endParaRPr>
          </a:p>
        </p:txBody>
      </p:sp>
      <p:sp>
        <p:nvSpPr>
          <p:cNvPr id="11" name="TextBox 11"/>
          <p:cNvSpPr txBox="1"/>
          <p:nvPr/>
        </p:nvSpPr>
        <p:spPr>
          <a:xfrm>
            <a:off x="1007378" y="3546203"/>
            <a:ext cx="10177249" cy="1859483"/>
          </a:xfrm>
          <a:prstGeom prst="rect">
            <a:avLst/>
          </a:prstGeom>
        </p:spPr>
        <p:txBody>
          <a:bodyPr lIns="0" tIns="0" rIns="0" bIns="0" rtlCol="0" anchor="t">
            <a:spAutoFit/>
          </a:bodyPr>
          <a:lstStyle/>
          <a:p>
            <a:pPr algn="ctr">
              <a:lnSpc>
                <a:spcPts val="2880"/>
              </a:lnSpc>
            </a:pPr>
            <a:r>
              <a:rPr lang="en-US" sz="2400" spc="240" dirty="0">
                <a:solidFill>
                  <a:srgbClr val="FAFEFF"/>
                </a:solidFill>
                <a:latin typeface="Cooper Hewitt"/>
              </a:rPr>
              <a:t>A DIVERSE </a:t>
            </a:r>
            <a:r>
              <a:rPr lang="en-US" sz="2400" spc="240" dirty="0" smtClean="0">
                <a:solidFill>
                  <a:srgbClr val="FAFEFF"/>
                </a:solidFill>
                <a:latin typeface="Cooper Hewitt"/>
              </a:rPr>
              <a:t>OUP </a:t>
            </a:r>
            <a:r>
              <a:rPr lang="en-US" sz="2400" spc="240" dirty="0">
                <a:solidFill>
                  <a:srgbClr val="FAFEFF"/>
                </a:solidFill>
                <a:latin typeface="Cooper Hewitt"/>
              </a:rPr>
              <a:t>OF YOUNG LEADERS WHO ARE BRIDGING THE GAP BETWEEN THE STUDENT PERSPECTIVE AND STAFF EXPERIENCE THROUGH TARGETED OUTREACH, LEADERSHIP DEVELOPMENT</a:t>
            </a:r>
          </a:p>
          <a:p>
            <a:pPr algn="ctr">
              <a:lnSpc>
                <a:spcPts val="2880"/>
              </a:lnSpc>
            </a:pPr>
            <a:r>
              <a:rPr lang="en-US" sz="2400" spc="240" dirty="0">
                <a:solidFill>
                  <a:srgbClr val="FAFEFF"/>
                </a:solidFill>
                <a:latin typeface="Cooper Hewitt"/>
              </a:rPr>
              <a:t>AND COLLABORATION.</a:t>
            </a:r>
          </a:p>
        </p:txBody>
      </p:sp>
    </p:spTree>
    <p:extLst>
      <p:ext uri="{BB962C8B-B14F-4D97-AF65-F5344CB8AC3E}">
        <p14:creationId xmlns:p14="http://schemas.microsoft.com/office/powerpoint/2010/main" val="2372304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pic>
        <p:nvPicPr>
          <p:cNvPr id="2" name="Picture 2" descr="Picture of two young woman looking at each other, smiling and  hugging"/>
          <p:cNvPicPr>
            <a:picLocks noChangeAspect="1"/>
          </p:cNvPicPr>
          <p:nvPr/>
        </p:nvPicPr>
        <p:blipFill>
          <a:blip r:embed="rId2"/>
          <a:srcRect l="11191" t="2227" b="44193"/>
          <a:stretch>
            <a:fillRect/>
          </a:stretch>
        </p:blipFill>
        <p:spPr>
          <a:xfrm>
            <a:off x="6085418" y="685800"/>
            <a:ext cx="5192184" cy="1568178"/>
          </a:xfrm>
          <a:prstGeom prst="rect">
            <a:avLst/>
          </a:prstGeom>
        </p:spPr>
      </p:pic>
      <p:pic>
        <p:nvPicPr>
          <p:cNvPr id="3" name="Picture 3" descr="Picture of two young men looking forward smiling and dancing"/>
          <p:cNvPicPr>
            <a:picLocks noChangeAspect="1"/>
          </p:cNvPicPr>
          <p:nvPr/>
        </p:nvPicPr>
        <p:blipFill>
          <a:blip r:embed="rId3"/>
          <a:srcRect l="5134" t="30472" b="43975"/>
          <a:stretch>
            <a:fillRect/>
          </a:stretch>
        </p:blipFill>
        <p:spPr>
          <a:xfrm>
            <a:off x="6096000" y="2644912"/>
            <a:ext cx="5181600" cy="1568178"/>
          </a:xfrm>
          <a:prstGeom prst="rect">
            <a:avLst/>
          </a:prstGeom>
        </p:spPr>
      </p:pic>
      <p:grpSp>
        <p:nvGrpSpPr>
          <p:cNvPr id="4" name="Group 4"/>
          <p:cNvGrpSpPr/>
          <p:nvPr/>
        </p:nvGrpSpPr>
        <p:grpSpPr>
          <a:xfrm>
            <a:off x="914402" y="2644912"/>
            <a:ext cx="5171016" cy="1568178"/>
            <a:chOff x="0" y="0"/>
            <a:chExt cx="8610743" cy="3481760"/>
          </a:xfrm>
        </p:grpSpPr>
        <p:sp>
          <p:nvSpPr>
            <p:cNvPr id="5" name="Freeform 5"/>
            <p:cNvSpPr/>
            <p:nvPr/>
          </p:nvSpPr>
          <p:spPr>
            <a:xfrm>
              <a:off x="0" y="0"/>
              <a:ext cx="8610743" cy="3481760"/>
            </a:xfrm>
            <a:custGeom>
              <a:avLst/>
              <a:gdLst/>
              <a:ahLst/>
              <a:cxnLst/>
              <a:rect l="l" t="t" r="r" b="b"/>
              <a:pathLst>
                <a:path w="8610743" h="3481760">
                  <a:moveTo>
                    <a:pt x="0" y="0"/>
                  </a:moveTo>
                  <a:lnTo>
                    <a:pt x="0" y="3481760"/>
                  </a:lnTo>
                  <a:lnTo>
                    <a:pt x="8610743" y="3481760"/>
                  </a:lnTo>
                  <a:lnTo>
                    <a:pt x="8610743" y="0"/>
                  </a:lnTo>
                  <a:lnTo>
                    <a:pt x="0" y="0"/>
                  </a:lnTo>
                  <a:close/>
                  <a:moveTo>
                    <a:pt x="8549783" y="3420800"/>
                  </a:moveTo>
                  <a:lnTo>
                    <a:pt x="59690" y="3420800"/>
                  </a:lnTo>
                  <a:lnTo>
                    <a:pt x="59690" y="59690"/>
                  </a:lnTo>
                  <a:lnTo>
                    <a:pt x="8549783" y="59690"/>
                  </a:lnTo>
                  <a:lnTo>
                    <a:pt x="8549783" y="3420800"/>
                  </a:lnTo>
                  <a:close/>
                </a:path>
              </a:pathLst>
            </a:custGeom>
            <a:solidFill>
              <a:srgbClr val="8FD1C4"/>
            </a:solidFill>
          </p:spPr>
        </p:sp>
      </p:grpSp>
      <p:pic>
        <p:nvPicPr>
          <p:cNvPr id="6" name="Picture 6" descr="Picture of two young woman hugging each other, smiling and  looking forward and smiling"/>
          <p:cNvPicPr>
            <a:picLocks noChangeAspect="1"/>
          </p:cNvPicPr>
          <p:nvPr/>
        </p:nvPicPr>
        <p:blipFill>
          <a:blip r:embed="rId4"/>
          <a:srcRect l="9419" t="15601" b="29639"/>
          <a:stretch>
            <a:fillRect/>
          </a:stretch>
        </p:blipFill>
        <p:spPr>
          <a:xfrm>
            <a:off x="6096000" y="4604024"/>
            <a:ext cx="5181600" cy="1568178"/>
          </a:xfrm>
          <a:prstGeom prst="rect">
            <a:avLst/>
          </a:prstGeom>
        </p:spPr>
      </p:pic>
      <p:grpSp>
        <p:nvGrpSpPr>
          <p:cNvPr id="7" name="Group 7"/>
          <p:cNvGrpSpPr/>
          <p:nvPr/>
        </p:nvGrpSpPr>
        <p:grpSpPr>
          <a:xfrm>
            <a:off x="914402" y="4604024"/>
            <a:ext cx="5171016" cy="1568178"/>
            <a:chOff x="0" y="0"/>
            <a:chExt cx="8610743" cy="3481760"/>
          </a:xfrm>
        </p:grpSpPr>
        <p:sp>
          <p:nvSpPr>
            <p:cNvPr id="8" name="Freeform 8"/>
            <p:cNvSpPr/>
            <p:nvPr/>
          </p:nvSpPr>
          <p:spPr>
            <a:xfrm>
              <a:off x="0" y="0"/>
              <a:ext cx="8610743" cy="3481760"/>
            </a:xfrm>
            <a:custGeom>
              <a:avLst/>
              <a:gdLst/>
              <a:ahLst/>
              <a:cxnLst/>
              <a:rect l="l" t="t" r="r" b="b"/>
              <a:pathLst>
                <a:path w="8610743" h="3481760">
                  <a:moveTo>
                    <a:pt x="0" y="0"/>
                  </a:moveTo>
                  <a:lnTo>
                    <a:pt x="0" y="3481760"/>
                  </a:lnTo>
                  <a:lnTo>
                    <a:pt x="8610743" y="3481760"/>
                  </a:lnTo>
                  <a:lnTo>
                    <a:pt x="8610743" y="0"/>
                  </a:lnTo>
                  <a:lnTo>
                    <a:pt x="0" y="0"/>
                  </a:lnTo>
                  <a:close/>
                  <a:moveTo>
                    <a:pt x="8549783" y="3420800"/>
                  </a:moveTo>
                  <a:lnTo>
                    <a:pt x="59690" y="3420800"/>
                  </a:lnTo>
                  <a:lnTo>
                    <a:pt x="59690" y="59690"/>
                  </a:lnTo>
                  <a:lnTo>
                    <a:pt x="8549783" y="59690"/>
                  </a:lnTo>
                  <a:lnTo>
                    <a:pt x="8549783" y="3420800"/>
                  </a:lnTo>
                  <a:close/>
                </a:path>
              </a:pathLst>
            </a:custGeom>
            <a:solidFill>
              <a:srgbClr val="8FD1C4"/>
            </a:solidFill>
          </p:spPr>
        </p:sp>
      </p:grpSp>
      <p:grpSp>
        <p:nvGrpSpPr>
          <p:cNvPr id="9" name="Group 9"/>
          <p:cNvGrpSpPr/>
          <p:nvPr/>
        </p:nvGrpSpPr>
        <p:grpSpPr>
          <a:xfrm>
            <a:off x="9600875" y="-779276"/>
            <a:ext cx="5522358" cy="8191081"/>
            <a:chOff x="0" y="0"/>
            <a:chExt cx="5890515" cy="11649538"/>
          </a:xfrm>
        </p:grpSpPr>
        <p:sp>
          <p:nvSpPr>
            <p:cNvPr id="10" name="AutoShape 10"/>
            <p:cNvSpPr/>
            <p:nvPr/>
          </p:nvSpPr>
          <p:spPr>
            <a:xfrm rot="4205909">
              <a:off x="-661028" y="2010576"/>
              <a:ext cx="6477959" cy="3138192"/>
            </a:xfrm>
            <a:prstGeom prst="rect">
              <a:avLst/>
            </a:prstGeom>
            <a:solidFill>
              <a:srgbClr val="FAFEFF"/>
            </a:solidFill>
          </p:spPr>
        </p:sp>
        <p:sp>
          <p:nvSpPr>
            <p:cNvPr id="11" name="AutoShape 11"/>
            <p:cNvSpPr/>
            <p:nvPr/>
          </p:nvSpPr>
          <p:spPr>
            <a:xfrm rot="6435628">
              <a:off x="-1922662" y="5097446"/>
              <a:ext cx="10069870" cy="2689720"/>
            </a:xfrm>
            <a:prstGeom prst="rect">
              <a:avLst/>
            </a:prstGeom>
            <a:solidFill>
              <a:srgbClr val="8FD1C4"/>
            </a:solidFill>
          </p:spPr>
        </p:sp>
      </p:grpSp>
      <p:grpSp>
        <p:nvGrpSpPr>
          <p:cNvPr id="12" name="Group 12"/>
          <p:cNvGrpSpPr/>
          <p:nvPr/>
        </p:nvGrpSpPr>
        <p:grpSpPr>
          <a:xfrm>
            <a:off x="914402" y="685800"/>
            <a:ext cx="5171016" cy="1568178"/>
            <a:chOff x="0" y="0"/>
            <a:chExt cx="8610743" cy="3481760"/>
          </a:xfrm>
        </p:grpSpPr>
        <p:sp>
          <p:nvSpPr>
            <p:cNvPr id="13" name="Freeform 13"/>
            <p:cNvSpPr/>
            <p:nvPr/>
          </p:nvSpPr>
          <p:spPr>
            <a:xfrm>
              <a:off x="0" y="0"/>
              <a:ext cx="8610743" cy="3481760"/>
            </a:xfrm>
            <a:custGeom>
              <a:avLst/>
              <a:gdLst/>
              <a:ahLst/>
              <a:cxnLst/>
              <a:rect l="l" t="t" r="r" b="b"/>
              <a:pathLst>
                <a:path w="8610743" h="3481760">
                  <a:moveTo>
                    <a:pt x="0" y="0"/>
                  </a:moveTo>
                  <a:lnTo>
                    <a:pt x="0" y="3481760"/>
                  </a:lnTo>
                  <a:lnTo>
                    <a:pt x="8610743" y="3481760"/>
                  </a:lnTo>
                  <a:lnTo>
                    <a:pt x="8610743" y="0"/>
                  </a:lnTo>
                  <a:lnTo>
                    <a:pt x="0" y="0"/>
                  </a:lnTo>
                  <a:close/>
                  <a:moveTo>
                    <a:pt x="8549783" y="3420800"/>
                  </a:moveTo>
                  <a:lnTo>
                    <a:pt x="59690" y="3420800"/>
                  </a:lnTo>
                  <a:lnTo>
                    <a:pt x="59690" y="59690"/>
                  </a:lnTo>
                  <a:lnTo>
                    <a:pt x="8549783" y="59690"/>
                  </a:lnTo>
                  <a:lnTo>
                    <a:pt x="8549783" y="3420800"/>
                  </a:lnTo>
                  <a:close/>
                </a:path>
              </a:pathLst>
            </a:custGeom>
            <a:solidFill>
              <a:srgbClr val="8FD1C4"/>
            </a:solidFill>
          </p:spPr>
        </p:sp>
      </p:grpSp>
      <p:grpSp>
        <p:nvGrpSpPr>
          <p:cNvPr id="14" name="Group 14"/>
          <p:cNvGrpSpPr/>
          <p:nvPr/>
        </p:nvGrpSpPr>
        <p:grpSpPr>
          <a:xfrm>
            <a:off x="1359248" y="794262"/>
            <a:ext cx="4064266" cy="1046159"/>
            <a:chOff x="0" y="-104775"/>
            <a:chExt cx="4335218" cy="1487872"/>
          </a:xfrm>
        </p:grpSpPr>
        <p:sp>
          <p:nvSpPr>
            <p:cNvPr id="15" name="TextBox 15"/>
            <p:cNvSpPr txBox="1"/>
            <p:nvPr/>
          </p:nvSpPr>
          <p:spPr>
            <a:xfrm>
              <a:off x="0" y="507643"/>
              <a:ext cx="4335218" cy="875454"/>
            </a:xfrm>
            <a:prstGeom prst="rect">
              <a:avLst/>
            </a:prstGeom>
          </p:spPr>
          <p:txBody>
            <a:bodyPr lIns="0" tIns="0" rIns="0" bIns="0" rtlCol="0" anchor="t">
              <a:spAutoFit/>
            </a:bodyPr>
            <a:lstStyle/>
            <a:p>
              <a:pPr>
                <a:lnSpc>
                  <a:spcPts val="2400"/>
                </a:lnSpc>
              </a:pPr>
              <a:r>
                <a:rPr lang="en-US" sz="1600" dirty="0">
                  <a:solidFill>
                    <a:srgbClr val="FAFEFF"/>
                  </a:solidFill>
                  <a:latin typeface="Cooper Hewitt"/>
                </a:rPr>
                <a:t>Find ways to check-in with your friends and family - even if it’s only for five minutes.</a:t>
              </a:r>
            </a:p>
          </p:txBody>
        </p:sp>
        <p:sp>
          <p:nvSpPr>
            <p:cNvPr id="16" name="TextBox 16"/>
            <p:cNvSpPr txBox="1"/>
            <p:nvPr/>
          </p:nvSpPr>
          <p:spPr>
            <a:xfrm>
              <a:off x="0" y="-104775"/>
              <a:ext cx="4335218" cy="565398"/>
            </a:xfrm>
            <a:prstGeom prst="rect">
              <a:avLst/>
            </a:prstGeom>
          </p:spPr>
          <p:txBody>
            <a:bodyPr lIns="0" tIns="0" rIns="0" bIns="0" rtlCol="0" anchor="t">
              <a:spAutoFit/>
            </a:bodyPr>
            <a:lstStyle/>
            <a:p>
              <a:pPr>
                <a:lnSpc>
                  <a:spcPts val="3120"/>
                </a:lnSpc>
              </a:pPr>
              <a:r>
                <a:rPr lang="en-US" sz="2400" spc="180" dirty="0">
                  <a:solidFill>
                    <a:srgbClr val="C3EBE2"/>
                  </a:solidFill>
                  <a:latin typeface="Cooper Hewitt"/>
                </a:rPr>
                <a:t>CHECK IN</a:t>
              </a:r>
            </a:p>
          </p:txBody>
        </p:sp>
      </p:grpSp>
      <p:grpSp>
        <p:nvGrpSpPr>
          <p:cNvPr id="17" name="Group 17"/>
          <p:cNvGrpSpPr/>
          <p:nvPr/>
        </p:nvGrpSpPr>
        <p:grpSpPr>
          <a:xfrm>
            <a:off x="1359248" y="2753373"/>
            <a:ext cx="4064266" cy="1347239"/>
            <a:chOff x="0" y="-104775"/>
            <a:chExt cx="4335218" cy="1916074"/>
          </a:xfrm>
        </p:grpSpPr>
        <p:sp>
          <p:nvSpPr>
            <p:cNvPr id="18" name="TextBox 18"/>
            <p:cNvSpPr txBox="1"/>
            <p:nvPr/>
          </p:nvSpPr>
          <p:spPr>
            <a:xfrm>
              <a:off x="0" y="498118"/>
              <a:ext cx="4335218" cy="1313181"/>
            </a:xfrm>
            <a:prstGeom prst="rect">
              <a:avLst/>
            </a:prstGeom>
          </p:spPr>
          <p:txBody>
            <a:bodyPr lIns="0" tIns="0" rIns="0" bIns="0" rtlCol="0" anchor="t">
              <a:spAutoFit/>
            </a:bodyPr>
            <a:lstStyle/>
            <a:p>
              <a:pPr>
                <a:lnSpc>
                  <a:spcPts val="2399"/>
                </a:lnSpc>
              </a:pPr>
              <a:r>
                <a:rPr lang="en-US" sz="1600" dirty="0">
                  <a:solidFill>
                    <a:srgbClr val="FAFEFF"/>
                  </a:solidFill>
                  <a:latin typeface="Cooper Hewitt"/>
                </a:rPr>
                <a:t>Make a point to communicate</a:t>
              </a:r>
            </a:p>
            <a:p>
              <a:pPr>
                <a:lnSpc>
                  <a:spcPts val="2400"/>
                </a:lnSpc>
              </a:pPr>
              <a:r>
                <a:rPr lang="en-US" sz="1600" dirty="0">
                  <a:solidFill>
                    <a:srgbClr val="FAFEFF"/>
                  </a:solidFill>
                  <a:latin typeface="Cooper Hewitt"/>
                </a:rPr>
                <a:t>frequently with those in your life. Remind them they are important.</a:t>
              </a:r>
            </a:p>
          </p:txBody>
        </p:sp>
        <p:sp>
          <p:nvSpPr>
            <p:cNvPr id="19" name="TextBox 19"/>
            <p:cNvSpPr txBox="1"/>
            <p:nvPr/>
          </p:nvSpPr>
          <p:spPr>
            <a:xfrm>
              <a:off x="0" y="-104775"/>
              <a:ext cx="4335218" cy="565398"/>
            </a:xfrm>
            <a:prstGeom prst="rect">
              <a:avLst/>
            </a:prstGeom>
          </p:spPr>
          <p:txBody>
            <a:bodyPr lIns="0" tIns="0" rIns="0" bIns="0" rtlCol="0" anchor="t">
              <a:spAutoFit/>
            </a:bodyPr>
            <a:lstStyle/>
            <a:p>
              <a:pPr>
                <a:lnSpc>
                  <a:spcPts val="3120"/>
                </a:lnSpc>
              </a:pPr>
              <a:r>
                <a:rPr lang="en-US" sz="2400" spc="180" dirty="0">
                  <a:solidFill>
                    <a:srgbClr val="C3EBE2"/>
                  </a:solidFill>
                  <a:latin typeface="Cooper Hewitt"/>
                </a:rPr>
                <a:t>PRIORITIZE FRIENDS</a:t>
              </a:r>
            </a:p>
          </p:txBody>
        </p:sp>
      </p:grpSp>
      <p:grpSp>
        <p:nvGrpSpPr>
          <p:cNvPr id="20" name="Group 20"/>
          <p:cNvGrpSpPr/>
          <p:nvPr/>
        </p:nvGrpSpPr>
        <p:grpSpPr>
          <a:xfrm>
            <a:off x="1359248" y="4712485"/>
            <a:ext cx="4064266" cy="1353936"/>
            <a:chOff x="0" y="-104775"/>
            <a:chExt cx="4335218" cy="1925599"/>
          </a:xfrm>
        </p:grpSpPr>
        <p:sp>
          <p:nvSpPr>
            <p:cNvPr id="21" name="TextBox 21"/>
            <p:cNvSpPr txBox="1"/>
            <p:nvPr/>
          </p:nvSpPr>
          <p:spPr>
            <a:xfrm>
              <a:off x="0" y="507643"/>
              <a:ext cx="4335218" cy="1313181"/>
            </a:xfrm>
            <a:prstGeom prst="rect">
              <a:avLst/>
            </a:prstGeom>
          </p:spPr>
          <p:txBody>
            <a:bodyPr lIns="0" tIns="0" rIns="0" bIns="0" rtlCol="0" anchor="t">
              <a:spAutoFit/>
            </a:bodyPr>
            <a:lstStyle/>
            <a:p>
              <a:pPr>
                <a:lnSpc>
                  <a:spcPts val="2400"/>
                </a:lnSpc>
              </a:pPr>
              <a:r>
                <a:rPr lang="en-US" sz="1600" dirty="0">
                  <a:solidFill>
                    <a:srgbClr val="FAFEFF"/>
                  </a:solidFill>
                  <a:latin typeface="Cooper Hewitt"/>
                </a:rPr>
                <a:t>Recognize that this social distancing may call for creative measures - look for new ways to stay connected.</a:t>
              </a:r>
            </a:p>
          </p:txBody>
        </p:sp>
        <p:sp>
          <p:nvSpPr>
            <p:cNvPr id="22" name="TextBox 22"/>
            <p:cNvSpPr txBox="1"/>
            <p:nvPr/>
          </p:nvSpPr>
          <p:spPr>
            <a:xfrm>
              <a:off x="0" y="-104775"/>
              <a:ext cx="4335218" cy="565398"/>
            </a:xfrm>
            <a:prstGeom prst="rect">
              <a:avLst/>
            </a:prstGeom>
          </p:spPr>
          <p:txBody>
            <a:bodyPr lIns="0" tIns="0" rIns="0" bIns="0" rtlCol="0" anchor="t">
              <a:spAutoFit/>
            </a:bodyPr>
            <a:lstStyle/>
            <a:p>
              <a:pPr>
                <a:lnSpc>
                  <a:spcPts val="3120"/>
                </a:lnSpc>
              </a:pPr>
              <a:r>
                <a:rPr lang="en-US" sz="2400" spc="180" dirty="0">
                  <a:solidFill>
                    <a:srgbClr val="C3EBE2"/>
                  </a:solidFill>
                  <a:latin typeface="Cooper Hewitt"/>
                </a:rPr>
                <a:t>GET CREATIVE</a:t>
              </a:r>
            </a:p>
          </p:txBody>
        </p:sp>
      </p:grpSp>
    </p:spTree>
    <p:extLst>
      <p:ext uri="{BB962C8B-B14F-4D97-AF65-F5344CB8AC3E}">
        <p14:creationId xmlns:p14="http://schemas.microsoft.com/office/powerpoint/2010/main" val="28016108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EFF"/>
        </a:solidFill>
        <a:effectLst/>
      </p:bgPr>
    </p:bg>
    <p:spTree>
      <p:nvGrpSpPr>
        <p:cNvPr id="1" name=""/>
        <p:cNvGrpSpPr/>
        <p:nvPr/>
      </p:nvGrpSpPr>
      <p:grpSpPr>
        <a:xfrm>
          <a:off x="0" y="0"/>
          <a:ext cx="0" cy="0"/>
          <a:chOff x="0" y="0"/>
          <a:chExt cx="0" cy="0"/>
        </a:xfrm>
      </p:grpSpPr>
      <p:pic>
        <p:nvPicPr>
          <p:cNvPr id="7" name="Picture 6" descr="cartoom graphic of two mobile phones with a picture of cartoon guys in each phone smil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3" y="-71436"/>
            <a:ext cx="9790696" cy="3350043"/>
          </a:xfrm>
          <a:prstGeom prst="rect">
            <a:avLst/>
          </a:prstGeom>
        </p:spPr>
      </p:pic>
      <p:grpSp>
        <p:nvGrpSpPr>
          <p:cNvPr id="3" name="Group 3"/>
          <p:cNvGrpSpPr/>
          <p:nvPr/>
        </p:nvGrpSpPr>
        <p:grpSpPr>
          <a:xfrm>
            <a:off x="9600875" y="-779276"/>
            <a:ext cx="5522358" cy="8191081"/>
            <a:chOff x="0" y="0"/>
            <a:chExt cx="5890515" cy="11649538"/>
          </a:xfrm>
        </p:grpSpPr>
        <p:sp>
          <p:nvSpPr>
            <p:cNvPr id="4" name="AutoShape 4"/>
            <p:cNvSpPr/>
            <p:nvPr/>
          </p:nvSpPr>
          <p:spPr>
            <a:xfrm rot="4205909">
              <a:off x="-661028" y="2010576"/>
              <a:ext cx="6477959" cy="3138192"/>
            </a:xfrm>
            <a:prstGeom prst="rect">
              <a:avLst/>
            </a:prstGeom>
            <a:solidFill>
              <a:srgbClr val="5A3F98"/>
            </a:solidFill>
          </p:spPr>
        </p:sp>
        <p:sp>
          <p:nvSpPr>
            <p:cNvPr id="5" name="AutoShape 5"/>
            <p:cNvSpPr/>
            <p:nvPr/>
          </p:nvSpPr>
          <p:spPr>
            <a:xfrm rot="6435628">
              <a:off x="-1922662" y="5097446"/>
              <a:ext cx="10069870" cy="2689720"/>
            </a:xfrm>
            <a:prstGeom prst="rect">
              <a:avLst/>
            </a:prstGeom>
            <a:solidFill>
              <a:srgbClr val="8FD1C4"/>
            </a:solidFill>
          </p:spPr>
        </p:sp>
      </p:grpSp>
      <p:pic>
        <p:nvPicPr>
          <p:cNvPr id="8" name="Picture 7" descr="cartoon graphic of a hand holding a cell phone and two bubble pictures of a man to the left of the phone and a woman to the right of the 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6" y="3447124"/>
            <a:ext cx="9994321" cy="3351848"/>
          </a:xfrm>
          <a:prstGeom prst="rect">
            <a:avLst/>
          </a:prstGeom>
        </p:spPr>
      </p:pic>
    </p:spTree>
    <p:extLst>
      <p:ext uri="{BB962C8B-B14F-4D97-AF65-F5344CB8AC3E}">
        <p14:creationId xmlns:p14="http://schemas.microsoft.com/office/powerpoint/2010/main" val="37293723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FD1C4"/>
        </a:solidFill>
        <a:effectLst/>
      </p:bgPr>
    </p:bg>
    <p:spTree>
      <p:nvGrpSpPr>
        <p:cNvPr id="1" name=""/>
        <p:cNvGrpSpPr/>
        <p:nvPr/>
      </p:nvGrpSpPr>
      <p:grpSpPr>
        <a:xfrm>
          <a:off x="0" y="0"/>
          <a:ext cx="0" cy="0"/>
          <a:chOff x="0" y="0"/>
          <a:chExt cx="0" cy="0"/>
        </a:xfrm>
      </p:grpSpPr>
      <p:grpSp>
        <p:nvGrpSpPr>
          <p:cNvPr id="2" name="Group 2"/>
          <p:cNvGrpSpPr/>
          <p:nvPr/>
        </p:nvGrpSpPr>
        <p:grpSpPr>
          <a:xfrm>
            <a:off x="-2687141" y="-946807"/>
            <a:ext cx="5554109" cy="8751613"/>
            <a:chOff x="0" y="0"/>
            <a:chExt cx="5924383" cy="12446739"/>
          </a:xfrm>
        </p:grpSpPr>
        <p:sp>
          <p:nvSpPr>
            <p:cNvPr id="3" name="AutoShape 3"/>
            <p:cNvSpPr/>
            <p:nvPr/>
          </p:nvSpPr>
          <p:spPr>
            <a:xfrm rot="-6233333">
              <a:off x="-1708441" y="6124568"/>
              <a:ext cx="9152486" cy="3031715"/>
            </a:xfrm>
            <a:prstGeom prst="rect">
              <a:avLst/>
            </a:prstGeom>
            <a:solidFill>
              <a:srgbClr val="FAFEFF"/>
            </a:solidFill>
          </p:spPr>
        </p:sp>
        <p:sp>
          <p:nvSpPr>
            <p:cNvPr id="4" name="AutoShape 4"/>
            <p:cNvSpPr/>
            <p:nvPr/>
          </p:nvSpPr>
          <p:spPr>
            <a:xfrm rot="-4110353">
              <a:off x="-1588579" y="3352617"/>
              <a:ext cx="9101541" cy="2783077"/>
            </a:xfrm>
            <a:prstGeom prst="rect">
              <a:avLst/>
            </a:prstGeom>
            <a:solidFill>
              <a:srgbClr val="5A3F98"/>
            </a:solidFill>
          </p:spPr>
        </p:sp>
      </p:grpSp>
      <p:grpSp>
        <p:nvGrpSpPr>
          <p:cNvPr id="5" name="Group 5"/>
          <p:cNvGrpSpPr/>
          <p:nvPr/>
        </p:nvGrpSpPr>
        <p:grpSpPr>
          <a:xfrm>
            <a:off x="914402" y="2308385"/>
            <a:ext cx="10356091" cy="2241233"/>
            <a:chOff x="0" y="0"/>
            <a:chExt cx="11046497" cy="3187531"/>
          </a:xfrm>
        </p:grpSpPr>
        <p:grpSp>
          <p:nvGrpSpPr>
            <p:cNvPr id="6" name="Group 6"/>
            <p:cNvGrpSpPr/>
            <p:nvPr/>
          </p:nvGrpSpPr>
          <p:grpSpPr>
            <a:xfrm>
              <a:off x="0" y="0"/>
              <a:ext cx="11046497" cy="3187531"/>
              <a:chOff x="0" y="0"/>
              <a:chExt cx="17244894" cy="4976114"/>
            </a:xfrm>
          </p:grpSpPr>
          <p:sp>
            <p:nvSpPr>
              <p:cNvPr id="7" name="Freeform 7"/>
              <p:cNvSpPr/>
              <p:nvPr/>
            </p:nvSpPr>
            <p:spPr>
              <a:xfrm>
                <a:off x="0" y="0"/>
                <a:ext cx="17244893" cy="4976114"/>
              </a:xfrm>
              <a:custGeom>
                <a:avLst/>
                <a:gdLst/>
                <a:ahLst/>
                <a:cxnLst/>
                <a:rect l="l" t="t" r="r" b="b"/>
                <a:pathLst>
                  <a:path w="17244893" h="4976114">
                    <a:moveTo>
                      <a:pt x="0" y="0"/>
                    </a:moveTo>
                    <a:lnTo>
                      <a:pt x="0" y="4976114"/>
                    </a:lnTo>
                    <a:lnTo>
                      <a:pt x="17244893" y="4976114"/>
                    </a:lnTo>
                    <a:lnTo>
                      <a:pt x="17244893" y="0"/>
                    </a:lnTo>
                    <a:lnTo>
                      <a:pt x="0" y="0"/>
                    </a:lnTo>
                    <a:close/>
                    <a:moveTo>
                      <a:pt x="17183934" y="4915154"/>
                    </a:moveTo>
                    <a:lnTo>
                      <a:pt x="59690" y="4915154"/>
                    </a:lnTo>
                    <a:lnTo>
                      <a:pt x="59690" y="59690"/>
                    </a:lnTo>
                    <a:lnTo>
                      <a:pt x="17183934" y="59690"/>
                    </a:lnTo>
                    <a:lnTo>
                      <a:pt x="17183934" y="4915154"/>
                    </a:lnTo>
                    <a:close/>
                  </a:path>
                </a:pathLst>
              </a:custGeom>
              <a:solidFill>
                <a:srgbClr val="FAFEFF"/>
              </a:solidFill>
            </p:spPr>
          </p:sp>
        </p:grpSp>
        <p:sp>
          <p:nvSpPr>
            <p:cNvPr id="8" name="TextBox 8"/>
            <p:cNvSpPr txBox="1"/>
            <p:nvPr/>
          </p:nvSpPr>
          <p:spPr>
            <a:xfrm>
              <a:off x="912407" y="498389"/>
              <a:ext cx="9688001" cy="2115679"/>
            </a:xfrm>
            <a:prstGeom prst="rect">
              <a:avLst/>
            </a:prstGeom>
          </p:spPr>
          <p:txBody>
            <a:bodyPr lIns="0" tIns="0" rIns="0" bIns="0" rtlCol="0" anchor="t">
              <a:spAutoFit/>
            </a:bodyPr>
            <a:lstStyle/>
            <a:p>
              <a:pPr algn="ctr">
                <a:lnSpc>
                  <a:spcPts val="5759"/>
                </a:lnSpc>
              </a:pPr>
              <a:r>
                <a:rPr lang="en-US" sz="4799" spc="-47" dirty="0">
                  <a:solidFill>
                    <a:srgbClr val="FAFEFF"/>
                  </a:solidFill>
                  <a:latin typeface="Cooper Hewitt Heavy"/>
                </a:rPr>
                <a:t>Virtual Connections &amp; Learning </a:t>
              </a:r>
              <a:r>
                <a:rPr lang="en-US" sz="4799" spc="-47" dirty="0" smtClean="0">
                  <a:solidFill>
                    <a:srgbClr val="FAFEFF"/>
                  </a:solidFill>
                  <a:latin typeface="Cooper Hewitt Heavy"/>
                </a:rPr>
                <a:t>Opportunities</a:t>
              </a:r>
              <a:endParaRPr lang="en-US" sz="4799" spc="-47" dirty="0">
                <a:solidFill>
                  <a:srgbClr val="FAFEFF"/>
                </a:solidFill>
                <a:latin typeface="Cooper Hewitt Heavy"/>
              </a:endParaRPr>
            </a:p>
          </p:txBody>
        </p:sp>
      </p:grpSp>
    </p:spTree>
    <p:extLst>
      <p:ext uri="{BB962C8B-B14F-4D97-AF65-F5344CB8AC3E}">
        <p14:creationId xmlns:p14="http://schemas.microsoft.com/office/powerpoint/2010/main" val="32982561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A3F98"/>
        </a:solidFill>
        <a:effectLst/>
      </p:bgPr>
    </p:bg>
    <p:spTree>
      <p:nvGrpSpPr>
        <p:cNvPr id="1" name=""/>
        <p:cNvGrpSpPr/>
        <p:nvPr/>
      </p:nvGrpSpPr>
      <p:grpSpPr>
        <a:xfrm>
          <a:off x="0" y="0"/>
          <a:ext cx="0" cy="0"/>
          <a:chOff x="0" y="0"/>
          <a:chExt cx="0" cy="0"/>
        </a:xfrm>
      </p:grpSpPr>
      <p:sp>
        <p:nvSpPr>
          <p:cNvPr id="2" name="AutoShape 2"/>
          <p:cNvSpPr/>
          <p:nvPr/>
        </p:nvSpPr>
        <p:spPr>
          <a:xfrm rot="-5843368">
            <a:off x="-1684579" y="-169062"/>
            <a:ext cx="8291786" cy="7103084"/>
          </a:xfrm>
          <a:prstGeom prst="rect">
            <a:avLst/>
          </a:prstGeom>
          <a:solidFill>
            <a:srgbClr val="8FD1C4"/>
          </a:solidFill>
        </p:spPr>
      </p:sp>
      <p:grpSp>
        <p:nvGrpSpPr>
          <p:cNvPr id="3" name="Group 3"/>
          <p:cNvGrpSpPr/>
          <p:nvPr/>
        </p:nvGrpSpPr>
        <p:grpSpPr>
          <a:xfrm rot="-440810">
            <a:off x="73128" y="577346"/>
            <a:ext cx="5313449" cy="1306635"/>
            <a:chOff x="0" y="0"/>
            <a:chExt cx="8847920" cy="2901068"/>
          </a:xfrm>
        </p:grpSpPr>
        <p:sp>
          <p:nvSpPr>
            <p:cNvPr id="4" name="Freeform 4"/>
            <p:cNvSpPr/>
            <p:nvPr/>
          </p:nvSpPr>
          <p:spPr>
            <a:xfrm>
              <a:off x="0" y="0"/>
              <a:ext cx="8847920" cy="2901067"/>
            </a:xfrm>
            <a:custGeom>
              <a:avLst/>
              <a:gdLst/>
              <a:ahLst/>
              <a:cxnLst/>
              <a:rect l="l" t="t" r="r" b="b"/>
              <a:pathLst>
                <a:path w="8847920" h="2901067">
                  <a:moveTo>
                    <a:pt x="0" y="0"/>
                  </a:moveTo>
                  <a:lnTo>
                    <a:pt x="0" y="2901067"/>
                  </a:lnTo>
                  <a:lnTo>
                    <a:pt x="8847920" y="2901067"/>
                  </a:lnTo>
                  <a:lnTo>
                    <a:pt x="8847920" y="0"/>
                  </a:lnTo>
                  <a:lnTo>
                    <a:pt x="0" y="0"/>
                  </a:lnTo>
                  <a:close/>
                  <a:moveTo>
                    <a:pt x="8786960" y="2840107"/>
                  </a:moveTo>
                  <a:lnTo>
                    <a:pt x="59690" y="2840107"/>
                  </a:lnTo>
                  <a:lnTo>
                    <a:pt x="59690" y="59690"/>
                  </a:lnTo>
                  <a:lnTo>
                    <a:pt x="8786960" y="59690"/>
                  </a:lnTo>
                  <a:lnTo>
                    <a:pt x="8786960" y="2840108"/>
                  </a:lnTo>
                  <a:close/>
                </a:path>
              </a:pathLst>
            </a:custGeom>
            <a:solidFill>
              <a:srgbClr val="FAFEFF"/>
            </a:solidFill>
          </p:spPr>
        </p:sp>
      </p:grpSp>
      <p:pic>
        <p:nvPicPr>
          <p:cNvPr id="5" name="Picture 5" descr="Photo of Virtual Hangout Flyer for weekly chapter meetings"/>
          <p:cNvPicPr>
            <a:picLocks noChangeAspect="1"/>
          </p:cNvPicPr>
          <p:nvPr/>
        </p:nvPicPr>
        <p:blipFill>
          <a:blip r:embed="rId2"/>
          <a:srcRect/>
          <a:stretch>
            <a:fillRect/>
          </a:stretch>
        </p:blipFill>
        <p:spPr>
          <a:xfrm rot="-474175">
            <a:off x="6080845" y="275686"/>
            <a:ext cx="5743575" cy="4307681"/>
          </a:xfrm>
          <a:prstGeom prst="rect">
            <a:avLst/>
          </a:prstGeom>
        </p:spPr>
      </p:pic>
      <p:pic>
        <p:nvPicPr>
          <p:cNvPr id="6" name="Picture 6" descr="Photo of a laptop with a zoom meeting occuring and the caption Zumba Squad "/>
          <p:cNvPicPr>
            <a:picLocks noChangeAspect="1"/>
          </p:cNvPicPr>
          <p:nvPr/>
        </p:nvPicPr>
        <p:blipFill>
          <a:blip r:embed="rId3"/>
          <a:srcRect l="3868"/>
          <a:stretch>
            <a:fillRect/>
          </a:stretch>
        </p:blipFill>
        <p:spPr>
          <a:xfrm rot="-435852">
            <a:off x="545601" y="2211417"/>
            <a:ext cx="5356849" cy="4189809"/>
          </a:xfrm>
          <a:prstGeom prst="rect">
            <a:avLst/>
          </a:prstGeom>
        </p:spPr>
      </p:pic>
      <p:sp>
        <p:nvSpPr>
          <p:cNvPr id="7" name="TextBox 7"/>
          <p:cNvSpPr txBox="1"/>
          <p:nvPr/>
        </p:nvSpPr>
        <p:spPr>
          <a:xfrm rot="-427004">
            <a:off x="284197" y="721009"/>
            <a:ext cx="4865543" cy="1282402"/>
          </a:xfrm>
          <a:prstGeom prst="rect">
            <a:avLst/>
          </a:prstGeom>
        </p:spPr>
        <p:txBody>
          <a:bodyPr lIns="0" tIns="0" rIns="0" bIns="0" rtlCol="0" anchor="t">
            <a:spAutoFit/>
          </a:bodyPr>
          <a:lstStyle/>
          <a:p>
            <a:pPr algn="ctr">
              <a:lnSpc>
                <a:spcPts val="5040"/>
              </a:lnSpc>
            </a:pPr>
            <a:r>
              <a:rPr lang="en-US" sz="4200" dirty="0">
                <a:solidFill>
                  <a:srgbClr val="5A3F98"/>
                </a:solidFill>
                <a:latin typeface="Cooper Hewitt Heavy"/>
              </a:rPr>
              <a:t>Activities with Friends</a:t>
            </a:r>
          </a:p>
        </p:txBody>
      </p:sp>
      <p:grpSp>
        <p:nvGrpSpPr>
          <p:cNvPr id="8" name="Group 8"/>
          <p:cNvGrpSpPr/>
          <p:nvPr/>
        </p:nvGrpSpPr>
        <p:grpSpPr>
          <a:xfrm rot="-481499">
            <a:off x="6952506" y="4725309"/>
            <a:ext cx="5146980" cy="1264808"/>
            <a:chOff x="0" y="0"/>
            <a:chExt cx="8802600" cy="2884175"/>
          </a:xfrm>
        </p:grpSpPr>
        <p:sp>
          <p:nvSpPr>
            <p:cNvPr id="9" name="Freeform 9"/>
            <p:cNvSpPr/>
            <p:nvPr/>
          </p:nvSpPr>
          <p:spPr>
            <a:xfrm>
              <a:off x="0" y="0"/>
              <a:ext cx="8802600" cy="2884175"/>
            </a:xfrm>
            <a:custGeom>
              <a:avLst/>
              <a:gdLst/>
              <a:ahLst/>
              <a:cxnLst/>
              <a:rect l="l" t="t" r="r" b="b"/>
              <a:pathLst>
                <a:path w="8802600" h="2884175">
                  <a:moveTo>
                    <a:pt x="0" y="0"/>
                  </a:moveTo>
                  <a:lnTo>
                    <a:pt x="0" y="2884175"/>
                  </a:lnTo>
                  <a:lnTo>
                    <a:pt x="8802600" y="2884175"/>
                  </a:lnTo>
                  <a:lnTo>
                    <a:pt x="8802600" y="0"/>
                  </a:lnTo>
                  <a:lnTo>
                    <a:pt x="0" y="0"/>
                  </a:lnTo>
                  <a:close/>
                  <a:moveTo>
                    <a:pt x="8741640" y="2823215"/>
                  </a:moveTo>
                  <a:lnTo>
                    <a:pt x="59690" y="2823215"/>
                  </a:lnTo>
                  <a:lnTo>
                    <a:pt x="59690" y="59690"/>
                  </a:lnTo>
                  <a:lnTo>
                    <a:pt x="8741640" y="59690"/>
                  </a:lnTo>
                  <a:lnTo>
                    <a:pt x="8741640" y="2823215"/>
                  </a:lnTo>
                  <a:close/>
                </a:path>
              </a:pathLst>
            </a:custGeom>
            <a:solidFill>
              <a:srgbClr val="FAFEFF"/>
            </a:solidFill>
          </p:spPr>
        </p:sp>
      </p:grpSp>
      <p:sp>
        <p:nvSpPr>
          <p:cNvPr id="10" name="TextBox 10"/>
          <p:cNvSpPr txBox="1"/>
          <p:nvPr/>
        </p:nvSpPr>
        <p:spPr>
          <a:xfrm rot="-495793">
            <a:off x="7068424" y="5101564"/>
            <a:ext cx="4915144" cy="641201"/>
          </a:xfrm>
          <a:prstGeom prst="rect">
            <a:avLst/>
          </a:prstGeom>
        </p:spPr>
        <p:txBody>
          <a:bodyPr lIns="0" tIns="0" rIns="0" bIns="0" rtlCol="0" anchor="t">
            <a:spAutoFit/>
          </a:bodyPr>
          <a:lstStyle/>
          <a:p>
            <a:pPr algn="ctr">
              <a:lnSpc>
                <a:spcPts val="5040"/>
              </a:lnSpc>
            </a:pPr>
            <a:r>
              <a:rPr lang="en-US" sz="4200" dirty="0">
                <a:solidFill>
                  <a:srgbClr val="8FD1C4"/>
                </a:solidFill>
                <a:latin typeface="Cooper Hewitt Heavy"/>
              </a:rPr>
              <a:t>Chapter Events</a:t>
            </a:r>
          </a:p>
        </p:txBody>
      </p:sp>
    </p:spTree>
    <p:extLst>
      <p:ext uri="{BB962C8B-B14F-4D97-AF65-F5344CB8AC3E}">
        <p14:creationId xmlns:p14="http://schemas.microsoft.com/office/powerpoint/2010/main" val="2088939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FD1C4"/>
        </a:solidFill>
        <a:effectLst/>
      </p:bgPr>
    </p:bg>
    <p:spTree>
      <p:nvGrpSpPr>
        <p:cNvPr id="1" name=""/>
        <p:cNvGrpSpPr/>
        <p:nvPr/>
      </p:nvGrpSpPr>
      <p:grpSpPr>
        <a:xfrm>
          <a:off x="0" y="0"/>
          <a:ext cx="0" cy="0"/>
          <a:chOff x="0" y="0"/>
          <a:chExt cx="0" cy="0"/>
        </a:xfrm>
      </p:grpSpPr>
      <p:sp>
        <p:nvSpPr>
          <p:cNvPr id="2" name="AutoShape 2"/>
          <p:cNvSpPr/>
          <p:nvPr/>
        </p:nvSpPr>
        <p:spPr>
          <a:xfrm rot="-4867202">
            <a:off x="-1836012" y="-308480"/>
            <a:ext cx="8540339" cy="7288929"/>
          </a:xfrm>
          <a:prstGeom prst="rect">
            <a:avLst/>
          </a:prstGeom>
          <a:solidFill>
            <a:srgbClr val="5A3F98"/>
          </a:solidFill>
        </p:spPr>
      </p:sp>
      <p:pic>
        <p:nvPicPr>
          <p:cNvPr id="3" name="Picture 3" descr="Photo of a Flyer for Online Best Buddies Trainings for April 2020"/>
          <p:cNvPicPr>
            <a:picLocks noChangeAspect="1"/>
          </p:cNvPicPr>
          <p:nvPr/>
        </p:nvPicPr>
        <p:blipFill>
          <a:blip r:embed="rId2"/>
          <a:srcRect/>
          <a:stretch>
            <a:fillRect/>
          </a:stretch>
        </p:blipFill>
        <p:spPr>
          <a:xfrm rot="549045">
            <a:off x="964920" y="359812"/>
            <a:ext cx="4703743" cy="4566741"/>
          </a:xfrm>
          <a:prstGeom prst="rect">
            <a:avLst/>
          </a:prstGeom>
        </p:spPr>
      </p:pic>
      <p:grpSp>
        <p:nvGrpSpPr>
          <p:cNvPr id="4" name="Group 4"/>
          <p:cNvGrpSpPr/>
          <p:nvPr/>
        </p:nvGrpSpPr>
        <p:grpSpPr>
          <a:xfrm rot="529904">
            <a:off x="352166" y="5014137"/>
            <a:ext cx="4667026" cy="1430333"/>
            <a:chOff x="0" y="0"/>
            <a:chExt cx="7981760" cy="2884175"/>
          </a:xfrm>
        </p:grpSpPr>
        <p:sp>
          <p:nvSpPr>
            <p:cNvPr id="5" name="Freeform 5"/>
            <p:cNvSpPr/>
            <p:nvPr/>
          </p:nvSpPr>
          <p:spPr>
            <a:xfrm>
              <a:off x="0" y="0"/>
              <a:ext cx="7981760" cy="2884175"/>
            </a:xfrm>
            <a:custGeom>
              <a:avLst/>
              <a:gdLst/>
              <a:ahLst/>
              <a:cxnLst/>
              <a:rect l="l" t="t" r="r" b="b"/>
              <a:pathLst>
                <a:path w="7981760" h="2884175">
                  <a:moveTo>
                    <a:pt x="0" y="0"/>
                  </a:moveTo>
                  <a:lnTo>
                    <a:pt x="0" y="2884175"/>
                  </a:lnTo>
                  <a:lnTo>
                    <a:pt x="7981760" y="2884175"/>
                  </a:lnTo>
                  <a:lnTo>
                    <a:pt x="7981760" y="0"/>
                  </a:lnTo>
                  <a:lnTo>
                    <a:pt x="0" y="0"/>
                  </a:lnTo>
                  <a:close/>
                  <a:moveTo>
                    <a:pt x="7920800" y="2823215"/>
                  </a:moveTo>
                  <a:lnTo>
                    <a:pt x="59690" y="2823215"/>
                  </a:lnTo>
                  <a:lnTo>
                    <a:pt x="59690" y="59690"/>
                  </a:lnTo>
                  <a:lnTo>
                    <a:pt x="7920800" y="59690"/>
                  </a:lnTo>
                  <a:lnTo>
                    <a:pt x="7920800" y="2823215"/>
                  </a:lnTo>
                  <a:close/>
                </a:path>
              </a:pathLst>
            </a:custGeom>
            <a:solidFill>
              <a:srgbClr val="8FD1C4"/>
            </a:solidFill>
          </p:spPr>
        </p:sp>
      </p:grpSp>
      <p:grpSp>
        <p:nvGrpSpPr>
          <p:cNvPr id="6" name="Group 6"/>
          <p:cNvGrpSpPr/>
          <p:nvPr/>
        </p:nvGrpSpPr>
        <p:grpSpPr>
          <a:xfrm rot="514335">
            <a:off x="6684358" y="743438"/>
            <a:ext cx="5313449" cy="1385773"/>
            <a:chOff x="0" y="0"/>
            <a:chExt cx="8847920" cy="3076773"/>
          </a:xfrm>
        </p:grpSpPr>
        <p:sp>
          <p:nvSpPr>
            <p:cNvPr id="7" name="Freeform 7"/>
            <p:cNvSpPr/>
            <p:nvPr/>
          </p:nvSpPr>
          <p:spPr>
            <a:xfrm>
              <a:off x="0" y="0"/>
              <a:ext cx="8847920" cy="3076773"/>
            </a:xfrm>
            <a:custGeom>
              <a:avLst/>
              <a:gdLst/>
              <a:ahLst/>
              <a:cxnLst/>
              <a:rect l="l" t="t" r="r" b="b"/>
              <a:pathLst>
                <a:path w="8847920" h="3076773">
                  <a:moveTo>
                    <a:pt x="0" y="0"/>
                  </a:moveTo>
                  <a:lnTo>
                    <a:pt x="0" y="3076773"/>
                  </a:lnTo>
                  <a:lnTo>
                    <a:pt x="8847920" y="3076773"/>
                  </a:lnTo>
                  <a:lnTo>
                    <a:pt x="8847920" y="0"/>
                  </a:lnTo>
                  <a:lnTo>
                    <a:pt x="0" y="0"/>
                  </a:lnTo>
                  <a:close/>
                  <a:moveTo>
                    <a:pt x="8786960" y="3015813"/>
                  </a:moveTo>
                  <a:lnTo>
                    <a:pt x="59690" y="3015813"/>
                  </a:lnTo>
                  <a:lnTo>
                    <a:pt x="59690" y="59690"/>
                  </a:lnTo>
                  <a:lnTo>
                    <a:pt x="8786960" y="59690"/>
                  </a:lnTo>
                  <a:lnTo>
                    <a:pt x="8786960" y="3015813"/>
                  </a:lnTo>
                  <a:close/>
                </a:path>
              </a:pathLst>
            </a:custGeom>
            <a:solidFill>
              <a:srgbClr val="FAFEFF"/>
            </a:solidFill>
          </p:spPr>
        </p:sp>
      </p:grpSp>
      <p:pic>
        <p:nvPicPr>
          <p:cNvPr id="8" name="Picture 8" descr="Photo of the Maddie &amp; Garett Show on instagram Live - Every Wednesday - &#10;Networking with Peers"/>
          <p:cNvPicPr>
            <a:picLocks noChangeAspect="1"/>
          </p:cNvPicPr>
          <p:nvPr/>
        </p:nvPicPr>
        <p:blipFill>
          <a:blip r:embed="rId3"/>
          <a:srcRect/>
          <a:stretch>
            <a:fillRect/>
          </a:stretch>
        </p:blipFill>
        <p:spPr>
          <a:xfrm rot="535186">
            <a:off x="6149000" y="2296176"/>
            <a:ext cx="5271350" cy="3953513"/>
          </a:xfrm>
          <a:prstGeom prst="rect">
            <a:avLst/>
          </a:prstGeom>
        </p:spPr>
      </p:pic>
      <p:sp>
        <p:nvSpPr>
          <p:cNvPr id="9" name="TextBox 9"/>
          <p:cNvSpPr txBox="1"/>
          <p:nvPr/>
        </p:nvSpPr>
        <p:spPr>
          <a:xfrm rot="506230">
            <a:off x="481426" y="5445746"/>
            <a:ext cx="4442389" cy="641201"/>
          </a:xfrm>
          <a:prstGeom prst="rect">
            <a:avLst/>
          </a:prstGeom>
        </p:spPr>
        <p:txBody>
          <a:bodyPr lIns="0" tIns="0" rIns="0" bIns="0" rtlCol="0" anchor="t">
            <a:spAutoFit/>
          </a:bodyPr>
          <a:lstStyle/>
          <a:p>
            <a:pPr algn="ctr">
              <a:lnSpc>
                <a:spcPts val="5040"/>
              </a:lnSpc>
            </a:pPr>
            <a:r>
              <a:rPr lang="en-US" sz="4200" dirty="0">
                <a:solidFill>
                  <a:srgbClr val="8FD1C4"/>
                </a:solidFill>
                <a:latin typeface="Cooper Hewitt Heavy"/>
              </a:rPr>
              <a:t>Online Trainings</a:t>
            </a:r>
          </a:p>
        </p:txBody>
      </p:sp>
      <p:sp>
        <p:nvSpPr>
          <p:cNvPr id="10" name="TextBox 10"/>
          <p:cNvSpPr txBox="1"/>
          <p:nvPr/>
        </p:nvSpPr>
        <p:spPr>
          <a:xfrm rot="513802">
            <a:off x="6816057" y="863157"/>
            <a:ext cx="5033623" cy="1282402"/>
          </a:xfrm>
          <a:prstGeom prst="rect">
            <a:avLst/>
          </a:prstGeom>
        </p:spPr>
        <p:txBody>
          <a:bodyPr lIns="0" tIns="0" rIns="0" bIns="0" rtlCol="0" anchor="t">
            <a:spAutoFit/>
          </a:bodyPr>
          <a:lstStyle/>
          <a:p>
            <a:pPr algn="ctr">
              <a:lnSpc>
                <a:spcPts val="5040"/>
              </a:lnSpc>
            </a:pPr>
            <a:r>
              <a:rPr lang="en-US" sz="4200" dirty="0">
                <a:solidFill>
                  <a:srgbClr val="5A3F98"/>
                </a:solidFill>
                <a:latin typeface="Cooper Hewitt Heavy"/>
              </a:rPr>
              <a:t>Networking with Peers</a:t>
            </a:r>
          </a:p>
        </p:txBody>
      </p:sp>
    </p:spTree>
    <p:extLst>
      <p:ext uri="{BB962C8B-B14F-4D97-AF65-F5344CB8AC3E}">
        <p14:creationId xmlns:p14="http://schemas.microsoft.com/office/powerpoint/2010/main" val="18083385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E4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l="17123" r="14386"/>
          <a:stretch>
            <a:fillRect/>
          </a:stretch>
        </p:blipFill>
        <p:spPr>
          <a:xfrm>
            <a:off x="2711670" y="-298188"/>
            <a:ext cx="11254363" cy="8226414"/>
          </a:xfrm>
          <a:prstGeom prst="rect">
            <a:avLst/>
          </a:prstGeom>
        </p:spPr>
      </p:pic>
      <p:sp>
        <p:nvSpPr>
          <p:cNvPr id="3" name="AutoShape 3"/>
          <p:cNvSpPr/>
          <p:nvPr/>
        </p:nvSpPr>
        <p:spPr>
          <a:xfrm rot="-6457073">
            <a:off x="-1092672" y="3141706"/>
            <a:ext cx="4862423" cy="4124085"/>
          </a:xfrm>
          <a:prstGeom prst="rect">
            <a:avLst/>
          </a:prstGeom>
          <a:solidFill>
            <a:srgbClr val="FAFEFF"/>
          </a:solidFill>
        </p:spPr>
      </p:sp>
      <p:sp>
        <p:nvSpPr>
          <p:cNvPr id="4" name="AutoShape 4"/>
          <p:cNvSpPr/>
          <p:nvPr/>
        </p:nvSpPr>
        <p:spPr>
          <a:xfrm rot="-4353831">
            <a:off x="-3081203" y="991295"/>
            <a:ext cx="7806686" cy="4201146"/>
          </a:xfrm>
          <a:prstGeom prst="rect">
            <a:avLst/>
          </a:prstGeom>
          <a:solidFill>
            <a:srgbClr val="5A3F98"/>
          </a:solidFill>
        </p:spPr>
      </p:sp>
      <p:grpSp>
        <p:nvGrpSpPr>
          <p:cNvPr id="5" name="Group 5"/>
          <p:cNvGrpSpPr/>
          <p:nvPr/>
        </p:nvGrpSpPr>
        <p:grpSpPr>
          <a:xfrm>
            <a:off x="3099986" y="1258276"/>
            <a:ext cx="8565931" cy="4341451"/>
            <a:chOff x="0" y="0"/>
            <a:chExt cx="14263932" cy="9639140"/>
          </a:xfrm>
        </p:grpSpPr>
        <p:sp>
          <p:nvSpPr>
            <p:cNvPr id="6" name="Freeform 6"/>
            <p:cNvSpPr/>
            <p:nvPr/>
          </p:nvSpPr>
          <p:spPr>
            <a:xfrm>
              <a:off x="0" y="0"/>
              <a:ext cx="14263932" cy="9639140"/>
            </a:xfrm>
            <a:custGeom>
              <a:avLst/>
              <a:gdLst/>
              <a:ahLst/>
              <a:cxnLst/>
              <a:rect l="l" t="t" r="r" b="b"/>
              <a:pathLst>
                <a:path w="14263932" h="9639140">
                  <a:moveTo>
                    <a:pt x="0" y="0"/>
                  </a:moveTo>
                  <a:lnTo>
                    <a:pt x="0" y="9639140"/>
                  </a:lnTo>
                  <a:lnTo>
                    <a:pt x="14263932" y="9639140"/>
                  </a:lnTo>
                  <a:lnTo>
                    <a:pt x="14263932" y="0"/>
                  </a:lnTo>
                  <a:lnTo>
                    <a:pt x="0" y="0"/>
                  </a:lnTo>
                  <a:close/>
                  <a:moveTo>
                    <a:pt x="14202972" y="9578180"/>
                  </a:moveTo>
                  <a:lnTo>
                    <a:pt x="59690" y="9578180"/>
                  </a:lnTo>
                  <a:lnTo>
                    <a:pt x="59690" y="59690"/>
                  </a:lnTo>
                  <a:lnTo>
                    <a:pt x="14202972" y="59690"/>
                  </a:lnTo>
                  <a:lnTo>
                    <a:pt x="14202972" y="9578180"/>
                  </a:lnTo>
                  <a:close/>
                </a:path>
              </a:pathLst>
            </a:custGeom>
            <a:solidFill>
              <a:srgbClr val="C3EBE2"/>
            </a:solidFill>
          </p:spPr>
        </p:sp>
      </p:grpSp>
      <p:sp>
        <p:nvSpPr>
          <p:cNvPr id="7" name="TextBox 7"/>
          <p:cNvSpPr txBox="1"/>
          <p:nvPr/>
        </p:nvSpPr>
        <p:spPr>
          <a:xfrm>
            <a:off x="3690888" y="2062378"/>
            <a:ext cx="7586714" cy="795089"/>
          </a:xfrm>
          <a:prstGeom prst="rect">
            <a:avLst/>
          </a:prstGeom>
        </p:spPr>
        <p:txBody>
          <a:bodyPr wrap="square" lIns="0" tIns="0" rIns="0" bIns="0" rtlCol="0" anchor="t">
            <a:spAutoFit/>
          </a:bodyPr>
          <a:lstStyle/>
          <a:p>
            <a:pPr algn="r">
              <a:lnSpc>
                <a:spcPts val="6239"/>
              </a:lnSpc>
            </a:pPr>
            <a:r>
              <a:rPr lang="en-US" sz="4400" dirty="0" smtClean="0">
                <a:solidFill>
                  <a:srgbClr val="8FD1C4"/>
                </a:solidFill>
                <a:latin typeface="Cooper Hewitt Heavy"/>
              </a:rPr>
              <a:t>INCLUSION LIVES HERE</a:t>
            </a:r>
            <a:endParaRPr lang="en-US" sz="4400" dirty="0">
              <a:solidFill>
                <a:srgbClr val="8FD1C4"/>
              </a:solidFill>
              <a:latin typeface="Cooper Hewitt Heavy"/>
            </a:endParaRPr>
          </a:p>
        </p:txBody>
      </p:sp>
      <p:sp>
        <p:nvSpPr>
          <p:cNvPr id="8" name="TextBox 8"/>
          <p:cNvSpPr txBox="1"/>
          <p:nvPr/>
        </p:nvSpPr>
        <p:spPr>
          <a:xfrm>
            <a:off x="4107608" y="3214577"/>
            <a:ext cx="7169994" cy="1384995"/>
          </a:xfrm>
          <a:prstGeom prst="rect">
            <a:avLst/>
          </a:prstGeom>
        </p:spPr>
        <p:txBody>
          <a:bodyPr lIns="0" tIns="0" rIns="0" bIns="0" rtlCol="0" anchor="t">
            <a:spAutoFit/>
          </a:bodyPr>
          <a:lstStyle/>
          <a:p>
            <a:pPr algn="r">
              <a:lnSpc>
                <a:spcPts val="3600"/>
              </a:lnSpc>
            </a:pPr>
            <a:r>
              <a:rPr lang="en-US" sz="2400" spc="24" dirty="0">
                <a:solidFill>
                  <a:srgbClr val="FAFEFF"/>
                </a:solidFill>
                <a:latin typeface="Cooper Hewitt"/>
              </a:rPr>
              <a:t>How can we take the lessons we learn about communication and engagement during this time and remember when social distancing has passed?</a:t>
            </a:r>
          </a:p>
        </p:txBody>
      </p:sp>
    </p:spTree>
    <p:extLst>
      <p:ext uri="{BB962C8B-B14F-4D97-AF65-F5344CB8AC3E}">
        <p14:creationId xmlns:p14="http://schemas.microsoft.com/office/powerpoint/2010/main" val="858112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710" y="3055882"/>
            <a:ext cx="9924905" cy="1066800"/>
          </a:xfrm>
        </p:spPr>
        <p:txBody>
          <a:bodyPr>
            <a:noAutofit/>
          </a:bodyPr>
          <a:lstStyle/>
          <a:p>
            <a:r>
              <a:rPr lang="en-US" sz="5400" dirty="0">
                <a:solidFill>
                  <a:srgbClr val="00B050"/>
                </a:solidFill>
              </a:rPr>
              <a:t>Continue Today’s Discussion</a:t>
            </a:r>
            <a:br>
              <a:rPr lang="en-US" sz="5400" dirty="0">
                <a:solidFill>
                  <a:srgbClr val="00B050"/>
                </a:solidFill>
              </a:rPr>
            </a:br>
            <a:r>
              <a:rPr lang="en-US" sz="5400" dirty="0">
                <a:solidFill>
                  <a:srgbClr val="00B050"/>
                </a:solidFill>
              </a:rPr>
              <a:t>and</a:t>
            </a:r>
            <a:br>
              <a:rPr lang="en-US" sz="5400" dirty="0">
                <a:solidFill>
                  <a:srgbClr val="00B050"/>
                </a:solidFill>
              </a:rPr>
            </a:br>
            <a:r>
              <a:rPr lang="en-US" sz="5400" dirty="0">
                <a:solidFill>
                  <a:srgbClr val="00B050"/>
                </a:solidFill>
              </a:rPr>
              <a:t>Follow Up</a:t>
            </a:r>
          </a:p>
        </p:txBody>
      </p:sp>
      <p:sp>
        <p:nvSpPr>
          <p:cNvPr id="4" name="Slide Number Placeholder 3"/>
          <p:cNvSpPr>
            <a:spLocks noGrp="1"/>
          </p:cNvSpPr>
          <p:nvPr>
            <p:ph type="sldNum" sz="quarter" idx="4294967295"/>
          </p:nvPr>
        </p:nvSpPr>
        <p:spPr>
          <a:xfrm>
            <a:off x="9347200" y="6400802"/>
            <a:ext cx="2844800" cy="365125"/>
          </a:xfrm>
        </p:spPr>
        <p:txBody>
          <a:bodyPr/>
          <a:lstStyle/>
          <a:p>
            <a:fld id="{F765AB44-07C5-49CE-86A5-1AD2604BA3BE}" type="slidenum">
              <a:rPr lang="en-US" smtClean="0">
                <a:solidFill>
                  <a:prstClr val="white"/>
                </a:solidFill>
              </a:rPr>
              <a:pPr/>
              <a:t>48</a:t>
            </a:fld>
            <a:endParaRPr lang="en-US" dirty="0">
              <a:solidFill>
                <a:prstClr val="white"/>
              </a:solidFill>
            </a:endParaRPr>
          </a:p>
        </p:txBody>
      </p:sp>
      <p:pic>
        <p:nvPicPr>
          <p:cNvPr id="5" name="Picture 4" descr="Home">
            <a:extLst>
              <a:ext uri="{FF2B5EF4-FFF2-40B4-BE49-F238E27FC236}">
                <a16:creationId xmlns:a16="http://schemas.microsoft.com/office/drawing/2014/main" xmlns="" id="{42FA9F75-5A6A-7548-8BD1-11BA443EB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604" y="672936"/>
            <a:ext cx="3454400" cy="58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0069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0975"/>
            <a:ext cx="10972800" cy="1143000"/>
          </a:xfrm>
        </p:spPr>
        <p:txBody>
          <a:bodyPr>
            <a:normAutofit fontScale="90000"/>
          </a:bodyPr>
          <a:lstStyle/>
          <a:p>
            <a:pPr>
              <a:lnSpc>
                <a:spcPct val="115000"/>
              </a:lnSpc>
              <a:spcAft>
                <a:spcPts val="1000"/>
              </a:spcAft>
            </a:pPr>
            <a:r>
              <a:rPr lang="en-US" dirty="0">
                <a:solidFill>
                  <a:srgbClr val="00B050"/>
                </a:solidFill>
              </a:rPr>
              <a:t/>
            </a:r>
            <a:br>
              <a:rPr lang="en-US" dirty="0">
                <a:solidFill>
                  <a:srgbClr val="00B050"/>
                </a:solidFill>
              </a:rPr>
            </a:br>
            <a:r>
              <a:rPr lang="en-US" u="sng" dirty="0">
                <a:solidFill>
                  <a:srgbClr val="0000FF"/>
                </a:solidFill>
                <a:cs typeface="Times New Roman"/>
                <a:hlinkClick r:id="rId3"/>
              </a:rPr>
              <a:t>Online Discussion and Share Resources</a:t>
            </a:r>
            <a:r>
              <a:rPr lang="en-US" dirty="0">
                <a:cs typeface="Times New Roman"/>
              </a:rPr>
              <a:t/>
            </a:r>
            <a:br>
              <a:rPr lang="en-US" dirty="0">
                <a:cs typeface="Times New Roman"/>
              </a:rPr>
            </a:br>
            <a:r>
              <a:rPr lang="en-US" dirty="0">
                <a:solidFill>
                  <a:srgbClr val="00B050"/>
                </a:solidFill>
              </a:rPr>
              <a:t/>
            </a:r>
            <a:br>
              <a:rPr lang="en-US" dirty="0">
                <a:solidFill>
                  <a:srgbClr val="00B050"/>
                </a:solidFill>
              </a:rPr>
            </a:br>
            <a:endParaRPr lang="en-US" dirty="0">
              <a:solidFill>
                <a:srgbClr val="00B050"/>
              </a:solidFill>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fld id="{00000000-1234-1234-1234-123412341234}" type="slidenum">
              <a:rPr lang="en-US" smtClean="0"/>
              <a:pPr/>
              <a:t>49</a:t>
            </a:fld>
            <a:endParaRPr lang="en-US"/>
          </a:p>
        </p:txBody>
      </p:sp>
      <p:pic>
        <p:nvPicPr>
          <p:cNvPr id="1026" name="Picture 2" descr="Screen Shot of the Transition Coalition Website - highlighting the Ask the Experts page and the discussion blog area for this webinar: Instagram, Snapchat, TikTok &amp; Beyond: Social Media for Peer2Peer Eng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3586"/>
            <a:ext cx="12192000" cy="561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295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91" y="910360"/>
            <a:ext cx="10982960" cy="980081"/>
          </a:xfrm>
        </p:spPr>
        <p:txBody>
          <a:bodyPr/>
          <a:lstStyle/>
          <a:p>
            <a:r>
              <a:rPr lang="en-US" dirty="0" smtClean="0">
                <a:solidFill>
                  <a:srgbClr val="00B050"/>
                </a:solidFill>
              </a:rPr>
              <a:t>Outline </a:t>
            </a:r>
            <a:r>
              <a:rPr lang="en-US" dirty="0">
                <a:solidFill>
                  <a:srgbClr val="00B050"/>
                </a:solidFill>
              </a:rPr>
              <a:t>of Today’s Webinar </a:t>
            </a:r>
          </a:p>
        </p:txBody>
      </p:sp>
      <p:sp>
        <p:nvSpPr>
          <p:cNvPr id="3" name="TextBox 2"/>
          <p:cNvSpPr txBox="1"/>
          <p:nvPr/>
        </p:nvSpPr>
        <p:spPr>
          <a:xfrm>
            <a:off x="272530" y="1868812"/>
            <a:ext cx="11470823" cy="4068422"/>
          </a:xfrm>
          <a:prstGeom prst="rect">
            <a:avLst/>
          </a:prstGeom>
          <a:noFill/>
        </p:spPr>
        <p:txBody>
          <a:bodyPr wrap="square" rtlCol="0">
            <a:spAutoFit/>
          </a:bodyPr>
          <a:lstStyle/>
          <a:p>
            <a:pPr marL="342900" marR="0" lvl="0" indent="-342900">
              <a:lnSpc>
                <a:spcPct val="115000"/>
              </a:lnSpc>
              <a:spcBef>
                <a:spcPts val="0"/>
              </a:spcBef>
              <a:spcAft>
                <a:spcPts val="0"/>
              </a:spcAft>
              <a:buFont typeface="Symbol"/>
              <a:buChar char=""/>
            </a:pPr>
            <a:r>
              <a:rPr lang="en-US" sz="2400" dirty="0" smtClean="0">
                <a:ea typeface="Calibri"/>
                <a:cs typeface="Times New Roman"/>
              </a:rPr>
              <a:t>Welcome and Introductions</a:t>
            </a:r>
            <a:endParaRPr lang="en-US" sz="2400" dirty="0">
              <a:ea typeface="Calibri"/>
              <a:cs typeface="Times New Roman"/>
            </a:endParaRPr>
          </a:p>
          <a:p>
            <a:pPr marL="342900" marR="0" lvl="0" indent="-342900">
              <a:lnSpc>
                <a:spcPct val="115000"/>
              </a:lnSpc>
              <a:spcBef>
                <a:spcPts val="0"/>
              </a:spcBef>
              <a:spcAft>
                <a:spcPts val="0"/>
              </a:spcAft>
              <a:buFont typeface="Symbol"/>
              <a:buChar char=""/>
            </a:pPr>
            <a:r>
              <a:rPr lang="en-US" sz="2400" dirty="0" smtClean="0">
                <a:ea typeface="Calibri"/>
                <a:cs typeface="Times New Roman"/>
              </a:rPr>
              <a:t>Realities of the Impact of COVID-19 on Youth &amp; Young Adults – Erin </a:t>
            </a:r>
            <a:r>
              <a:rPr lang="en-US" sz="2400" dirty="0" err="1" smtClean="0">
                <a:ea typeface="Calibri"/>
                <a:cs typeface="Times New Roman"/>
              </a:rPr>
              <a:t>Weierbach</a:t>
            </a:r>
            <a:endParaRPr lang="en-US" sz="2400" dirty="0" smtClean="0">
              <a:ea typeface="Calibri"/>
              <a:cs typeface="Times New Roman"/>
            </a:endParaRPr>
          </a:p>
          <a:p>
            <a:pPr marL="342900" marR="0" lvl="0" indent="-342900">
              <a:lnSpc>
                <a:spcPct val="115000"/>
              </a:lnSpc>
              <a:spcBef>
                <a:spcPts val="0"/>
              </a:spcBef>
              <a:spcAft>
                <a:spcPts val="0"/>
              </a:spcAft>
              <a:buFont typeface="Symbol"/>
              <a:buChar char=""/>
            </a:pPr>
            <a:r>
              <a:rPr lang="en-US" sz="2400" dirty="0">
                <a:ea typeface="Calibri"/>
                <a:cs typeface="Times New Roman"/>
              </a:rPr>
              <a:t>V</a:t>
            </a:r>
            <a:r>
              <a:rPr lang="en-US" sz="2400" dirty="0" smtClean="0">
                <a:ea typeface="Calibri"/>
                <a:cs typeface="Times New Roman"/>
              </a:rPr>
              <a:t>irtual Social </a:t>
            </a:r>
            <a:r>
              <a:rPr lang="en-US" sz="2400" dirty="0">
                <a:ea typeface="Calibri"/>
                <a:cs typeface="Times New Roman"/>
              </a:rPr>
              <a:t>E</a:t>
            </a:r>
            <a:r>
              <a:rPr lang="en-US" sz="2400" dirty="0" smtClean="0">
                <a:ea typeface="Calibri"/>
                <a:cs typeface="Times New Roman"/>
              </a:rPr>
              <a:t>xperiences: Peer to Peer </a:t>
            </a:r>
            <a:r>
              <a:rPr lang="en-US" sz="2400" dirty="0">
                <a:ea typeface="Calibri"/>
                <a:cs typeface="Times New Roman"/>
              </a:rPr>
              <a:t>E</a:t>
            </a:r>
            <a:r>
              <a:rPr lang="en-US" sz="2400" dirty="0" smtClean="0">
                <a:ea typeface="Calibri"/>
                <a:cs typeface="Times New Roman"/>
              </a:rPr>
              <a:t>ngagement</a:t>
            </a:r>
            <a:r>
              <a:rPr lang="en-US" sz="2400" dirty="0" smtClean="0">
                <a:ea typeface="Calibri"/>
                <a:cs typeface="Times New Roman"/>
              </a:rPr>
              <a:t> </a:t>
            </a:r>
            <a:r>
              <a:rPr lang="en-US" sz="2400" dirty="0">
                <a:ea typeface="Calibri"/>
                <a:cs typeface="Times New Roman"/>
              </a:rPr>
              <a:t>–  </a:t>
            </a:r>
            <a:r>
              <a:rPr lang="en-US" sz="2400" dirty="0" smtClean="0">
                <a:ea typeface="Calibri"/>
                <a:cs typeface="Times New Roman"/>
              </a:rPr>
              <a:t>Ali </a:t>
            </a:r>
            <a:r>
              <a:rPr lang="en-US" sz="2400" dirty="0" err="1">
                <a:ea typeface="Calibri"/>
                <a:cs typeface="Times New Roman"/>
              </a:rPr>
              <a:t>Hrasok</a:t>
            </a:r>
            <a:r>
              <a:rPr lang="en-US" sz="2400" dirty="0">
                <a:ea typeface="Calibri"/>
                <a:cs typeface="Times New Roman"/>
              </a:rPr>
              <a:t> </a:t>
            </a:r>
            <a:endParaRPr lang="en-US" sz="2400" dirty="0" smtClean="0">
              <a:ea typeface="Calibri"/>
              <a:cs typeface="Times New Roman"/>
            </a:endParaRPr>
          </a:p>
          <a:p>
            <a:pPr marL="342900" marR="0" lvl="0" indent="-342900">
              <a:lnSpc>
                <a:spcPct val="115000"/>
              </a:lnSpc>
              <a:spcBef>
                <a:spcPts val="0"/>
              </a:spcBef>
              <a:spcAft>
                <a:spcPts val="0"/>
              </a:spcAft>
              <a:buFont typeface="Symbol"/>
              <a:buChar char=""/>
            </a:pPr>
            <a:r>
              <a:rPr lang="en-US" sz="2400" dirty="0" smtClean="0">
                <a:ea typeface="Calibri"/>
                <a:cs typeface="Times New Roman"/>
              </a:rPr>
              <a:t>Youth/Young Adult Engagement Resources – Michael Stoehr</a:t>
            </a:r>
            <a:endParaRPr lang="en-US" sz="2400" dirty="0">
              <a:ea typeface="Calibri"/>
              <a:cs typeface="Times New Roman"/>
            </a:endParaRPr>
          </a:p>
          <a:p>
            <a:pPr marL="342900" marR="0" lvl="0" indent="-342900">
              <a:lnSpc>
                <a:spcPct val="115000"/>
              </a:lnSpc>
              <a:spcBef>
                <a:spcPts val="0"/>
              </a:spcBef>
              <a:spcAft>
                <a:spcPts val="0"/>
              </a:spcAft>
              <a:buFont typeface="Symbol"/>
              <a:buChar char=""/>
            </a:pPr>
            <a:r>
              <a:rPr lang="en-US" sz="2400" dirty="0" smtClean="0">
                <a:ea typeface="Calibri"/>
                <a:cs typeface="Times New Roman"/>
              </a:rPr>
              <a:t>Program Spotlight: Best Buddies International – David </a:t>
            </a:r>
            <a:r>
              <a:rPr lang="en-US" sz="2400" dirty="0" err="1" smtClean="0">
                <a:ea typeface="Calibri"/>
                <a:cs typeface="Times New Roman"/>
              </a:rPr>
              <a:t>Quilleon</a:t>
            </a:r>
            <a:r>
              <a:rPr lang="en-US" sz="2400" dirty="0" smtClean="0">
                <a:ea typeface="Calibri"/>
                <a:cs typeface="Times New Roman"/>
              </a:rPr>
              <a:t>, Samantha Cook, Alphonso Murphy</a:t>
            </a:r>
          </a:p>
          <a:p>
            <a:pPr marL="342900" marR="0" lvl="0" indent="-342900">
              <a:lnSpc>
                <a:spcPct val="115000"/>
              </a:lnSpc>
              <a:spcBef>
                <a:spcPts val="0"/>
              </a:spcBef>
              <a:spcAft>
                <a:spcPts val="0"/>
              </a:spcAft>
              <a:buFont typeface="Symbol"/>
              <a:buChar char=""/>
            </a:pPr>
            <a:r>
              <a:rPr lang="en-US" sz="2400" dirty="0" smtClean="0">
                <a:ea typeface="Calibri"/>
                <a:cs typeface="Times New Roman"/>
              </a:rPr>
              <a:t>Continuing Today’s </a:t>
            </a:r>
            <a:r>
              <a:rPr lang="en-US" sz="2400" dirty="0">
                <a:ea typeface="Calibri"/>
                <a:cs typeface="Times New Roman"/>
              </a:rPr>
              <a:t>D</a:t>
            </a:r>
            <a:r>
              <a:rPr lang="en-US" sz="2400" dirty="0" smtClean="0">
                <a:ea typeface="Calibri"/>
                <a:cs typeface="Times New Roman"/>
              </a:rPr>
              <a:t>iscussion and Follow </a:t>
            </a:r>
            <a:r>
              <a:rPr lang="en-US" sz="2400" dirty="0">
                <a:ea typeface="Calibri"/>
                <a:cs typeface="Times New Roman"/>
              </a:rPr>
              <a:t>U</a:t>
            </a:r>
            <a:r>
              <a:rPr lang="en-US" sz="2400" dirty="0" smtClean="0">
                <a:ea typeface="Calibri"/>
                <a:cs typeface="Times New Roman"/>
              </a:rPr>
              <a:t>p</a:t>
            </a:r>
            <a:endParaRPr lang="en-US" sz="2400" dirty="0" smtClean="0">
              <a:ea typeface="Calibri"/>
              <a:cs typeface="Times New Roman"/>
            </a:endParaRPr>
          </a:p>
          <a:p>
            <a:pPr marR="0" lvl="0">
              <a:lnSpc>
                <a:spcPct val="115000"/>
              </a:lnSpc>
              <a:spcBef>
                <a:spcPts val="0"/>
              </a:spcBef>
              <a:spcAft>
                <a:spcPts val="0"/>
              </a:spcAft>
            </a:pPr>
            <a:endParaRPr lang="en-US" sz="2400" dirty="0" smtClean="0">
              <a:ea typeface="Calibri"/>
              <a:cs typeface="Times New Roman"/>
            </a:endParaRPr>
          </a:p>
          <a:p>
            <a:pPr marL="342900" marR="0" lvl="0" indent="-342900">
              <a:lnSpc>
                <a:spcPct val="115000"/>
              </a:lnSpc>
              <a:spcBef>
                <a:spcPts val="0"/>
              </a:spcBef>
              <a:spcAft>
                <a:spcPts val="0"/>
              </a:spcAft>
              <a:buFont typeface="Symbol"/>
              <a:buChar char=""/>
            </a:pPr>
            <a:endParaRPr lang="en-US" sz="2400" dirty="0" smtClean="0">
              <a:ea typeface="Calibri"/>
              <a:cs typeface="Times New Roman"/>
            </a:endParaRPr>
          </a:p>
        </p:txBody>
      </p:sp>
      <p:pic>
        <p:nvPicPr>
          <p:cNvPr id="3074" name="Picture 2" descr="WINTAC Logo&#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126" y="178007"/>
            <a:ext cx="34512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30028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1275759"/>
            <a:ext cx="10982960" cy="794779"/>
          </a:xfrm>
        </p:spPr>
        <p:txBody>
          <a:bodyPr>
            <a:normAutofit/>
          </a:bodyPr>
          <a:lstStyle/>
          <a:p>
            <a:r>
              <a:rPr lang="en-US" sz="4000" dirty="0" smtClean="0">
                <a:solidFill>
                  <a:srgbClr val="00B050"/>
                </a:solidFill>
              </a:rPr>
              <a:t>POWERPOINT, RECORDINGS, and CREDITS</a:t>
            </a:r>
            <a:endParaRPr lang="en-US" sz="4000" dirty="0">
              <a:solidFill>
                <a:srgbClr val="00B050"/>
              </a:solidFill>
            </a:endParaRPr>
          </a:p>
        </p:txBody>
      </p:sp>
      <p:sp>
        <p:nvSpPr>
          <p:cNvPr id="3" name="Content Placeholder 2"/>
          <p:cNvSpPr>
            <a:spLocks noGrp="1"/>
          </p:cNvSpPr>
          <p:nvPr>
            <p:ph idx="1"/>
          </p:nvPr>
        </p:nvSpPr>
        <p:spPr>
          <a:xfrm>
            <a:off x="599440" y="2219910"/>
            <a:ext cx="10982960" cy="3840163"/>
          </a:xfrm>
        </p:spPr>
        <p:txBody>
          <a:bodyPr>
            <a:normAutofit fontScale="85000" lnSpcReduction="10000"/>
          </a:bodyPr>
          <a:lstStyle/>
          <a:p>
            <a:r>
              <a:rPr lang="en-US" sz="2600" dirty="0"/>
              <a:t>This webinar is being recorded</a:t>
            </a:r>
            <a:r>
              <a:rPr lang="en-US" sz="2600" dirty="0" smtClean="0"/>
              <a:t>.</a:t>
            </a:r>
          </a:p>
          <a:p>
            <a:pPr marL="0" indent="0">
              <a:buNone/>
            </a:pPr>
            <a:endParaRPr lang="en-US" sz="3000" dirty="0"/>
          </a:p>
          <a:p>
            <a:r>
              <a:rPr lang="en-US" sz="2400" dirty="0"/>
              <a:t>The </a:t>
            </a:r>
            <a:r>
              <a:rPr lang="en-US" sz="2400" dirty="0" smtClean="0"/>
              <a:t>PowerPoint can </a:t>
            </a:r>
            <a:r>
              <a:rPr lang="en-US" sz="2400" dirty="0"/>
              <a:t>be found at </a:t>
            </a:r>
            <a:r>
              <a:rPr lang="en-US" sz="2400" dirty="0">
                <a:hlinkClick r:id="rId2"/>
              </a:rPr>
              <a:t>www.transitionTA.org</a:t>
            </a:r>
            <a:r>
              <a:rPr lang="en-US" sz="2400" dirty="0"/>
              <a:t> – under “Events</a:t>
            </a:r>
            <a:r>
              <a:rPr lang="en-US" sz="2400" dirty="0" smtClean="0"/>
              <a:t>”</a:t>
            </a:r>
          </a:p>
          <a:p>
            <a:pPr marL="0" indent="0">
              <a:buNone/>
            </a:pPr>
            <a:endParaRPr lang="en-US" sz="2400" dirty="0"/>
          </a:p>
          <a:p>
            <a:r>
              <a:rPr lang="en-US" sz="2400" dirty="0"/>
              <a:t>The recording of today’s webinar will be available at </a:t>
            </a:r>
            <a:r>
              <a:rPr lang="en-US" sz="2400" dirty="0">
                <a:hlinkClick r:id="rId2"/>
              </a:rPr>
              <a:t>www.transitionTA.org</a:t>
            </a:r>
            <a:r>
              <a:rPr lang="en-US" sz="2400" dirty="0"/>
              <a:t> by Monday, </a:t>
            </a:r>
            <a:r>
              <a:rPr lang="en-US" sz="2400" dirty="0" smtClean="0"/>
              <a:t>April </a:t>
            </a:r>
            <a:r>
              <a:rPr lang="en-US" sz="2400" dirty="0" smtClean="0"/>
              <a:t>27, </a:t>
            </a:r>
            <a:r>
              <a:rPr lang="en-US" sz="2400" dirty="0" smtClean="0"/>
              <a:t>2020</a:t>
            </a:r>
          </a:p>
          <a:p>
            <a:pPr marL="0" indent="0">
              <a:buNone/>
            </a:pPr>
            <a:endParaRPr lang="en-US" sz="2400" dirty="0"/>
          </a:p>
          <a:p>
            <a:r>
              <a:rPr lang="en-US" sz="2400" dirty="0"/>
              <a:t>A </a:t>
            </a:r>
            <a:r>
              <a:rPr lang="en-US" sz="2400" dirty="0" smtClean="0"/>
              <a:t>captioned recording will </a:t>
            </a:r>
            <a:r>
              <a:rPr lang="en-US" sz="2400" dirty="0"/>
              <a:t>be available at </a:t>
            </a:r>
            <a:r>
              <a:rPr lang="en-US" sz="2400" dirty="0">
                <a:hlinkClick r:id="rId2"/>
              </a:rPr>
              <a:t>www.transitionTA.org</a:t>
            </a:r>
            <a:r>
              <a:rPr lang="en-US" sz="2400" dirty="0"/>
              <a:t>  by Friday, </a:t>
            </a:r>
            <a:r>
              <a:rPr lang="en-US" sz="2400" dirty="0" smtClean="0"/>
              <a:t>May 1</a:t>
            </a:r>
            <a:r>
              <a:rPr lang="en-US" sz="2400" dirty="0" smtClean="0"/>
              <a:t>, </a:t>
            </a:r>
            <a:r>
              <a:rPr lang="en-US" sz="2400" dirty="0" smtClean="0"/>
              <a:t>2020</a:t>
            </a:r>
          </a:p>
          <a:p>
            <a:pPr marL="0" indent="0">
              <a:buNone/>
            </a:pPr>
            <a:endParaRPr lang="en-US" sz="2400" dirty="0" smtClean="0"/>
          </a:p>
          <a:p>
            <a:r>
              <a:rPr lang="en-US" sz="2600" dirty="0"/>
              <a:t>CRC credits will be provided through WINTAC following </a:t>
            </a:r>
            <a:r>
              <a:rPr lang="en-US" sz="2600" dirty="0" smtClean="0"/>
              <a:t>this webinar by completing </a:t>
            </a:r>
            <a:r>
              <a:rPr lang="en-US" sz="2600" dirty="0"/>
              <a:t>the post-event evaluation process. All participants will receive a "Certificate of Attendance" from NTACT following </a:t>
            </a:r>
            <a:r>
              <a:rPr lang="en-US" sz="2600" dirty="0" smtClean="0"/>
              <a:t>the webinar</a:t>
            </a:r>
            <a:r>
              <a:rPr lang="en-US" sz="2600" dirty="0"/>
              <a:t>. </a:t>
            </a:r>
          </a:p>
        </p:txBody>
      </p:sp>
      <p:sp>
        <p:nvSpPr>
          <p:cNvPr id="4" name="Slide Number Placeholder 3"/>
          <p:cNvSpPr>
            <a:spLocks noGrp="1"/>
          </p:cNvSpPr>
          <p:nvPr>
            <p:ph type="sldNum" sz="quarter" idx="12"/>
          </p:nvPr>
        </p:nvSpPr>
        <p:spPr/>
        <p:txBody>
          <a:bodyPr/>
          <a:lstStyle/>
          <a:p>
            <a:fld id="{F765AB44-07C5-49CE-86A5-1AD2604BA3BE}" type="slidenum">
              <a:rPr lang="en-US" smtClean="0">
                <a:solidFill>
                  <a:prstClr val="white"/>
                </a:solidFill>
              </a:rPr>
              <a:pPr/>
              <a:t>50</a:t>
            </a:fld>
            <a:endParaRPr lang="en-US" dirty="0">
              <a:solidFill>
                <a:prstClr val="white"/>
              </a:solidFill>
            </a:endParaRPr>
          </a:p>
        </p:txBody>
      </p:sp>
      <p:pic>
        <p:nvPicPr>
          <p:cNvPr id="5" name="Picture 4" descr="Home">
            <a:extLst>
              <a:ext uri="{FF2B5EF4-FFF2-40B4-BE49-F238E27FC236}">
                <a16:creationId xmlns:a16="http://schemas.microsoft.com/office/drawing/2014/main" xmlns="" id="{42FA9F75-5A6A-7548-8BD1-11BA443EB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759" y="284747"/>
            <a:ext cx="3454400" cy="58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9856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130" name="Google Shape;130;p2"/>
          <p:cNvSpPr txBox="1">
            <a:spLocks noGrp="1"/>
          </p:cNvSpPr>
          <p:nvPr>
            <p:ph type="title"/>
          </p:nvPr>
        </p:nvSpPr>
        <p:spPr>
          <a:xfrm>
            <a:off x="538803" y="448697"/>
            <a:ext cx="10982960" cy="502236"/>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3200"/>
              <a:buFont typeface="Book Antiqua"/>
              <a:buNone/>
            </a:pPr>
            <a:r>
              <a:rPr lang="en-US" sz="3600" dirty="0">
                <a:solidFill>
                  <a:srgbClr val="00B050"/>
                </a:solidFill>
                <a:latin typeface="Calibri"/>
                <a:ea typeface="Calibri"/>
                <a:cs typeface="Calibri"/>
                <a:sym typeface="Calibri"/>
              </a:rPr>
              <a:t>Upcoming Events</a:t>
            </a:r>
            <a:endParaRPr sz="3600" dirty="0">
              <a:solidFill>
                <a:srgbClr val="00B050"/>
              </a:solidFill>
              <a:latin typeface="Calibri"/>
              <a:ea typeface="Calibri"/>
              <a:cs typeface="Calibri"/>
              <a:sym typeface="Calibri"/>
            </a:endParaRPr>
          </a:p>
        </p:txBody>
      </p:sp>
      <p:sp>
        <p:nvSpPr>
          <p:cNvPr id="131" name="Google Shape;131;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45E74"/>
                </a:solidFill>
                <a:effectLst/>
                <a:uLnTx/>
                <a:uFillTx/>
                <a:latin typeface="Book Antiqua"/>
                <a:sym typeface="Book Antiqua"/>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51</a:t>
            </a:fld>
            <a:endParaRPr kumimoji="0" sz="1000" b="0" i="0" u="none" strike="noStrike" kern="0" cap="none" spc="0" normalizeH="0" baseline="0" noProof="0">
              <a:ln>
                <a:noFill/>
              </a:ln>
              <a:solidFill>
                <a:srgbClr val="545E74"/>
              </a:solidFill>
              <a:effectLst/>
              <a:uLnTx/>
              <a:uFillTx/>
              <a:latin typeface="Book Antiqua"/>
              <a:sym typeface="Book Antiqua"/>
            </a:endParaRPr>
          </a:p>
        </p:txBody>
      </p:sp>
      <p:sp>
        <p:nvSpPr>
          <p:cNvPr id="2" name="Rectangle 1"/>
          <p:cNvSpPr>
            <a:spLocks noChangeArrowheads="1"/>
          </p:cNvSpPr>
          <p:nvPr/>
        </p:nvSpPr>
        <p:spPr bwMode="auto">
          <a:xfrm>
            <a:off x="417250" y="1912625"/>
            <a:ext cx="10866268" cy="39410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eaLnBrk="1" fontAlgn="auto" hangingPunct="1">
              <a:spcBef>
                <a:spcPts val="0"/>
              </a:spcBef>
              <a:spcAft>
                <a:spcPts val="0"/>
              </a:spcAft>
            </a:pPr>
            <a:r>
              <a:rPr lang="en-US" altLang="en-US" b="1" dirty="0" smtClean="0">
                <a:solidFill>
                  <a:srgbClr val="00B050"/>
                </a:solidFill>
                <a:latin typeface="+mn-lt"/>
                <a:cs typeface="Arial" panose="020B0604020202020204" pitchFamily="34" charset="0"/>
              </a:rPr>
              <a:t>WINTAC Webinar – Pre-ETS – Thirsty Thursday Think Tank: Creative ways states are delivering Pre-ETS in a pandemic</a:t>
            </a:r>
          </a:p>
          <a:p>
            <a:pPr>
              <a:spcBef>
                <a:spcPts val="0"/>
              </a:spcBef>
              <a:spcAft>
                <a:spcPts val="0"/>
              </a:spcAft>
            </a:pPr>
            <a:r>
              <a:rPr lang="en-US" altLang="en-US" sz="1600" b="1" dirty="0" smtClean="0">
                <a:solidFill>
                  <a:srgbClr val="222222"/>
                </a:solidFill>
                <a:latin typeface="+mn-lt"/>
                <a:cs typeface="Arial" panose="020B0604020202020204" pitchFamily="34" charset="0"/>
              </a:rPr>
              <a:t>Register </a:t>
            </a:r>
            <a:r>
              <a:rPr lang="en-US" altLang="en-US" sz="1600" b="1" dirty="0">
                <a:solidFill>
                  <a:srgbClr val="222222"/>
                </a:solidFill>
                <a:latin typeface="+mn-lt"/>
                <a:cs typeface="Arial" panose="020B0604020202020204" pitchFamily="34" charset="0"/>
              </a:rPr>
              <a:t>to Join our Zoom Meeting: </a:t>
            </a:r>
            <a:r>
              <a:rPr lang="en-US" sz="1600" u="sng" dirty="0">
                <a:solidFill>
                  <a:srgbClr val="0000FF"/>
                </a:solidFill>
                <a:latin typeface="+mn-lt"/>
                <a:ea typeface="Calibri"/>
                <a:cs typeface="Times New Roman"/>
                <a:hlinkClick r:id="rId3"/>
              </a:rPr>
              <a:t> https://zoom.us/meeting/register/tJEtduqsrTIoH9HXO2uP2XZU-68Bz3yjXQtH</a:t>
            </a:r>
            <a:r>
              <a:rPr lang="en-US" sz="1600" dirty="0">
                <a:latin typeface="+mn-lt"/>
                <a:ea typeface="Calibri"/>
                <a:cs typeface="Times New Roman"/>
              </a:rPr>
              <a:t> </a:t>
            </a:r>
            <a:r>
              <a:rPr lang="en-US" altLang="en-US" sz="1600" b="1" dirty="0">
                <a:solidFill>
                  <a:srgbClr val="222222"/>
                </a:solidFill>
                <a:latin typeface="+mn-lt"/>
                <a:cs typeface="Arial" panose="020B0604020202020204" pitchFamily="34" charset="0"/>
              </a:rPr>
              <a:t> </a:t>
            </a:r>
            <a:r>
              <a:rPr lang="en-US" sz="1100" dirty="0" smtClean="0">
                <a:solidFill>
                  <a:srgbClr val="232333"/>
                </a:solidFill>
                <a:latin typeface="+mn-lt"/>
              </a:rPr>
              <a:t>  </a:t>
            </a:r>
            <a:r>
              <a:rPr lang="en-US" sz="1100" dirty="0">
                <a:solidFill>
                  <a:srgbClr val="3E8DEF"/>
                </a:solidFill>
                <a:latin typeface="+mn-lt"/>
              </a:rPr>
              <a:t> </a:t>
            </a:r>
            <a:endParaRPr lang="en-US" sz="1400" dirty="0">
              <a:latin typeface="+mn-lt"/>
            </a:endParaRPr>
          </a:p>
          <a:p>
            <a:pPr>
              <a:spcBef>
                <a:spcPts val="0"/>
              </a:spcBef>
              <a:spcAft>
                <a:spcPts val="0"/>
              </a:spcAft>
            </a:pPr>
            <a:r>
              <a:rPr lang="en-US" altLang="en-US" sz="1400" b="1" dirty="0" smtClean="0">
                <a:solidFill>
                  <a:srgbClr val="1D1D1D"/>
                </a:solidFill>
                <a:latin typeface="+mn-lt"/>
                <a:cs typeface="Arial" panose="020B0604020202020204" pitchFamily="34" charset="0"/>
              </a:rPr>
              <a:t>DATE</a:t>
            </a:r>
            <a:r>
              <a:rPr lang="en-US" altLang="en-US" sz="1400" b="1" dirty="0">
                <a:solidFill>
                  <a:srgbClr val="1D1D1D"/>
                </a:solidFill>
                <a:latin typeface="+mn-lt"/>
                <a:cs typeface="Arial" panose="020B0604020202020204" pitchFamily="34" charset="0"/>
              </a:rPr>
              <a:t>: Thursday, April </a:t>
            </a:r>
            <a:r>
              <a:rPr lang="en-US" altLang="en-US" sz="1400" b="1" dirty="0" smtClean="0">
                <a:solidFill>
                  <a:srgbClr val="1D1D1D"/>
                </a:solidFill>
                <a:latin typeface="+mn-lt"/>
                <a:cs typeface="Arial" panose="020B0604020202020204" pitchFamily="34" charset="0"/>
              </a:rPr>
              <a:t>23</a:t>
            </a:r>
            <a:r>
              <a:rPr lang="en-US" altLang="en-US" sz="1400" b="1" dirty="0" smtClean="0">
                <a:solidFill>
                  <a:srgbClr val="1D1D1D"/>
                </a:solidFill>
                <a:latin typeface="+mn-lt"/>
                <a:cs typeface="Arial" panose="020B0604020202020204" pitchFamily="34" charset="0"/>
              </a:rPr>
              <a:t>, 2020</a:t>
            </a:r>
            <a:endParaRPr lang="en-US" altLang="en-US" sz="800" dirty="0">
              <a:solidFill>
                <a:prstClr val="black"/>
              </a:solidFill>
              <a:latin typeface="+mn-lt"/>
            </a:endParaRPr>
          </a:p>
          <a:p>
            <a:pPr>
              <a:spcBef>
                <a:spcPts val="0"/>
              </a:spcBef>
              <a:spcAft>
                <a:spcPts val="0"/>
              </a:spcAft>
            </a:pPr>
            <a:r>
              <a:rPr lang="en-US" altLang="en-US" sz="1400" b="1" dirty="0" smtClean="0">
                <a:solidFill>
                  <a:srgbClr val="1D1D1D"/>
                </a:solidFill>
                <a:latin typeface="+mn-lt"/>
                <a:cs typeface="Arial" panose="020B0604020202020204" pitchFamily="34" charset="0"/>
              </a:rPr>
              <a:t>TIME</a:t>
            </a:r>
            <a:r>
              <a:rPr lang="en-US" altLang="en-US" sz="1400" b="1" dirty="0">
                <a:solidFill>
                  <a:srgbClr val="1D1D1D"/>
                </a:solidFill>
                <a:latin typeface="+mn-lt"/>
                <a:cs typeface="Arial" panose="020B0604020202020204" pitchFamily="34" charset="0"/>
              </a:rPr>
              <a:t>: </a:t>
            </a:r>
            <a:r>
              <a:rPr lang="en-US" altLang="en-US" sz="1400" b="1" dirty="0">
                <a:solidFill>
                  <a:srgbClr val="1D1D1D"/>
                </a:solidFill>
                <a:latin typeface="+mn-lt"/>
                <a:cs typeface="Arial" panose="020B0604020202020204" pitchFamily="34" charset="0"/>
              </a:rPr>
              <a:t>2</a:t>
            </a:r>
            <a:r>
              <a:rPr lang="en-US" altLang="en-US" sz="1400" b="1" dirty="0" smtClean="0">
                <a:solidFill>
                  <a:srgbClr val="1D1D1D"/>
                </a:solidFill>
                <a:latin typeface="+mn-lt"/>
                <a:cs typeface="Arial" panose="020B0604020202020204" pitchFamily="34" charset="0"/>
              </a:rPr>
              <a:t> </a:t>
            </a:r>
            <a:r>
              <a:rPr lang="en-US" altLang="en-US" sz="1400" b="1" dirty="0">
                <a:solidFill>
                  <a:srgbClr val="1D1D1D"/>
                </a:solidFill>
                <a:latin typeface="+mn-lt"/>
                <a:cs typeface="Arial" panose="020B0604020202020204" pitchFamily="34" charset="0"/>
              </a:rPr>
              <a:t>p.m. (</a:t>
            </a:r>
            <a:r>
              <a:rPr lang="en-US" altLang="en-US" sz="1400" b="1" dirty="0" smtClean="0">
                <a:solidFill>
                  <a:srgbClr val="1D1D1D"/>
                </a:solidFill>
                <a:latin typeface="+mn-lt"/>
                <a:cs typeface="Arial" panose="020B0604020202020204" pitchFamily="34" charset="0"/>
              </a:rPr>
              <a:t>ET</a:t>
            </a:r>
            <a:r>
              <a:rPr lang="en-US" altLang="en-US" sz="1400" b="1" dirty="0">
                <a:solidFill>
                  <a:srgbClr val="1D1D1D"/>
                </a:solidFill>
                <a:latin typeface="+mn-lt"/>
                <a:cs typeface="Arial" panose="020B0604020202020204" pitchFamily="34" charset="0"/>
              </a:rPr>
              <a:t>)</a:t>
            </a:r>
            <a:endParaRPr lang="en-US" altLang="en-US" sz="800" dirty="0">
              <a:solidFill>
                <a:prstClr val="black"/>
              </a:solidFill>
              <a:latin typeface="+mn-lt"/>
            </a:endParaRPr>
          </a:p>
          <a:p>
            <a:pPr lvl="0" eaLnBrk="1" fontAlgn="auto" hangingPunct="1">
              <a:spcBef>
                <a:spcPts val="0"/>
              </a:spcBef>
              <a:spcAft>
                <a:spcPts val="0"/>
              </a:spcAft>
            </a:pPr>
            <a:r>
              <a:rPr lang="en-US" altLang="en-US" sz="1200" dirty="0" smtClean="0">
                <a:solidFill>
                  <a:srgbClr val="222222"/>
                </a:solidFill>
                <a:latin typeface="+mn-lt"/>
                <a:cs typeface="Arial" panose="020B0604020202020204" pitchFamily="34" charset="0"/>
              </a:rPr>
              <a:t>The </a:t>
            </a:r>
            <a:r>
              <a:rPr lang="en-US" altLang="en-US" sz="1200" dirty="0">
                <a:solidFill>
                  <a:srgbClr val="222222"/>
                </a:solidFill>
                <a:latin typeface="+mn-lt"/>
                <a:cs typeface="Arial" panose="020B0604020202020204" pitchFamily="34" charset="0"/>
              </a:rPr>
              <a:t>purpose of this virtual discussion is to highlight and share the creative ways State VR agencies are responding to the COVID 19 Crisis and collaborating with their partners to deliver pre-employment transition services.</a:t>
            </a:r>
            <a:endParaRPr lang="en-US" altLang="en-US" sz="1200" dirty="0" smtClean="0">
              <a:solidFill>
                <a:srgbClr val="222222"/>
              </a:solidFill>
              <a:latin typeface="+mn-lt"/>
              <a:cs typeface="Arial" panose="020B0604020202020204" pitchFamily="34" charset="0"/>
            </a:endParaRPr>
          </a:p>
          <a:p>
            <a:pPr lvl="0" eaLnBrk="1" fontAlgn="auto" hangingPunct="1">
              <a:spcBef>
                <a:spcPts val="0"/>
              </a:spcBef>
              <a:spcAft>
                <a:spcPts val="0"/>
              </a:spcAft>
            </a:pPr>
            <a:endParaRPr lang="en-US" altLang="en-US" sz="1200" b="1" dirty="0">
              <a:solidFill>
                <a:srgbClr val="222222"/>
              </a:solidFill>
              <a:latin typeface="Arial Narrow" panose="020B0606020202030204" pitchFamily="34" charset="0"/>
              <a:cs typeface="Arial" panose="020B0604020202020204" pitchFamily="34" charset="0"/>
            </a:endParaRPr>
          </a:p>
          <a:p>
            <a:pPr lvl="0" eaLnBrk="1" fontAlgn="auto" hangingPunct="1">
              <a:spcBef>
                <a:spcPts val="0"/>
              </a:spcBef>
              <a:spcAft>
                <a:spcPts val="0"/>
              </a:spcAft>
            </a:pPr>
            <a:endParaRPr lang="en-US" altLang="en-US" b="1" dirty="0" smtClean="0">
              <a:solidFill>
                <a:srgbClr val="00B050"/>
              </a:solidFill>
              <a:latin typeface="Arial Narrow" panose="020B0606020202030204" pitchFamily="34" charset="0"/>
              <a:cs typeface="Arial" panose="020B0604020202020204" pitchFamily="34" charset="0"/>
            </a:endParaRPr>
          </a:p>
          <a:p>
            <a:pPr lvl="0"/>
            <a:r>
              <a:rPr lang="en-US" altLang="en-US" b="1" dirty="0" smtClean="0">
                <a:solidFill>
                  <a:srgbClr val="00B050"/>
                </a:solidFill>
                <a:latin typeface="+mn-lt"/>
                <a:cs typeface="Arial" panose="020B0604020202020204" pitchFamily="34" charset="0"/>
              </a:rPr>
              <a:t>NTACT </a:t>
            </a:r>
            <a:r>
              <a:rPr lang="en-US" altLang="en-US" b="1" dirty="0" smtClean="0">
                <a:solidFill>
                  <a:srgbClr val="00B050"/>
                </a:solidFill>
                <a:latin typeface="+mn-lt"/>
                <a:cs typeface="Arial" panose="020B0604020202020204" pitchFamily="34" charset="0"/>
              </a:rPr>
              <a:t>Webinar</a:t>
            </a:r>
            <a:r>
              <a:rPr lang="en-US" altLang="en-US" b="1" dirty="0">
                <a:solidFill>
                  <a:srgbClr val="00B050"/>
                </a:solidFill>
                <a:latin typeface="+mn-lt"/>
                <a:cs typeface="Arial" panose="020B0604020202020204" pitchFamily="34" charset="0"/>
              </a:rPr>
              <a:t>: </a:t>
            </a:r>
            <a:r>
              <a:rPr lang="en-US" altLang="en-US" b="1" dirty="0" smtClean="0">
                <a:solidFill>
                  <a:srgbClr val="00B050"/>
                </a:solidFill>
                <a:latin typeface="+mn-lt"/>
                <a:cs typeface="Arial" panose="020B0604020202020204" pitchFamily="34" charset="0"/>
              </a:rPr>
              <a:t>Community of Practice for Indicator 14</a:t>
            </a:r>
          </a:p>
          <a:p>
            <a:pPr lvl="0"/>
            <a:r>
              <a:rPr lang="en-US" sz="1200" b="1" u="sng" dirty="0">
                <a:solidFill>
                  <a:srgbClr val="09A3BA"/>
                </a:solidFill>
                <a:latin typeface="+mn-lt"/>
                <a:hlinkClick r:id="rId4"/>
              </a:rPr>
              <a:t>Register for the meeting in advance</a:t>
            </a:r>
            <a:r>
              <a:rPr lang="en-US" sz="1200" b="1" dirty="0">
                <a:solidFill>
                  <a:srgbClr val="09A3BA"/>
                </a:solidFill>
                <a:latin typeface="+mn-lt"/>
              </a:rPr>
              <a:t>  </a:t>
            </a:r>
            <a:endParaRPr lang="en-US" altLang="en-US" sz="1200" b="1" dirty="0">
              <a:solidFill>
                <a:srgbClr val="00B050"/>
              </a:solidFill>
              <a:latin typeface="+mn-lt"/>
            </a:endParaRPr>
          </a:p>
          <a:p>
            <a:pPr lvl="0" eaLnBrk="1" fontAlgn="auto" hangingPunct="1">
              <a:spcBef>
                <a:spcPts val="0"/>
              </a:spcBef>
              <a:spcAft>
                <a:spcPts val="0"/>
              </a:spcAft>
            </a:pPr>
            <a:r>
              <a:rPr lang="en-US" altLang="en-US" sz="1400" b="1" dirty="0" smtClean="0">
                <a:solidFill>
                  <a:srgbClr val="1D1D1D"/>
                </a:solidFill>
                <a:latin typeface="+mn-lt"/>
                <a:cs typeface="Arial" panose="020B0604020202020204" pitchFamily="34" charset="0"/>
              </a:rPr>
              <a:t>DATE</a:t>
            </a:r>
            <a:r>
              <a:rPr lang="en-US" altLang="en-US" sz="1400" b="1" dirty="0">
                <a:solidFill>
                  <a:srgbClr val="1D1D1D"/>
                </a:solidFill>
                <a:latin typeface="+mn-lt"/>
                <a:cs typeface="Arial" panose="020B0604020202020204" pitchFamily="34" charset="0"/>
              </a:rPr>
              <a:t>: </a:t>
            </a:r>
            <a:r>
              <a:rPr lang="en-US" altLang="en-US" sz="1400" b="1" dirty="0" smtClean="0">
                <a:solidFill>
                  <a:srgbClr val="1D1D1D"/>
                </a:solidFill>
                <a:latin typeface="+mn-lt"/>
                <a:cs typeface="Arial" panose="020B0604020202020204" pitchFamily="34" charset="0"/>
              </a:rPr>
              <a:t>Friday, May 1, </a:t>
            </a:r>
            <a:r>
              <a:rPr lang="en-US" altLang="en-US" sz="1400" b="1" dirty="0" smtClean="0">
                <a:solidFill>
                  <a:srgbClr val="1D1D1D"/>
                </a:solidFill>
                <a:latin typeface="+mn-lt"/>
                <a:cs typeface="Arial" panose="020B0604020202020204" pitchFamily="34" charset="0"/>
              </a:rPr>
              <a:t>2020</a:t>
            </a:r>
            <a:endParaRPr lang="en-US" altLang="en-US" sz="800" dirty="0">
              <a:solidFill>
                <a:prstClr val="black"/>
              </a:solidFill>
              <a:latin typeface="+mn-lt"/>
            </a:endParaRPr>
          </a:p>
          <a:p>
            <a:pPr lvl="0"/>
            <a:r>
              <a:rPr lang="en-US" altLang="en-US" sz="1400" b="1" dirty="0">
                <a:solidFill>
                  <a:srgbClr val="1D1D1D"/>
                </a:solidFill>
                <a:latin typeface="+mn-lt"/>
                <a:cs typeface="Arial" panose="020B0604020202020204" pitchFamily="34" charset="0"/>
              </a:rPr>
              <a:t>TIME: 2 p.m. (</a:t>
            </a:r>
            <a:r>
              <a:rPr lang="en-US" altLang="en-US" sz="1400" b="1" dirty="0" smtClean="0">
                <a:solidFill>
                  <a:srgbClr val="1D1D1D"/>
                </a:solidFill>
                <a:latin typeface="+mn-lt"/>
                <a:cs typeface="Arial" panose="020B0604020202020204" pitchFamily="34" charset="0"/>
              </a:rPr>
              <a:t>ET</a:t>
            </a:r>
            <a:r>
              <a:rPr lang="en-US" altLang="en-US" sz="1400" b="1" dirty="0">
                <a:solidFill>
                  <a:srgbClr val="1D1D1D"/>
                </a:solidFill>
                <a:latin typeface="+mn-lt"/>
                <a:cs typeface="Arial" panose="020B0604020202020204" pitchFamily="34" charset="0"/>
              </a:rPr>
              <a:t>)</a:t>
            </a:r>
            <a:endParaRPr lang="en-US" altLang="en-US" sz="800" dirty="0">
              <a:solidFill>
                <a:prstClr val="black"/>
              </a:solidFill>
              <a:latin typeface="+mn-lt"/>
            </a:endParaRPr>
          </a:p>
          <a:p>
            <a:pPr lvl="0"/>
            <a:r>
              <a:rPr lang="en-US" altLang="en-US" sz="1200" dirty="0" smtClean="0">
                <a:solidFill>
                  <a:srgbClr val="222222"/>
                </a:solidFill>
                <a:latin typeface="+mn-lt"/>
                <a:cs typeface="Arial" panose="020B0604020202020204" pitchFamily="34" charset="0"/>
              </a:rPr>
              <a:t>The purpose of this webinar is for state’s to share adjustments and strategies related to Ind. 14 in light of COVID 19</a:t>
            </a:r>
            <a:endParaRPr lang="en-US" sz="1200" b="1" dirty="0">
              <a:solidFill>
                <a:prstClr val="black"/>
              </a:solidFill>
              <a:latin typeface="Arial Narrow" panose="020B0606020202030204" pitchFamily="34" charset="0"/>
              <a:ea typeface="Times New Roman"/>
              <a:cs typeface="Times New Roman"/>
            </a:endParaRPr>
          </a:p>
          <a:p>
            <a:pPr lvl="0"/>
            <a:endParaRPr lang="en-US" sz="1200" b="1" dirty="0">
              <a:solidFill>
                <a:prstClr val="black"/>
              </a:solidFill>
              <a:latin typeface="Arial Narrow" panose="020B0606020202030204" pitchFamily="34" charset="0"/>
              <a:ea typeface="Times New Roman"/>
              <a:cs typeface="Times New Roman"/>
            </a:endParaRPr>
          </a:p>
          <a:p>
            <a:pPr lvl="0"/>
            <a:r>
              <a:rPr lang="en-US" sz="1200" dirty="0" smtClean="0">
                <a:solidFill>
                  <a:srgbClr val="232333"/>
                </a:solidFill>
                <a:latin typeface="Arial Narrow" panose="020B0606020202030204" pitchFamily="34" charset="0"/>
                <a:ea typeface="Times New Roman"/>
              </a:rPr>
              <a:t>.</a:t>
            </a:r>
            <a:r>
              <a:rPr lang="en-US" sz="1200" dirty="0">
                <a:solidFill>
                  <a:srgbClr val="232333"/>
                </a:solidFill>
                <a:latin typeface="Arial Narrow" panose="020B0606020202030204" pitchFamily="34" charset="0"/>
                <a:ea typeface="Times New Roman"/>
              </a:rPr>
              <a:t/>
            </a:r>
            <a:br>
              <a:rPr lang="en-US" sz="1200" dirty="0">
                <a:solidFill>
                  <a:srgbClr val="232333"/>
                </a:solidFill>
                <a:latin typeface="Arial Narrow" panose="020B0606020202030204" pitchFamily="34" charset="0"/>
                <a:ea typeface="Times New Roman"/>
              </a:rPr>
            </a:br>
            <a:endParaRPr lang="en-US" sz="1200" dirty="0">
              <a:latin typeface="Arial Narrow" panose="020B0606020202030204" pitchFamily="34" charset="0"/>
              <a:ea typeface="Calibri"/>
              <a:cs typeface="Times New Roman"/>
            </a:endParaRPr>
          </a:p>
          <a:p>
            <a:pPr>
              <a:lnSpc>
                <a:spcPct val="115000"/>
              </a:lnSpc>
              <a:spcBef>
                <a:spcPts val="0"/>
              </a:spcBef>
              <a:spcAft>
                <a:spcPts val="1000"/>
              </a:spcAft>
            </a:pPr>
            <a:endParaRPr lang="en-US" sz="1400" dirty="0">
              <a:solidFill>
                <a:srgbClr val="00B050"/>
              </a:solidFill>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19304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YOUR FEEDBACK</a:t>
            </a:r>
          </a:p>
        </p:txBody>
      </p:sp>
      <p:sp>
        <p:nvSpPr>
          <p:cNvPr id="3" name="Content Placeholder 2"/>
          <p:cNvSpPr>
            <a:spLocks noGrp="1"/>
          </p:cNvSpPr>
          <p:nvPr>
            <p:ph idx="1"/>
          </p:nvPr>
        </p:nvSpPr>
        <p:spPr>
          <a:xfrm>
            <a:off x="135804" y="2222328"/>
            <a:ext cx="11950574" cy="3840163"/>
          </a:xfrm>
        </p:spPr>
        <p:txBody>
          <a:bodyPr>
            <a:normAutofit/>
          </a:bodyPr>
          <a:lstStyle/>
          <a:p>
            <a:pPr marL="0" indent="0">
              <a:buNone/>
            </a:pPr>
            <a:r>
              <a:rPr lang="en-US" i="1" dirty="0"/>
              <a:t>Take 5 minutes to tell us what you think…..</a:t>
            </a:r>
          </a:p>
          <a:p>
            <a:pPr marL="0" indent="0">
              <a:buNone/>
            </a:pPr>
            <a:endParaRPr lang="en-US" dirty="0"/>
          </a:p>
          <a:p>
            <a:pPr marL="0" indent="0" algn="ctr">
              <a:buNone/>
            </a:pPr>
            <a:r>
              <a:rPr lang="en-US" dirty="0"/>
              <a:t>Watch for a follow-up email tomorrow </a:t>
            </a:r>
          </a:p>
          <a:p>
            <a:pPr marL="0" indent="0" algn="ctr">
              <a:buNone/>
            </a:pPr>
            <a:r>
              <a:rPr lang="en-US" dirty="0"/>
              <a:t>With this </a:t>
            </a:r>
            <a:r>
              <a:rPr lang="en-US" dirty="0">
                <a:hlinkClick r:id="rId2"/>
              </a:rPr>
              <a:t>link to Survey</a:t>
            </a:r>
            <a:endParaRPr lang="en-US" dirty="0"/>
          </a:p>
          <a:p>
            <a:pPr marL="0" indent="0" algn="ctr">
              <a:buNone/>
            </a:pPr>
            <a:endParaRPr lang="en-US" dirty="0">
              <a:hlinkClick r:id="rId3"/>
            </a:endParaRPr>
          </a:p>
          <a:p>
            <a:pPr marL="0" indent="0" algn="ctr">
              <a:buNone/>
            </a:pPr>
            <a:r>
              <a:rPr lang="en-US" sz="2400" dirty="0">
                <a:solidFill>
                  <a:srgbClr val="1155CC"/>
                </a:solidFill>
                <a:latin typeface="Times New Roman"/>
                <a:hlinkClick r:id="rId2"/>
              </a:rPr>
              <a:t>https://bit.ly/InstagramSnapchatTikTokandBeyond</a:t>
            </a:r>
            <a:endParaRPr lang="en-US" sz="2200" dirty="0"/>
          </a:p>
        </p:txBody>
      </p:sp>
      <p:sp>
        <p:nvSpPr>
          <p:cNvPr id="4" name="Slide Number Placeholder 3"/>
          <p:cNvSpPr>
            <a:spLocks noGrp="1"/>
          </p:cNvSpPr>
          <p:nvPr>
            <p:ph type="sldNum" sz="quarter" idx="12"/>
          </p:nvPr>
        </p:nvSpPr>
        <p:spPr/>
        <p:txBody>
          <a:bodyPr/>
          <a:lstStyle/>
          <a:p>
            <a:fld id="{F765AB44-07C5-49CE-86A5-1AD2604BA3BE}" type="slidenum">
              <a:rPr lang="en-US" smtClean="0">
                <a:solidFill>
                  <a:prstClr val="white"/>
                </a:solidFill>
              </a:rPr>
              <a:pPr/>
              <a:t>52</a:t>
            </a:fld>
            <a:endParaRPr lang="en-US" dirty="0">
              <a:solidFill>
                <a:prstClr val="white"/>
              </a:solidFill>
            </a:endParaRPr>
          </a:p>
        </p:txBody>
      </p:sp>
      <p:pic>
        <p:nvPicPr>
          <p:cNvPr id="5" name="Picture 4" descr="Home">
            <a:extLst>
              <a:ext uri="{FF2B5EF4-FFF2-40B4-BE49-F238E27FC236}">
                <a16:creationId xmlns:a16="http://schemas.microsoft.com/office/drawing/2014/main" xmlns="" id="{42FA9F75-5A6A-7548-8BD1-11BA443EB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759" y="284747"/>
            <a:ext cx="3454400" cy="58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28122"/>
      </p:ext>
    </p:extLst>
  </p:cSld>
  <p:clrMapOvr>
    <a:masterClrMapping/>
  </p:clrMapOvr>
  <mc:AlternateContent xmlns:mc="http://schemas.openxmlformats.org/markup-compatibility/2006" xmlns:p14="http://schemas.microsoft.com/office/powerpoint/2010/main">
    <mc:Choice Requires="p14">
      <p:transition spd="slow" p14:dur="2000" advTm="5943"/>
    </mc:Choice>
    <mc:Fallback xmlns="">
      <p:transition spd="slow" advTm="594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title" idx="4294967295"/>
          </p:nvPr>
        </p:nvSpPr>
        <p:spPr>
          <a:xfrm>
            <a:off x="8534400" y="6400802"/>
            <a:ext cx="284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5AB44-07C5-49CE-86A5-1AD2604BA3BE}" type="slidenum">
              <a:rPr kumimoji="0" lang="en-US" sz="12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dirty="0">
              <a:ln>
                <a:noFill/>
              </a:ln>
              <a:solidFill>
                <a:schemeClr val="bg1"/>
              </a:solidFill>
              <a:effectLst/>
              <a:uLnTx/>
              <a:uFillTx/>
              <a:latin typeface="+mn-lt"/>
              <a:ea typeface="+mn-ea"/>
              <a:cs typeface="+mn-cs"/>
            </a:endParaRPr>
          </a:p>
        </p:txBody>
      </p:sp>
      <p:pic>
        <p:nvPicPr>
          <p:cNvPr id="18434" name="Picture 2" descr="Image result for thank you for joining">
            <a:extLst>
              <a:ext uri="{FF2B5EF4-FFF2-40B4-BE49-F238E27FC236}">
                <a16:creationId xmlns:a16="http://schemas.microsoft.com/office/drawing/2014/main" xmlns="" id="{D56022EC-1920-A244-9399-A3958A0FC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779" y="1938268"/>
            <a:ext cx="6940180" cy="2135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ome">
            <a:extLst>
              <a:ext uri="{FF2B5EF4-FFF2-40B4-BE49-F238E27FC236}">
                <a16:creationId xmlns:a16="http://schemas.microsoft.com/office/drawing/2014/main" xmlns="" id="{65BB48B8-6858-6C49-B668-DE3A2B2E8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759" y="284747"/>
            <a:ext cx="3454400" cy="58521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ow to stay healthy: 5 tips to stay healthy - Podcast.co">
            <a:extLst>
              <a:ext uri="{FF2B5EF4-FFF2-40B4-BE49-F238E27FC236}">
                <a16:creationId xmlns:a16="http://schemas.microsoft.com/office/drawing/2014/main" xmlns="" id="{5CBF0B61-DA12-E94E-9B80-87CAB4479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803" y="4038603"/>
            <a:ext cx="2793409" cy="209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63144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65AB44-07C5-49CE-86A5-1AD2604BA3BE}" type="slidenum">
              <a:rPr lang="en-US" smtClean="0"/>
              <a:pPr/>
              <a:t>54</a:t>
            </a:fld>
            <a:endParaRPr lang="en-US" dirty="0"/>
          </a:p>
        </p:txBody>
      </p:sp>
      <p:pic>
        <p:nvPicPr>
          <p:cNvPr id="5" name="Picture 4" descr="Home">
            <a:extLst>
              <a:ext uri="{FF2B5EF4-FFF2-40B4-BE49-F238E27FC236}">
                <a16:creationId xmlns:a16="http://schemas.microsoft.com/office/drawing/2014/main" xmlns="" id="{65BB48B8-6858-6C49-B668-DE3A2B2E8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759" y="284747"/>
            <a:ext cx="3454400" cy="58521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A881351B-196C-B441-A7FA-BE7ED6ACE904}"/>
              </a:ext>
            </a:extLst>
          </p:cNvPr>
          <p:cNvSpPr>
            <a:spLocks noGrp="1"/>
          </p:cNvSpPr>
          <p:nvPr>
            <p:ph type="title" idx="4294967295"/>
          </p:nvPr>
        </p:nvSpPr>
        <p:spPr>
          <a:xfrm>
            <a:off x="561975" y="1630363"/>
            <a:ext cx="11233150" cy="4313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Websites: </a:t>
            </a:r>
          </a:p>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hlinkClick r:id="rId4"/>
              </a:rPr>
              <a:t>www.transitionta.org</a:t>
            </a:r>
            <a:r>
              <a:rPr kumimoji="0" lang="en-US" altLang="en-US" sz="3200" b="0" i="0" u="none" strike="noStrike" kern="1200" cap="none" spc="0" normalizeH="0" baseline="0" noProof="0" dirty="0">
                <a:ln>
                  <a:noFill/>
                </a:ln>
                <a:solidFill>
                  <a:schemeClr val="tx1"/>
                </a:solidFill>
                <a:effectLst/>
                <a:uLnTx/>
                <a:uFillTx/>
                <a:latin typeface="+mn-lt"/>
                <a:ea typeface="+mn-ea"/>
                <a:cs typeface="+mn-cs"/>
              </a:rPr>
              <a:t> </a:t>
            </a:r>
          </a:p>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tx1"/>
                </a:solidFill>
                <a:effectLst/>
                <a:uLnTx/>
                <a:uFillTx/>
                <a:latin typeface="+mn-lt"/>
                <a:ea typeface="+mn-ea"/>
                <a:cs typeface="+mn-cs"/>
                <a:hlinkClick r:id="rId5"/>
              </a:rPr>
              <a:t>www.wintac.org</a:t>
            </a:r>
            <a:endParaRPr kumimoji="0" lang="en-US" altLang="en-US" sz="3200" b="0" i="0" u="none" strike="noStrike" kern="1200" cap="none" spc="0" normalizeH="0" baseline="0" noProof="0" dirty="0">
              <a:ln>
                <a:noFill/>
              </a:ln>
              <a:solidFill>
                <a:schemeClr val="tx1"/>
              </a:solidFill>
              <a:effectLst/>
              <a:uLnTx/>
              <a:uFillTx/>
              <a:latin typeface="+mn-lt"/>
              <a:ea typeface="+mn-ea"/>
              <a:cs typeface="+mn-cs"/>
            </a:endParaRPr>
          </a:p>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chemeClr val="tx1"/>
              </a:solidFill>
              <a:effectLst/>
              <a:uLnTx/>
              <a:uFillTx/>
              <a:latin typeface="+mn-lt"/>
              <a:ea typeface="+mn-ea"/>
              <a:cs typeface="+mn-cs"/>
            </a:endParaRPr>
          </a:p>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Contact us: </a:t>
            </a:r>
          </a:p>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hlinkClick r:id="rId6"/>
              </a:rPr>
              <a:t>ntactmail@uncc.edu</a:t>
            </a:r>
            <a:r>
              <a:rPr kumimoji="0" lang="en-US" sz="3200" b="0" i="0" u="none" strike="noStrike" kern="1200" cap="none" spc="0" normalizeH="0" baseline="0" noProof="0" dirty="0">
                <a:ln>
                  <a:noFill/>
                </a:ln>
                <a:solidFill>
                  <a:schemeClr val="tx1"/>
                </a:solidFill>
                <a:effectLst/>
                <a:uLnTx/>
                <a:uFillTx/>
                <a:latin typeface="+mn-lt"/>
                <a:ea typeface="+mn-ea"/>
                <a:cs typeface="+mn-cs"/>
              </a:rPr>
              <a:t>          </a:t>
            </a:r>
          </a:p>
          <a:p>
            <a:pPr marL="2349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hlinkClick r:id="rId7"/>
              </a:rPr>
              <a:t>http://www.wintac.org/request-ta</a:t>
            </a:r>
            <a:r>
              <a:rPr kumimoji="0" lang="en-US" sz="32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chemeClr val="tx1"/>
                </a:solidFill>
                <a:effectLst/>
                <a:uLnTx/>
                <a:uFillTx/>
                <a:latin typeface="+mn-lt"/>
                <a:ea typeface="+mn-ea"/>
                <a:cs typeface="+mn-cs"/>
              </a:rPr>
              <a:t> </a:t>
            </a:r>
          </a:p>
          <a:p>
            <a:pPr marL="34290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8001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572"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69215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3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091401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A98AF0D-7A86-4179-9DFD-4F7ABD39E98A}"/>
              </a:ext>
            </a:extLst>
          </p:cNvPr>
          <p:cNvSpPr>
            <a:spLocks noGrp="1"/>
          </p:cNvSpPr>
          <p:nvPr>
            <p:ph type="title" idx="4294967295"/>
          </p:nvPr>
        </p:nvSpPr>
        <p:spPr>
          <a:xfrm>
            <a:off x="2098675" y="1441452"/>
            <a:ext cx="8237538" cy="4760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Find us on: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3152361" y="4414146"/>
            <a:ext cx="5671893" cy="1938992"/>
          </a:xfrm>
          <a:prstGeom prst="rect">
            <a:avLst/>
          </a:prstGeom>
          <a:noFill/>
        </p:spPr>
        <p:txBody>
          <a:bodyPr wrap="square" rtlCol="0">
            <a:spAutoFit/>
          </a:bodyPr>
          <a:lstStyle/>
          <a:p>
            <a:pPr algn="ctr"/>
            <a:r>
              <a:rPr lang="en-US" sz="2800" b="1" dirty="0"/>
              <a:t>#</a:t>
            </a:r>
            <a:r>
              <a:rPr lang="en-US" sz="2800" b="1" dirty="0" err="1"/>
              <a:t>transitionta</a:t>
            </a:r>
            <a:r>
              <a:rPr lang="en-US" sz="2800" dirty="0"/>
              <a:t> </a:t>
            </a:r>
          </a:p>
          <a:p>
            <a:pPr algn="ctr"/>
            <a:r>
              <a:rPr lang="en-US" sz="2800" b="1" dirty="0"/>
              <a:t>Sign up for our listserv</a:t>
            </a:r>
            <a:endParaRPr lang="en-US" sz="2800" b="1" dirty="0">
              <a:hlinkClick r:id="rId3"/>
            </a:endParaRPr>
          </a:p>
          <a:p>
            <a:pPr algn="ctr"/>
            <a:r>
              <a:rPr lang="en-US" sz="3600" b="1" dirty="0">
                <a:hlinkClick r:id="rId3"/>
              </a:rPr>
              <a:t>www.transitionta.org</a:t>
            </a:r>
            <a:endParaRPr lang="en-US" sz="3600" b="1" dirty="0"/>
          </a:p>
          <a:p>
            <a:pPr algn="ctr"/>
            <a:r>
              <a:rPr lang="en-US" sz="2800" b="1" dirty="0">
                <a:hlinkClick r:id="rId4"/>
              </a:rPr>
              <a:t>ntactmail@uncc.edu</a:t>
            </a:r>
            <a:r>
              <a:rPr lang="en-US" sz="2800" b="1" dirty="0"/>
              <a:t> </a:t>
            </a:r>
          </a:p>
        </p:txBody>
      </p:sp>
      <p:pic>
        <p:nvPicPr>
          <p:cNvPr id="11" name="Picture 10" descr="Facebook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189" y="2212025"/>
            <a:ext cx="1431824" cy="1431824"/>
          </a:xfrm>
          <a:prstGeom prst="rect">
            <a:avLst/>
          </a:prstGeom>
        </p:spPr>
      </p:pic>
      <p:pic>
        <p:nvPicPr>
          <p:cNvPr id="13" name="Picture 12" descr="Twitter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6549" y="2301841"/>
            <a:ext cx="1379095" cy="1379095"/>
          </a:xfrm>
          <a:prstGeom prst="rect">
            <a:avLst/>
          </a:prstGeom>
        </p:spPr>
      </p:pic>
      <p:pic>
        <p:nvPicPr>
          <p:cNvPr id="14" name="Picture 13" descr="Pinterest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6574" y="2175860"/>
            <a:ext cx="1504159" cy="1504159"/>
          </a:xfrm>
          <a:prstGeom prst="rect">
            <a:avLst/>
          </a:prstGeom>
        </p:spPr>
      </p:pic>
      <p:pic>
        <p:nvPicPr>
          <p:cNvPr id="15" name="Picture 14" descr="Teachers Pay Teachers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7312" y="2338927"/>
            <a:ext cx="1676400" cy="1304925"/>
          </a:xfrm>
          <a:prstGeom prst="rect">
            <a:avLst/>
          </a:prstGeom>
        </p:spPr>
      </p:pic>
      <p:sp>
        <p:nvSpPr>
          <p:cNvPr id="2" name="Slide Number Placeholder 1"/>
          <p:cNvSpPr>
            <a:spLocks noGrp="1"/>
          </p:cNvSpPr>
          <p:nvPr>
            <p:ph type="sldNum" sz="quarter" idx="12"/>
          </p:nvPr>
        </p:nvSpPr>
        <p:spPr/>
        <p:txBody>
          <a:bodyPr/>
          <a:lstStyle/>
          <a:p>
            <a:fld id="{F765AB44-07C5-49CE-86A5-1AD2604BA3BE}" type="slidenum">
              <a:rPr lang="en-US" smtClean="0"/>
              <a:pPr/>
              <a:t>55</a:t>
            </a:fld>
            <a:endParaRPr lang="en-US" dirty="0"/>
          </a:p>
        </p:txBody>
      </p:sp>
    </p:spTree>
    <p:extLst>
      <p:ext uri="{BB962C8B-B14F-4D97-AF65-F5344CB8AC3E}">
        <p14:creationId xmlns:p14="http://schemas.microsoft.com/office/powerpoint/2010/main" val="263996519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398" y="2824915"/>
            <a:ext cx="10982960" cy="980081"/>
          </a:xfrm>
        </p:spPr>
        <p:txBody>
          <a:bodyPr>
            <a:normAutofit fontScale="90000"/>
          </a:bodyPr>
          <a:lstStyle/>
          <a:p>
            <a:r>
              <a:rPr lang="en-US" sz="4900" dirty="0">
                <a:solidFill>
                  <a:srgbClr val="00B050"/>
                </a:solidFill>
              </a:rPr>
              <a:t>Realities of the </a:t>
            </a:r>
            <a:r>
              <a:rPr lang="en-US" sz="4900" dirty="0" smtClean="0">
                <a:solidFill>
                  <a:srgbClr val="00B050"/>
                </a:solidFill>
              </a:rPr>
              <a:t>Impact </a:t>
            </a:r>
            <a:r>
              <a:rPr lang="en-US" sz="4900" dirty="0">
                <a:solidFill>
                  <a:srgbClr val="00B050"/>
                </a:solidFill>
              </a:rPr>
              <a:t>of COVID-19 </a:t>
            </a:r>
            <a:r>
              <a:rPr lang="en-US" sz="4900" dirty="0" smtClean="0">
                <a:solidFill>
                  <a:srgbClr val="00B050"/>
                </a:solidFill>
              </a:rPr>
              <a:t/>
            </a:r>
            <a:br>
              <a:rPr lang="en-US" sz="4900" dirty="0" smtClean="0">
                <a:solidFill>
                  <a:srgbClr val="00B050"/>
                </a:solidFill>
              </a:rPr>
            </a:br>
            <a:r>
              <a:rPr lang="en-US" sz="4900" dirty="0" smtClean="0">
                <a:solidFill>
                  <a:srgbClr val="00B050"/>
                </a:solidFill>
              </a:rPr>
              <a:t>on Youth </a:t>
            </a:r>
            <a:r>
              <a:rPr lang="en-US" sz="4900" dirty="0">
                <a:solidFill>
                  <a:srgbClr val="00B050"/>
                </a:solidFill>
              </a:rPr>
              <a:t>&amp; </a:t>
            </a:r>
            <a:r>
              <a:rPr lang="en-US" sz="4900" dirty="0" smtClean="0">
                <a:solidFill>
                  <a:srgbClr val="00B050"/>
                </a:solidFill>
              </a:rPr>
              <a:t>Young Adults </a:t>
            </a:r>
            <a:r>
              <a:rPr lang="en-US" sz="4800" dirty="0" smtClean="0">
                <a:solidFill>
                  <a:srgbClr val="00B050"/>
                </a:solidFill>
              </a:rPr>
              <a:t/>
            </a:r>
            <a:br>
              <a:rPr lang="en-US" sz="4800" dirty="0" smtClean="0">
                <a:solidFill>
                  <a:srgbClr val="00B050"/>
                </a:solidFill>
              </a:rPr>
            </a:br>
            <a:r>
              <a:rPr lang="en-US" sz="4000" b="0" dirty="0">
                <a:solidFill>
                  <a:srgbClr val="00B050"/>
                </a:solidFill>
              </a:rPr>
              <a:t/>
            </a:r>
            <a:br>
              <a:rPr lang="en-US" sz="4000" b="0" dirty="0">
                <a:solidFill>
                  <a:srgbClr val="00B050"/>
                </a:solidFill>
              </a:rPr>
            </a:br>
            <a:r>
              <a:rPr lang="en-US" sz="4000" b="0" dirty="0" smtClean="0">
                <a:solidFill>
                  <a:srgbClr val="00B050"/>
                </a:solidFill>
              </a:rPr>
              <a:t>Erin </a:t>
            </a:r>
            <a:r>
              <a:rPr lang="en-US" sz="4000" b="0" dirty="0" err="1" smtClean="0">
                <a:solidFill>
                  <a:srgbClr val="00B050"/>
                </a:solidFill>
              </a:rPr>
              <a:t>Weierbach</a:t>
            </a:r>
            <a:r>
              <a:rPr lang="en-US" sz="4000" b="0" dirty="0">
                <a:solidFill>
                  <a:srgbClr val="00B050"/>
                </a:solidFill>
              </a:rPr>
              <a:t/>
            </a:r>
            <a:br>
              <a:rPr lang="en-US" sz="4000" b="0" dirty="0">
                <a:solidFill>
                  <a:srgbClr val="00B050"/>
                </a:solidFill>
              </a:rPr>
            </a:br>
            <a:r>
              <a:rPr lang="en-US" sz="3600" b="0" dirty="0" smtClean="0">
                <a:solidFill>
                  <a:srgbClr val="00B050"/>
                </a:solidFill>
                <a:hlinkClick r:id="rId3"/>
              </a:rPr>
              <a:t>eweierbach@pealcenter.org</a:t>
            </a:r>
            <a:r>
              <a:rPr lang="en-US" sz="3600" b="0" dirty="0" smtClean="0">
                <a:solidFill>
                  <a:srgbClr val="00B050"/>
                </a:solidFill>
              </a:rPr>
              <a:t> </a:t>
            </a:r>
            <a:endParaRPr lang="en-US" sz="3600" b="0" dirty="0">
              <a:solidFill>
                <a:srgbClr val="00B050"/>
              </a:solidFill>
            </a:endParaRPr>
          </a:p>
        </p:txBody>
      </p:sp>
      <p:sp>
        <p:nvSpPr>
          <p:cNvPr id="4" name="Slide Number Placeholder 3"/>
          <p:cNvSpPr>
            <a:spLocks noGrp="1"/>
          </p:cNvSpPr>
          <p:nvPr>
            <p:ph type="sldNum" sz="quarter" idx="12"/>
          </p:nvPr>
        </p:nvSpPr>
        <p:spPr/>
        <p:txBody>
          <a:bodyPr/>
          <a:lstStyle/>
          <a:p>
            <a:fld id="{00000000-1234-1234-1234-123412341234}" type="slidenum">
              <a:rPr lang="en-US">
                <a:solidFill>
                  <a:prstClr val="black"/>
                </a:solidFill>
                <a:latin typeface="Calibri"/>
              </a:rPr>
              <a:pPr/>
              <a:t>6</a:t>
            </a:fld>
            <a:endParaRPr lang="en-US">
              <a:solidFill>
                <a:prstClr val="black"/>
              </a:solidFill>
              <a:latin typeface="Calibri"/>
            </a:endParaRPr>
          </a:p>
        </p:txBody>
      </p:sp>
      <p:pic>
        <p:nvPicPr>
          <p:cNvPr id="6" name="Picture 5" descr="Home">
            <a:extLst>
              <a:ext uri="{FF2B5EF4-FFF2-40B4-BE49-F238E27FC236}">
                <a16:creationId xmlns:a16="http://schemas.microsoft.com/office/drawing/2014/main" xmlns="" id="{718E8EC0-4F5B-9B44-988A-559A8CF12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664" y="205653"/>
            <a:ext cx="2918865" cy="659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656" y="5326601"/>
            <a:ext cx="10351363" cy="923330"/>
          </a:xfrm>
          <a:prstGeom prst="rect">
            <a:avLst/>
          </a:prstGeom>
          <a:noFill/>
        </p:spPr>
        <p:txBody>
          <a:bodyPr wrap="square" rtlCol="0">
            <a:spAutoFit/>
          </a:bodyPr>
          <a:lstStyle/>
          <a:p>
            <a:r>
              <a:rPr lang="en-US" b="1" dirty="0" smtClean="0">
                <a:solidFill>
                  <a:srgbClr val="FF0000"/>
                </a:solidFill>
              </a:rPr>
              <a:t>Reminders</a:t>
            </a:r>
            <a:r>
              <a:rPr lang="en-US" dirty="0" smtClean="0"/>
              <a:t>: The </a:t>
            </a:r>
            <a:r>
              <a:rPr lang="en-US" b="1" dirty="0">
                <a:solidFill>
                  <a:srgbClr val="7030A0"/>
                </a:solidFill>
              </a:rPr>
              <a:t>PowerPoint</a:t>
            </a:r>
            <a:r>
              <a:rPr lang="en-US" dirty="0">
                <a:solidFill>
                  <a:srgbClr val="7030A0"/>
                </a:solidFill>
              </a:rPr>
              <a:t> </a:t>
            </a:r>
            <a:r>
              <a:rPr lang="en-US" dirty="0" smtClean="0"/>
              <a:t>and </a:t>
            </a:r>
            <a:r>
              <a:rPr lang="en-US" dirty="0"/>
              <a:t>all resources </a:t>
            </a:r>
            <a:r>
              <a:rPr lang="en-US" dirty="0" smtClean="0"/>
              <a:t>are </a:t>
            </a:r>
            <a:r>
              <a:rPr lang="en-US" b="1" dirty="0" smtClean="0">
                <a:solidFill>
                  <a:srgbClr val="7030A0"/>
                </a:solidFill>
              </a:rPr>
              <a:t>available</a:t>
            </a:r>
            <a:r>
              <a:rPr lang="en-US" dirty="0" smtClean="0">
                <a:solidFill>
                  <a:srgbClr val="7030A0"/>
                </a:solidFill>
              </a:rPr>
              <a:t> </a:t>
            </a:r>
            <a:r>
              <a:rPr lang="en-US" dirty="0" smtClean="0"/>
              <a:t>at: </a:t>
            </a:r>
            <a:r>
              <a:rPr lang="en-US" dirty="0">
                <a:hlinkClick r:id="rId5"/>
              </a:rPr>
              <a:t>https://</a:t>
            </a:r>
            <a:r>
              <a:rPr lang="en-US" dirty="0" smtClean="0">
                <a:hlinkClick r:id="rId5"/>
              </a:rPr>
              <a:t>www.transitionta.org/events-details</a:t>
            </a:r>
            <a:endParaRPr lang="en-US" dirty="0" smtClean="0"/>
          </a:p>
          <a:p>
            <a:r>
              <a:rPr lang="en-US" dirty="0"/>
              <a:t>Use </a:t>
            </a:r>
            <a:r>
              <a:rPr lang="en-US" dirty="0" smtClean="0"/>
              <a:t>Zoom </a:t>
            </a:r>
            <a:r>
              <a:rPr lang="en-US" b="1" dirty="0" smtClean="0">
                <a:solidFill>
                  <a:srgbClr val="FF0000"/>
                </a:solidFill>
              </a:rPr>
              <a:t>Q &amp; A Feature </a:t>
            </a:r>
            <a:r>
              <a:rPr lang="en-US" dirty="0" smtClean="0"/>
              <a:t>for </a:t>
            </a:r>
            <a:r>
              <a:rPr lang="en-US" b="1" dirty="0" smtClean="0">
                <a:solidFill>
                  <a:srgbClr val="FF0000"/>
                </a:solidFill>
              </a:rPr>
              <a:t>Content Questions </a:t>
            </a:r>
            <a:r>
              <a:rPr lang="en-US" dirty="0" smtClean="0"/>
              <a:t>and to Share Any </a:t>
            </a:r>
            <a:r>
              <a:rPr lang="en-US" b="1" dirty="0" smtClean="0">
                <a:solidFill>
                  <a:srgbClr val="FF0000"/>
                </a:solidFill>
              </a:rPr>
              <a:t>Resource Suggestions</a:t>
            </a:r>
          </a:p>
          <a:p>
            <a:r>
              <a:rPr lang="en-US" dirty="0" smtClean="0"/>
              <a:t>Use Zoom </a:t>
            </a:r>
            <a:r>
              <a:rPr lang="en-US" b="1" dirty="0" smtClean="0">
                <a:solidFill>
                  <a:srgbClr val="00B050"/>
                </a:solidFill>
              </a:rPr>
              <a:t>Chat Feature </a:t>
            </a:r>
            <a:r>
              <a:rPr lang="en-US" dirty="0" smtClean="0"/>
              <a:t>for </a:t>
            </a:r>
            <a:r>
              <a:rPr lang="en-US" b="1" dirty="0" smtClean="0">
                <a:solidFill>
                  <a:srgbClr val="00B050"/>
                </a:solidFill>
              </a:rPr>
              <a:t>Technology Difficulty </a:t>
            </a:r>
            <a:endParaRPr lang="en-US" b="1" dirty="0">
              <a:solidFill>
                <a:srgbClr val="00B050"/>
              </a:solidFill>
            </a:endParaRPr>
          </a:p>
        </p:txBody>
      </p:sp>
    </p:spTree>
    <p:extLst>
      <p:ext uri="{BB962C8B-B14F-4D97-AF65-F5344CB8AC3E}">
        <p14:creationId xmlns:p14="http://schemas.microsoft.com/office/powerpoint/2010/main" val="112771758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8211" y="0"/>
            <a:ext cx="6769165" cy="5465956"/>
          </a:xfrm>
        </p:spPr>
        <p:txBody>
          <a:bodyPr>
            <a:normAutofit/>
          </a:bodyPr>
          <a:lstStyle/>
          <a:p>
            <a:r>
              <a:rPr lang="en-US" sz="3200" dirty="0" smtClean="0"/>
              <a:t>Youth empowerment coordinator</a:t>
            </a:r>
            <a:br>
              <a:rPr lang="en-US" sz="3200" dirty="0" smtClean="0"/>
            </a:br>
            <a:r>
              <a:rPr lang="en-US" sz="3200" dirty="0"/>
              <a:t/>
            </a:r>
            <a:br>
              <a:rPr lang="en-US" sz="3200" dirty="0"/>
            </a:br>
            <a:r>
              <a:rPr lang="en-US" sz="3200" dirty="0" smtClean="0"/>
              <a:t>advocate</a:t>
            </a:r>
            <a:br>
              <a:rPr lang="en-US" sz="3200" dirty="0" smtClean="0"/>
            </a:br>
            <a:r>
              <a:rPr lang="en-US" sz="3200" dirty="0" smtClean="0"/>
              <a:t/>
            </a:r>
            <a:br>
              <a:rPr lang="en-US" sz="3200" dirty="0" smtClean="0"/>
            </a:br>
            <a:r>
              <a:rPr lang="en-US" sz="3200" dirty="0" smtClean="0"/>
              <a:t>self-advocate</a:t>
            </a:r>
            <a:br>
              <a:rPr lang="en-US" sz="3200" dirty="0" smtClean="0"/>
            </a:br>
            <a:r>
              <a:rPr lang="en-US" sz="3200" dirty="0"/>
              <a:t/>
            </a:r>
            <a:br>
              <a:rPr lang="en-US" sz="3200" dirty="0"/>
            </a:br>
            <a:r>
              <a:rPr lang="en-US" sz="3200" dirty="0" smtClean="0"/>
              <a:t>volunteer</a:t>
            </a:r>
            <a:endParaRPr lang="en-US" sz="3200" dirty="0"/>
          </a:p>
        </p:txBody>
      </p:sp>
      <p:sp>
        <p:nvSpPr>
          <p:cNvPr id="4" name="Subtitle 3"/>
          <p:cNvSpPr>
            <a:spLocks noGrp="1"/>
          </p:cNvSpPr>
          <p:nvPr>
            <p:ph type="subTitle" idx="1"/>
          </p:nvPr>
        </p:nvSpPr>
        <p:spPr/>
        <p:txBody>
          <a:bodyPr>
            <a:normAutofit/>
          </a:bodyPr>
          <a:lstStyle/>
          <a:p>
            <a:r>
              <a:rPr lang="en-US" dirty="0" smtClean="0"/>
              <a:t>Erin Weierbach</a:t>
            </a:r>
            <a:endParaRPr lang="en-US" dirty="0"/>
          </a:p>
        </p:txBody>
      </p:sp>
      <p:pic>
        <p:nvPicPr>
          <p:cNvPr id="5" name="Picture 4" descr="Logo for the Transition Quality Employment Project&#10;including partners - PEAL Center, The George Washington University - Washington DC, PA Youth Leadership Net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07" y="1993165"/>
            <a:ext cx="5141104" cy="2106071"/>
          </a:xfrm>
          <a:prstGeom prst="rect">
            <a:avLst/>
          </a:prstGeom>
        </p:spPr>
      </p:pic>
      <p:pic>
        <p:nvPicPr>
          <p:cNvPr id="6" name="Picture 5" descr="CMTA - Camp Foot Print 2020 logo - One Step at a Time"/>
          <p:cNvPicPr>
            <a:picLocks noChangeAspect="1"/>
          </p:cNvPicPr>
          <p:nvPr/>
        </p:nvPicPr>
        <p:blipFill>
          <a:blip r:embed="rId4"/>
          <a:stretch>
            <a:fillRect/>
          </a:stretch>
        </p:blipFill>
        <p:spPr>
          <a:xfrm>
            <a:off x="420804" y="4215163"/>
            <a:ext cx="3172728" cy="1551878"/>
          </a:xfrm>
          <a:prstGeom prst="rect">
            <a:avLst/>
          </a:prstGeom>
        </p:spPr>
      </p:pic>
    </p:spTree>
    <p:extLst>
      <p:ext uri="{BB962C8B-B14F-4D97-AF65-F5344CB8AC3E}">
        <p14:creationId xmlns:p14="http://schemas.microsoft.com/office/powerpoint/2010/main" val="2287499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You are NOT alone! </a:t>
            </a:r>
            <a:endParaRPr lang="en-US" dirty="0"/>
          </a:p>
        </p:txBody>
      </p:sp>
      <p:pic>
        <p:nvPicPr>
          <p:cNvPr id="8" name="Content Placeholder 7" descr="Picture of a computer and a sign that states &quot; You Got This&quot;"/>
          <p:cNvPicPr>
            <a:picLocks noGrp="1" noChangeAspect="1"/>
          </p:cNvPicPr>
          <p:nvPr>
            <p:ph sz="quarter" idx="1"/>
          </p:nvPr>
        </p:nvPicPr>
        <p:blipFill>
          <a:blip r:embed="rId3"/>
          <a:stretch>
            <a:fillRect/>
          </a:stretch>
        </p:blipFill>
        <p:spPr>
          <a:xfrm>
            <a:off x="1755636" y="1600200"/>
            <a:ext cx="8993993" cy="4495800"/>
          </a:xfrm>
          <a:prstGeom prst="rect">
            <a:avLst/>
          </a:prstGeom>
        </p:spPr>
      </p:pic>
    </p:spTree>
    <p:extLst>
      <p:ext uri="{BB962C8B-B14F-4D97-AF65-F5344CB8AC3E}">
        <p14:creationId xmlns:p14="http://schemas.microsoft.com/office/powerpoint/2010/main" val="3640616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191529"/>
            <a:ext cx="10871200" cy="990600"/>
          </a:xfrm>
        </p:spPr>
        <p:txBody>
          <a:bodyPr/>
          <a:lstStyle/>
          <a:p>
            <a:r>
              <a:rPr lang="en-US" dirty="0" smtClean="0"/>
              <a:t>What are young people saying?</a:t>
            </a:r>
            <a:endParaRPr lang="en-US" dirty="0"/>
          </a:p>
        </p:txBody>
      </p:sp>
      <p:sp>
        <p:nvSpPr>
          <p:cNvPr id="3" name="Content Placeholder 2"/>
          <p:cNvSpPr>
            <a:spLocks noGrp="1"/>
          </p:cNvSpPr>
          <p:nvPr>
            <p:ph sz="quarter" idx="1"/>
          </p:nvPr>
        </p:nvSpPr>
        <p:spPr>
          <a:xfrm>
            <a:off x="1500997" y="1983313"/>
            <a:ext cx="8991488" cy="2155872"/>
          </a:xfrm>
        </p:spPr>
        <p:txBody>
          <a:bodyPr>
            <a:normAutofit/>
          </a:bodyPr>
          <a:lstStyle/>
          <a:p>
            <a:pPr marL="0" lvl="0" indent="0" algn="ctr">
              <a:spcAft>
                <a:spcPts val="1200"/>
              </a:spcAft>
              <a:buNone/>
            </a:pPr>
            <a:r>
              <a:rPr lang="en-US" sz="3200" dirty="0" smtClean="0"/>
              <a:t>“Adults are taking over my personal space and time!”</a:t>
            </a:r>
          </a:p>
          <a:p>
            <a:pPr marL="0" lvl="0" indent="0" algn="ctr">
              <a:spcAft>
                <a:spcPts val="1200"/>
              </a:spcAft>
              <a:buNone/>
            </a:pPr>
            <a:endParaRPr lang="en-US" sz="3200" dirty="0"/>
          </a:p>
        </p:txBody>
      </p:sp>
      <p:pic>
        <p:nvPicPr>
          <p:cNvPr id="6" name="Picture 5" descr="Photo with a &quot;Keep Out&quot;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960" y="3287487"/>
            <a:ext cx="5525008" cy="2760436"/>
          </a:xfrm>
          <a:prstGeom prst="rect">
            <a:avLst/>
          </a:prstGeom>
        </p:spPr>
      </p:pic>
    </p:spTree>
    <p:extLst>
      <p:ext uri="{BB962C8B-B14F-4D97-AF65-F5344CB8AC3E}">
        <p14:creationId xmlns:p14="http://schemas.microsoft.com/office/powerpoint/2010/main" val="18572823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UIDATA" val="&lt;database version=&quot;11.0&quot;&gt;&lt;object type=&quot;1&quot; unique_id=&quot;10001&quot;&gt;&lt;object type=&quot;2&quot; unique_id=&quot;165944&quot;&gt;&lt;object type=&quot;3&quot; unique_id=&quot;165952&quot;&gt;&lt;property id=&quot;20148&quot; value=&quot;5&quot;/&gt;&lt;property id=&quot;20300&quot; value=&quot;Slide 1 - &amp;quot;Employment Preparation and Work Based Learning Experiences  in a Virtual World &amp;quot;&quot;/&gt;&lt;property id=&quot;20307&quot; value=&quot;1082&quot;/&gt;&lt;/object&gt;&lt;object type=&quot;3&quot; unique_id=&quot;165953&quot;&gt;&lt;property id=&quot;20148&quot; value=&quot;5&quot;/&gt;&lt;property id=&quot;20300&quot; value=&quot;Slide 2 - &amp;quot;Presenters&amp;quot;&quot;/&gt;&lt;property id=&quot;20307&quot; value=&quot;1083&quot;/&gt;&lt;/object&gt;&lt;object type=&quot;3&quot; unique_id=&quot;165954&quot;&gt;&lt;property id=&quot;20148&quot; value=&quot;5&quot;/&gt;&lt;property id=&quot;20300&quot; value=&quot;Slide 3 - &amp;quot;Purpose of Today’s Webinar &amp;quot;&quot;/&gt;&lt;property id=&quot;20307&quot; value=&quot;1138&quot;/&gt;&lt;/object&gt;&lt;object type=&quot;3&quot; unique_id=&quot;165958&quot;&gt;&lt;property id=&quot;20148&quot; value=&quot;5&quot;/&gt;&lt;property id=&quot;20300&quot; value=&quot;Slide 4 - &amp;quot;Challenging Times – COVID 19&amp;quot;&quot;/&gt;&lt;property id=&quot;20307&quot; value=&quot;1086&quot;/&gt;&lt;/object&gt;&lt;object type=&quot;3&quot; unique_id=&quot;165959&quot;&gt;&lt;property id=&quot;20148&quot; value=&quot;5&quot;/&gt;&lt;property id=&quot;20300&quot; value=&quot;Slide 5 - &amp;quot;Challenging Times Can Present Unique Opportunities&amp;quot;&quot;/&gt;&lt;property id=&quot;20307&quot; value=&quot;1087&quot;/&gt;&lt;/object&gt;&lt;object type=&quot;3&quot; unique_id=&quot;165962&quot;&gt;&lt;property id=&quot;20148&quot; value=&quot;5&quot;/&gt;&lt;property id=&quot;20300&quot; value=&quot;Slide 8 - &amp;quot;Maintain Strong &amp;amp; Effective Partnerships&amp;quot;&quot;/&gt;&lt;property id=&quot;20307&quot; value=&quot;1140&quot;/&gt;&lt;/object&gt;&lt;object type=&quot;3&quot; unique_id=&quot;165963&quot;&gt;&lt;property id=&quot;20148&quot; value=&quot;5&quot;/&gt;&lt;property id=&quot;20300&quot; value=&quot;Slide 9 - &amp;quot;A New Guide for VR and Education&amp;quot;&quot;/&gt;&lt;property id=&quot;20307&quot; value=&quot;1141&quot;/&gt;&lt;/object&gt;&lt;object type=&quot;3&quot; unique_id=&quot;165964&quot;&gt;&lt;property id=&quot;20148&quot; value=&quot;5&quot;/&gt;&lt;property id=&quot;20300&quot; value=&quot;Slide 10 - &amp;quot;Highlights Importance of Partnership&amp;quot;&quot;/&gt;&lt;property id=&quot;20307&quot; value=&quot;1142&quot;/&gt;&lt;/object&gt;&lt;object type=&quot;3&quot; unique_id=&quot;165966&quot;&gt;&lt;property id=&quot;20148&quot; value=&quot;5&quot;/&gt;&lt;property id=&quot;20300&quot; value=&quot;Slide 11 - &amp;quot;Includes Importance of Documentation&amp;quot;&quot;/&gt;&lt;property id=&quot;20307&quot; value=&quot;1144&quot;/&gt;&lt;/object&gt;&lt;object type=&quot;3&quot; unique_id=&quot;165969&quot;&gt;&lt;property id=&quot;20148&quot; value=&quot;5&quot;/&gt;&lt;property id=&quot;20300&quot; value=&quot;Slide 13 - &amp;quot;What is a Work-based Learning Experience (WBLE)?&amp;quot;&quot;/&gt;&lt;property id=&quot;20307&quot; value=&quot;1089&quot;/&gt;&lt;/object&gt;&lt;object type=&quot;3&quot; unique_id=&quot;165970&quot;&gt;&lt;property id=&quot;20148&quot; value=&quot;5&quot;/&gt;&lt;property id=&quot;20300&quot; value=&quot;Slide 14 - &amp;quot;WBLE and Pre-Employment Transition Services&amp;quot;&quot;/&gt;&lt;property id=&quot;20307&quot; value=&quot;1090&quot;/&gt;&lt;/object&gt;&lt;object type=&quot;3&quot; unique_id=&quot;165971&quot;&gt;&lt;property id=&quot;20148&quot; value=&quot;5&quot;/&gt;&lt;property id=&quot;20300&quot; value=&quot;Slide 18 - &amp;quot;Components in Developing Virtual WBLE&amp;quot;&quot;/&gt;&lt;property id=&quot;20307&quot; value=&quot;1091&quot;/&gt;&lt;/object&gt;&lt;object type=&quot;3&quot; unique_id=&quot;165972&quot;&gt;&lt;property id=&quot;20148&quot; value=&quot;5&quot;/&gt;&lt;property id=&quot;20300&quot; value=&quot;Slide 19 - &amp;quot;Tips for Coordinating Virtual Pre-ETS Services&amp;quot;&quot;/&gt;&lt;property id=&quot;20307&quot; value=&quot;1094&quot;/&gt;&lt;/object&gt;&lt;object type=&quot;3&quot; unique_id=&quot;165973&quot;&gt;&lt;property id=&quot;20148&quot; value=&quot;5&quot;/&gt;&lt;property id=&quot;20300&quot; value=&quot;Slide 20 - &amp;quot;“Who Ya Gonna Call”&amp;quot;&quot;/&gt;&lt;property id=&quot;20307&quot; value=&quot;1092&quot;/&gt;&lt;/object&gt;&lt;object type=&quot;3&quot; unique_id=&quot;165975&quot;&gt;&lt;property id=&quot;20148&quot; value=&quot;5&quot;/&gt;&lt;property id=&quot;20300&quot; value=&quot;Slide 21 - &amp;quot;Students Without Remote Access &amp;quot;&quot;/&gt;&lt;property id=&quot;20307&quot; value=&quot;1158&quot;/&gt;&lt;/object&gt;&lt;object type=&quot;3&quot; unique_id=&quot;165976&quot;&gt;&lt;property id=&quot;20148&quot; value=&quot;5&quot;/&gt;&lt;property id=&quot;20300&quot; value=&quot;Slide 26 - &amp;quot;Creative Ideas From States for Students Without Remote Access&amp;quot;&quot;/&gt;&lt;property id=&quot;20307&quot; value=&quot;1093&quot;/&gt;&lt;/object&gt;&lt;object type=&quot;3&quot; unique_id=&quot;165978&quot;&gt;&lt;property id=&quot;20148&quot; value=&quot;5&quot;/&gt;&lt;property id=&quot;20300&quot; value=&quot;Slide 27 - &amp;quot;On-Line Platform Considerations &amp;quot;&quot;/&gt;&lt;property id=&quot;20307&quot; value=&quot;1099&quot;/&gt;&lt;/object&gt;&lt;object type=&quot;3&quot; unique_id=&quot;165980&quot;&gt;&lt;property id=&quot;20148&quot; value=&quot;5&quot;/&gt;&lt;property id=&quot;20300&quot; value=&quot;Slide 28 - &amp;quot;Student and Family Engagement&amp;quot;&quot;/&gt;&lt;property id=&quot;20307&quot; value=&quot;1100&quot;/&gt;&lt;/object&gt;&lt;object type=&quot;3&quot; unique_id=&quot;165981&quot;&gt;&lt;property id=&quot;20148&quot; value=&quot;5&quot;/&gt;&lt;property id=&quot;20300&quot; value=&quot;Slide 33 - &amp;quot;Remote Job Shadowing and Work-Site Tours&amp;quot;&quot;/&gt;&lt;property id=&quot;20307&quot; value=&quot;1110&quot;/&gt;&lt;/object&gt;&lt;object type=&quot;3&quot; unique_id=&quot;165982&quot;&gt;&lt;property id=&quot;20148&quot; value=&quot;5&quot;/&gt;&lt;property id=&quot;20300&quot; value=&quot;Slide 34 - &amp;quot;Structured Assignments to Maximize WBLE in a Group Setting&amp;quot;&quot;/&gt;&lt;property id=&quot;20307&quot; value=&quot;1111&quot;/&gt;&lt;/object&gt;&lt;object type=&quot;3&quot; unique_id=&quot;165983&quot;&gt;&lt;property id=&quot;20148&quot; value=&quot;5&quot;/&gt;&lt;property id=&quot;20300&quot; value=&quot;Slide 35 - &amp;quot;Job Shadowing Self-Reflection&amp;quot;&quot;/&gt;&lt;property id=&quot;20307&quot; value=&quot;1112&quot;/&gt;&lt;/object&gt;&lt;object type=&quot;3&quot; unique_id=&quot;165984&quot;&gt;&lt;property id=&quot;20148&quot; value=&quot;5&quot;/&gt;&lt;property id=&quot;20300&quot; value=&quot;Slide 38 - &amp;quot;Virtual Work-Site Tours&amp;quot;&quot;/&gt;&lt;property id=&quot;20307&quot; value=&quot;1113&quot;/&gt;&lt;/object&gt;&lt;object type=&quot;3&quot; unique_id=&quot;165985&quot;&gt;&lt;property id=&quot;20148&quot; value=&quot;5&quot;/&gt;&lt;property id=&quot;20300&quot; value=&quot;Slide 40 - &amp;quot;Make Informational Interviews Interactive&amp;quot;&quot;/&gt;&lt;property id=&quot;20307&quot; value=&quot;1114&quot;/&gt;&lt;/object&gt;&lt;object type=&quot;3&quot; unique_id=&quot;165986&quot;&gt;&lt;property id=&quot;20148&quot; value=&quot;5&quot;/&gt;&lt;property id=&quot;20300&quot; value=&quot;Slide 39 - &amp;quot;Organize Career Cluster Employer Demonstrations&amp;quot;&quot;/&gt;&lt;property id=&quot;20307&quot; value=&quot;1117&quot;/&gt;&lt;/object&gt;&lt;object type=&quot;3&quot; unique_id=&quot;165987&quot;&gt;&lt;property id=&quot;20148&quot; value=&quot;5&quot;/&gt;&lt;property id=&quot;20300&quot; value=&quot;Slide 41 - &amp;quot;Teaching Problem-Solving Through WBLE&amp;quot;&quot;/&gt;&lt;property id=&quot;20307&quot; value=&quot;1115&quot;/&gt;&lt;/object&gt;&lt;object type=&quot;3&quot; unique_id=&quot;165988&quot;&gt;&lt;property id=&quot;20148&quot; value=&quot;5&quot;/&gt;&lt;property id=&quot;20300&quot; value=&quot;Slide 42 - &amp;quot;Mentoring Activities&amp;quot;&quot;/&gt;&lt;property id=&quot;20307&quot; value=&quot;1116&quot;/&gt;&lt;/object&gt;&lt;object type=&quot;3&quot; unique_id=&quot;165996&quot;&gt;&lt;property id=&quot;20148&quot; value=&quot;5&quot;/&gt;&lt;property id=&quot;20300&quot; value=&quot;Slide 36 - &amp;quot;Online Career Tours&amp;quot;&quot;/&gt;&lt;property id=&quot;20307&quot; value=&quot;1167&quot;/&gt;&lt;/object&gt;&lt;object type=&quot;3&quot; unique_id=&quot;165997&quot;&gt;&lt;property id=&quot;20148&quot; value=&quot;5&quot;/&gt;&lt;property id=&quot;20300&quot; value=&quot;Slide 29 - &amp;quot;Reality Check - Guiding Child to Career Success&amp;quot;&quot;/&gt;&lt;property id=&quot;20307&quot; value=&quot;1168&quot;/&gt;&lt;/object&gt;&lt;object type=&quot;3&quot; unique_id=&quot;165998&quot;&gt;&lt;property id=&quot;20148&quot; value=&quot;5&quot;/&gt;&lt;property id=&quot;20300&quot; value=&quot;Slide 37 - &amp;quot;Virtual Industry Tours&amp;quot;&quot;/&gt;&lt;property id=&quot;20307&quot; value=&quot;1169&quot;/&gt;&lt;/object&gt;&lt;object type=&quot;3&quot; unique_id=&quot;166006&quot;&gt;&lt;property id=&quot;20148&quot; value=&quot;5&quot;/&gt;&lt;property id=&quot;20300&quot; value=&quot;Slide 53 - &amp;quot; Online Discussion and Share Resources  &amp;quot;&quot;/&gt;&lt;property id=&quot;20307&quot; value=&quot;1152&quot;/&gt;&lt;/object&gt;&lt;object type=&quot;3&quot; unique_id=&quot;166008&quot;&gt;&lt;property id=&quot;20148&quot; value=&quot;5&quot;/&gt;&lt;property id=&quot;20300&quot; value=&quot;Slide 55 - &amp;quot;https://www.transitionta.org/covid19   http://www.wintac.org &amp;quot;&quot;/&gt;&lt;property id=&quot;20307&quot; value=&quot;1153&quot;/&gt;&lt;/object&gt;&lt;object type=&quot;3&quot; unique_id=&quot;166009&quot;&gt;&lt;property id=&quot;20148&quot; value=&quot;5&quot;/&gt;&lt;property id=&quot;20300&quot; value=&quot;Slide 57 - &amp;quot;YOUR FEEDBACK&amp;quot;&quot;/&gt;&lt;property id=&quot;20307&quot; value=&quot;341&quot;/&gt;&lt;/object&gt;&lt;object type=&quot;3&quot; unique_id=&quot;166010&quot;&gt;&lt;property id=&quot;20148&quot; value=&quot;5&quot;/&gt;&lt;property id=&quot;20300&quot; value=&quot;Slide 58&quot;/&gt;&lt;property id=&quot;20307&quot; value=&quot;1069&quot;/&gt;&lt;/object&gt;&lt;object type=&quot;3&quot; unique_id=&quot;166011&quot;&gt;&lt;property id=&quot;20148&quot; value=&quot;5&quot;/&gt;&lt;property id=&quot;20300&quot; value=&quot;Slide 59&quot;/&gt;&lt;property id=&quot;20307&quot; value=&quot;1150&quot;/&gt;&lt;/object&gt;&lt;object type=&quot;3&quot; unique_id=&quot;166012&quot;&gt;&lt;property id=&quot;20148&quot; value=&quot;5&quot;/&gt;&lt;property id=&quot;20300&quot; value=&quot;Slide 60&quot;/&gt;&lt;property id=&quot;20307&quot; value=&quot;1151&quot;/&gt;&lt;/object&gt;&lt;object type=&quot;3&quot; unique_id=&quot;166013&quot;&gt;&lt;property id=&quot;20148&quot; value=&quot;5&quot;/&gt;&lt;property id=&quot;20300&quot; value=&quot;Slide 61&quot;/&gt;&lt;property id=&quot;20307&quot; value=&quot;1081&quot;/&gt;&lt;/object&gt;&lt;object type=&quot;3&quot; unique_id=&quot;166156&quot;&gt;&lt;property id=&quot;20148&quot; value=&quot;5&quot;/&gt;&lt;property id=&quot;20300&quot; value=&quot;Slide 7 - &amp;quot;Maintaining Effective Partnerships&amp;quot;&quot;/&gt;&lt;property id=&quot;20307&quot; value=&quot;1170&quot;/&gt;&lt;/object&gt;&lt;object type=&quot;3&quot; unique_id=&quot;166651&quot;&gt;&lt;property id=&quot;20148&quot; value=&quot;5&quot;/&gt;&lt;property id=&quot;20300&quot; value=&quot;Slide 12 - &amp;quot;Coordination and Delivery of  Work-based Learning Experiences&amp;quot;&quot;/&gt;&lt;property id=&quot;20307&quot; value=&quot;1171&quot;/&gt;&lt;/object&gt;&lt;object type=&quot;3&quot; unique_id=&quot;166652&quot;&gt;&lt;property id=&quot;20148&quot; value=&quot;5&quot;/&gt;&lt;property id=&quot;20300&quot; value=&quot;Slide 31 - &amp;quot; Activities for Remote Work-based Learning Experiences&amp;quot;&quot;/&gt;&lt;property id=&quot;20307&quot; value=&quot;1172&quot;/&gt;&lt;/object&gt;&lt;object type=&quot;3&quot; unique_id=&quot;167415&quot;&gt;&lt;property id=&quot;20148&quot; value=&quot;5&quot;/&gt;&lt;property id=&quot;20300&quot; value=&quot;Slide 32 - &amp;quot;T-Folio: Work-Based Learning Experiences&amp;quot;&quot;/&gt;&lt;property id=&quot;20307&quot; value=&quot;1174&quot;/&gt;&lt;/object&gt;&lt;object type=&quot;3&quot; unique_id=&quot;167709&quot;&gt;&lt;property id=&quot;20148&quot; value=&quot;5&quot;/&gt;&lt;property id=&quot;20300&quot; value=&quot;Slide 43 - &amp;quot;Employer Pre-boarding and Onboarding Videos&amp;quot;&quot;/&gt;&lt;property id=&quot;20307&quot; value=&quot;1177&quot;/&gt;&lt;/object&gt;&lt;object type=&quot;3&quot; unique_id=&quot;167710&quot;&gt;&lt;property id=&quot;20148&quot; value=&quot;5&quot;/&gt;&lt;property id=&quot;20300&quot; value=&quot;Slide 44 - &amp;quot;Zynga - Gaming Company: Onboarding Video&amp;quot;&quot;/&gt;&lt;property id=&quot;20307&quot; value=&quot;1178&quot;/&gt;&lt;/object&gt;&lt;object type=&quot;3&quot; unique_id=&quot;167860&quot;&gt;&lt;property id=&quot;20148&quot; value=&quot;5&quot;/&gt;&lt;property id=&quot;20300&quot; value=&quot;Slide 30 - &amp;quot;Employer Engagement&amp;quot;&quot;/&gt;&lt;property id=&quot;20307&quot; value=&quot;1179&quot;/&gt;&lt;/object&gt;&lt;object type=&quot;3&quot; unique_id=&quot;168847&quot;&gt;&lt;property id=&quot;20148&quot; value=&quot;5&quot;/&gt;&lt;property id=&quot;20300&quot; value=&quot;Slide 6&quot;/&gt;&lt;property id=&quot;20307&quot; value=&quot;1188&quot;/&gt;&lt;/object&gt;&lt;object type=&quot;3&quot; unique_id=&quot;168848&quot;&gt;&lt;property id=&quot;20148&quot; value=&quot;5&quot;/&gt;&lt;property id=&quot;20300&quot; value=&quot;Slide 15 - &amp;quot;Virtual Work-Based Learning Experiences&amp;quot;&quot;/&gt;&lt;property id=&quot;20307&quot; value=&quot;1181&quot;/&gt;&lt;/object&gt;&lt;object type=&quot;3&quot; unique_id=&quot;168849&quot;&gt;&lt;property id=&quot;20148&quot; value=&quot;5&quot;/&gt;&lt;property id=&quot;20300&quot; value=&quot;Slide 16 - &amp;quot;Work-Based Learning Continuum&amp;quot;&quot;/&gt;&lt;property id=&quot;20307&quot; value=&quot;1190&quot;/&gt;&lt;/object&gt;&lt;object type=&quot;3&quot; unique_id=&quot;168850&quot;&gt;&lt;property id=&quot;20148&quot; value=&quot;5&quot;/&gt;&lt;property id=&quot;20300&quot; value=&quot;Slide 17 - &amp;quot;Student Outcomes from Participation in  Virtual Work-Based Learning:  &amp;quot;&quot;/&gt;&lt;property id=&quot;20307&quot; value=&quot;1182&quot;/&gt;&lt;/object&gt;&lt;object type=&quot;3&quot; unique_id=&quot;168851&quot;&gt;&lt;property id=&quot;20148&quot; value=&quot;5&quot;/&gt;&lt;property id=&quot;20300&quot; value=&quot;Slide 22 - &amp;quot;A Plan for Student Access to WBLE&amp;quot;&quot;/&gt;&lt;property id=&quot;20307&quot; value=&quot;1191&quot;/&gt;&lt;/object&gt;&lt;object type=&quot;3&quot; unique_id=&quot;168852&quot;&gt;&lt;property id=&quot;20148&quot; value=&quot;5&quot;/&gt;&lt;property id=&quot;20300&quot; value=&quot;Slide 23 - &amp;quot;A Plan for Student Access to WBLE (continued)&amp;quot;&quot;/&gt;&lt;property id=&quot;20307&quot; value=&quot;1192&quot;/&gt;&lt;/object&gt;&lt;object type=&quot;3&quot; unique_id=&quot;168853&quot;&gt;&lt;property id=&quot;20148&quot; value=&quot;5&quot;/&gt;&lt;property id=&quot;20300&quot; value=&quot;Slide 24 - &amp;quot;Students Who Are Blind/Vision Impaired &amp;quot;&quot;/&gt;&lt;property id=&quot;20307&quot; value=&quot;1197&quot;/&gt;&lt;/object&gt;&lt;object type=&quot;3&quot; unique_id=&quot;168854&quot;&gt;&lt;property id=&quot;20148&quot; value=&quot;5&quot;/&gt;&lt;property id=&quot;20300&quot; value=&quot;Slide 25 - &amp;quot;Virtual Activities &amp;amp; Resources for Individuals with Sensory Impairments &amp;quot;&quot;/&gt;&lt;property id=&quot;20307&quot; value=&quot;1198&quot;/&gt;&lt;/object&gt;&lt;object type=&quot;3&quot; unique_id=&quot;168855&quot;&gt;&lt;property id=&quot;20148&quot; value=&quot;5&quot;/&gt;&lt;property id=&quot;20300&quot; value=&quot;Slide 45 - &amp;quot;Explore-work.com&amp;quot;&quot;/&gt;&lt;property id=&quot;20307&quot; value=&quot;1193&quot;/&gt;&lt;/object&gt;&lt;object type=&quot;3&quot; unique_id=&quot;168856&quot;&gt;&lt;property id=&quot;20148&quot; value=&quot;5&quot;/&gt;&lt;property id=&quot;20300&quot; value=&quot;Slide 46 - &amp;quot;Assess Interests and Explore Careers&amp;quot;&quot;/&gt;&lt;property id=&quot;20307&quot; value=&quot;1194&quot;/&gt;&lt;/object&gt;&lt;object type=&quot;3&quot; unique_id=&quot;168857&quot;&gt;&lt;property id=&quot;20148&quot; value=&quot;5&quot;/&gt;&lt;property id=&quot;20300&quot; value=&quot;Slide 47 - &amp;quot;Road Trip Nation&amp;quot;&quot;/&gt;&lt;property id=&quot;20307&quot; value=&quot;1195&quot;/&gt;&lt;/object&gt;&lt;object type=&quot;3&quot; unique_id=&quot;168858&quot;&gt;&lt;property id=&quot;20148&quot; value=&quot;5&quot;/&gt;&lt;property id=&quot;20300&quot; value=&quot;Slide 48 - &amp;quot;KQED Career Path Videos &amp;quot;&quot;/&gt;&lt;property id=&quot;20307&quot; value=&quot;1196&quot;/&gt;&lt;/object&gt;&lt;object type=&quot;3&quot; unique_id=&quot;168859&quot;&gt;&lt;property id=&quot;20148&quot; value=&quot;5&quot;/&gt;&lt;property id=&quot;20300&quot; value=&quot;Slide 49 - &amp;quot;Work Based Learning Measures Series&amp;quot;&quot;/&gt;&lt;property id=&quot;20307&quot; value=&quot;1201&quot;/&gt;&lt;/object&gt;&lt;object type=&quot;3&quot; unique_id=&quot;168860&quot;&gt;&lt;property id=&quot;20148&quot; value=&quot;5&quot;/&gt;&lt;property id=&quot;20300&quot; value=&quot;Slide 50 - &amp;quot;Additional Supports and Resources&amp;quot;&quot;/&gt;&lt;property id=&quot;20307&quot; value=&quot;1186&quot;/&gt;&lt;/object&gt;&lt;object type=&quot;3&quot; unique_id=&quot;168861&quot;&gt;&lt;property id=&quot;20148&quot; value=&quot;5&quot;/&gt;&lt;property id=&quot;20300&quot; value=&quot;Slide 51 - &amp;quot;COVID-19 Resources&amp;quot;&quot;/&gt;&lt;property id=&quot;20307&quot; value=&quot;1185&quot;/&gt;&lt;/object&gt;&lt;object type=&quot;3&quot; unique_id=&quot;168862&quot;&gt;&lt;property id=&quot;20148&quot; value=&quot;5&quot;/&gt;&lt;property id=&quot;20300&quot; value=&quot;Slide 52 - &amp;quot;Continue Today’s Discussion and Follow Up&amp;quot;&quot;/&gt;&lt;property id=&quot;20307&quot; value=&quot;1187&quot;/&gt;&lt;/object&gt;&lt;object type=&quot;3&quot; unique_id=&quot;168863&quot;&gt;&lt;property id=&quot;20148&quot; value=&quot;5&quot;/&gt;&lt;property id=&quot;20300&quot; value=&quot;Slide 54 - &amp;quot;POWERPOINT, RECORDINGS, and CREDITS&amp;quot;&quot;/&gt;&lt;property id=&quot;20307&quot; value=&quot;1183&quot;/&gt;&lt;/object&gt;&lt;object type=&quot;3&quot; unique_id=&quot;168864&quot;&gt;&lt;property id=&quot;20148&quot; value=&quot;5&quot;/&gt;&lt;property id=&quot;20300&quot; value=&quot;Slide 56 - &amp;quot;Upcoming Events&amp;quot;&quot;/&gt;&lt;property id=&quot;20307&quot; value=&quot;1200&quot;/&gt;&lt;/object&gt;&lt;/object&gt;&lt;object type=&quot;8&quot; unique_id=&quot;166084&quo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AL Purple_Green Light New">
  <a:themeElements>
    <a:clrScheme name="PEAL Purple &amp; Green">
      <a:dk1>
        <a:sysClr val="windowText" lastClr="000000"/>
      </a:dk1>
      <a:lt1>
        <a:sysClr val="window" lastClr="FFFFFF"/>
      </a:lt1>
      <a:dk2>
        <a:srgbClr val="2B142D"/>
      </a:dk2>
      <a:lt2>
        <a:srgbClr val="C3AFCC"/>
      </a:lt2>
      <a:accent1>
        <a:srgbClr val="3E0E5B"/>
      </a:accent1>
      <a:accent2>
        <a:srgbClr val="6CEA35"/>
      </a:accent2>
      <a:accent3>
        <a:srgbClr val="3E0E5B"/>
      </a:accent3>
      <a:accent4>
        <a:srgbClr val="999966"/>
      </a:accent4>
      <a:accent5>
        <a:srgbClr val="F7901E"/>
      </a:accent5>
      <a:accent6>
        <a:srgbClr val="004E5E"/>
      </a:accent6>
      <a:hlink>
        <a:srgbClr val="666699"/>
      </a:hlink>
      <a:folHlink>
        <a:srgbClr val="9775A7"/>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9945</TotalTime>
  <Words>1689</Words>
  <Application>Microsoft Office PowerPoint</Application>
  <PresentationFormat>Custom</PresentationFormat>
  <Paragraphs>349</Paragraphs>
  <Slides>55</Slides>
  <Notes>24</Notes>
  <HiddenSlides>0</HiddenSlides>
  <MMClips>0</MMClips>
  <ScaleCrop>false</ScaleCrop>
  <HeadingPairs>
    <vt:vector size="4" baseType="variant">
      <vt:variant>
        <vt:lpstr>Theme</vt:lpstr>
      </vt:variant>
      <vt:variant>
        <vt:i4>5</vt:i4>
      </vt:variant>
      <vt:variant>
        <vt:lpstr>Slide Titles</vt:lpstr>
      </vt:variant>
      <vt:variant>
        <vt:i4>55</vt:i4>
      </vt:variant>
    </vt:vector>
  </HeadingPairs>
  <TitlesOfParts>
    <vt:vector size="60" baseType="lpstr">
      <vt:lpstr>1_Office Theme</vt:lpstr>
      <vt:lpstr>2_Office Theme</vt:lpstr>
      <vt:lpstr>PEAL Purple_Green Light New</vt:lpstr>
      <vt:lpstr>Office Theme</vt:lpstr>
      <vt:lpstr>3_Office Theme</vt:lpstr>
      <vt:lpstr>Instagram, TikTok &amp; Beyond: Social Media  for  Peer2Peer Engagement </vt:lpstr>
      <vt:lpstr>Presenters</vt:lpstr>
      <vt:lpstr>https://www.transitionta.org/covid19   http://www.wintac.org </vt:lpstr>
      <vt:lpstr>These Continue to Be Challenging Times</vt:lpstr>
      <vt:lpstr>Outline of Today’s Webinar </vt:lpstr>
      <vt:lpstr>Realities of the Impact of COVID-19  on Youth &amp; Young Adults   Erin Weierbach eweierbach@pealcenter.org </vt:lpstr>
      <vt:lpstr>Youth empowerment coordinator  advocate  self-advocate  volunteer</vt:lpstr>
      <vt:lpstr>You are NOT alone! </vt:lpstr>
      <vt:lpstr>What are young people saying?</vt:lpstr>
      <vt:lpstr>What can we do? </vt:lpstr>
      <vt:lpstr>What are young people saying?</vt:lpstr>
      <vt:lpstr>What can we do? </vt:lpstr>
      <vt:lpstr>What are young people saying?</vt:lpstr>
      <vt:lpstr>What can we do? </vt:lpstr>
      <vt:lpstr>What are young people saying?</vt:lpstr>
      <vt:lpstr>What can we do? </vt:lpstr>
      <vt:lpstr>Most importantly…</vt:lpstr>
      <vt:lpstr>Virtual Social Experiences:  Peer to Peer Engagement  Ali Hrasok  ahrasok@lccc.edu    </vt:lpstr>
      <vt:lpstr>A Virtual Social Experience</vt:lpstr>
      <vt:lpstr>A bit about SEED</vt:lpstr>
      <vt:lpstr>PowerPoint Presentation</vt:lpstr>
      <vt:lpstr>What being social looks like for us now</vt:lpstr>
      <vt:lpstr>PowerPoint Presentation</vt:lpstr>
      <vt:lpstr>PowerPoint Presentation</vt:lpstr>
      <vt:lpstr>PowerPoint Presentation</vt:lpstr>
      <vt:lpstr>The Process of Change</vt:lpstr>
      <vt:lpstr>Suspending Doubts and Fears</vt:lpstr>
      <vt:lpstr>What are your social goals?</vt:lpstr>
      <vt:lpstr>What other ways accomplish these goals?</vt:lpstr>
      <vt:lpstr>Stick to Best Practices</vt:lpstr>
      <vt:lpstr>Youth/Young Adult Engagement Resources  Michael Stoehr mstoehr@uncc.edu   </vt:lpstr>
      <vt:lpstr>Teen &amp; Young Adult Resources</vt:lpstr>
      <vt:lpstr>Teen &amp; Young Adult Resources</vt:lpstr>
      <vt:lpstr>Program Spotlight: Best Buddies International   David Quilleon - Davidquilleon@bestbuddies.org   Samantha Cook - cooksamanthan@gmail.com  Alphonso Murphy - alphonsocmurphy@yahoo.com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Continue Today’s Discussion and Follow Up</vt:lpstr>
      <vt:lpstr> Online Discussion and Share Resources  </vt:lpstr>
      <vt:lpstr>POWERPOINT, RECORDINGS, and CREDITS</vt:lpstr>
      <vt:lpstr>Upcoming Events</vt:lpstr>
      <vt:lpstr>YOUR FEEDBACK</vt:lpstr>
      <vt:lpstr>53</vt:lpstr>
      <vt:lpstr>Websites:  www.transitionta.org  www.wintac.org  Contact us:  ntactmail@uncc.edu           http://www.wintac.org/request-ta         </vt:lpstr>
      <vt:lpstr>Find us on: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Michael Stoehr</dc:creator>
  <cp:lastModifiedBy>Michael Stoehr</cp:lastModifiedBy>
  <cp:revision>483</cp:revision>
  <cp:lastPrinted>2020-04-05T16:30:43Z</cp:lastPrinted>
  <dcterms:created xsi:type="dcterms:W3CDTF">2016-05-19T12:37:28Z</dcterms:created>
  <dcterms:modified xsi:type="dcterms:W3CDTF">2020-04-20T18:22:41Z</dcterms:modified>
</cp:coreProperties>
</file>