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5"/>
  </p:notesMasterIdLst>
  <p:sldIdLst>
    <p:sldId id="256" r:id="rId2"/>
    <p:sldId id="262" r:id="rId3"/>
    <p:sldId id="259" r:id="rId4"/>
    <p:sldId id="260" r:id="rId5"/>
    <p:sldId id="261" r:id="rId6"/>
    <p:sldId id="284" r:id="rId7"/>
    <p:sldId id="263" r:id="rId8"/>
    <p:sldId id="264" r:id="rId9"/>
    <p:sldId id="258" r:id="rId10"/>
    <p:sldId id="285" r:id="rId11"/>
    <p:sldId id="274" r:id="rId12"/>
    <p:sldId id="275" r:id="rId13"/>
    <p:sldId id="278"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03A3B2E-69EB-47AB-A725-B69978C34AAC}" type="datetimeFigureOut">
              <a:rPr lang="en-US" smtClean="0"/>
              <a:t>7/14/2020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9D4780A-FA57-42CB-B74E-FE710CE5331B}" type="slidenum">
              <a:rPr lang="en-US" smtClean="0"/>
              <a:t>‹#›</a:t>
            </a:fld>
            <a:endParaRPr lang="en-US"/>
          </a:p>
        </p:txBody>
      </p:sp>
    </p:spTree>
    <p:extLst>
      <p:ext uri="{BB962C8B-B14F-4D97-AF65-F5344CB8AC3E}">
        <p14:creationId xmlns:p14="http://schemas.microsoft.com/office/powerpoint/2010/main" val="958568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4780A-FA57-42CB-B74E-FE710CE5331B}" type="slidenum">
              <a:rPr lang="en-US" smtClean="0"/>
              <a:t>1</a:t>
            </a:fld>
            <a:endParaRPr lang="en-US"/>
          </a:p>
        </p:txBody>
      </p:sp>
    </p:spTree>
    <p:extLst>
      <p:ext uri="{BB962C8B-B14F-4D97-AF65-F5344CB8AC3E}">
        <p14:creationId xmlns:p14="http://schemas.microsoft.com/office/powerpoint/2010/main" val="2483205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4780A-FA57-42CB-B74E-FE710CE5331B}" type="slidenum">
              <a:rPr lang="en-US" smtClean="0"/>
              <a:t>11</a:t>
            </a:fld>
            <a:endParaRPr lang="en-US"/>
          </a:p>
        </p:txBody>
      </p:sp>
    </p:spTree>
    <p:extLst>
      <p:ext uri="{BB962C8B-B14F-4D97-AF65-F5344CB8AC3E}">
        <p14:creationId xmlns:p14="http://schemas.microsoft.com/office/powerpoint/2010/main" val="2747566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4780A-FA57-42CB-B74E-FE710CE5331B}" type="slidenum">
              <a:rPr lang="en-US" smtClean="0"/>
              <a:t>12</a:t>
            </a:fld>
            <a:endParaRPr lang="en-US"/>
          </a:p>
        </p:txBody>
      </p:sp>
    </p:spTree>
    <p:extLst>
      <p:ext uri="{BB962C8B-B14F-4D97-AF65-F5344CB8AC3E}">
        <p14:creationId xmlns:p14="http://schemas.microsoft.com/office/powerpoint/2010/main" val="3342846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4780A-FA57-42CB-B74E-FE710CE5331B}" type="slidenum">
              <a:rPr lang="en-US" smtClean="0"/>
              <a:t>13</a:t>
            </a:fld>
            <a:endParaRPr lang="en-US"/>
          </a:p>
        </p:txBody>
      </p:sp>
    </p:spTree>
    <p:extLst>
      <p:ext uri="{BB962C8B-B14F-4D97-AF65-F5344CB8AC3E}">
        <p14:creationId xmlns:p14="http://schemas.microsoft.com/office/powerpoint/2010/main" val="807266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4780A-FA57-42CB-B74E-FE710CE5331B}" type="slidenum">
              <a:rPr lang="en-US" smtClean="0"/>
              <a:t>2</a:t>
            </a:fld>
            <a:endParaRPr lang="en-US"/>
          </a:p>
        </p:txBody>
      </p:sp>
    </p:spTree>
    <p:extLst>
      <p:ext uri="{BB962C8B-B14F-4D97-AF65-F5344CB8AC3E}">
        <p14:creationId xmlns:p14="http://schemas.microsoft.com/office/powerpoint/2010/main" val="917889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4780A-FA57-42CB-B74E-FE710CE5331B}" type="slidenum">
              <a:rPr lang="en-US" smtClean="0"/>
              <a:t>3</a:t>
            </a:fld>
            <a:endParaRPr lang="en-US"/>
          </a:p>
        </p:txBody>
      </p:sp>
    </p:spTree>
    <p:extLst>
      <p:ext uri="{BB962C8B-B14F-4D97-AF65-F5344CB8AC3E}">
        <p14:creationId xmlns:p14="http://schemas.microsoft.com/office/powerpoint/2010/main" val="3277817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4780A-FA57-42CB-B74E-FE710CE5331B}" type="slidenum">
              <a:rPr lang="en-US" smtClean="0"/>
              <a:t>4</a:t>
            </a:fld>
            <a:endParaRPr lang="en-US"/>
          </a:p>
        </p:txBody>
      </p:sp>
    </p:spTree>
    <p:extLst>
      <p:ext uri="{BB962C8B-B14F-4D97-AF65-F5344CB8AC3E}">
        <p14:creationId xmlns:p14="http://schemas.microsoft.com/office/powerpoint/2010/main" val="1794890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4780A-FA57-42CB-B74E-FE710CE5331B}" type="slidenum">
              <a:rPr lang="en-US" smtClean="0"/>
              <a:t>5</a:t>
            </a:fld>
            <a:endParaRPr lang="en-US"/>
          </a:p>
        </p:txBody>
      </p:sp>
    </p:spTree>
    <p:extLst>
      <p:ext uri="{BB962C8B-B14F-4D97-AF65-F5344CB8AC3E}">
        <p14:creationId xmlns:p14="http://schemas.microsoft.com/office/powerpoint/2010/main" val="3381230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4780A-FA57-42CB-B74E-FE710CE5331B}" type="slidenum">
              <a:rPr lang="en-US" smtClean="0"/>
              <a:t>6</a:t>
            </a:fld>
            <a:endParaRPr lang="en-US"/>
          </a:p>
        </p:txBody>
      </p:sp>
    </p:spTree>
    <p:extLst>
      <p:ext uri="{BB962C8B-B14F-4D97-AF65-F5344CB8AC3E}">
        <p14:creationId xmlns:p14="http://schemas.microsoft.com/office/powerpoint/2010/main" val="3758207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4780A-FA57-42CB-B74E-FE710CE5331B}" type="slidenum">
              <a:rPr lang="en-US" smtClean="0"/>
              <a:t>7</a:t>
            </a:fld>
            <a:endParaRPr lang="en-US"/>
          </a:p>
        </p:txBody>
      </p:sp>
    </p:spTree>
    <p:extLst>
      <p:ext uri="{BB962C8B-B14F-4D97-AF65-F5344CB8AC3E}">
        <p14:creationId xmlns:p14="http://schemas.microsoft.com/office/powerpoint/2010/main" val="4213680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4780A-FA57-42CB-B74E-FE710CE5331B}" type="slidenum">
              <a:rPr lang="en-US" smtClean="0"/>
              <a:t>8</a:t>
            </a:fld>
            <a:endParaRPr lang="en-US"/>
          </a:p>
        </p:txBody>
      </p:sp>
    </p:spTree>
    <p:extLst>
      <p:ext uri="{BB962C8B-B14F-4D97-AF65-F5344CB8AC3E}">
        <p14:creationId xmlns:p14="http://schemas.microsoft.com/office/powerpoint/2010/main" val="1778841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4780A-FA57-42CB-B74E-FE710CE5331B}" type="slidenum">
              <a:rPr lang="en-US" smtClean="0"/>
              <a:t>9</a:t>
            </a:fld>
            <a:endParaRPr lang="en-US"/>
          </a:p>
        </p:txBody>
      </p:sp>
    </p:spTree>
    <p:extLst>
      <p:ext uri="{BB962C8B-B14F-4D97-AF65-F5344CB8AC3E}">
        <p14:creationId xmlns:p14="http://schemas.microsoft.com/office/powerpoint/2010/main" val="961268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7/14/2020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7/14/2020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7/14/2020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7/14/2020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7/14/2020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7/14/2020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7/14/2020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7/14/2020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7/14/2020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7/14/2020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2020-21 State budget summary</a:t>
            </a:r>
          </a:p>
        </p:txBody>
      </p:sp>
      <p:sp>
        <p:nvSpPr>
          <p:cNvPr id="3" name="Subtitle 2"/>
          <p:cNvSpPr>
            <a:spLocks noGrp="1"/>
          </p:cNvSpPr>
          <p:nvPr>
            <p:ph type="subTitle" idx="1"/>
          </p:nvPr>
        </p:nvSpPr>
        <p:spPr/>
        <p:txBody>
          <a:bodyPr/>
          <a:lstStyle/>
          <a:p>
            <a:r>
              <a:rPr lang="en-US" dirty="0"/>
              <a:t>Riverside County Superintendents’ Meeting</a:t>
            </a:r>
          </a:p>
          <a:p>
            <a:r>
              <a:rPr lang="en-US" dirty="0"/>
              <a:t>June 29, 2020</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37" y="371109"/>
            <a:ext cx="9271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132285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16054"/>
            <a:ext cx="7729728" cy="1188720"/>
          </a:xfrm>
        </p:spPr>
        <p:txBody>
          <a:bodyPr/>
          <a:lstStyle/>
          <a:p>
            <a:r>
              <a:rPr lang="en-US" dirty="0"/>
              <a:t>Instructional minutes</a:t>
            </a:r>
          </a:p>
        </p:txBody>
      </p:sp>
      <p:graphicFrame>
        <p:nvGraphicFramePr>
          <p:cNvPr id="4" name="Table 3"/>
          <p:cNvGraphicFramePr>
            <a:graphicFrameLocks noGrp="1"/>
          </p:cNvGraphicFramePr>
          <p:nvPr>
            <p:extLst>
              <p:ext uri="{D42A27DB-BD31-4B8C-83A1-F6EECF244321}">
                <p14:modId xmlns:p14="http://schemas.microsoft.com/office/powerpoint/2010/main" val="697790275"/>
              </p:ext>
            </p:extLst>
          </p:nvPr>
        </p:nvGraphicFramePr>
        <p:xfrm>
          <a:off x="1704913" y="3063859"/>
          <a:ext cx="8701548" cy="3484880"/>
        </p:xfrm>
        <a:graphic>
          <a:graphicData uri="http://schemas.openxmlformats.org/drawingml/2006/table">
            <a:tbl>
              <a:tblPr firstRow="1" bandRow="1">
                <a:tableStyleId>{5C22544A-7EE6-4342-B048-85BDC9FD1C3A}</a:tableStyleId>
              </a:tblPr>
              <a:tblGrid>
                <a:gridCol w="2900516">
                  <a:extLst>
                    <a:ext uri="{9D8B030D-6E8A-4147-A177-3AD203B41FA5}">
                      <a16:colId xmlns:a16="http://schemas.microsoft.com/office/drawing/2014/main" val="2518510176"/>
                    </a:ext>
                  </a:extLst>
                </a:gridCol>
                <a:gridCol w="2591784">
                  <a:extLst>
                    <a:ext uri="{9D8B030D-6E8A-4147-A177-3AD203B41FA5}">
                      <a16:colId xmlns:a16="http://schemas.microsoft.com/office/drawing/2014/main" val="687208186"/>
                    </a:ext>
                  </a:extLst>
                </a:gridCol>
                <a:gridCol w="3209248">
                  <a:extLst>
                    <a:ext uri="{9D8B030D-6E8A-4147-A177-3AD203B41FA5}">
                      <a16:colId xmlns:a16="http://schemas.microsoft.com/office/drawing/2014/main" val="64231164"/>
                    </a:ext>
                  </a:extLst>
                </a:gridCol>
              </a:tblGrid>
              <a:tr h="370840">
                <a:tc>
                  <a:txBody>
                    <a:bodyPr/>
                    <a:lstStyle/>
                    <a:p>
                      <a:pPr algn="ctr"/>
                      <a:r>
                        <a:rPr lang="en-US" dirty="0"/>
                        <a:t>Instructional</a:t>
                      </a:r>
                      <a:r>
                        <a:rPr lang="en-US" baseline="0" dirty="0"/>
                        <a:t> Minute </a:t>
                      </a:r>
                      <a:r>
                        <a:rPr lang="en-US" dirty="0"/>
                        <a:t>Requirements</a:t>
                      </a:r>
                    </a:p>
                    <a:p>
                      <a:pPr algn="ctr"/>
                      <a:endParaRPr lang="en-US" dirty="0"/>
                    </a:p>
                  </a:txBody>
                  <a:tcPr/>
                </a:tc>
                <a:tc>
                  <a:txBody>
                    <a:bodyPr/>
                    <a:lstStyle/>
                    <a:p>
                      <a:pPr algn="ctr"/>
                      <a:r>
                        <a:rPr lang="en-US" dirty="0"/>
                        <a:t>Current</a:t>
                      </a:r>
                    </a:p>
                  </a:txBody>
                  <a:tcPr/>
                </a:tc>
                <a:tc>
                  <a:txBody>
                    <a:bodyPr/>
                    <a:lstStyle/>
                    <a:p>
                      <a:pPr algn="ctr"/>
                      <a:r>
                        <a:rPr lang="en-US" dirty="0"/>
                        <a:t>For 2020-21</a:t>
                      </a:r>
                    </a:p>
                  </a:txBody>
                  <a:tcPr/>
                </a:tc>
                <a:extLst>
                  <a:ext uri="{0D108BD9-81ED-4DB2-BD59-A6C34878D82A}">
                    <a16:rowId xmlns:a16="http://schemas.microsoft.com/office/drawing/2014/main" val="1549984292"/>
                  </a:ext>
                </a:extLst>
              </a:tr>
              <a:tr h="370840">
                <a:tc>
                  <a:txBody>
                    <a:bodyPr/>
                    <a:lstStyle/>
                    <a:p>
                      <a:r>
                        <a:rPr lang="en-US" dirty="0"/>
                        <a:t>Grade K</a:t>
                      </a:r>
                    </a:p>
                  </a:txBody>
                  <a:tcPr/>
                </a:tc>
                <a:tc>
                  <a:txBody>
                    <a:bodyPr/>
                    <a:lstStyle/>
                    <a:p>
                      <a:r>
                        <a:rPr lang="en-US" dirty="0"/>
                        <a:t>200 minutes daily</a:t>
                      </a:r>
                    </a:p>
                  </a:txBody>
                  <a:tcPr/>
                </a:tc>
                <a:tc>
                  <a:txBody>
                    <a:bodyPr/>
                    <a:lstStyle/>
                    <a:p>
                      <a:r>
                        <a:rPr lang="en-US" dirty="0"/>
                        <a:t>180 minutes daily</a:t>
                      </a:r>
                    </a:p>
                  </a:txBody>
                  <a:tcPr/>
                </a:tc>
                <a:extLst>
                  <a:ext uri="{0D108BD9-81ED-4DB2-BD59-A6C34878D82A}">
                    <a16:rowId xmlns:a16="http://schemas.microsoft.com/office/drawing/2014/main" val="2912066208"/>
                  </a:ext>
                </a:extLst>
              </a:tr>
              <a:tr h="370840">
                <a:tc>
                  <a:txBody>
                    <a:bodyPr/>
                    <a:lstStyle/>
                    <a:p>
                      <a:r>
                        <a:rPr lang="en-US" dirty="0"/>
                        <a:t>Grades 1-3</a:t>
                      </a:r>
                    </a:p>
                  </a:txBody>
                  <a:tcPr/>
                </a:tc>
                <a:tc>
                  <a:txBody>
                    <a:bodyPr/>
                    <a:lstStyle/>
                    <a:p>
                      <a:r>
                        <a:rPr lang="en-US" dirty="0"/>
                        <a:t>280 minutes</a:t>
                      </a:r>
                      <a:r>
                        <a:rPr lang="en-US" baseline="0" dirty="0"/>
                        <a:t> daily</a:t>
                      </a:r>
                      <a:endParaRPr lang="en-US" dirty="0"/>
                    </a:p>
                  </a:txBody>
                  <a:tcPr/>
                </a:tc>
                <a:tc>
                  <a:txBody>
                    <a:bodyPr/>
                    <a:lstStyle/>
                    <a:p>
                      <a:r>
                        <a:rPr lang="en-US" dirty="0"/>
                        <a:t>230 minutes daily</a:t>
                      </a:r>
                    </a:p>
                  </a:txBody>
                  <a:tcPr/>
                </a:tc>
                <a:extLst>
                  <a:ext uri="{0D108BD9-81ED-4DB2-BD59-A6C34878D82A}">
                    <a16:rowId xmlns:a16="http://schemas.microsoft.com/office/drawing/2014/main" val="3833948369"/>
                  </a:ext>
                </a:extLst>
              </a:tr>
              <a:tr h="370840">
                <a:tc>
                  <a:txBody>
                    <a:bodyPr/>
                    <a:lstStyle/>
                    <a:p>
                      <a:r>
                        <a:rPr lang="en-US" dirty="0"/>
                        <a:t>Grades 4-12</a:t>
                      </a:r>
                    </a:p>
                  </a:txBody>
                  <a:tcPr/>
                </a:tc>
                <a:tc>
                  <a:txBody>
                    <a:bodyPr/>
                    <a:lstStyle/>
                    <a:p>
                      <a:r>
                        <a:rPr lang="en-US" dirty="0"/>
                        <a:t>300 minutes daily (4-8)</a:t>
                      </a:r>
                    </a:p>
                    <a:p>
                      <a:r>
                        <a:rPr lang="en-US" dirty="0"/>
                        <a:t>360 minutes daily (9-12)</a:t>
                      </a:r>
                    </a:p>
                  </a:txBody>
                  <a:tcPr/>
                </a:tc>
                <a:tc>
                  <a:txBody>
                    <a:bodyPr/>
                    <a:lstStyle/>
                    <a:p>
                      <a:r>
                        <a:rPr lang="en-US" dirty="0"/>
                        <a:t>240 minutes daily</a:t>
                      </a:r>
                    </a:p>
                  </a:txBody>
                  <a:tcPr/>
                </a:tc>
                <a:extLst>
                  <a:ext uri="{0D108BD9-81ED-4DB2-BD59-A6C34878D82A}">
                    <a16:rowId xmlns:a16="http://schemas.microsoft.com/office/drawing/2014/main" val="1922047241"/>
                  </a:ext>
                </a:extLst>
              </a:tr>
              <a:tr h="370840">
                <a:tc>
                  <a:txBody>
                    <a:bodyPr/>
                    <a:lstStyle/>
                    <a:p>
                      <a:r>
                        <a:rPr lang="en-US" dirty="0"/>
                        <a:t>Grades 11-12 if</a:t>
                      </a:r>
                      <a:r>
                        <a:rPr lang="en-US" baseline="0" dirty="0"/>
                        <a:t> engaged in dual enrollment with UC/CSU</a:t>
                      </a:r>
                      <a:r>
                        <a:rPr lang="en-US" baseline="0"/>
                        <a:t>, CCC </a:t>
                      </a:r>
                      <a:r>
                        <a:rPr lang="en-US" baseline="0" dirty="0"/>
                        <a:t>or in continuation high school</a:t>
                      </a:r>
                      <a:endParaRPr lang="en-US" dirty="0"/>
                    </a:p>
                  </a:txBody>
                  <a:tcPr/>
                </a:tc>
                <a:tc>
                  <a:txBody>
                    <a:bodyPr/>
                    <a:lstStyle/>
                    <a:p>
                      <a:endParaRPr lang="en-US" dirty="0"/>
                    </a:p>
                  </a:txBody>
                  <a:tcPr/>
                </a:tc>
                <a:tc>
                  <a:txBody>
                    <a:bodyPr/>
                    <a:lstStyle/>
                    <a:p>
                      <a:r>
                        <a:rPr lang="en-US" dirty="0"/>
                        <a:t>180 minutes daily</a:t>
                      </a:r>
                    </a:p>
                  </a:txBody>
                  <a:tcPr/>
                </a:tc>
                <a:extLst>
                  <a:ext uri="{0D108BD9-81ED-4DB2-BD59-A6C34878D82A}">
                    <a16:rowId xmlns:a16="http://schemas.microsoft.com/office/drawing/2014/main" val="1927859418"/>
                  </a:ext>
                </a:extLst>
              </a:tr>
            </a:tbl>
          </a:graphicData>
        </a:graphic>
      </p:graphicFrame>
      <p:sp>
        <p:nvSpPr>
          <p:cNvPr id="5" name="TextBox 4"/>
          <p:cNvSpPr txBox="1"/>
          <p:nvPr/>
        </p:nvSpPr>
        <p:spPr>
          <a:xfrm>
            <a:off x="1862051" y="1978429"/>
            <a:ext cx="8395854" cy="1055716"/>
          </a:xfrm>
          <a:prstGeom prst="rect">
            <a:avLst/>
          </a:prstGeom>
          <a:noFill/>
        </p:spPr>
        <p:txBody>
          <a:bodyPr wrap="square" rtlCol="0">
            <a:spAutoFit/>
          </a:bodyPr>
          <a:lstStyle/>
          <a:p>
            <a:endParaRPr lang="en-US" dirty="0"/>
          </a:p>
        </p:txBody>
      </p:sp>
      <p:sp>
        <p:nvSpPr>
          <p:cNvPr id="6" name="TextBox 5"/>
          <p:cNvSpPr txBox="1"/>
          <p:nvPr/>
        </p:nvSpPr>
        <p:spPr>
          <a:xfrm>
            <a:off x="2435629" y="1753978"/>
            <a:ext cx="7057505" cy="1384995"/>
          </a:xfrm>
          <a:prstGeom prst="rect">
            <a:avLst/>
          </a:prstGeom>
          <a:noFill/>
        </p:spPr>
        <p:txBody>
          <a:bodyPr wrap="square" rtlCol="0">
            <a:spAutoFit/>
          </a:bodyPr>
          <a:lstStyle/>
          <a:p>
            <a:r>
              <a:rPr lang="en-US" sz="1400" dirty="0"/>
              <a:t>For the 2020–21 school year,  the minimum requirements are waived for instructional minutes offered during the school year (see below for new requirements), and LEAs are authorized to meet the minimum requirements for instructional minutes offered during a school day and in the 2020–21 school year </a:t>
            </a:r>
            <a:r>
              <a:rPr lang="en-US" sz="1400" b="1" dirty="0"/>
              <a:t>through in-person instruction or a combination of in-person instruction and distance learning.</a:t>
            </a:r>
          </a:p>
          <a:p>
            <a:endParaRPr lang="en-US" sz="1400" dirty="0"/>
          </a:p>
        </p:txBody>
      </p:sp>
    </p:spTree>
    <p:extLst>
      <p:ext uri="{BB962C8B-B14F-4D97-AF65-F5344CB8AC3E}">
        <p14:creationId xmlns:p14="http://schemas.microsoft.com/office/powerpoint/2010/main" val="384764564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loss mitigation:</a:t>
            </a:r>
            <a:br>
              <a:rPr lang="en-US" dirty="0"/>
            </a:br>
            <a:r>
              <a:rPr lang="en-US" dirty="0"/>
              <a:t>one-time federal funding</a:t>
            </a:r>
          </a:p>
        </p:txBody>
      </p:sp>
      <p:sp>
        <p:nvSpPr>
          <p:cNvPr id="3" name="Content Placeholder 2"/>
          <p:cNvSpPr>
            <a:spLocks noGrp="1"/>
          </p:cNvSpPr>
          <p:nvPr>
            <p:ph idx="1"/>
          </p:nvPr>
        </p:nvSpPr>
        <p:spPr>
          <a:xfrm>
            <a:off x="1132761" y="2638044"/>
            <a:ext cx="9717206" cy="3544392"/>
          </a:xfrm>
        </p:spPr>
        <p:txBody>
          <a:bodyPr/>
          <a:lstStyle/>
          <a:p>
            <a:r>
              <a:rPr lang="en-US" dirty="0"/>
              <a:t>A total of $5.53 billion to mitigate learning loss resulting from COVID-19 school closures:</a:t>
            </a:r>
          </a:p>
          <a:p>
            <a:endParaRPr lang="en-US" dirty="0"/>
          </a:p>
          <a:p>
            <a:pPr lvl="1"/>
            <a:r>
              <a:rPr lang="en-US" dirty="0"/>
              <a:t>$1.499 billion to all LEAs, allocated on the basis of each LEA’s number of students with exceptional needs</a:t>
            </a:r>
          </a:p>
          <a:p>
            <a:pPr lvl="1"/>
            <a:r>
              <a:rPr lang="en-US" dirty="0"/>
              <a:t>$2.855 billion to all LEAs, allocated on the basis of each LEA’s Supplemental and Concentration Grant funding</a:t>
            </a:r>
          </a:p>
          <a:p>
            <a:pPr lvl="1"/>
            <a:r>
              <a:rPr lang="en-US" dirty="0"/>
              <a:t>$980 million to all LEAs, allocated on the basis of each LEA’s total LCFF entitlement</a:t>
            </a:r>
          </a:p>
          <a:p>
            <a:pPr lvl="1"/>
            <a:endParaRPr lang="en-US" dirty="0"/>
          </a:p>
          <a:p>
            <a:r>
              <a:rPr lang="en-US" dirty="0"/>
              <a:t>Funding must be used for activities that directly support pupil academic achievement and mitigate learning loss related to school closures due to COVID-19</a:t>
            </a:r>
          </a:p>
        </p:txBody>
      </p:sp>
    </p:spTree>
    <p:extLst>
      <p:ext uri="{BB962C8B-B14F-4D97-AF65-F5344CB8AC3E}">
        <p14:creationId xmlns:p14="http://schemas.microsoft.com/office/powerpoint/2010/main" val="294084920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education</a:t>
            </a:r>
          </a:p>
        </p:txBody>
      </p:sp>
      <p:sp>
        <p:nvSpPr>
          <p:cNvPr id="3" name="Content Placeholder 2"/>
          <p:cNvSpPr>
            <a:spLocks noGrp="1"/>
          </p:cNvSpPr>
          <p:nvPr>
            <p:ph idx="1"/>
          </p:nvPr>
        </p:nvSpPr>
        <p:spPr/>
        <p:txBody>
          <a:bodyPr>
            <a:normAutofit/>
          </a:bodyPr>
          <a:lstStyle/>
          <a:p>
            <a:r>
              <a:rPr lang="en-US" sz="2000" dirty="0"/>
              <a:t>$645 million in Proposition 98 funding for Special Education Services and Supports, as follows:</a:t>
            </a:r>
          </a:p>
          <a:p>
            <a:endParaRPr lang="en-US" sz="2000" dirty="0"/>
          </a:p>
          <a:p>
            <a:pPr lvl="1"/>
            <a:r>
              <a:rPr lang="en-US" sz="1800" dirty="0"/>
              <a:t>$545 million to equalize base rate funding to $625 per ADA</a:t>
            </a:r>
          </a:p>
          <a:p>
            <a:pPr lvl="1"/>
            <a:endParaRPr lang="en-US" sz="1800" dirty="0"/>
          </a:p>
          <a:p>
            <a:pPr lvl="1"/>
            <a:r>
              <a:rPr lang="en-US" sz="1800" dirty="0"/>
              <a:t>$100 million to augment funding for low-incidence disabilities </a:t>
            </a:r>
          </a:p>
        </p:txBody>
      </p:sp>
    </p:spTree>
    <p:extLst>
      <p:ext uri="{BB962C8B-B14F-4D97-AF65-F5344CB8AC3E}">
        <p14:creationId xmlns:p14="http://schemas.microsoft.com/office/powerpoint/2010/main" val="141915685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layoff restrictions</a:t>
            </a:r>
          </a:p>
        </p:txBody>
      </p:sp>
      <p:sp>
        <p:nvSpPr>
          <p:cNvPr id="3" name="Content Placeholder 2"/>
          <p:cNvSpPr>
            <a:spLocks noGrp="1"/>
          </p:cNvSpPr>
          <p:nvPr>
            <p:ph idx="1"/>
          </p:nvPr>
        </p:nvSpPr>
        <p:spPr/>
        <p:txBody>
          <a:bodyPr>
            <a:noAutofit/>
          </a:bodyPr>
          <a:lstStyle/>
          <a:p>
            <a:r>
              <a:rPr lang="en-US" sz="2000" dirty="0"/>
              <a:t>The August layoff window for certificated employees is prohibited, with the exception of administrative and supervisory credentialed positions</a:t>
            </a:r>
          </a:p>
          <a:p>
            <a:endParaRPr lang="en-US" sz="2000" dirty="0"/>
          </a:p>
          <a:p>
            <a:r>
              <a:rPr lang="en-US" sz="2000" dirty="0"/>
              <a:t>Layoffs of classified employees (permanent or probationary) who work in nutrition, custodial or transportation services are prohibited in the 2020-21 school year</a:t>
            </a:r>
          </a:p>
          <a:p>
            <a:endParaRPr lang="en-US" sz="2000" dirty="0"/>
          </a:p>
          <a:p>
            <a:r>
              <a:rPr lang="en-US" sz="2000" dirty="0"/>
              <a:t>Legislative intent (which does not carry the force of law) is included stating that LEAs retain all classified employees in the 2020-21 school year</a:t>
            </a:r>
          </a:p>
        </p:txBody>
      </p:sp>
    </p:spTree>
    <p:extLst>
      <p:ext uri="{BB962C8B-B14F-4D97-AF65-F5344CB8AC3E}">
        <p14:creationId xmlns:p14="http://schemas.microsoft.com/office/powerpoint/2010/main" val="44532470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62750" y="1585913"/>
            <a:ext cx="4762500" cy="3686175"/>
          </a:xfrm>
        </p:spPr>
      </p:pic>
      <p:sp>
        <p:nvSpPr>
          <p:cNvPr id="4" name="Text Placeholder 3"/>
          <p:cNvSpPr>
            <a:spLocks noGrp="1"/>
          </p:cNvSpPr>
          <p:nvPr>
            <p:ph type="body" sz="half" idx="2"/>
          </p:nvPr>
        </p:nvSpPr>
        <p:spPr>
          <a:xfrm>
            <a:off x="561704" y="1515294"/>
            <a:ext cx="4963886" cy="3827416"/>
          </a:xfrm>
        </p:spPr>
        <p:txBody>
          <a:bodyPr>
            <a:noAutofit/>
          </a:bodyPr>
          <a:lstStyle/>
          <a:p>
            <a:pPr algn="l"/>
            <a:r>
              <a:rPr lang="en-US" sz="2400" i="1" dirty="0"/>
              <a:t>“There are two things you should never watch while they are being made: sausages, and law.”</a:t>
            </a:r>
          </a:p>
          <a:p>
            <a:pPr algn="l"/>
            <a:endParaRPr lang="en-US" sz="2400" dirty="0"/>
          </a:p>
          <a:p>
            <a:pPr marL="285750" indent="-285750" algn="l">
              <a:buFontTx/>
              <a:buChar char="-"/>
            </a:pPr>
            <a:r>
              <a:rPr lang="en-US" sz="2400" dirty="0"/>
              <a:t>The Honorable Ralph C. Dills</a:t>
            </a:r>
          </a:p>
          <a:p>
            <a:pPr marL="285750" indent="-285750" algn="l">
              <a:buFontTx/>
              <a:buChar char="-"/>
            </a:pPr>
            <a:r>
              <a:rPr lang="en-US" sz="2400" dirty="0"/>
              <a:t>California State Assembly, 1938-49</a:t>
            </a:r>
          </a:p>
          <a:p>
            <a:pPr marL="285750" indent="-285750" algn="l">
              <a:buFontTx/>
              <a:buChar char="-"/>
            </a:pPr>
            <a:r>
              <a:rPr lang="en-US" sz="2400" dirty="0"/>
              <a:t>California State Senate, 1966-98</a:t>
            </a:r>
          </a:p>
        </p:txBody>
      </p:sp>
    </p:spTree>
    <p:extLst>
      <p:ext uri="{BB962C8B-B14F-4D97-AF65-F5344CB8AC3E}">
        <p14:creationId xmlns:p14="http://schemas.microsoft.com/office/powerpoint/2010/main" val="43751011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Distance learning provisions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618177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873251"/>
            <a:ext cx="7729728" cy="1188720"/>
          </a:xfrm>
        </p:spPr>
        <p:txBody>
          <a:bodyPr/>
          <a:lstStyle/>
          <a:p>
            <a:r>
              <a:rPr lang="en-US" dirty="0"/>
              <a:t>Education code section 45303(2):</a:t>
            </a:r>
            <a:br>
              <a:rPr lang="en-US" dirty="0"/>
            </a:br>
            <a:r>
              <a:rPr lang="en-US" dirty="0"/>
              <a:t>conditions for distance learning</a:t>
            </a:r>
          </a:p>
        </p:txBody>
      </p:sp>
      <p:sp>
        <p:nvSpPr>
          <p:cNvPr id="3" name="Content Placeholder 2"/>
          <p:cNvSpPr>
            <a:spLocks noGrp="1"/>
          </p:cNvSpPr>
          <p:nvPr>
            <p:ph idx="1"/>
          </p:nvPr>
        </p:nvSpPr>
        <p:spPr>
          <a:xfrm>
            <a:off x="2231136" y="2415973"/>
            <a:ext cx="7729728" cy="3101983"/>
          </a:xfrm>
        </p:spPr>
        <p:txBody>
          <a:bodyPr>
            <a:noAutofit/>
          </a:bodyPr>
          <a:lstStyle/>
          <a:p>
            <a:r>
              <a:rPr lang="en-US" sz="2000" dirty="0"/>
              <a:t>45303 (2).  Distance learning may be offered under either of the following circumstances:</a:t>
            </a:r>
          </a:p>
          <a:p>
            <a:endParaRPr lang="en-US" sz="2000" dirty="0"/>
          </a:p>
          <a:p>
            <a:r>
              <a:rPr lang="en-US" sz="2000" dirty="0"/>
              <a:t>(A) On a local educational agency or </a:t>
            </a:r>
            <a:r>
              <a:rPr lang="en-US" sz="2000" dirty="0" err="1"/>
              <a:t>schoolwide</a:t>
            </a:r>
            <a:r>
              <a:rPr lang="en-US" sz="2000" dirty="0"/>
              <a:t> level as a result of an order or guidance from a state public health officer or a local public health officer.</a:t>
            </a:r>
          </a:p>
          <a:p>
            <a:endParaRPr lang="en-US" sz="2000" dirty="0"/>
          </a:p>
          <a:p>
            <a:r>
              <a:rPr lang="en-US" sz="2000" dirty="0"/>
              <a:t>(B) For pupils who are medically fragile or would be put at risk by in-person instruction, or who are self-quarantining because of exposure to COVID-19.</a:t>
            </a:r>
          </a:p>
        </p:txBody>
      </p:sp>
    </p:spTree>
    <p:extLst>
      <p:ext uri="{BB962C8B-B14F-4D97-AF65-F5344CB8AC3E}">
        <p14:creationId xmlns:p14="http://schemas.microsoft.com/office/powerpoint/2010/main" val="315975463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886314"/>
            <a:ext cx="7729728" cy="1188720"/>
          </a:xfrm>
        </p:spPr>
        <p:txBody>
          <a:bodyPr/>
          <a:lstStyle/>
          <a:p>
            <a:r>
              <a:rPr lang="en-US" dirty="0"/>
              <a:t>Closing the gap between the statute and its intent</a:t>
            </a:r>
          </a:p>
        </p:txBody>
      </p:sp>
      <p:sp>
        <p:nvSpPr>
          <p:cNvPr id="3" name="Content Placeholder 2"/>
          <p:cNvSpPr>
            <a:spLocks noGrp="1"/>
          </p:cNvSpPr>
          <p:nvPr>
            <p:ph idx="1"/>
          </p:nvPr>
        </p:nvSpPr>
        <p:spPr>
          <a:xfrm>
            <a:off x="914398" y="2415973"/>
            <a:ext cx="10228217" cy="3932574"/>
          </a:xfrm>
        </p:spPr>
        <p:txBody>
          <a:bodyPr>
            <a:normAutofit lnSpcReduction="10000"/>
          </a:bodyPr>
          <a:lstStyle/>
          <a:p>
            <a:r>
              <a:rPr lang="en-US" dirty="0"/>
              <a:t>“The language will not be amended.  Every word of the section was negotiated and cannot be opened up.”</a:t>
            </a:r>
          </a:p>
          <a:p>
            <a:endParaRPr lang="en-US" dirty="0"/>
          </a:p>
          <a:p>
            <a:r>
              <a:rPr lang="en-US" dirty="0"/>
              <a:t>“Our first priority should always be in-classroom instruction.  The priority is to ensure every child be given the option to have an in-classroom experience, to the extent that the health &amp; safety situation permits.”</a:t>
            </a:r>
          </a:p>
          <a:p>
            <a:endParaRPr lang="en-US" dirty="0"/>
          </a:p>
          <a:p>
            <a:r>
              <a:rPr lang="en-US" dirty="0"/>
              <a:t>“The intent is not to be overly prescriptive.  We don’t believe this language precludes a hybrid program.”</a:t>
            </a:r>
          </a:p>
          <a:p>
            <a:endParaRPr lang="en-US" dirty="0"/>
          </a:p>
          <a:p>
            <a:r>
              <a:rPr lang="en-US" dirty="0"/>
              <a:t>“A school district offering a distance learning-only program is not contemplated by the language.”</a:t>
            </a:r>
          </a:p>
          <a:p>
            <a:endParaRPr lang="en-US" dirty="0"/>
          </a:p>
          <a:p>
            <a:r>
              <a:rPr lang="en-US" dirty="0"/>
              <a:t>A clarifying “Letter to the Journal” is forthcoming.</a:t>
            </a:r>
          </a:p>
          <a:p>
            <a:endParaRPr lang="en-US" dirty="0"/>
          </a:p>
          <a:p>
            <a:endParaRPr lang="en-US" dirty="0"/>
          </a:p>
          <a:p>
            <a:endParaRPr lang="en-US" dirty="0"/>
          </a:p>
          <a:p>
            <a:endParaRPr lang="en-US" dirty="0"/>
          </a:p>
          <a:p>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12127057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1136" y="873249"/>
            <a:ext cx="7729728" cy="1188720"/>
          </a:xfrm>
        </p:spPr>
        <p:txBody>
          <a:bodyPr>
            <a:normAutofit fontScale="90000"/>
          </a:bodyPr>
          <a:lstStyle/>
          <a:p>
            <a:r>
              <a:rPr lang="en-US" dirty="0" err="1"/>
              <a:t>Cdph</a:t>
            </a:r>
            <a:r>
              <a:rPr lang="en-US" dirty="0"/>
              <a:t> guidance:</a:t>
            </a:r>
            <a:br>
              <a:rPr lang="en-US" dirty="0"/>
            </a:br>
            <a:r>
              <a:rPr lang="en-US" dirty="0"/>
              <a:t>Schools and school-based programs</a:t>
            </a: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5400000">
            <a:off x="1468934" y="2942773"/>
            <a:ext cx="3831368" cy="2873526"/>
          </a:xfrm>
        </p:spPr>
      </p:pic>
      <p:sp>
        <p:nvSpPr>
          <p:cNvPr id="6" name="Content Placeholder 5"/>
          <p:cNvSpPr>
            <a:spLocks noGrp="1"/>
          </p:cNvSpPr>
          <p:nvPr>
            <p:ph sz="half" idx="2"/>
          </p:nvPr>
        </p:nvSpPr>
        <p:spPr>
          <a:xfrm>
            <a:off x="5253644" y="2638044"/>
            <a:ext cx="5128951" cy="3657176"/>
          </a:xfrm>
        </p:spPr>
        <p:txBody>
          <a:bodyPr>
            <a:normAutofit fontScale="85000" lnSpcReduction="20000"/>
          </a:bodyPr>
          <a:lstStyle/>
          <a:p>
            <a:r>
              <a:rPr lang="en-US" dirty="0"/>
              <a:t>Pages 8-9: Implementing distancing inside and outside of the classroom</a:t>
            </a:r>
          </a:p>
          <a:p>
            <a:endParaRPr lang="en-US" dirty="0"/>
          </a:p>
          <a:p>
            <a:r>
              <a:rPr lang="en-US" dirty="0"/>
              <a:t>Guidance includes the following:</a:t>
            </a:r>
          </a:p>
          <a:p>
            <a:pPr lvl="1"/>
            <a:endParaRPr lang="en-US" dirty="0"/>
          </a:p>
          <a:p>
            <a:pPr lvl="1"/>
            <a:r>
              <a:rPr lang="en-US" dirty="0"/>
              <a:t>Minimize contact at school between students, staff, families and the community at the beginning and end of the school day. </a:t>
            </a:r>
          </a:p>
          <a:p>
            <a:pPr lvl="1"/>
            <a:endParaRPr lang="en-US" dirty="0"/>
          </a:p>
          <a:p>
            <a:pPr lvl="1"/>
            <a:r>
              <a:rPr lang="en-US" dirty="0"/>
              <a:t>Maximize space between seating and desks. Distance teacher and other staff desks at least six feet away from student desks. Consider ways to establish separation of students through other means if practicable, such as, six feet between desks, partitions between desks, markings on classroom floors to promote distancing or arranging desks in a way that minimizes face-to-face contact. </a:t>
            </a:r>
          </a:p>
        </p:txBody>
      </p:sp>
    </p:spTree>
    <p:extLst>
      <p:ext uri="{BB962C8B-B14F-4D97-AF65-F5344CB8AC3E}">
        <p14:creationId xmlns:p14="http://schemas.microsoft.com/office/powerpoint/2010/main" val="314777013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873251"/>
            <a:ext cx="7729728" cy="1188720"/>
          </a:xfrm>
        </p:spPr>
        <p:txBody>
          <a:bodyPr/>
          <a:lstStyle/>
          <a:p>
            <a:r>
              <a:rPr lang="en-US" dirty="0"/>
              <a:t>Program requirements for distance learning programs</a:t>
            </a:r>
          </a:p>
        </p:txBody>
      </p:sp>
      <p:sp>
        <p:nvSpPr>
          <p:cNvPr id="3" name="Content Placeholder 2"/>
          <p:cNvSpPr>
            <a:spLocks noGrp="1"/>
          </p:cNvSpPr>
          <p:nvPr>
            <p:ph idx="1"/>
          </p:nvPr>
        </p:nvSpPr>
        <p:spPr>
          <a:xfrm>
            <a:off x="979713" y="2481288"/>
            <a:ext cx="10136777" cy="3723567"/>
          </a:xfrm>
        </p:spPr>
        <p:txBody>
          <a:bodyPr>
            <a:normAutofit fontScale="92500" lnSpcReduction="10000"/>
          </a:bodyPr>
          <a:lstStyle/>
          <a:p>
            <a:r>
              <a:rPr lang="en-US" dirty="0"/>
              <a:t>Confirmation or provision of access for all pupils to connectivity and devices adequate to participate in the educational program</a:t>
            </a:r>
          </a:p>
          <a:p>
            <a:r>
              <a:rPr lang="en-US" dirty="0"/>
              <a:t>Content aligned to grade level standards</a:t>
            </a:r>
          </a:p>
          <a:p>
            <a:r>
              <a:rPr lang="en-US" dirty="0"/>
              <a:t>Academic Supports to address the needs of pupils who are not performing at grade level</a:t>
            </a:r>
          </a:p>
          <a:p>
            <a:r>
              <a:rPr lang="en-US" dirty="0"/>
              <a:t>Special Education and any related services required by an IEP</a:t>
            </a:r>
          </a:p>
          <a:p>
            <a:r>
              <a:rPr lang="en-US" dirty="0"/>
              <a:t>Designated and integrated instruction in English language development</a:t>
            </a:r>
          </a:p>
          <a:p>
            <a:endParaRPr lang="en-US" dirty="0"/>
          </a:p>
          <a:p>
            <a:r>
              <a:rPr lang="en-US" sz="3200" dirty="0"/>
              <a:t>Daily live interaction with certificated employees and peers for purposes of instruction, progress monitoring, and maintaining school connectedness</a:t>
            </a:r>
          </a:p>
          <a:p>
            <a:endParaRPr lang="en-US" dirty="0"/>
          </a:p>
        </p:txBody>
      </p:sp>
    </p:spTree>
    <p:extLst>
      <p:ext uri="{BB962C8B-B14F-4D97-AF65-F5344CB8AC3E}">
        <p14:creationId xmlns:p14="http://schemas.microsoft.com/office/powerpoint/2010/main" val="112824825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598928"/>
            <a:ext cx="7729728" cy="1188720"/>
          </a:xfrm>
        </p:spPr>
        <p:txBody>
          <a:bodyPr/>
          <a:lstStyle/>
          <a:p>
            <a:r>
              <a:rPr lang="en-US" dirty="0"/>
              <a:t>Accountability requirements for</a:t>
            </a:r>
            <a:br>
              <a:rPr lang="en-US" dirty="0"/>
            </a:br>
            <a:r>
              <a:rPr lang="en-US" dirty="0"/>
              <a:t>distance learning programs</a:t>
            </a:r>
          </a:p>
        </p:txBody>
      </p:sp>
      <p:sp>
        <p:nvSpPr>
          <p:cNvPr id="3" name="Content Placeholder 2"/>
          <p:cNvSpPr>
            <a:spLocks noGrp="1"/>
          </p:cNvSpPr>
          <p:nvPr>
            <p:ph idx="1"/>
          </p:nvPr>
        </p:nvSpPr>
        <p:spPr>
          <a:xfrm>
            <a:off x="1123407" y="2116182"/>
            <a:ext cx="9849396" cy="4428308"/>
          </a:xfrm>
        </p:spPr>
        <p:txBody>
          <a:bodyPr>
            <a:normAutofit lnSpcReduction="10000"/>
          </a:bodyPr>
          <a:lstStyle/>
          <a:p>
            <a:r>
              <a:rPr lang="en-US" dirty="0"/>
              <a:t>Document daily participation for each pupil on each school day.</a:t>
            </a:r>
          </a:p>
          <a:p>
            <a:endParaRPr lang="en-US" dirty="0"/>
          </a:p>
          <a:p>
            <a:r>
              <a:rPr lang="en-US" dirty="0"/>
              <a:t>Complete a Weekly Engagement Record for each pupil documenting synchronous or asynchronous instruction for each whole or partial day of distance learning.</a:t>
            </a:r>
          </a:p>
          <a:p>
            <a:endParaRPr lang="en-US" dirty="0"/>
          </a:p>
          <a:p>
            <a:r>
              <a:rPr lang="en-US" dirty="0"/>
              <a:t>Develop written procedures for tiered reengagement strategies for all pupils who are absent from distance learning for more than three school days or 60 percent of the instructional days in a school week. </a:t>
            </a:r>
          </a:p>
          <a:p>
            <a:endParaRPr lang="en-US" dirty="0"/>
          </a:p>
          <a:p>
            <a:r>
              <a:rPr lang="en-US" dirty="0"/>
              <a:t>Regularly communicate with parents and guardians regarding a pupil’s academic progress.</a:t>
            </a:r>
          </a:p>
          <a:p>
            <a:endParaRPr lang="en-US" dirty="0"/>
          </a:p>
          <a:p>
            <a:r>
              <a:rPr lang="en-US" dirty="0"/>
              <a:t>The Controller shall include enforcement instructions for these provisions in the 2020-21 Audit Guide.</a:t>
            </a:r>
          </a:p>
        </p:txBody>
      </p:sp>
    </p:spTree>
    <p:extLst>
      <p:ext uri="{BB962C8B-B14F-4D97-AF65-F5344CB8AC3E}">
        <p14:creationId xmlns:p14="http://schemas.microsoft.com/office/powerpoint/2010/main" val="323530378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 of </a:t>
            </a:r>
            <a:br>
              <a:rPr lang="en-US" dirty="0"/>
            </a:br>
            <a:r>
              <a:rPr lang="en-US" dirty="0"/>
              <a:t>K-12 Education budget</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428880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1482</TotalTime>
  <Words>911</Words>
  <Application>Microsoft Office PowerPoint</Application>
  <PresentationFormat>Widescreen</PresentationFormat>
  <Paragraphs>107</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Gill Sans MT</vt:lpstr>
      <vt:lpstr>Parcel</vt:lpstr>
      <vt:lpstr>2020-21 State budget summary</vt:lpstr>
      <vt:lpstr>PowerPoint Presentation</vt:lpstr>
      <vt:lpstr>Distance learning provisions</vt:lpstr>
      <vt:lpstr>Education code section 45303(2): conditions for distance learning</vt:lpstr>
      <vt:lpstr>Closing the gap between the statute and its intent</vt:lpstr>
      <vt:lpstr>Cdph guidance: Schools and school-based programs</vt:lpstr>
      <vt:lpstr>Program requirements for distance learning programs</vt:lpstr>
      <vt:lpstr>Accountability requirements for distance learning programs</vt:lpstr>
      <vt:lpstr>Details of  K-12 Education budget</vt:lpstr>
      <vt:lpstr>Instructional minutes</vt:lpstr>
      <vt:lpstr>Learning loss mitigation: one-time federal funding</vt:lpstr>
      <vt:lpstr>Special education</vt:lpstr>
      <vt:lpstr>Employee layoff restrictions</vt:lpstr>
    </vt:vector>
  </TitlesOfParts>
  <Company>Riverside County Office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State budget summary</dc:title>
  <dc:creator>Jeffrey A. Vaca</dc:creator>
  <cp:lastModifiedBy>Pamela Bender</cp:lastModifiedBy>
  <cp:revision>69</cp:revision>
  <cp:lastPrinted>2020-06-29T15:22:04Z</cp:lastPrinted>
  <dcterms:created xsi:type="dcterms:W3CDTF">2020-06-26T21:30:07Z</dcterms:created>
  <dcterms:modified xsi:type="dcterms:W3CDTF">2020-07-14T13:52:07Z</dcterms:modified>
</cp:coreProperties>
</file>